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3" autoAdjust="0"/>
    <p:restoredTop sz="94660"/>
  </p:normalViewPr>
  <p:slideViewPr>
    <p:cSldViewPr snapToGrid="0">
      <p:cViewPr varScale="1">
        <p:scale>
          <a:sx n="85" d="100"/>
          <a:sy n="85" d="100"/>
        </p:scale>
        <p:origin x="31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0A1A9-AA4F-4FCE-BD17-0889BD749463}"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59AEC-89DE-4447-B77C-748D79299F77}" type="slidenum">
              <a:rPr lang="en-US" smtClean="0"/>
              <a:t>‹#›</a:t>
            </a:fld>
            <a:endParaRPr lang="en-US"/>
          </a:p>
        </p:txBody>
      </p:sp>
    </p:spTree>
    <p:extLst>
      <p:ext uri="{BB962C8B-B14F-4D97-AF65-F5344CB8AC3E}">
        <p14:creationId xmlns:p14="http://schemas.microsoft.com/office/powerpoint/2010/main" val="185172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71599"/>
            <a:ext cx="11544300" cy="2057401"/>
          </a:xfrm>
          <a:noFill/>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323850" y="3543300"/>
            <a:ext cx="11544300" cy="2743200"/>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60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96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23850" y="1371600"/>
            <a:ext cx="5695950" cy="49149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71600"/>
            <a:ext cx="5695950" cy="4914900"/>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684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msquaredstrategies.com/department-of-energy.htm"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605427006.jpg"/>
          <p:cNvPicPr>
            <a:picLocks noChangeAspect="1"/>
          </p:cNvPicPr>
          <p:nvPr userDrawn="1"/>
        </p:nvPicPr>
        <p:blipFill>
          <a:blip r:embed="rId5" cstate="print">
            <a:lum bright="30000"/>
          </a:blip>
          <a:srcRect l="44444" t="58333" b="29167"/>
          <a:stretch>
            <a:fillRect/>
          </a:stretch>
        </p:blipFill>
        <p:spPr>
          <a:xfrm>
            <a:off x="0" y="0"/>
            <a:ext cx="12192000" cy="1143000"/>
          </a:xfrm>
          <a:prstGeom prst="rect">
            <a:avLst/>
          </a:prstGeom>
          <a:ln>
            <a:noFill/>
          </a:ln>
          <a:effectLst>
            <a:outerShdw blurRad="190500" algn="tl" rotWithShape="0">
              <a:srgbClr val="000000">
                <a:alpha val="70000"/>
              </a:srgbClr>
            </a:outerShdw>
          </a:effectLst>
        </p:spPr>
      </p:pic>
      <p:pic>
        <p:nvPicPr>
          <p:cNvPr id="8" name="Picture 2" descr="U.S. Department of Energy seal">
            <a:hlinkClick r:id="rId6"/>
          </p:cNvPr>
          <p:cNvPicPr>
            <a:picLocks noChangeAspect="1" noChangeArrowheads="1"/>
          </p:cNvPicPr>
          <p:nvPr userDrawn="1"/>
        </p:nvPicPr>
        <p:blipFill>
          <a:blip r:embed="rId7" cstate="print"/>
          <a:srcRect/>
          <a:stretch>
            <a:fillRect/>
          </a:stretch>
        </p:blipFill>
        <p:spPr bwMode="auto">
          <a:xfrm>
            <a:off x="76200" y="114300"/>
            <a:ext cx="914400" cy="914400"/>
          </a:xfrm>
          <a:prstGeom prst="rect">
            <a:avLst/>
          </a:prstGeom>
          <a:noFill/>
        </p:spPr>
      </p:pic>
      <p:sp>
        <p:nvSpPr>
          <p:cNvPr id="2" name="Title Placeholder 1"/>
          <p:cNvSpPr>
            <a:spLocks noGrp="1"/>
          </p:cNvSpPr>
          <p:nvPr>
            <p:ph type="title"/>
          </p:nvPr>
        </p:nvSpPr>
        <p:spPr>
          <a:xfrm>
            <a:off x="1066800" y="114300"/>
            <a:ext cx="1080135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850" y="1371600"/>
            <a:ext cx="11544300" cy="4919662"/>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753600" y="6405562"/>
            <a:ext cx="2114550" cy="338137"/>
          </a:xfrm>
          <a:prstGeom prst="rect">
            <a:avLst/>
          </a:prstGeom>
        </p:spPr>
        <p:txBody>
          <a:bodyPr vert="horz" lIns="91440" tIns="45720" rIns="91440" bIns="45720" rtlCol="0" anchor="ctr"/>
          <a:lstStyle>
            <a:lvl1pPr algn="r">
              <a:defRPr sz="1200">
                <a:solidFill>
                  <a:schemeClr val="tx1">
                    <a:tint val="75000"/>
                  </a:schemeClr>
                </a:solidFill>
              </a:defRPr>
            </a:lvl1pPr>
          </a:lstStyle>
          <a:p>
            <a:fld id="{FD47FF70-4B8B-4385-AB15-DA2D26BEE3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174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Earned Value Management System and Project Analysis Standard Operating Procedure (EPASOP)</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Version - </a:t>
            </a:r>
            <a:r>
              <a:rPr lang="en-US" b="1" dirty="0">
                <a:solidFill>
                  <a:srgbClr val="0070C0"/>
                </a:solidFill>
              </a:rPr>
              <a:t>DOE-PM-SOP-05-2020 January 14, 2020 </a:t>
            </a:r>
            <a:endParaRPr lang="en-US" dirty="0">
              <a:solidFill>
                <a:srgbClr val="0070C0"/>
              </a:solidFill>
            </a:endParaRPr>
          </a:p>
          <a:p>
            <a:r>
              <a:rPr lang="en-US" dirty="0" smtClean="0"/>
              <a:t>Will be updated with changes to PARS system reports and Empower</a:t>
            </a:r>
            <a:endParaRPr lang="en-US" dirty="0"/>
          </a:p>
          <a:p>
            <a:pPr marL="0" indent="0">
              <a:buNone/>
            </a:pPr>
            <a:r>
              <a:rPr lang="en-US" dirty="0" smtClean="0"/>
              <a:t>Purpose:</a:t>
            </a:r>
          </a:p>
          <a:p>
            <a:pPr marL="457200" lvl="1" indent="0">
              <a:buNone/>
            </a:pPr>
            <a:r>
              <a:rPr lang="en-US" dirty="0" smtClean="0"/>
              <a:t>This </a:t>
            </a:r>
            <a:r>
              <a:rPr lang="en-US" dirty="0"/>
              <a:t>EVMS and Project Analysis Standard Operating Procedure (EPASOP) serves as a </a:t>
            </a:r>
            <a:r>
              <a:rPr lang="en-US" b="1" dirty="0">
                <a:solidFill>
                  <a:srgbClr val="0070C0"/>
                </a:solidFill>
              </a:rPr>
              <a:t>primary reference for PM-20 </a:t>
            </a:r>
            <a:r>
              <a:rPr lang="en-US" dirty="0"/>
              <a:t>when conducting project-level data analysis at the PMB level to support Monthly Project Assessments and other assessment needs. </a:t>
            </a:r>
            <a:r>
              <a:rPr lang="en-US" b="1" dirty="0">
                <a:solidFill>
                  <a:srgbClr val="0070C0"/>
                </a:solidFill>
              </a:rPr>
              <a:t>The results of the analysis and tools herein also support PM-30 EVMS Compliance Review data analysis (reference ECRSOP)</a:t>
            </a:r>
            <a:r>
              <a:rPr lang="en-US" dirty="0"/>
              <a:t>, and other project assessments where EVM data is contractually required. This SOP refers to several Project Assessment and Reporting System (PARS) reports and provides instruction on interpretation of data to support project performance, predictive analysis, and identification of concerns with the contractor’s EVMS. </a:t>
            </a:r>
          </a:p>
          <a:p>
            <a:pPr marL="0" indent="0">
              <a:buNone/>
            </a:pPr>
            <a:r>
              <a:rPr lang="en-US" dirty="0" smtClean="0"/>
              <a:t>Applicability: </a:t>
            </a:r>
            <a:r>
              <a:rPr lang="en-US" dirty="0"/>
              <a:t>This SOP applies to PM-20 and PM-30 and </a:t>
            </a:r>
            <a:r>
              <a:rPr lang="en-US" b="1" dirty="0">
                <a:solidFill>
                  <a:srgbClr val="0070C0"/>
                </a:solidFill>
              </a:rPr>
              <a:t>is available for use outside PM</a:t>
            </a:r>
            <a:r>
              <a:rPr lang="en-US" dirty="0"/>
              <a:t>.</a:t>
            </a:r>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13098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Earned Value Management System and Project Analysis Standard Operating Procedure (EPASOP)</a:t>
            </a:r>
            <a:endParaRPr lang="en-US" dirty="0"/>
          </a:p>
        </p:txBody>
      </p:sp>
      <p:sp>
        <p:nvSpPr>
          <p:cNvPr id="3" name="Content Placeholder 2"/>
          <p:cNvSpPr>
            <a:spLocks noGrp="1"/>
          </p:cNvSpPr>
          <p:nvPr>
            <p:ph idx="1"/>
          </p:nvPr>
        </p:nvSpPr>
        <p:spPr>
          <a:xfrm>
            <a:off x="323851" y="1371600"/>
            <a:ext cx="4733572" cy="2116667"/>
          </a:xfrm>
        </p:spPr>
        <p:txBody>
          <a:bodyPr>
            <a:normAutofit fontScale="92500" lnSpcReduction="10000"/>
          </a:bodyPr>
          <a:lstStyle/>
          <a:p>
            <a:r>
              <a:rPr lang="en-US" dirty="0" smtClean="0"/>
              <a:t>Locations:</a:t>
            </a:r>
          </a:p>
          <a:p>
            <a:pPr lvl="1"/>
            <a:r>
              <a:rPr lang="en-US" dirty="0" smtClean="0"/>
              <a:t>Empower Help on Production Site</a:t>
            </a:r>
          </a:p>
          <a:p>
            <a:pPr lvl="1"/>
            <a:r>
              <a:rPr lang="en-US" dirty="0" smtClean="0"/>
              <a:t>PARS Support Library under Support Repository</a:t>
            </a:r>
          </a:p>
          <a:p>
            <a:pPr lvl="1"/>
            <a:r>
              <a:rPr lang="en-US" dirty="0" smtClean="0"/>
              <a:t>PM-MAX</a:t>
            </a:r>
          </a:p>
          <a:p>
            <a:pPr lvl="1"/>
            <a:r>
              <a:rPr lang="en-US" dirty="0" smtClean="0"/>
              <a:t>Energy.gov</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2</a:t>
            </a:fld>
            <a:endParaRPr lang="en-US" dirty="0">
              <a:solidFill>
                <a:prstClr val="black">
                  <a:tint val="75000"/>
                </a:prstClr>
              </a:solidFill>
            </a:endParaRPr>
          </a:p>
        </p:txBody>
      </p:sp>
      <p:pic>
        <p:nvPicPr>
          <p:cNvPr id="5" name="Picture 4"/>
          <p:cNvPicPr>
            <a:picLocks noChangeAspect="1"/>
          </p:cNvPicPr>
          <p:nvPr/>
        </p:nvPicPr>
        <p:blipFill rotWithShape="1">
          <a:blip r:embed="rId2"/>
          <a:srcRect l="1391" t="19716" r="44063" b="24865"/>
          <a:stretch/>
        </p:blipFill>
        <p:spPr>
          <a:xfrm>
            <a:off x="5433482" y="1371600"/>
            <a:ext cx="6637868" cy="3341512"/>
          </a:xfrm>
          <a:prstGeom prst="rect">
            <a:avLst/>
          </a:prstGeom>
          <a:ln w="12700">
            <a:solidFill>
              <a:schemeClr val="tx1"/>
            </a:solidFill>
          </a:ln>
        </p:spPr>
      </p:pic>
      <p:pic>
        <p:nvPicPr>
          <p:cNvPr id="7" name="Picture 6"/>
          <p:cNvPicPr>
            <a:picLocks noChangeAspect="1"/>
          </p:cNvPicPr>
          <p:nvPr/>
        </p:nvPicPr>
        <p:blipFill rotWithShape="1">
          <a:blip r:embed="rId3"/>
          <a:srcRect t="28381" r="61514" b="17143"/>
          <a:stretch/>
        </p:blipFill>
        <p:spPr>
          <a:xfrm>
            <a:off x="3148173" y="3122023"/>
            <a:ext cx="4570617" cy="3735977"/>
          </a:xfrm>
          <a:prstGeom prst="rect">
            <a:avLst/>
          </a:prstGeom>
          <a:ln w="12700">
            <a:solidFill>
              <a:schemeClr val="tx1"/>
            </a:solidFill>
          </a:ln>
        </p:spPr>
      </p:pic>
      <p:sp>
        <p:nvSpPr>
          <p:cNvPr id="8" name="Oval 7"/>
          <p:cNvSpPr/>
          <p:nvPr/>
        </p:nvSpPr>
        <p:spPr>
          <a:xfrm>
            <a:off x="8610196" y="3016050"/>
            <a:ext cx="1693333" cy="7902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48173" y="5155798"/>
            <a:ext cx="1693333" cy="7902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t="16095" r="69893" b="46642"/>
          <a:stretch/>
        </p:blipFill>
        <p:spPr>
          <a:xfrm>
            <a:off x="8094849" y="4427503"/>
            <a:ext cx="3670663" cy="2246811"/>
          </a:xfrm>
          <a:prstGeom prst="rect">
            <a:avLst/>
          </a:prstGeom>
          <a:ln w="12700">
            <a:solidFill>
              <a:schemeClr val="tx1"/>
            </a:solidFill>
          </a:ln>
        </p:spPr>
      </p:pic>
      <p:pic>
        <p:nvPicPr>
          <p:cNvPr id="10" name="Picture 9"/>
          <p:cNvPicPr>
            <a:picLocks noChangeAspect="1"/>
          </p:cNvPicPr>
          <p:nvPr/>
        </p:nvPicPr>
        <p:blipFill>
          <a:blip r:embed="rId5"/>
          <a:stretch>
            <a:fillRect/>
          </a:stretch>
        </p:blipFill>
        <p:spPr>
          <a:xfrm>
            <a:off x="10184674" y="4358118"/>
            <a:ext cx="976869" cy="457035"/>
          </a:xfrm>
          <a:prstGeom prst="rect">
            <a:avLst/>
          </a:prstGeom>
        </p:spPr>
      </p:pic>
      <p:pic>
        <p:nvPicPr>
          <p:cNvPr id="11" name="Picture 10"/>
          <p:cNvPicPr>
            <a:picLocks noChangeAspect="1"/>
          </p:cNvPicPr>
          <p:nvPr/>
        </p:nvPicPr>
        <p:blipFill>
          <a:blip r:embed="rId6"/>
          <a:stretch>
            <a:fillRect/>
          </a:stretch>
        </p:blipFill>
        <p:spPr>
          <a:xfrm>
            <a:off x="8211742" y="1390747"/>
            <a:ext cx="796908" cy="375685"/>
          </a:xfrm>
          <a:prstGeom prst="rect">
            <a:avLst/>
          </a:prstGeom>
        </p:spPr>
      </p:pic>
      <p:sp>
        <p:nvSpPr>
          <p:cNvPr id="13" name="Oval 12"/>
          <p:cNvSpPr/>
          <p:nvPr/>
        </p:nvSpPr>
        <p:spPr>
          <a:xfrm>
            <a:off x="3174655" y="3580646"/>
            <a:ext cx="1693333" cy="79022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115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Earned Value Management System and Project Analysis Standard Operating Procedure (EPASOP)</a:t>
            </a:r>
            <a:endParaRPr lang="en-US" dirty="0"/>
          </a:p>
        </p:txBody>
      </p:sp>
      <p:sp>
        <p:nvSpPr>
          <p:cNvPr id="3" name="Content Placeholder 2"/>
          <p:cNvSpPr>
            <a:spLocks noGrp="1"/>
          </p:cNvSpPr>
          <p:nvPr>
            <p:ph idx="1"/>
          </p:nvPr>
        </p:nvSpPr>
        <p:spPr/>
        <p:txBody>
          <a:bodyPr>
            <a:normAutofit/>
          </a:bodyPr>
          <a:lstStyle/>
          <a:p>
            <a:r>
              <a:rPr lang="en-US" dirty="0" smtClean="0"/>
              <a:t>Framework for analysis</a:t>
            </a:r>
            <a:r>
              <a:rPr lang="en-US" dirty="0"/>
              <a:t> </a:t>
            </a:r>
            <a:r>
              <a:rPr lang="en-US" dirty="0" smtClean="0"/>
              <a:t>– Aligned with DOE Dashboards in Empower</a:t>
            </a:r>
          </a:p>
          <a:p>
            <a:pPr lvl="1"/>
            <a:endParaRPr lang="en-US" dirty="0" smtClean="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3</a:t>
            </a:fld>
            <a:endParaRPr lang="en-US" dirty="0">
              <a:solidFill>
                <a:prstClr val="black">
                  <a:tint val="75000"/>
                </a:prstClr>
              </a:solidFill>
            </a:endParaRPr>
          </a:p>
        </p:txBody>
      </p:sp>
      <p:pic>
        <p:nvPicPr>
          <p:cNvPr id="5" name="Picture 4"/>
          <p:cNvPicPr>
            <a:picLocks noChangeAspect="1"/>
          </p:cNvPicPr>
          <p:nvPr/>
        </p:nvPicPr>
        <p:blipFill rotWithShape="1">
          <a:blip r:embed="rId2"/>
          <a:srcRect l="10837" t="53333" r="19810" b="14476"/>
          <a:stretch/>
        </p:blipFill>
        <p:spPr>
          <a:xfrm>
            <a:off x="4374633" y="2468881"/>
            <a:ext cx="7493517" cy="3255539"/>
          </a:xfrm>
          <a:prstGeom prst="rect">
            <a:avLst/>
          </a:prstGeom>
        </p:spPr>
      </p:pic>
      <p:sp>
        <p:nvSpPr>
          <p:cNvPr id="6" name="Rectangle 5"/>
          <p:cNvSpPr/>
          <p:nvPr/>
        </p:nvSpPr>
        <p:spPr>
          <a:xfrm>
            <a:off x="182880" y="2708046"/>
            <a:ext cx="4191753" cy="2246769"/>
          </a:xfrm>
          <a:prstGeom prst="rect">
            <a:avLst/>
          </a:prstGeom>
        </p:spPr>
        <p:txBody>
          <a:bodyPr wrap="square">
            <a:spAutoFit/>
          </a:bodyPr>
          <a:lstStyle/>
          <a:p>
            <a:r>
              <a:rPr lang="en-US" sz="2800" dirty="0"/>
              <a:t>1. Assess data validity</a:t>
            </a:r>
          </a:p>
          <a:p>
            <a:r>
              <a:rPr lang="en-US" sz="2800" dirty="0"/>
              <a:t>2. Assess schedule health</a:t>
            </a:r>
          </a:p>
          <a:p>
            <a:r>
              <a:rPr lang="en-US" sz="2800" dirty="0"/>
              <a:t>3. Analyze variances</a:t>
            </a:r>
          </a:p>
          <a:p>
            <a:r>
              <a:rPr lang="en-US" sz="2800" dirty="0"/>
              <a:t>4. Analyze trends</a:t>
            </a:r>
          </a:p>
          <a:p>
            <a:r>
              <a:rPr lang="en-US" sz="2800" dirty="0"/>
              <a:t>5. Forecast performance</a:t>
            </a:r>
          </a:p>
        </p:txBody>
      </p:sp>
    </p:spTree>
    <p:extLst>
      <p:ext uri="{BB962C8B-B14F-4D97-AF65-F5344CB8AC3E}">
        <p14:creationId xmlns:p14="http://schemas.microsoft.com/office/powerpoint/2010/main" val="87991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Earned Value Management System and Project Analysis Standard Operating Procedure (EPASOP)</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4</a:t>
            </a:fld>
            <a:endParaRPr lang="en-US" dirty="0">
              <a:solidFill>
                <a:prstClr val="black">
                  <a:tint val="75000"/>
                </a:prstClr>
              </a:solidFill>
            </a:endParaRPr>
          </a:p>
        </p:txBody>
      </p:sp>
      <p:sp>
        <p:nvSpPr>
          <p:cNvPr id="8" name="Rectangle 7"/>
          <p:cNvSpPr/>
          <p:nvPr/>
        </p:nvSpPr>
        <p:spPr>
          <a:xfrm>
            <a:off x="2068285" y="1604248"/>
            <a:ext cx="9466218" cy="4801314"/>
          </a:xfrm>
          <a:prstGeom prst="rect">
            <a:avLst/>
          </a:prstGeom>
        </p:spPr>
        <p:txBody>
          <a:bodyPr wrap="square">
            <a:spAutoFit/>
          </a:bodyPr>
          <a:lstStyle/>
          <a:p>
            <a:r>
              <a:rPr lang="en-US" dirty="0" smtClean="0"/>
              <a:t>2.1.8 INCOMPLETE </a:t>
            </a:r>
            <a:r>
              <a:rPr lang="en-US" dirty="0"/>
              <a:t>WORK WITHOUT ETC</a:t>
            </a:r>
          </a:p>
          <a:p>
            <a:r>
              <a:rPr lang="en-US" dirty="0"/>
              <a:t>This metric is the opposite of section 2.1.7 of this SOP. If work has not been completed, there should be a forecast of the remaining costs to be incurred. If this condition exists, consider it an error that requires corrective action</a:t>
            </a:r>
            <a:r>
              <a:rPr lang="en-US" dirty="0" smtClean="0"/>
              <a:t>.</a:t>
            </a:r>
          </a:p>
          <a:p>
            <a:endParaRPr lang="en-US" dirty="0"/>
          </a:p>
          <a:p>
            <a:r>
              <a:rPr lang="en-US" dirty="0" smtClean="0"/>
              <a:t>2.1.9 BCWS </a:t>
            </a:r>
            <a:r>
              <a:rPr lang="en-US" dirty="0"/>
              <a:t>WITHOUT BCWP AND ACWP</a:t>
            </a:r>
          </a:p>
          <a:p>
            <a:r>
              <a:rPr lang="en-US" dirty="0"/>
              <a:t>This indicator identifies active open control accounts where work is scheduled in the current period; however, no performance or costs have been reported. This is not an error but may point to performance issues</a:t>
            </a:r>
            <a:r>
              <a:rPr lang="en-US" dirty="0" smtClean="0"/>
              <a:t>.</a:t>
            </a:r>
          </a:p>
          <a:p>
            <a:endParaRPr lang="en-US" dirty="0"/>
          </a:p>
          <a:p>
            <a:r>
              <a:rPr lang="en-US" dirty="0" smtClean="0"/>
              <a:t>2.1.10 RETROACTIVE </a:t>
            </a:r>
            <a:r>
              <a:rPr lang="en-US" dirty="0"/>
              <a:t>CHANGES</a:t>
            </a:r>
          </a:p>
          <a:p>
            <a:r>
              <a:rPr lang="en-US" dirty="0"/>
              <a:t>The accuracy of reported data becomes suspect when changes are made to previously reported periods. This is referred to as retroactive changes or changing history and is an EVMS compliance issue. If a contractor determines that previously reported data contained errors or needs to be adjusted, they must reflect the adjustments in the current reporting period. This provides visibility of the change and the contractor also explains the reasons for any changes in the Format 5 of the Integrated Project Management Report (IPMR).</a:t>
            </a:r>
          </a:p>
        </p:txBody>
      </p:sp>
      <p:sp>
        <p:nvSpPr>
          <p:cNvPr id="9" name="TextBox 8"/>
          <p:cNvSpPr txBox="1"/>
          <p:nvPr/>
        </p:nvSpPr>
        <p:spPr>
          <a:xfrm>
            <a:off x="248193" y="3820239"/>
            <a:ext cx="1724297" cy="523220"/>
          </a:xfrm>
          <a:prstGeom prst="rect">
            <a:avLst/>
          </a:prstGeom>
          <a:noFill/>
        </p:spPr>
        <p:txBody>
          <a:bodyPr wrap="square" rtlCol="0">
            <a:spAutoFit/>
          </a:bodyPr>
          <a:lstStyle/>
          <a:p>
            <a:r>
              <a:rPr lang="en-US" sz="2800" b="1" dirty="0" smtClean="0">
                <a:solidFill>
                  <a:srgbClr val="0070C0"/>
                </a:solidFill>
              </a:rPr>
              <a:t>Examples</a:t>
            </a:r>
            <a:endParaRPr lang="en-US" sz="2800" b="1" dirty="0">
              <a:solidFill>
                <a:srgbClr val="0070C0"/>
              </a:solidFill>
            </a:endParaRPr>
          </a:p>
        </p:txBody>
      </p:sp>
    </p:spTree>
    <p:extLst>
      <p:ext uri="{BB962C8B-B14F-4D97-AF65-F5344CB8AC3E}">
        <p14:creationId xmlns:p14="http://schemas.microsoft.com/office/powerpoint/2010/main" val="3131771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Earned Value Management System and Project Analysis Standard Operating Procedure (EPASOP)</a:t>
            </a:r>
            <a:endParaRPr lang="en-US" dirty="0"/>
          </a:p>
        </p:txBody>
      </p:sp>
      <p:sp>
        <p:nvSpPr>
          <p:cNvPr id="4" name="Slide Number Placeholder 3"/>
          <p:cNvSpPr>
            <a:spLocks noGrp="1"/>
          </p:cNvSpPr>
          <p:nvPr>
            <p:ph type="sldNum" sz="quarter" idx="12"/>
          </p:nvPr>
        </p:nvSpPr>
        <p:spPr/>
        <p:txBody>
          <a:bodyPr/>
          <a:lstStyle/>
          <a:p>
            <a:fld id="{FD47FF70-4B8B-4385-AB15-DA2D26BEE32C}" type="slidenum">
              <a:rPr lang="en-US" smtClean="0">
                <a:solidFill>
                  <a:prstClr val="black">
                    <a:tint val="75000"/>
                  </a:prstClr>
                </a:solidFill>
              </a:rPr>
              <a:pPr/>
              <a:t>5</a:t>
            </a:fld>
            <a:endParaRPr lang="en-US" dirty="0">
              <a:solidFill>
                <a:prstClr val="black">
                  <a:tint val="75000"/>
                </a:prstClr>
              </a:solidFill>
            </a:endParaRPr>
          </a:p>
        </p:txBody>
      </p:sp>
      <p:sp>
        <p:nvSpPr>
          <p:cNvPr id="8" name="Rectangle 7"/>
          <p:cNvSpPr/>
          <p:nvPr/>
        </p:nvSpPr>
        <p:spPr>
          <a:xfrm>
            <a:off x="2068285" y="1604248"/>
            <a:ext cx="9466218" cy="4524315"/>
          </a:xfrm>
          <a:prstGeom prst="rect">
            <a:avLst/>
          </a:prstGeom>
        </p:spPr>
        <p:txBody>
          <a:bodyPr wrap="square">
            <a:spAutoFit/>
          </a:bodyPr>
          <a:lstStyle/>
          <a:p>
            <a:r>
              <a:rPr lang="en-US" dirty="0" smtClean="0"/>
              <a:t>2.2.1 LOGIC</a:t>
            </a:r>
          </a:p>
          <a:p>
            <a:r>
              <a:rPr lang="en-US" dirty="0" smtClean="0"/>
              <a:t>Logic</a:t>
            </a:r>
            <a:r>
              <a:rPr lang="en-US" dirty="0"/>
              <a:t>, used in the scheduling sense, is the relationship tasks have to each other. The objective of this metric is to ensure each task has at least one predecessor and successor link, i.e. logic links. Discrete tasks must be linked (have predecessors and successors) in order to properly calculate the Total Float in the project. If the logic is missing, the true critical path for the project is unknown. Even if links exist, the logic still needs to be verified to ensure that the links make sense. Incomplete tasks missing predecessors and/or successors are included in this metric. If this metric yields the result of greater than 5%, it should be considered a flag and justifies further investigation of contractor’s schedule to understand why missing logic-ties exist in the schedule. The formulas for calculating this metric follow</a:t>
            </a:r>
            <a:r>
              <a:rPr lang="en-US" dirty="0" smtClean="0"/>
              <a:t>.</a:t>
            </a:r>
          </a:p>
          <a:p>
            <a:endParaRPr lang="en-US" dirty="0"/>
          </a:p>
          <a:p>
            <a:r>
              <a:rPr lang="en-US" dirty="0"/>
              <a:t>To calculate the numerator: </a:t>
            </a:r>
          </a:p>
          <a:p>
            <a:r>
              <a:rPr lang="en-US" i="1" dirty="0"/>
              <a:t>[((# missing predecessors) + (# missing successors)) - (# missing both)] = # of tasks missing logic </a:t>
            </a:r>
            <a:endParaRPr lang="en-US" i="1" dirty="0" smtClean="0"/>
          </a:p>
          <a:p>
            <a:endParaRPr lang="en-US" dirty="0"/>
          </a:p>
          <a:p>
            <a:r>
              <a:rPr lang="en-US" dirty="0"/>
              <a:t>To calculate the percentage: </a:t>
            </a:r>
          </a:p>
          <a:p>
            <a:r>
              <a:rPr lang="en-US" dirty="0"/>
              <a:t>[</a:t>
            </a:r>
            <a:r>
              <a:rPr lang="en-US" i="1" dirty="0"/>
              <a:t># Tasks Missing Logic / Incomplete Task Count</a:t>
            </a:r>
            <a:r>
              <a:rPr lang="en-US" dirty="0"/>
              <a:t>] x 100 &lt;= 5% </a:t>
            </a:r>
          </a:p>
        </p:txBody>
      </p:sp>
      <p:sp>
        <p:nvSpPr>
          <p:cNvPr id="9" name="TextBox 8"/>
          <p:cNvSpPr txBox="1"/>
          <p:nvPr/>
        </p:nvSpPr>
        <p:spPr>
          <a:xfrm>
            <a:off x="204651" y="3343185"/>
            <a:ext cx="1724297" cy="523220"/>
          </a:xfrm>
          <a:prstGeom prst="rect">
            <a:avLst/>
          </a:prstGeom>
          <a:noFill/>
        </p:spPr>
        <p:txBody>
          <a:bodyPr wrap="square" rtlCol="0">
            <a:spAutoFit/>
          </a:bodyPr>
          <a:lstStyle/>
          <a:p>
            <a:r>
              <a:rPr lang="en-US" sz="2800" b="1" dirty="0" smtClean="0">
                <a:solidFill>
                  <a:srgbClr val="0070C0"/>
                </a:solidFill>
              </a:rPr>
              <a:t>Examples</a:t>
            </a:r>
            <a:endParaRPr lang="en-US" sz="2800" b="1" dirty="0">
              <a:solidFill>
                <a:srgbClr val="0070C0"/>
              </a:solidFill>
            </a:endParaRPr>
          </a:p>
        </p:txBody>
      </p:sp>
      <p:sp>
        <p:nvSpPr>
          <p:cNvPr id="3" name="Oval 2"/>
          <p:cNvSpPr/>
          <p:nvPr/>
        </p:nvSpPr>
        <p:spPr>
          <a:xfrm>
            <a:off x="204651" y="4362994"/>
            <a:ext cx="11663499" cy="204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343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650</Words>
  <Application>Microsoft Office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1_Office Theme</vt:lpstr>
      <vt:lpstr>Earned Value Management System and Project Analysis Standard Operating Procedure (EPASOP)</vt:lpstr>
      <vt:lpstr>Earned Value Management System and Project Analysis Standard Operating Procedure (EPASOP)</vt:lpstr>
      <vt:lpstr>Earned Value Management System and Project Analysis Standard Operating Procedure (EPASOP)</vt:lpstr>
      <vt:lpstr>Earned Value Management System and Project Analysis Standard Operating Procedure (EPASOP)</vt:lpstr>
      <vt:lpstr>Earned Value Management System and Project Analysis Standard Operating Procedure (EPASOP)</vt:lpstr>
    </vt:vector>
  </TitlesOfParts>
  <Company>U.S. Department of Energy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PARS Overview</dc:title>
  <dc:creator>Matthew Z West</dc:creator>
  <cp:lastModifiedBy>Matthew Z West</cp:lastModifiedBy>
  <cp:revision>17</cp:revision>
  <dcterms:created xsi:type="dcterms:W3CDTF">2020-04-06T23:55:08Z</dcterms:created>
  <dcterms:modified xsi:type="dcterms:W3CDTF">2020-04-16T17:20:38Z</dcterms:modified>
</cp:coreProperties>
</file>