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7" r:id="rId2"/>
    <p:sldId id="278" r:id="rId3"/>
    <p:sldId id="279" r:id="rId4"/>
    <p:sldId id="280" r:id="rId5"/>
    <p:sldId id="281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48" autoAdjust="0"/>
    <p:restoredTop sz="94674" autoAdjust="0"/>
  </p:normalViewPr>
  <p:slideViewPr>
    <p:cSldViewPr>
      <p:cViewPr varScale="1">
        <p:scale>
          <a:sx n="65" d="100"/>
          <a:sy n="65" d="100"/>
        </p:scale>
        <p:origin x="162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4272" y="1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22FFF-4CF8-4B32-AED7-8F7307CE4BA2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16BD6-125D-4479-92DB-2C200C3F3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8429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C57762-3A12-464F-908C-D344E6DF2F4C}" type="datetimeFigureOut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030246-B050-4014-AA62-84A97B9B9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196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030246-B050-4014-AA62-84A97B9B9FA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20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CN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669CF4-7646-3443-9E9F-BFD4D61CD3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flipV="1">
            <a:off x="0" y="6705600"/>
            <a:ext cx="9144000" cy="15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1295400" y="3429000"/>
            <a:ext cx="3881437" cy="1143000"/>
          </a:xfrm>
        </p:spPr>
        <p:txBody>
          <a:bodyPr lIns="0" rIns="0" anchor="b">
            <a:normAutofit/>
          </a:bodyPr>
          <a:lstStyle>
            <a:lvl1pPr marL="0" indent="0">
              <a:buFontTx/>
              <a:buNone/>
              <a:defRPr sz="20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1295400" y="4648200"/>
            <a:ext cx="3881437" cy="304800"/>
          </a:xfrm>
        </p:spPr>
        <p:txBody>
          <a:bodyPr lIns="0" rIns="0">
            <a:noAutofit/>
          </a:bodyPr>
          <a:lstStyle>
            <a:lvl1pPr marL="0" indent="0">
              <a:buFontTx/>
              <a:buNone/>
              <a:defRPr sz="1600" b="1" i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1295400" y="5212080"/>
            <a:ext cx="3881437" cy="807720"/>
          </a:xfrm>
        </p:spPr>
        <p:txBody>
          <a:bodyPr lIns="0" rIns="0">
            <a:normAutofit/>
          </a:bodyPr>
          <a:lstStyle>
            <a:lvl1pPr marL="0" indent="0">
              <a:buFontTx/>
              <a:buNone/>
              <a:defRPr sz="1400" b="0" i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1295400" y="4953000"/>
            <a:ext cx="3881437" cy="256032"/>
          </a:xfrm>
        </p:spPr>
        <p:txBody>
          <a:bodyPr lIns="0" rIns="0" anchor="ctr">
            <a:noAutofit/>
          </a:bodyPr>
          <a:lstStyle>
            <a:lvl1pPr marL="0" indent="0">
              <a:buFontTx/>
              <a:buNone/>
              <a:defRPr sz="1600" b="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C1DF25-2719-314C-9BCC-038B045B0F77}" type="datetime1">
              <a:rPr lang="en-US" smtClean="0"/>
              <a:t>10/19/2020</a:t>
            </a:fld>
            <a:endParaRPr lang="en-US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10A47-14A5-4C25-A6F3-FAEED61D5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 hidden="1"/>
          <p:cNvSpPr/>
          <p:nvPr/>
        </p:nvSpPr>
        <p:spPr>
          <a:xfrm flipV="1">
            <a:off x="0" y="0"/>
            <a:ext cx="9153525" cy="6858000"/>
          </a:xfrm>
          <a:prstGeom prst="rect">
            <a:avLst/>
          </a:prstGeom>
          <a:pattFill prst="dkVert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 hidden="1"/>
          <p:cNvSpPr/>
          <p:nvPr/>
        </p:nvSpPr>
        <p:spPr>
          <a:xfrm>
            <a:off x="0" y="1676400"/>
            <a:ext cx="9153525" cy="350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3944640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191000" cy="505936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3"/>
                </a:solidFill>
              </a:defRPr>
            </a:lvl1pPr>
            <a:lvl2pPr>
              <a:defRPr sz="1800">
                <a:solidFill>
                  <a:schemeClr val="accent3"/>
                </a:solidFill>
              </a:defRPr>
            </a:lvl2pPr>
            <a:lvl3pPr>
              <a:defRPr sz="16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191000" cy="505936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555759"/>
                </a:solidFill>
              </a:defRPr>
            </a:lvl1pPr>
            <a:lvl2pPr>
              <a:defRPr sz="1800">
                <a:solidFill>
                  <a:srgbClr val="555759"/>
                </a:solidFill>
              </a:defRPr>
            </a:lvl2pPr>
            <a:lvl3pPr>
              <a:defRPr sz="1600">
                <a:solidFill>
                  <a:srgbClr val="555759"/>
                </a:solidFill>
              </a:defRPr>
            </a:lvl3pPr>
            <a:lvl4pPr>
              <a:defRPr sz="1400">
                <a:solidFill>
                  <a:srgbClr val="555759"/>
                </a:solidFill>
              </a:defRPr>
            </a:lvl4pPr>
            <a:lvl5pPr>
              <a:defRPr sz="1400">
                <a:solidFill>
                  <a:srgbClr val="5557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89C3D-825A-A14B-9F11-0EF45017115D}" type="datetime1">
              <a:rPr lang="en-US" smtClean="0"/>
              <a:t>10/19/2020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429E8-629E-441E-8F8D-D084DB6622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064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4192588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676400"/>
            <a:ext cx="4192588" cy="444976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555759"/>
                </a:solidFill>
              </a:defRPr>
            </a:lvl1pPr>
            <a:lvl2pPr>
              <a:defRPr sz="1600">
                <a:solidFill>
                  <a:srgbClr val="555759"/>
                </a:solidFill>
              </a:defRPr>
            </a:lvl2pPr>
            <a:lvl3pPr>
              <a:defRPr sz="1400">
                <a:solidFill>
                  <a:srgbClr val="555759"/>
                </a:solidFill>
              </a:defRPr>
            </a:lvl3pPr>
            <a:lvl4pPr>
              <a:defRPr sz="1200">
                <a:solidFill>
                  <a:srgbClr val="555759"/>
                </a:solidFill>
              </a:defRPr>
            </a:lvl4pPr>
            <a:lvl5pPr>
              <a:defRPr sz="1200">
                <a:solidFill>
                  <a:srgbClr val="55575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66800"/>
            <a:ext cx="4041775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041775" cy="444976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555759"/>
                </a:solidFill>
              </a:defRPr>
            </a:lvl1pPr>
            <a:lvl2pPr>
              <a:defRPr sz="1600">
                <a:solidFill>
                  <a:srgbClr val="555759"/>
                </a:solidFill>
              </a:defRPr>
            </a:lvl2pPr>
            <a:lvl3pPr>
              <a:defRPr sz="1400">
                <a:solidFill>
                  <a:srgbClr val="555759"/>
                </a:solidFill>
              </a:defRPr>
            </a:lvl3pPr>
            <a:lvl4pPr>
              <a:defRPr sz="1200">
                <a:solidFill>
                  <a:srgbClr val="555759"/>
                </a:solidFill>
              </a:defRPr>
            </a:lvl4pPr>
            <a:lvl5pPr>
              <a:defRPr sz="1200">
                <a:solidFill>
                  <a:srgbClr val="55575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62606-B08F-9F47-A4B9-726C663EE19D}" type="datetime1">
              <a:rPr lang="en-US" smtClean="0"/>
              <a:t>10/19/2020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1A4FE-4269-4A9E-BFCD-764434B1D4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167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_CN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34B3D0-9C5B-4F41-9549-93418ACD09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flipV="1">
            <a:off x="0" y="6705600"/>
            <a:ext cx="9144000" cy="15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521226" y="3429000"/>
            <a:ext cx="3881437" cy="1143000"/>
          </a:xfrm>
        </p:spPr>
        <p:txBody>
          <a:bodyPr lIns="0" rIns="0" anchor="b">
            <a:normAutofit/>
          </a:bodyPr>
          <a:lstStyle>
            <a:lvl1pPr marL="0" indent="0">
              <a:buFontTx/>
              <a:buNone/>
              <a:defRPr sz="20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2521226" y="4648200"/>
            <a:ext cx="3881437" cy="304800"/>
          </a:xfrm>
        </p:spPr>
        <p:txBody>
          <a:bodyPr lIns="0" rIns="0">
            <a:noAutofit/>
          </a:bodyPr>
          <a:lstStyle>
            <a:lvl1pPr marL="0" indent="0">
              <a:buFontTx/>
              <a:buNone/>
              <a:defRPr sz="1600" b="1" i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2521226" y="5212080"/>
            <a:ext cx="3881437" cy="807720"/>
          </a:xfrm>
        </p:spPr>
        <p:txBody>
          <a:bodyPr lIns="0" rIns="0">
            <a:normAutofit/>
          </a:bodyPr>
          <a:lstStyle>
            <a:lvl1pPr marL="0" indent="0">
              <a:buFontTx/>
              <a:buNone/>
              <a:defRPr sz="1400" b="0" i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2521226" y="4953000"/>
            <a:ext cx="3881437" cy="256032"/>
          </a:xfrm>
        </p:spPr>
        <p:txBody>
          <a:bodyPr lIns="0" rIns="0" anchor="ctr">
            <a:noAutofit/>
          </a:bodyPr>
          <a:lstStyle>
            <a:lvl1pPr marL="0" indent="0">
              <a:buFontTx/>
              <a:buNone/>
              <a:defRPr sz="1600" b="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C1DF25-2719-314C-9BCC-038B045B0F77}" type="datetime1">
              <a:rPr lang="en-US" smtClean="0"/>
              <a:t>10/19/2020</a:t>
            </a:fld>
            <a:endParaRPr lang="en-US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10A47-14A5-4C25-A6F3-FAEED61D5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 hidden="1"/>
          <p:cNvSpPr/>
          <p:nvPr/>
        </p:nvSpPr>
        <p:spPr>
          <a:xfrm flipV="1">
            <a:off x="0" y="0"/>
            <a:ext cx="9153525" cy="6858000"/>
          </a:xfrm>
          <a:prstGeom prst="rect">
            <a:avLst/>
          </a:prstGeom>
          <a:pattFill prst="dkVert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 hidden="1"/>
          <p:cNvSpPr/>
          <p:nvPr/>
        </p:nvSpPr>
        <p:spPr>
          <a:xfrm>
            <a:off x="0" y="1676400"/>
            <a:ext cx="9153525" cy="350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2080599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_CN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C9CDFC-94D4-E844-9A0D-EC2B723BF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flipV="1">
            <a:off x="0" y="6705600"/>
            <a:ext cx="9144000" cy="15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521226" y="3429000"/>
            <a:ext cx="3881437" cy="1143000"/>
          </a:xfrm>
        </p:spPr>
        <p:txBody>
          <a:bodyPr lIns="0" rIns="0" anchor="b">
            <a:normAutofit/>
          </a:bodyPr>
          <a:lstStyle>
            <a:lvl1pPr marL="0" indent="0">
              <a:buFontTx/>
              <a:buNone/>
              <a:defRPr sz="20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2521226" y="4648200"/>
            <a:ext cx="3881437" cy="304800"/>
          </a:xfrm>
        </p:spPr>
        <p:txBody>
          <a:bodyPr lIns="0" rIns="0">
            <a:noAutofit/>
          </a:bodyPr>
          <a:lstStyle>
            <a:lvl1pPr marL="0" indent="0">
              <a:buFontTx/>
              <a:buNone/>
              <a:defRPr sz="1600" b="1" i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2521226" y="5212080"/>
            <a:ext cx="3881437" cy="807720"/>
          </a:xfrm>
        </p:spPr>
        <p:txBody>
          <a:bodyPr lIns="0" rIns="0">
            <a:normAutofit/>
          </a:bodyPr>
          <a:lstStyle>
            <a:lvl1pPr marL="0" indent="0">
              <a:buFontTx/>
              <a:buNone/>
              <a:defRPr sz="1400" b="0" i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2521226" y="4953000"/>
            <a:ext cx="3881437" cy="256032"/>
          </a:xfrm>
        </p:spPr>
        <p:txBody>
          <a:bodyPr lIns="0" rIns="0" anchor="ctr">
            <a:noAutofit/>
          </a:bodyPr>
          <a:lstStyle>
            <a:lvl1pPr marL="0" indent="0">
              <a:buFontTx/>
              <a:buNone/>
              <a:defRPr sz="1600" b="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C1DF25-2719-314C-9BCC-038B045B0F77}" type="datetime1">
              <a:rPr lang="en-US" smtClean="0"/>
              <a:t>10/19/2020</a:t>
            </a:fld>
            <a:endParaRPr lang="en-US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10A47-14A5-4C25-A6F3-FAEED61D5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 hidden="1"/>
          <p:cNvSpPr/>
          <p:nvPr/>
        </p:nvSpPr>
        <p:spPr>
          <a:xfrm flipV="1">
            <a:off x="0" y="0"/>
            <a:ext cx="9153525" cy="6858000"/>
          </a:xfrm>
          <a:prstGeom prst="rect">
            <a:avLst/>
          </a:prstGeom>
          <a:pattFill prst="dkVert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 hidden="1"/>
          <p:cNvSpPr/>
          <p:nvPr/>
        </p:nvSpPr>
        <p:spPr>
          <a:xfrm>
            <a:off x="0" y="1676400"/>
            <a:ext cx="9153525" cy="350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636074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791B7A-EDB5-1449-A269-8BCD7B56D4E5}" type="datetime1">
              <a:rPr lang="en-US" smtClean="0"/>
              <a:t>10/19/2020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20FF5-620D-45C0-8177-A68AAE615B0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820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EB536-8BFA-AC4B-84ED-5CB9FE8C716E}" type="datetime1">
              <a:rPr lang="en-US" smtClean="0"/>
              <a:t>10/19/2020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B6CFC-D1FF-4A9F-ADFA-DB07BBA1A8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902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1800"/>
              </a:spcBef>
              <a:buFontTx/>
              <a:buNone/>
              <a:defRPr b="1">
                <a:solidFill>
                  <a:schemeClr val="accent3"/>
                </a:solidFill>
              </a:defRPr>
            </a:lvl1pPr>
            <a:lvl2pPr marL="342900" indent="-171450">
              <a:spcBef>
                <a:spcPts val="600"/>
              </a:spcBef>
              <a:defRPr>
                <a:solidFill>
                  <a:schemeClr val="accent3"/>
                </a:solidFill>
              </a:defRPr>
            </a:lvl2pPr>
            <a:lvl3pPr marL="628650" indent="-171450">
              <a:defRPr>
                <a:solidFill>
                  <a:schemeClr val="accent3"/>
                </a:solidFill>
              </a:defRPr>
            </a:lvl3pPr>
            <a:lvl4pPr marL="857250" indent="-114300">
              <a:defRPr>
                <a:solidFill>
                  <a:schemeClr val="accent3"/>
                </a:solidFill>
              </a:defRPr>
            </a:lvl4pPr>
            <a:lvl5pPr marL="1028700" indent="-114300"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D491-855B-204A-B6EB-860E30B46757}" type="datetime1">
              <a:rPr lang="en-US" smtClean="0"/>
              <a:t>10/19/2020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6DA7F-B1C4-48E6-AD3D-09D5982886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670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 b="0">
                <a:solidFill>
                  <a:schemeClr val="accent3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C9BB6-1D32-FE4A-85F5-2C452737B594}" type="datetime1">
              <a:rPr lang="en-US" smtClean="0"/>
              <a:t>10/19/2020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61A14-1810-48E4-8E95-F6A74C1A9C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342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167187"/>
            <a:ext cx="77724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667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5CAED-588C-A546-9D78-2DECBAFCF78E}" type="datetime1">
              <a:rPr lang="en-US" smtClean="0"/>
              <a:t>10/19/2020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2233A-206C-4377-AB40-2F902EE817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812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B767B-E949-CA49-A6B7-22BE9AE21CD7}" type="datetime1">
              <a:rPr lang="en-US" smtClean="0"/>
              <a:t>10/19/2020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21035-F1CF-401B-8768-D0EF2ACE36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619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 hidden="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754" y="0"/>
            <a:ext cx="4297253" cy="6858000"/>
          </a:xfrm>
          <a:prstGeom prst="rect">
            <a:avLst/>
          </a:prstGeom>
        </p:spPr>
      </p:pic>
      <p:sp>
        <p:nvSpPr>
          <p:cNvPr id="11" name="Rectangle 10" hidden="1"/>
          <p:cNvSpPr/>
          <p:nvPr/>
        </p:nvSpPr>
        <p:spPr>
          <a:xfrm flipV="1">
            <a:off x="0" y="0"/>
            <a:ext cx="9153525" cy="6858000"/>
          </a:xfrm>
          <a:prstGeom prst="rect">
            <a:avLst/>
          </a:prstGeom>
          <a:pattFill prst="dkVert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 hidden="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  <a:lumMod val="0"/>
                  <a:lumOff val="100000"/>
                </a:schemeClr>
              </a:gs>
              <a:gs pos="9000">
                <a:schemeClr val="bg1">
                  <a:shade val="100000"/>
                  <a:satMod val="115000"/>
                  <a:lumMod val="0"/>
                  <a:lumOff val="10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v</a:t>
            </a:r>
          </a:p>
        </p:txBody>
      </p:sp>
      <p:sp>
        <p:nvSpPr>
          <p:cNvPr id="9" name="Rectangle 8"/>
          <p:cNvSpPr/>
          <p:nvPr/>
        </p:nvSpPr>
        <p:spPr>
          <a:xfrm flipV="1">
            <a:off x="0" y="6705600"/>
            <a:ext cx="9144000" cy="15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304800"/>
            <a:ext cx="85344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990600"/>
            <a:ext cx="8534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7010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0C31E3-433F-754F-817C-2949CFB2759E}" type="datetime1">
              <a:rPr lang="en-US" smtClean="0"/>
              <a:t>10/19/2020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2460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820FF5-620D-45C0-8177-A68AAE615B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9pPr>
    </p:titleStyle>
    <p:bodyStyle>
      <a:lvl1pPr marL="171450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b="1" kern="1200">
          <a:solidFill>
            <a:srgbClr val="555759"/>
          </a:solidFill>
          <a:latin typeface="+mn-lt"/>
          <a:ea typeface="+mn-ea"/>
          <a:cs typeface="+mn-cs"/>
        </a:defRPr>
      </a:lvl1pPr>
      <a:lvl2pPr marL="457200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1600" kern="1200">
          <a:solidFill>
            <a:srgbClr val="555759"/>
          </a:solidFill>
          <a:latin typeface="+mn-lt"/>
          <a:ea typeface="+mn-ea"/>
          <a:cs typeface="+mn-cs"/>
        </a:defRPr>
      </a:lvl2pPr>
      <a:lvl3pPr marL="742950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1400" kern="1200">
          <a:solidFill>
            <a:srgbClr val="555759"/>
          </a:solidFill>
          <a:latin typeface="+mn-lt"/>
          <a:ea typeface="+mn-ea"/>
          <a:cs typeface="+mn-cs"/>
        </a:defRPr>
      </a:lvl3pPr>
      <a:lvl4pPr marL="971550" indent="-1143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1200" kern="1200">
          <a:solidFill>
            <a:srgbClr val="555759"/>
          </a:solidFill>
          <a:latin typeface="+mn-lt"/>
          <a:ea typeface="+mn-ea"/>
          <a:cs typeface="+mn-cs"/>
        </a:defRPr>
      </a:lvl4pPr>
      <a:lvl5pPr marL="1200150" indent="-1143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1200" kern="1200">
          <a:solidFill>
            <a:srgbClr val="5557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295400" y="3429000"/>
            <a:ext cx="7315200" cy="1143000"/>
          </a:xfrm>
        </p:spPr>
        <p:txBody>
          <a:bodyPr/>
          <a:lstStyle/>
          <a:p>
            <a:r>
              <a:rPr lang="en-US" altLang="en-US" dirty="0"/>
              <a:t>Guide for Applying Tools Based on EVMS Concepts for Projects under $50M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7B10A47-14A5-4C25-A6F3-FAEED61D560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Text Placeholder 9"/>
          <p:cNvSpPr txBox="1">
            <a:spLocks/>
          </p:cNvSpPr>
          <p:nvPr/>
        </p:nvSpPr>
        <p:spPr bwMode="auto">
          <a:xfrm>
            <a:off x="4881563" y="4648200"/>
            <a:ext cx="3505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Tx/>
              <a:buNone/>
              <a:defRPr sz="1600" b="1" i="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600" kern="1200">
                <a:solidFill>
                  <a:srgbClr val="555759"/>
                </a:solidFill>
                <a:latin typeface="+mn-lt"/>
                <a:ea typeface="+mn-ea"/>
                <a:cs typeface="+mn-cs"/>
              </a:defRPr>
            </a:lvl2pPr>
            <a:lvl3pPr marL="742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 kern="1200">
                <a:solidFill>
                  <a:srgbClr val="555759"/>
                </a:solidFill>
                <a:latin typeface="+mn-lt"/>
                <a:ea typeface="+mn-ea"/>
                <a:cs typeface="+mn-cs"/>
              </a:defRPr>
            </a:lvl3pPr>
            <a:lvl4pPr marL="971550" indent="-1143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 kern="1200">
                <a:solidFill>
                  <a:srgbClr val="555759"/>
                </a:solidFill>
                <a:latin typeface="+mn-lt"/>
                <a:ea typeface="+mn-ea"/>
                <a:cs typeface="+mn-cs"/>
              </a:defRPr>
            </a:lvl4pPr>
            <a:lvl5pPr marL="1200150" indent="-1143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 kern="1200">
                <a:solidFill>
                  <a:srgbClr val="5557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Paul Tackett</a:t>
            </a:r>
            <a:endParaRPr lang="en-US" dirty="0"/>
          </a:p>
        </p:txBody>
      </p:sp>
      <p:sp>
        <p:nvSpPr>
          <p:cNvPr id="9" name="Text Placeholder 10"/>
          <p:cNvSpPr txBox="1">
            <a:spLocks/>
          </p:cNvSpPr>
          <p:nvPr/>
        </p:nvSpPr>
        <p:spPr bwMode="auto">
          <a:xfrm>
            <a:off x="4881563" y="5212080"/>
            <a:ext cx="3881437" cy="80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Tx/>
              <a:buNone/>
              <a:defRPr sz="1400" b="0" i="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600" kern="1200">
                <a:solidFill>
                  <a:srgbClr val="555759"/>
                </a:solidFill>
                <a:latin typeface="+mn-lt"/>
                <a:ea typeface="+mn-ea"/>
                <a:cs typeface="+mn-cs"/>
              </a:defRPr>
            </a:lvl2pPr>
            <a:lvl3pPr marL="742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 kern="1200">
                <a:solidFill>
                  <a:srgbClr val="555759"/>
                </a:solidFill>
                <a:latin typeface="+mn-lt"/>
                <a:ea typeface="+mn-ea"/>
                <a:cs typeface="+mn-cs"/>
              </a:defRPr>
            </a:lvl3pPr>
            <a:lvl4pPr marL="971550" indent="-1143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 kern="1200">
                <a:solidFill>
                  <a:srgbClr val="555759"/>
                </a:solidFill>
                <a:latin typeface="+mn-lt"/>
                <a:ea typeface="+mn-ea"/>
                <a:cs typeface="+mn-cs"/>
              </a:defRPr>
            </a:lvl4pPr>
            <a:lvl5pPr marL="1200150" indent="-1143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 kern="1200">
                <a:solidFill>
                  <a:srgbClr val="5557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CNS EVM System Surveillance Officer</a:t>
            </a:r>
            <a:endParaRPr lang="en-US" dirty="0"/>
          </a:p>
        </p:txBody>
      </p:sp>
      <p:sp>
        <p:nvSpPr>
          <p:cNvPr id="12" name="Text Placeholder 1"/>
          <p:cNvSpPr txBox="1">
            <a:spLocks/>
          </p:cNvSpPr>
          <p:nvPr/>
        </p:nvSpPr>
        <p:spPr bwMode="auto">
          <a:xfrm>
            <a:off x="4881563" y="4953000"/>
            <a:ext cx="3881437" cy="25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Tx/>
              <a:buNone/>
              <a:defRPr sz="1600" b="0" i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600" kern="1200">
                <a:solidFill>
                  <a:srgbClr val="555759"/>
                </a:solidFill>
                <a:latin typeface="+mn-lt"/>
                <a:ea typeface="+mn-ea"/>
                <a:cs typeface="+mn-cs"/>
              </a:defRPr>
            </a:lvl2pPr>
            <a:lvl3pPr marL="742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 kern="1200">
                <a:solidFill>
                  <a:srgbClr val="555759"/>
                </a:solidFill>
                <a:latin typeface="+mn-lt"/>
                <a:ea typeface="+mn-ea"/>
                <a:cs typeface="+mn-cs"/>
              </a:defRPr>
            </a:lvl3pPr>
            <a:lvl4pPr marL="971550" indent="-1143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 kern="1200">
                <a:solidFill>
                  <a:srgbClr val="555759"/>
                </a:solidFill>
                <a:latin typeface="+mn-lt"/>
                <a:ea typeface="+mn-ea"/>
                <a:cs typeface="+mn-cs"/>
              </a:defRPr>
            </a:lvl4pPr>
            <a:lvl5pPr marL="1200150" indent="-1143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 kern="1200">
                <a:solidFill>
                  <a:srgbClr val="5557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Paul.Tackett@cns.doe.gov</a:t>
            </a:r>
            <a:endParaRPr lang="en-US" dirty="0"/>
          </a:p>
        </p:txBody>
      </p:sp>
      <p:sp>
        <p:nvSpPr>
          <p:cNvPr id="13" name="Text Placeholder 9"/>
          <p:cNvSpPr txBox="1">
            <a:spLocks/>
          </p:cNvSpPr>
          <p:nvPr/>
        </p:nvSpPr>
        <p:spPr bwMode="auto">
          <a:xfrm>
            <a:off x="228600" y="6384925"/>
            <a:ext cx="3505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Tx/>
              <a:buNone/>
              <a:defRPr sz="1600" b="1" i="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600" kern="1200">
                <a:solidFill>
                  <a:srgbClr val="555759"/>
                </a:solidFill>
                <a:latin typeface="+mn-lt"/>
                <a:ea typeface="+mn-ea"/>
                <a:cs typeface="+mn-cs"/>
              </a:defRPr>
            </a:lvl2pPr>
            <a:lvl3pPr marL="742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 kern="1200">
                <a:solidFill>
                  <a:srgbClr val="555759"/>
                </a:solidFill>
                <a:latin typeface="+mn-lt"/>
                <a:ea typeface="+mn-ea"/>
                <a:cs typeface="+mn-cs"/>
              </a:defRPr>
            </a:lvl3pPr>
            <a:lvl4pPr marL="971550" indent="-1143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 kern="1200">
                <a:solidFill>
                  <a:srgbClr val="555759"/>
                </a:solidFill>
                <a:latin typeface="+mn-lt"/>
                <a:ea typeface="+mn-ea"/>
                <a:cs typeface="+mn-cs"/>
              </a:defRPr>
            </a:lvl4pPr>
            <a:lvl5pPr marL="1200150" indent="-1143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 kern="1200">
                <a:solidFill>
                  <a:srgbClr val="5557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0" dirty="0" smtClean="0"/>
              <a:t>10/20/20</a:t>
            </a:r>
            <a:endParaRPr lang="en-US" sz="1000" b="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EFCOG </a:t>
            </a:r>
            <a:r>
              <a:rPr lang="en-US" altLang="en-US" dirty="0" smtClean="0"/>
              <a:t>Team: Project/Program </a:t>
            </a:r>
            <a:r>
              <a:rPr lang="en-US" altLang="en-US" dirty="0"/>
              <a:t>Setup Up – Tailorable 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84163" indent="-284163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dirty="0" smtClean="0"/>
              <a:t>Purpose</a:t>
            </a:r>
          </a:p>
          <a:p>
            <a:pPr lvl="1" indent="0" fontAlgn="auto">
              <a:spcAft>
                <a:spcPts val="0"/>
              </a:spcAft>
              <a:buNone/>
              <a:defRPr/>
            </a:pPr>
            <a:r>
              <a:rPr lang="en-US" dirty="0" smtClean="0"/>
              <a:t>For DOE cost reimbursed projects less than $50M where use of an EVMS is not required, define EVMS tools that provide the best value for project management</a:t>
            </a:r>
          </a:p>
          <a:p>
            <a:pPr marL="284163" indent="-284163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dirty="0" smtClean="0"/>
              <a:t>Build upon work done by NDIA Scalability Guide</a:t>
            </a:r>
          </a:p>
          <a:p>
            <a:pPr marL="284163" indent="-284163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dirty="0" smtClean="0"/>
              <a:t>Utilize inventory of tools typically used within certified EVMS </a:t>
            </a:r>
          </a:p>
          <a:p>
            <a:pPr marL="628650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Define </a:t>
            </a:r>
            <a:r>
              <a:rPr lang="en-US" dirty="0"/>
              <a:t>key foundational </a:t>
            </a:r>
            <a:r>
              <a:rPr lang="en-US" dirty="0" smtClean="0"/>
              <a:t>tools</a:t>
            </a:r>
          </a:p>
          <a:p>
            <a:pPr marL="628650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Identify </a:t>
            </a:r>
            <a:r>
              <a:rPr lang="en-US" dirty="0"/>
              <a:t>opportunities for tailoring based upon project size, complexity, or </a:t>
            </a:r>
            <a:r>
              <a:rPr lang="en-US" dirty="0" smtClean="0"/>
              <a:t>risk</a:t>
            </a:r>
          </a:p>
          <a:p>
            <a:pPr marL="628650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Include ranking and background considerations for each tool</a:t>
            </a:r>
          </a:p>
          <a:p>
            <a:pPr marL="284163" indent="-284163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dirty="0" smtClean="0"/>
              <a:t>Team Members</a:t>
            </a:r>
          </a:p>
          <a:p>
            <a:pPr marL="627063" lvl="1" indent="-284163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dirty="0" smtClean="0"/>
              <a:t>Paul Tackett (CNS), Team Lead</a:t>
            </a:r>
          </a:p>
          <a:p>
            <a:pPr marL="627063" lvl="1" indent="-284163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dirty="0" smtClean="0"/>
              <a:t>Matthew “Zac” </a:t>
            </a:r>
            <a:r>
              <a:rPr lang="en-US" dirty="0"/>
              <a:t>West (DOE HQ)</a:t>
            </a:r>
          </a:p>
          <a:p>
            <a:pPr marL="627063" lvl="1" indent="-284163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dirty="0" smtClean="0"/>
              <a:t>Lisa Cazalet (CNS)</a:t>
            </a:r>
          </a:p>
          <a:p>
            <a:pPr marL="627063" lvl="1" indent="-284163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dirty="0" smtClean="0"/>
              <a:t>Chad Miller (CNS)</a:t>
            </a:r>
          </a:p>
          <a:p>
            <a:pPr marL="627063" lvl="1" indent="-284163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n-US" dirty="0" smtClean="0"/>
          </a:p>
          <a:p>
            <a:pPr marL="627063" lvl="1" indent="-284163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6DA7F-B1C4-48E6-AD3D-09D59828869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62400" y="4343400"/>
            <a:ext cx="3810000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7063" lvl="1" indent="-284163" fontAlgn="auto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/>
            </a:pPr>
            <a:r>
              <a:rPr lang="en-US" sz="1600" dirty="0" smtClean="0">
                <a:solidFill>
                  <a:schemeClr val="accent3"/>
                </a:solidFill>
              </a:rPr>
              <a:t>Brandon Lespagnard (KCP)</a:t>
            </a:r>
            <a:endParaRPr lang="en-US" sz="1600" dirty="0">
              <a:solidFill>
                <a:schemeClr val="accent3"/>
              </a:solidFill>
            </a:endParaRPr>
          </a:p>
          <a:p>
            <a:pPr marL="627063" lvl="1" indent="-284163" fontAlgn="auto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/>
            </a:pPr>
            <a:r>
              <a:rPr lang="en-US" sz="1600" dirty="0" smtClean="0">
                <a:solidFill>
                  <a:schemeClr val="accent3"/>
                </a:solidFill>
              </a:rPr>
              <a:t>Kelly King (KCNSC)</a:t>
            </a:r>
            <a:endParaRPr lang="en-US" sz="1600" dirty="0">
              <a:solidFill>
                <a:schemeClr val="accent3"/>
              </a:solidFill>
            </a:endParaRPr>
          </a:p>
          <a:p>
            <a:pPr marL="627063" lvl="1" indent="-284163" fontAlgn="auto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/>
            </a:pPr>
            <a:r>
              <a:rPr lang="en-US" sz="1600" dirty="0" smtClean="0">
                <a:solidFill>
                  <a:schemeClr val="accent3"/>
                </a:solidFill>
              </a:rPr>
              <a:t>Scott Lasley (NNSA)</a:t>
            </a:r>
          </a:p>
          <a:p>
            <a:pPr marL="627063" lvl="1" indent="-284163" fontAlgn="auto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/>
            </a:pPr>
            <a:r>
              <a:rPr lang="en-US" sz="1600" dirty="0" smtClean="0">
                <a:solidFill>
                  <a:schemeClr val="accent3"/>
                </a:solidFill>
              </a:rPr>
              <a:t>Alex Garcia (LANL)</a:t>
            </a:r>
          </a:p>
          <a:p>
            <a:pPr marL="627063" lvl="1" indent="-284163" fontAlgn="auto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/>
            </a:pPr>
            <a:r>
              <a:rPr lang="en-US" sz="1600" dirty="0" smtClean="0">
                <a:solidFill>
                  <a:schemeClr val="accent3"/>
                </a:solidFill>
              </a:rPr>
              <a:t>Diana Neff (Sandia)</a:t>
            </a:r>
          </a:p>
        </p:txBody>
      </p:sp>
    </p:spTree>
    <p:extLst>
      <p:ext uri="{BB962C8B-B14F-4D97-AF65-F5344CB8AC3E}">
        <p14:creationId xmlns:p14="http://schemas.microsoft.com/office/powerpoint/2010/main" val="2993237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EFCOG </a:t>
            </a:r>
            <a:r>
              <a:rPr lang="en-US" altLang="en-US" dirty="0" smtClean="0"/>
              <a:t>Team: Project/Program </a:t>
            </a:r>
            <a:r>
              <a:rPr lang="en-US" altLang="en-US" dirty="0"/>
              <a:t>Setup Up – Tailorable 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84163" indent="-284163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dirty="0" smtClean="0"/>
              <a:t>Process followed</a:t>
            </a:r>
          </a:p>
          <a:p>
            <a:pPr marL="628650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Team Launched October 2019 (9 meetings)</a:t>
            </a:r>
          </a:p>
          <a:p>
            <a:pPr marL="628650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Did not teach EVMS (NDIA duplication), requires reader know EVMS requirements typically expected in a DOE certified system</a:t>
            </a:r>
          </a:p>
          <a:p>
            <a:pPr marL="628650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Utilized worksheet listing EVMS tools and concepts by process group</a:t>
            </a:r>
          </a:p>
          <a:p>
            <a:pPr marL="628650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Ranked each tool/concept (1-5 scale) with 3 categories of project size and risk</a:t>
            </a:r>
          </a:p>
          <a:p>
            <a:pPr marL="628650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Defined tool/concept as: Key or Tailorable</a:t>
            </a:r>
          </a:p>
          <a:p>
            <a:pPr marL="628650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Assembled comments by tool/concept</a:t>
            </a:r>
          </a:p>
          <a:p>
            <a:pPr marL="628650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Prepared white paper guide for DOE PM-30 review</a:t>
            </a:r>
          </a:p>
          <a:p>
            <a:pPr marL="628650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Post as Best Practice on EFCOG website (pending)</a:t>
            </a:r>
          </a:p>
          <a:p>
            <a:pPr marL="284163" indent="-284163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dirty="0"/>
              <a:t>Project Groupings</a:t>
            </a:r>
          </a:p>
          <a:p>
            <a:pPr marL="628650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Project less than $10M with Low Consequence</a:t>
            </a:r>
          </a:p>
          <a:p>
            <a:pPr marL="628650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Project between $10M and $50M with Low Risk </a:t>
            </a:r>
          </a:p>
          <a:p>
            <a:pPr marL="628650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Project between $10M and $50M with Higher Risk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6DA7F-B1C4-48E6-AD3D-09D59828869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635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EFCOG </a:t>
            </a:r>
            <a:r>
              <a:rPr lang="en-US" altLang="en-US" dirty="0" smtClean="0"/>
              <a:t>Team: Project/Program </a:t>
            </a:r>
            <a:r>
              <a:rPr lang="en-US" altLang="en-US" dirty="0"/>
              <a:t>Setup Up – Tailorable 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410200"/>
          </a:xfrm>
        </p:spPr>
        <p:txBody>
          <a:bodyPr rtlCol="0">
            <a:noAutofit/>
          </a:bodyPr>
          <a:lstStyle/>
          <a:p>
            <a:pPr marL="284163" indent="-284163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dirty="0" smtClean="0"/>
              <a:t>Key versus Tailorable Concept</a:t>
            </a:r>
          </a:p>
          <a:p>
            <a:pPr marL="628650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Key = considered </a:t>
            </a:r>
            <a:r>
              <a:rPr lang="en-US" dirty="0"/>
              <a:t>foundational to EVMS and should be incorporated in some </a:t>
            </a:r>
            <a:r>
              <a:rPr lang="en-US" dirty="0" smtClean="0"/>
              <a:t>fashion</a:t>
            </a:r>
          </a:p>
          <a:p>
            <a:pPr marL="628650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Tailorable = tools or concept </a:t>
            </a:r>
            <a:r>
              <a:rPr lang="en-US" dirty="0"/>
              <a:t>typically associated with a fully compliant EVMS that </a:t>
            </a:r>
            <a:r>
              <a:rPr lang="en-US" dirty="0" smtClean="0"/>
              <a:t>has </a:t>
            </a:r>
            <a:r>
              <a:rPr lang="en-US" dirty="0"/>
              <a:t>the most opportunity for adjustment or based upon project size and </a:t>
            </a:r>
            <a:r>
              <a:rPr lang="en-US" dirty="0" smtClean="0"/>
              <a:t>risk</a:t>
            </a:r>
          </a:p>
          <a:p>
            <a:pPr marL="284163" indent="-284163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dirty="0" smtClean="0"/>
              <a:t>Concept Scores</a:t>
            </a:r>
          </a:p>
          <a:p>
            <a:pPr marL="685800" lvl="1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Minimal Value</a:t>
            </a:r>
          </a:p>
          <a:p>
            <a:pPr marL="971550" lvl="2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None </a:t>
            </a:r>
            <a:r>
              <a:rPr lang="en-US" dirty="0"/>
              <a:t>of the concepts ranked at </a:t>
            </a:r>
            <a:r>
              <a:rPr lang="en-US" dirty="0" smtClean="0"/>
              <a:t>1 </a:t>
            </a:r>
            <a:r>
              <a:rPr lang="en-US" dirty="0"/>
              <a:t>indicating there was at least some value for all </a:t>
            </a:r>
            <a:r>
              <a:rPr lang="en-US" dirty="0" smtClean="0"/>
              <a:t>concepts</a:t>
            </a:r>
            <a:endParaRPr lang="en-US" dirty="0"/>
          </a:p>
          <a:p>
            <a:pPr marL="685800" lvl="1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Some Value </a:t>
            </a:r>
          </a:p>
          <a:p>
            <a:pPr marL="971550" lvl="2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Significant </a:t>
            </a:r>
            <a:r>
              <a:rPr lang="en-US" dirty="0"/>
              <a:t>opportunity to limit or skip this concept due to complexity or </a:t>
            </a:r>
            <a:r>
              <a:rPr lang="en-US" dirty="0" smtClean="0"/>
              <a:t>expense</a:t>
            </a:r>
            <a:endParaRPr lang="en-US" dirty="0"/>
          </a:p>
          <a:p>
            <a:pPr marL="685800" lvl="1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Meaningful</a:t>
            </a:r>
          </a:p>
          <a:p>
            <a:pPr marL="971550" lvl="2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Concept </a:t>
            </a:r>
            <a:r>
              <a:rPr lang="en-US" dirty="0"/>
              <a:t>provides value, but may require significant </a:t>
            </a:r>
            <a:r>
              <a:rPr lang="en-US" dirty="0" smtClean="0"/>
              <a:t>effort</a:t>
            </a:r>
            <a:endParaRPr lang="en-US" dirty="0"/>
          </a:p>
          <a:p>
            <a:pPr marL="685800" lvl="1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Important</a:t>
            </a:r>
          </a:p>
          <a:p>
            <a:pPr marL="971550" lvl="2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Concept </a:t>
            </a:r>
            <a:r>
              <a:rPr lang="en-US" dirty="0"/>
              <a:t>may include Key concepts, but adjustment of approach may be warranted based upon the project or </a:t>
            </a:r>
            <a:r>
              <a:rPr lang="en-US" dirty="0" smtClean="0"/>
              <a:t>category</a:t>
            </a:r>
            <a:endParaRPr lang="en-US" dirty="0"/>
          </a:p>
          <a:p>
            <a:pPr marL="685800" lvl="1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Critical</a:t>
            </a:r>
          </a:p>
          <a:p>
            <a:pPr marL="971550" lvl="2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Highest </a:t>
            </a:r>
            <a:r>
              <a:rPr lang="en-US" dirty="0"/>
              <a:t>rank indicating the intent of this concept should be incorporated </a:t>
            </a:r>
            <a:r>
              <a:rPr lang="en-US" dirty="0" smtClean="0"/>
              <a:t>into </a:t>
            </a:r>
            <a:r>
              <a:rPr lang="en-US" dirty="0"/>
              <a:t>management </a:t>
            </a:r>
            <a:r>
              <a:rPr lang="en-US" dirty="0" smtClean="0"/>
              <a:t>tool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6DA7F-B1C4-48E6-AD3D-09D59828869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32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EFCOG </a:t>
            </a:r>
            <a:r>
              <a:rPr lang="en-US" altLang="en-US" dirty="0" smtClean="0"/>
              <a:t>Team: Project/Program </a:t>
            </a:r>
            <a:r>
              <a:rPr lang="en-US" altLang="en-US" dirty="0"/>
              <a:t>Setup Up – Tailorable 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84163" indent="-284163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dirty="0" smtClean="0"/>
              <a:t>Final Product</a:t>
            </a:r>
          </a:p>
          <a:p>
            <a:pPr marL="628650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Inventory of EVMS tools/concepts that can be utilized by a company to establish a control system for smaller projects (&lt;$50M)</a:t>
            </a:r>
          </a:p>
          <a:p>
            <a:pPr marL="628650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Discussion of tool selection based upon identifying Key concepts and best value tailorable concepts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6DA7F-B1C4-48E6-AD3D-09D59828869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932178"/>
      </p:ext>
    </p:extLst>
  </p:cSld>
  <p:clrMapOvr>
    <a:masterClrMapping/>
  </p:clrMapOvr>
</p:sld>
</file>

<file path=ppt/theme/theme1.xml><?xml version="1.0" encoding="utf-8"?>
<a:theme xmlns:a="http://schemas.openxmlformats.org/drawingml/2006/main" name="CNS_PPT_Template_INTERNAL_v01">
  <a:themeElements>
    <a:clrScheme name="CN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8CCC"/>
      </a:accent1>
      <a:accent2>
        <a:srgbClr val="EE3123"/>
      </a:accent2>
      <a:accent3>
        <a:srgbClr val="555759"/>
      </a:accent3>
      <a:accent4>
        <a:srgbClr val="008000"/>
      </a:accent4>
      <a:accent5>
        <a:srgbClr val="9900CC"/>
      </a:accent5>
      <a:accent6>
        <a:srgbClr val="FF9900"/>
      </a:accent6>
      <a:hlink>
        <a:srgbClr val="EE3123"/>
      </a:hlink>
      <a:folHlink>
        <a:srgbClr val="008CCC"/>
      </a:folHlink>
    </a:clrScheme>
    <a:fontScheme name="Custom 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CNS_PPT_Template_INTERNAL_v01.potx</Template>
  <TotalTime>1574</TotalTime>
  <Words>461</Words>
  <Application>Microsoft Office PowerPoint</Application>
  <PresentationFormat>On-screen Show (4:3)</PresentationFormat>
  <Paragraphs>64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CNS_PPT_Template_INTERNAL_v01</vt:lpstr>
      <vt:lpstr>PowerPoint Presentation</vt:lpstr>
      <vt:lpstr>EFCOG Team: Project/Program Setup Up – Tailorable </vt:lpstr>
      <vt:lpstr>EFCOG Team: Project/Program Setup Up – Tailorable </vt:lpstr>
      <vt:lpstr>EFCOG Team: Project/Program Setup Up – Tailorable </vt:lpstr>
      <vt:lpstr>EFCOG Team: Project/Program Setup Up – Tailorable </vt:lpstr>
    </vt:vector>
  </TitlesOfParts>
  <Company>LM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Flora</dc:creator>
  <cp:lastModifiedBy>Cazalet, Lisa A</cp:lastModifiedBy>
  <cp:revision>126</cp:revision>
  <dcterms:created xsi:type="dcterms:W3CDTF">2014-06-03T17:16:06Z</dcterms:created>
  <dcterms:modified xsi:type="dcterms:W3CDTF">2020-10-19T17:41:57Z</dcterms:modified>
</cp:coreProperties>
</file>