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drawings/drawing5.xml" ContentType="application/vnd.openxmlformats-officedocument.drawingml.chartshapes+xml"/>
  <Override PartName="/ppt/drawings/drawing6.xml" ContentType="application/vnd.openxmlformats-officedocument.drawingml.chartshapes+xml"/>
  <Override PartName="/ppt/drawings/drawing8.xml" ContentType="application/vnd.openxmlformats-officedocument.drawingml.chartshapes+xml"/>
  <Override PartName="/ppt/drawings/drawing9.xml" ContentType="application/vnd.openxmlformats-officedocument.drawingml.chartshapes+xml"/>
  <Override PartName="/ppt/drawings/drawing10.xml" ContentType="application/vnd.openxmlformats-officedocument.drawingml.chartshapes+xml"/>
  <Override PartName="/ppt/drawings/drawing11.xml" ContentType="application/vnd.openxmlformats-officedocument.drawingml.chartshapes+xml"/>
  <Override PartName="/ppt/drawings/drawing3.xml" ContentType="application/vnd.openxmlformats-officedocument.drawingml.chartshapes+xml"/>
  <Override PartName="/ppt/drawings/drawing7.xml" ContentType="application/vnd.openxmlformats-officedocument.drawingml.chartshapes+xml"/>
  <Override PartName="/ppt/drawings/drawing1.xml" ContentType="application/vnd.openxmlformats-officedocument.drawingml.chartshapes+xml"/>
  <Override PartName="/ppt/drawings/drawing2.xml" ContentType="application/vnd.openxmlformats-officedocument.drawingml.chartshapes+xml"/>
  <Override PartName="/ppt/drawings/drawing4.xml" ContentType="application/vnd.openxmlformats-officedocument.drawingml.chartshap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1.xml" ContentType="application/vnd.openxmlformats-officedocument.presentationml.notesSlide+xml"/>
  <Override PartName="/ppt/notesSlides/notesSlide9.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1.xml" ContentType="application/vnd.openxmlformats-officedocument.presentationml.notesSlide+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8.xml" ContentType="application/inkml+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5.xml" ContentType="application/vnd.openxmlformats-officedocument.drawingml.chart+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style14.xml" ContentType="application/vnd.ms-office.chart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olors14.xml" ContentType="application/vnd.ms-office.chartcolorstyle+xml"/>
  <Override PartName="/ppt/theme/theme2.xml" ContentType="application/vnd.openxmlformats-officedocument.theme+xml"/>
  <Override PartName="/ppt/charts/style13.xml" ContentType="application/vnd.ms-office.chartstyl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olors1.xml" ContentType="application/vnd.ms-office.chartcolorstyle+xml"/>
  <Override PartName="/ppt/ink/ink1.xml" ContentType="application/inkml+xml"/>
  <Override PartName="/ppt/ink/ink2.xml" ContentType="application/inkml+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ink/ink35.xml" ContentType="application/inkml+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4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062" r:id="rId1"/>
    <p:sldMasterId id="2147485075" r:id="rId2"/>
  </p:sldMasterIdLst>
  <p:notesMasterIdLst>
    <p:notesMasterId r:id="rId69"/>
  </p:notesMasterIdLst>
  <p:handoutMasterIdLst>
    <p:handoutMasterId r:id="rId70"/>
  </p:handoutMasterIdLst>
  <p:sldIdLst>
    <p:sldId id="761" r:id="rId3"/>
    <p:sldId id="765" r:id="rId4"/>
    <p:sldId id="763" r:id="rId5"/>
    <p:sldId id="426" r:id="rId6"/>
    <p:sldId id="764" r:id="rId7"/>
    <p:sldId id="777" r:id="rId8"/>
    <p:sldId id="256" r:id="rId9"/>
    <p:sldId id="467" r:id="rId10"/>
    <p:sldId id="683" r:id="rId11"/>
    <p:sldId id="541" r:id="rId12"/>
    <p:sldId id="705" r:id="rId13"/>
    <p:sldId id="714" r:id="rId14"/>
    <p:sldId id="427" r:id="rId15"/>
    <p:sldId id="778" r:id="rId16"/>
    <p:sldId id="783" r:id="rId17"/>
    <p:sldId id="786" r:id="rId18"/>
    <p:sldId id="779" r:id="rId19"/>
    <p:sldId id="780" r:id="rId20"/>
    <p:sldId id="781" r:id="rId21"/>
    <p:sldId id="782" r:id="rId22"/>
    <p:sldId id="754" r:id="rId23"/>
    <p:sldId id="434" r:id="rId24"/>
    <p:sldId id="428" r:id="rId25"/>
    <p:sldId id="784" r:id="rId26"/>
    <p:sldId id="785" r:id="rId27"/>
    <p:sldId id="790" r:id="rId28"/>
    <p:sldId id="787" r:id="rId29"/>
    <p:sldId id="788" r:id="rId30"/>
    <p:sldId id="789" r:id="rId31"/>
    <p:sldId id="461" r:id="rId32"/>
    <p:sldId id="701" r:id="rId33"/>
    <p:sldId id="692" r:id="rId34"/>
    <p:sldId id="715" r:id="rId35"/>
    <p:sldId id="707" r:id="rId36"/>
    <p:sldId id="704" r:id="rId37"/>
    <p:sldId id="569" r:id="rId38"/>
    <p:sldId id="694" r:id="rId39"/>
    <p:sldId id="685" r:id="rId40"/>
    <p:sldId id="709" r:id="rId41"/>
    <p:sldId id="699" r:id="rId42"/>
    <p:sldId id="695" r:id="rId43"/>
    <p:sldId id="696" r:id="rId44"/>
    <p:sldId id="728" r:id="rId45"/>
    <p:sldId id="661" r:id="rId46"/>
    <p:sldId id="732" r:id="rId47"/>
    <p:sldId id="729" r:id="rId48"/>
    <p:sldId id="730" r:id="rId49"/>
    <p:sldId id="731" r:id="rId50"/>
    <p:sldId id="758" r:id="rId51"/>
    <p:sldId id="708" r:id="rId52"/>
    <p:sldId id="755" r:id="rId53"/>
    <p:sldId id="756" r:id="rId54"/>
    <p:sldId id="660" r:id="rId55"/>
    <p:sldId id="757" r:id="rId56"/>
    <p:sldId id="686" r:id="rId57"/>
    <p:sldId id="687" r:id="rId58"/>
    <p:sldId id="688" r:id="rId59"/>
    <p:sldId id="676" r:id="rId60"/>
    <p:sldId id="768" r:id="rId61"/>
    <p:sldId id="769" r:id="rId62"/>
    <p:sldId id="770" r:id="rId63"/>
    <p:sldId id="771" r:id="rId64"/>
    <p:sldId id="772" r:id="rId65"/>
    <p:sldId id="773" r:id="rId66"/>
    <p:sldId id="774" r:id="rId67"/>
    <p:sldId id="791" r:id="rId6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Ramsey" initials="DR"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E0"/>
    <a:srgbClr val="EFEFEF"/>
    <a:srgbClr val="78BE20"/>
    <a:srgbClr val="8C8D86"/>
    <a:srgbClr val="EFEDE3"/>
    <a:srgbClr val="DCDCDC"/>
    <a:srgbClr val="5B6870"/>
    <a:srgbClr val="FFC627"/>
    <a:srgbClr val="FF7F3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06C7F5-1B3C-41C5-B880-CFCB98A77E92}" v="60" dt="2021-09-20T15:01:09.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95222" autoAdjust="0"/>
  </p:normalViewPr>
  <p:slideViewPr>
    <p:cSldViewPr snapToGrid="0" snapToObjects="1">
      <p:cViewPr varScale="1">
        <p:scale>
          <a:sx n="82" d="100"/>
          <a:sy n="82" d="100"/>
        </p:scale>
        <p:origin x="941" y="67"/>
      </p:cViewPr>
      <p:guideLst>
        <p:guide orient="horz" pos="2160"/>
        <p:guide pos="3840"/>
      </p:guideLst>
    </p:cSldViewPr>
  </p:slideViewPr>
  <p:outlineViewPr>
    <p:cViewPr>
      <p:scale>
        <a:sx n="33" d="100"/>
        <a:sy n="33" d="100"/>
      </p:scale>
      <p:origin x="0" y="-4912"/>
    </p:cViewPr>
  </p:outlineViewPr>
  <p:notesTextViewPr>
    <p:cViewPr>
      <p:scale>
        <a:sx n="125" d="100"/>
        <a:sy n="125" d="100"/>
      </p:scale>
      <p:origin x="0" y="0"/>
    </p:cViewPr>
  </p:notesTextViewPr>
  <p:sorterViewPr>
    <p:cViewPr varScale="1">
      <p:scale>
        <a:sx n="1" d="1"/>
        <a:sy n="1" d="1"/>
      </p:scale>
      <p:origin x="0" y="0"/>
    </p:cViewPr>
  </p:sorterViewPr>
  <p:notesViewPr>
    <p:cSldViewPr snapToGrid="0" snapToObjects="1">
      <p:cViewPr varScale="1">
        <p:scale>
          <a:sx n="116" d="100"/>
          <a:sy n="116" d="100"/>
        </p:scale>
        <p:origin x="4888"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79"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78"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varamali\Dropbox%20(ASU)\ASU\Research\DOE%20Project\Survey\results\1%20Nov%202019%20filtered%20Q4%20usable%20data\RANK%20question%20results-1%20Nov%202019-filtered%20q4%20usable%20dat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2-ALL%20results-performance.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2-ALL%20results-performance.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3-ALL%20results-performance.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2-ALL%20results-performance.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6.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3-ALL%20results-performance.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7.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3-ALL%20results-performance.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8.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3-ALL%20results-performance.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9.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3-ALL%20results-performance.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0.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5-ALL%20results-performance-pm.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Dauf\Dropbox\CII%20RT%20331%20Research%20Project\Project%20Information\FEED%20MATRS%20Completed%20and%20In-Progress%20Projects%20(05.04.2017).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0-ALL%20results-performance-pm.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0-ALL%20results-performance-pm.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varamali\Dropbox%20(ASU)\ASU\Research\DOE%20Project\Survey\results\1%20Nov%202019%20filtered%20Q4%20usable%20data\RANK%20question%20results-1%20Nov%202019-filtered%20q4%20usable%20data.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varamali\Dropbox%20(ASU)\ASU\Research\DOE%20Project\Survey\results\1%20Nov%202019%20filtered%20Q4%20usable%20data\RANK%20question%20results-1%20Nov%202019-filtered%20q4%20usable%20data.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0-ALL%20results-performance-pm.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0-ALL%20results-performance-pm.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varamali\Dropbox%20(ASU)\ASU\Research\DOE%20Project\Workshops\QUALTRICS\Performance%20Workshops\20210810-ALL%20results-performance-pm.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Most </a:t>
            </a:r>
            <a:r>
              <a:rPr lang="en-US" sz="1800" b="1" i="0" baseline="0" dirty="0">
                <a:effectLst/>
                <a:latin typeface="Arial" panose="020B0604020202020204" pitchFamily="34" charset="0"/>
                <a:cs typeface="Arial" panose="020B0604020202020204" pitchFamily="34" charset="0"/>
              </a:rPr>
              <a:t>challenging</a:t>
            </a:r>
            <a:r>
              <a:rPr lang="en-US" sz="1800" b="1" i="0" baseline="0" dirty="0">
                <a:effectLst/>
              </a:rPr>
              <a:t> aspects by overall score</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'Q19'!$AY$4:$BH$4</c:f>
              <c:strCache>
                <c:ptCount val="10"/>
                <c:pt idx="0">
                  <c:v>Other</c:v>
                </c:pt>
                <c:pt idx="1">
                  <c:v>Implementation costs</c:v>
                </c:pt>
                <c:pt idx="2">
                  <c:v>Antiquated management practices, methodologies, and toolsets</c:v>
                </c:pt>
                <c:pt idx="3">
                  <c:v>Local/resident experience</c:v>
                </c:pt>
                <c:pt idx="4">
                  <c:v>Customer/government support of EVMS use</c:v>
                </c:pt>
                <c:pt idx="5">
                  <c:v>Flexibility or scalability to different types of organizations and projects</c:v>
                </c:pt>
                <c:pt idx="6">
                  <c:v>Complexity of implementation</c:v>
                </c:pt>
                <c:pt idx="7">
                  <c:v>The extent of compliance expectations, reviews, and oversight</c:v>
                </c:pt>
                <c:pt idx="8">
                  <c:v>Providing timely data and information for decision making</c:v>
                </c:pt>
                <c:pt idx="9">
                  <c:v>Leadership/manager attitudes towards EVMS</c:v>
                </c:pt>
              </c:strCache>
            </c:strRef>
          </c:cat>
          <c:val>
            <c:numRef>
              <c:f>'Q19'!$AY$7:$BH$7</c:f>
              <c:numCache>
                <c:formatCode>0.000</c:formatCode>
                <c:ptCount val="10"/>
                <c:pt idx="0">
                  <c:v>0.23741007194244607</c:v>
                </c:pt>
                <c:pt idx="1">
                  <c:v>0.20863309352517986</c:v>
                </c:pt>
                <c:pt idx="2">
                  <c:v>0.39928057553956836</c:v>
                </c:pt>
                <c:pt idx="3">
                  <c:v>0.45323741007194246</c:v>
                </c:pt>
                <c:pt idx="4">
                  <c:v>0.47841726618705038</c:v>
                </c:pt>
                <c:pt idx="5">
                  <c:v>0.57553956834532372</c:v>
                </c:pt>
                <c:pt idx="6">
                  <c:v>0.6079136690647482</c:v>
                </c:pt>
                <c:pt idx="7">
                  <c:v>0.61151079136690645</c:v>
                </c:pt>
                <c:pt idx="8">
                  <c:v>0.64028776978417268</c:v>
                </c:pt>
                <c:pt idx="9">
                  <c:v>1.5287769784172662</c:v>
                </c:pt>
              </c:numCache>
            </c:numRef>
          </c:val>
          <c:extLst>
            <c:ext xmlns:c16="http://schemas.microsoft.com/office/drawing/2014/chart" uri="{C3380CC4-5D6E-409C-BE32-E72D297353CC}">
              <c16:uniqueId val="{00000000-4D48-4ED4-AD8D-8A95F84AC3C3}"/>
            </c:ext>
          </c:extLst>
        </c:ser>
        <c:dLbls>
          <c:dLblPos val="outEnd"/>
          <c:showLegendKey val="0"/>
          <c:showVal val="1"/>
          <c:showCatName val="0"/>
          <c:showSerName val="0"/>
          <c:showPercent val="0"/>
          <c:showBubbleSize val="0"/>
        </c:dLbls>
        <c:gapWidth val="182"/>
        <c:axId val="541106912"/>
        <c:axId val="526733184"/>
      </c:barChart>
      <c:catAx>
        <c:axId val="541106912"/>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6733184"/>
        <c:crosses val="autoZero"/>
        <c:auto val="1"/>
        <c:lblAlgn val="ctr"/>
        <c:lblOffset val="100"/>
        <c:noMultiLvlLbl val="0"/>
      </c:catAx>
      <c:valAx>
        <c:axId val="5267331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latin typeface="Arial" panose="020B0604020202020204" pitchFamily="34" charset="0"/>
                    <a:cs typeface="Arial" panose="020B0604020202020204" pitchFamily="34" charset="0"/>
                  </a:rPr>
                  <a:t>Average Score (3 Maximum)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1106912"/>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'Step-wise analysis M'!$B$131:$B$161</c:f>
              <c:numCache>
                <c:formatCode>0</c:formatCode>
                <c:ptCount val="31"/>
                <c:pt idx="0">
                  <c:v>78.404401650618993</c:v>
                </c:pt>
                <c:pt idx="1">
                  <c:v>202</c:v>
                </c:pt>
                <c:pt idx="2">
                  <c:v>420.34943473792396</c:v>
                </c:pt>
                <c:pt idx="3">
                  <c:v>490.79089924160348</c:v>
                </c:pt>
                <c:pt idx="4">
                  <c:v>493.30587023686923</c:v>
                </c:pt>
                <c:pt idx="5">
                  <c:v>511.20162932790225</c:v>
                </c:pt>
                <c:pt idx="6">
                  <c:v>527.57544224765877</c:v>
                </c:pt>
                <c:pt idx="7">
                  <c:v>543.97834912043299</c:v>
                </c:pt>
                <c:pt idx="8">
                  <c:v>552.49745158002042</c:v>
                </c:pt>
                <c:pt idx="9">
                  <c:v>570.42253521126759</c:v>
                </c:pt>
                <c:pt idx="10">
                  <c:v>572.87449392712551</c:v>
                </c:pt>
                <c:pt idx="11">
                  <c:v>604.62670872765511</c:v>
                </c:pt>
                <c:pt idx="12">
                  <c:v>626</c:v>
                </c:pt>
                <c:pt idx="13">
                  <c:v>627.40384615384619</c:v>
                </c:pt>
                <c:pt idx="14">
                  <c:v>637.93103448275872</c:v>
                </c:pt>
                <c:pt idx="15">
                  <c:v>677.02552719200889</c:v>
                </c:pt>
                <c:pt idx="16">
                  <c:v>683.66285119667009</c:v>
                </c:pt>
                <c:pt idx="17">
                  <c:v>703.21931589537223</c:v>
                </c:pt>
                <c:pt idx="18">
                  <c:v>707</c:v>
                </c:pt>
                <c:pt idx="19">
                  <c:v>709.38215102974834</c:v>
                </c:pt>
                <c:pt idx="20">
                  <c:v>711.1622554660529</c:v>
                </c:pt>
                <c:pt idx="21">
                  <c:v>728.68217054263562</c:v>
                </c:pt>
                <c:pt idx="22">
                  <c:v>730.01038421599173</c:v>
                </c:pt>
                <c:pt idx="23">
                  <c:v>809.72972972972968</c:v>
                </c:pt>
                <c:pt idx="24">
                  <c:v>816.22176591375774</c:v>
                </c:pt>
                <c:pt idx="25">
                  <c:v>822.94264339152119</c:v>
                </c:pt>
                <c:pt idx="26">
                  <c:v>844.10256410256409</c:v>
                </c:pt>
                <c:pt idx="27">
                  <c:v>857.28744939271246</c:v>
                </c:pt>
                <c:pt idx="28">
                  <c:v>857.58513931888547</c:v>
                </c:pt>
                <c:pt idx="29">
                  <c:v>886.11713665943603</c:v>
                </c:pt>
                <c:pt idx="30">
                  <c:v>887</c:v>
                </c:pt>
              </c:numCache>
            </c:numRef>
          </c:xVal>
          <c:yVal>
            <c:numRef>
              <c:f>'Step-wise analysis M'!$C$131:$C$161</c:f>
              <c:numCache>
                <c:formatCode>0.00000</c:formatCode>
                <c:ptCount val="31"/>
                <c:pt idx="0">
                  <c:v>0.626</c:v>
                </c:pt>
                <c:pt idx="1">
                  <c:v>0.27600000000000002</c:v>
                </c:pt>
                <c:pt idx="2">
                  <c:v>7.4999999999999997E-2</c:v>
                </c:pt>
                <c:pt idx="3">
                  <c:v>3.0353000000000002E-2</c:v>
                </c:pt>
                <c:pt idx="4">
                  <c:v>1.7999999999999999E-2</c:v>
                </c:pt>
                <c:pt idx="5">
                  <c:v>2.3E-2</c:v>
                </c:pt>
                <c:pt idx="6">
                  <c:v>7.6550000000000003E-3</c:v>
                </c:pt>
                <c:pt idx="7">
                  <c:v>1.487E-3</c:v>
                </c:pt>
                <c:pt idx="8">
                  <c:v>5.666E-3</c:v>
                </c:pt>
                <c:pt idx="9">
                  <c:v>1.4139999999999999E-3</c:v>
                </c:pt>
                <c:pt idx="10">
                  <c:v>1.9680000000000001E-3</c:v>
                </c:pt>
                <c:pt idx="11">
                  <c:v>2.9009999999999999E-3</c:v>
                </c:pt>
                <c:pt idx="12">
                  <c:v>1.4E-2</c:v>
                </c:pt>
                <c:pt idx="13">
                  <c:v>1.0337000000000001E-2</c:v>
                </c:pt>
                <c:pt idx="14">
                  <c:v>5.8349999999999999E-3</c:v>
                </c:pt>
                <c:pt idx="15">
                  <c:v>2.7309999999999999E-3</c:v>
                </c:pt>
                <c:pt idx="16">
                  <c:v>5.195E-3</c:v>
                </c:pt>
                <c:pt idx="17">
                  <c:v>2.5999999999999999E-2</c:v>
                </c:pt>
                <c:pt idx="18">
                  <c:v>3.7999999999999999E-2</c:v>
                </c:pt>
                <c:pt idx="19">
                  <c:v>6.7000000000000004E-2</c:v>
                </c:pt>
                <c:pt idx="20">
                  <c:v>1.3139E-2</c:v>
                </c:pt>
                <c:pt idx="21">
                  <c:v>8.2209999999999991E-3</c:v>
                </c:pt>
                <c:pt idx="22">
                  <c:v>9.9410000000000002E-3</c:v>
                </c:pt>
                <c:pt idx="23">
                  <c:v>6.966E-3</c:v>
                </c:pt>
                <c:pt idx="24">
                  <c:v>6.6779999999999999E-3</c:v>
                </c:pt>
                <c:pt idx="25">
                  <c:v>1.5768000000000001E-2</c:v>
                </c:pt>
                <c:pt idx="26">
                  <c:v>4.5680848554428902E-2</c:v>
                </c:pt>
                <c:pt idx="27">
                  <c:v>0.15426200000000001</c:v>
                </c:pt>
                <c:pt idx="28">
                  <c:v>0.497</c:v>
                </c:pt>
                <c:pt idx="29">
                  <c:v>0.13900000000000001</c:v>
                </c:pt>
                <c:pt idx="30">
                  <c:v>0.255</c:v>
                </c:pt>
              </c:numCache>
            </c:numRef>
          </c:yVal>
          <c:smooth val="1"/>
          <c:extLst>
            <c:ext xmlns:c16="http://schemas.microsoft.com/office/drawing/2014/chart" uri="{C3380CC4-5D6E-409C-BE32-E72D297353CC}">
              <c16:uniqueId val="{00000000-7C1C-41F9-809D-5EA97016FD17}"/>
            </c:ext>
          </c:extLst>
        </c:ser>
        <c:dLbls>
          <c:showLegendKey val="0"/>
          <c:showVal val="0"/>
          <c:showCatName val="0"/>
          <c:showSerName val="0"/>
          <c:showPercent val="0"/>
          <c:showBubbleSize val="0"/>
        </c:dLbls>
        <c:axId val="1963715376"/>
        <c:axId val="1963699984"/>
        <c:extLst>
          <c:ext xmlns:c15="http://schemas.microsoft.com/office/drawing/2012/chart" uri="{02D57815-91ED-43cb-92C2-25804820EDAC}">
            <c15:filteredScatterSeries>
              <c15:ser>
                <c:idx val="1"/>
                <c:order val="1"/>
                <c:tx>
                  <c:v>" "</c:v>
                </c:tx>
                <c:spPr>
                  <a:ln w="19050" cap="rnd">
                    <a:solidFill>
                      <a:schemeClr val="accent2"/>
                    </a:solidFill>
                    <a:round/>
                  </a:ln>
                  <a:effectLst/>
                </c:spPr>
                <c:marker>
                  <c:symbol val="circle"/>
                  <c:size val="5"/>
                  <c:spPr>
                    <a:noFill/>
                    <a:ln w="9525">
                      <a:solidFill>
                        <a:schemeClr val="accent1">
                          <a:alpha val="0"/>
                        </a:schemeClr>
                      </a:solidFill>
                    </a:ln>
                    <a:effectLst/>
                  </c:spPr>
                </c:marker>
                <c:xVal>
                  <c:numRef>
                    <c:extLst>
                      <c:ext uri="{02D57815-91ED-43cb-92C2-25804820EDAC}">
                        <c15:formulaRef>
                          <c15:sqref>'Step-wise analysis M'!$B$131:$B$161</c15:sqref>
                        </c15:formulaRef>
                      </c:ext>
                    </c:extLst>
                    <c:numCache>
                      <c:formatCode>0</c:formatCode>
                      <c:ptCount val="31"/>
                      <c:pt idx="0">
                        <c:v>78.404401650618993</c:v>
                      </c:pt>
                      <c:pt idx="1">
                        <c:v>202</c:v>
                      </c:pt>
                      <c:pt idx="2">
                        <c:v>420.34943473792396</c:v>
                      </c:pt>
                      <c:pt idx="3">
                        <c:v>490.79089924160348</c:v>
                      </c:pt>
                      <c:pt idx="4">
                        <c:v>493.30587023686923</c:v>
                      </c:pt>
                      <c:pt idx="5">
                        <c:v>511.20162932790225</c:v>
                      </c:pt>
                      <c:pt idx="6">
                        <c:v>527.57544224765877</c:v>
                      </c:pt>
                      <c:pt idx="7">
                        <c:v>543.97834912043299</c:v>
                      </c:pt>
                      <c:pt idx="8">
                        <c:v>552.49745158002042</c:v>
                      </c:pt>
                      <c:pt idx="9">
                        <c:v>570.42253521126759</c:v>
                      </c:pt>
                      <c:pt idx="10">
                        <c:v>572.87449392712551</c:v>
                      </c:pt>
                      <c:pt idx="11">
                        <c:v>604.62670872765511</c:v>
                      </c:pt>
                      <c:pt idx="12">
                        <c:v>626</c:v>
                      </c:pt>
                      <c:pt idx="13">
                        <c:v>627.40384615384619</c:v>
                      </c:pt>
                      <c:pt idx="14">
                        <c:v>637.93103448275872</c:v>
                      </c:pt>
                      <c:pt idx="15">
                        <c:v>677.02552719200889</c:v>
                      </c:pt>
                      <c:pt idx="16">
                        <c:v>683.66285119667009</c:v>
                      </c:pt>
                      <c:pt idx="17">
                        <c:v>703.21931589537223</c:v>
                      </c:pt>
                      <c:pt idx="18">
                        <c:v>707</c:v>
                      </c:pt>
                      <c:pt idx="19">
                        <c:v>709.38215102974834</c:v>
                      </c:pt>
                      <c:pt idx="20">
                        <c:v>711.1622554660529</c:v>
                      </c:pt>
                      <c:pt idx="21">
                        <c:v>728.68217054263562</c:v>
                      </c:pt>
                      <c:pt idx="22">
                        <c:v>730.01038421599173</c:v>
                      </c:pt>
                      <c:pt idx="23">
                        <c:v>809.72972972972968</c:v>
                      </c:pt>
                      <c:pt idx="24">
                        <c:v>816.22176591375774</c:v>
                      </c:pt>
                      <c:pt idx="25">
                        <c:v>822.94264339152119</c:v>
                      </c:pt>
                      <c:pt idx="26">
                        <c:v>844.10256410256409</c:v>
                      </c:pt>
                      <c:pt idx="27">
                        <c:v>857.28744939271246</c:v>
                      </c:pt>
                      <c:pt idx="28">
                        <c:v>857.58513931888547</c:v>
                      </c:pt>
                      <c:pt idx="29">
                        <c:v>886.11713665943603</c:v>
                      </c:pt>
                      <c:pt idx="30">
                        <c:v>887</c:v>
                      </c:pt>
                    </c:numCache>
                  </c:numRef>
                </c:xVal>
                <c:yVal>
                  <c:numRef>
                    <c:extLst>
                      <c:ext uri="{02D57815-91ED-43cb-92C2-25804820EDAC}">
                        <c15:formulaRef>
                          <c15:sqref>'Step-wise analysis M'!$D$131:$D$161</c15:sqref>
                        </c15:formulaRef>
                      </c:ext>
                    </c:extLst>
                    <c:numCache>
                      <c:formatCode>General</c:formatCode>
                      <c:ptCount val="3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pt idx="21">
                        <c:v>0.05</c:v>
                      </c:pt>
                      <c:pt idx="22">
                        <c:v>0.05</c:v>
                      </c:pt>
                      <c:pt idx="23">
                        <c:v>0.05</c:v>
                      </c:pt>
                      <c:pt idx="24">
                        <c:v>0.05</c:v>
                      </c:pt>
                      <c:pt idx="25">
                        <c:v>0.05</c:v>
                      </c:pt>
                      <c:pt idx="26">
                        <c:v>0.05</c:v>
                      </c:pt>
                      <c:pt idx="27">
                        <c:v>0.05</c:v>
                      </c:pt>
                      <c:pt idx="28">
                        <c:v>0.05</c:v>
                      </c:pt>
                      <c:pt idx="29">
                        <c:v>0.05</c:v>
                      </c:pt>
                      <c:pt idx="30">
                        <c:v>0.05</c:v>
                      </c:pt>
                    </c:numCache>
                  </c:numRef>
                </c:yVal>
                <c:smooth val="1"/>
                <c:extLst>
                  <c:ext xmlns:c16="http://schemas.microsoft.com/office/drawing/2014/chart" uri="{C3380CC4-5D6E-409C-BE32-E72D297353CC}">
                    <c16:uniqueId val="{00000001-7C1C-41F9-809D-5EA97016FD17}"/>
                  </c:ext>
                </c:extLst>
              </c15:ser>
            </c15:filteredScatterSeries>
          </c:ext>
        </c:extLst>
      </c:scatterChart>
      <c:valAx>
        <c:axId val="19637153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Maturity Score (0-1,000)</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3699984"/>
        <c:crosses val="autoZero"/>
        <c:crossBetween val="midCat"/>
      </c:valAx>
      <c:valAx>
        <c:axId val="1963699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p-value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37153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94959957401249E-2"/>
          <c:y val="3.3238933405375259E-2"/>
          <c:w val="0.89032731786636321"/>
          <c:h val="0.79229359836463287"/>
        </c:manualLayout>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'Step-wise analysis E'!$B$131:$B$161</c:f>
              <c:numCache>
                <c:formatCode>General</c:formatCode>
                <c:ptCount val="31"/>
                <c:pt idx="0">
                  <c:v>200</c:v>
                </c:pt>
                <c:pt idx="1">
                  <c:v>403</c:v>
                </c:pt>
                <c:pt idx="2">
                  <c:v>410</c:v>
                </c:pt>
                <c:pt idx="3">
                  <c:v>434</c:v>
                </c:pt>
                <c:pt idx="4">
                  <c:v>516</c:v>
                </c:pt>
                <c:pt idx="5">
                  <c:v>518</c:v>
                </c:pt>
                <c:pt idx="6">
                  <c:v>530</c:v>
                </c:pt>
                <c:pt idx="7">
                  <c:v>544</c:v>
                </c:pt>
                <c:pt idx="8">
                  <c:v>545</c:v>
                </c:pt>
                <c:pt idx="9">
                  <c:v>569</c:v>
                </c:pt>
                <c:pt idx="10">
                  <c:v>579</c:v>
                </c:pt>
                <c:pt idx="11">
                  <c:v>586</c:v>
                </c:pt>
                <c:pt idx="12">
                  <c:v>617</c:v>
                </c:pt>
                <c:pt idx="13">
                  <c:v>624</c:v>
                </c:pt>
                <c:pt idx="14">
                  <c:v>673</c:v>
                </c:pt>
                <c:pt idx="15">
                  <c:v>684</c:v>
                </c:pt>
                <c:pt idx="16">
                  <c:v>686</c:v>
                </c:pt>
                <c:pt idx="17">
                  <c:v>701</c:v>
                </c:pt>
                <c:pt idx="18">
                  <c:v>702</c:v>
                </c:pt>
                <c:pt idx="19">
                  <c:v>705</c:v>
                </c:pt>
                <c:pt idx="20">
                  <c:v>723</c:v>
                </c:pt>
                <c:pt idx="21">
                  <c:v>730</c:v>
                </c:pt>
                <c:pt idx="22">
                  <c:v>730</c:v>
                </c:pt>
                <c:pt idx="23">
                  <c:v>735</c:v>
                </c:pt>
                <c:pt idx="24">
                  <c:v>777</c:v>
                </c:pt>
                <c:pt idx="25">
                  <c:v>794</c:v>
                </c:pt>
                <c:pt idx="26">
                  <c:v>800</c:v>
                </c:pt>
                <c:pt idx="27">
                  <c:v>813</c:v>
                </c:pt>
                <c:pt idx="28">
                  <c:v>875</c:v>
                </c:pt>
                <c:pt idx="29">
                  <c:v>891</c:v>
                </c:pt>
                <c:pt idx="30">
                  <c:v>896</c:v>
                </c:pt>
              </c:numCache>
            </c:numRef>
          </c:xVal>
          <c:yVal>
            <c:numRef>
              <c:f>'Step-wise analysis E'!$C$131:$C$161</c:f>
              <c:numCache>
                <c:formatCode>General</c:formatCode>
                <c:ptCount val="31"/>
                <c:pt idx="0">
                  <c:v>0.626</c:v>
                </c:pt>
                <c:pt idx="1">
                  <c:v>0.27600000000000002</c:v>
                </c:pt>
                <c:pt idx="2">
                  <c:v>7.4999999999999997E-2</c:v>
                </c:pt>
                <c:pt idx="3">
                  <c:v>2.5999999999999999E-2</c:v>
                </c:pt>
                <c:pt idx="4">
                  <c:v>7.2999999999999995E-2</c:v>
                </c:pt>
                <c:pt idx="5">
                  <c:v>5.2999999999999999E-2</c:v>
                </c:pt>
                <c:pt idx="6">
                  <c:v>1.2999999999999999E-2</c:v>
                </c:pt>
                <c:pt idx="7">
                  <c:v>1.4999999999999999E-2</c:v>
                </c:pt>
                <c:pt idx="8">
                  <c:v>0.04</c:v>
                </c:pt>
                <c:pt idx="9">
                  <c:v>2.1999999999999999E-2</c:v>
                </c:pt>
                <c:pt idx="10">
                  <c:v>8.1000000000000003E-2</c:v>
                </c:pt>
                <c:pt idx="11">
                  <c:v>0.09</c:v>
                </c:pt>
                <c:pt idx="12">
                  <c:v>3.7999999999999999E-2</c:v>
                </c:pt>
                <c:pt idx="13">
                  <c:v>7.3999999999999996E-2</c:v>
                </c:pt>
                <c:pt idx="14">
                  <c:v>3.5999999999999997E-2</c:v>
                </c:pt>
                <c:pt idx="15">
                  <c:v>8.3000000000000004E-2</c:v>
                </c:pt>
                <c:pt idx="16">
                  <c:v>2.7E-2</c:v>
                </c:pt>
                <c:pt idx="17">
                  <c:v>1.9E-2</c:v>
                </c:pt>
                <c:pt idx="18">
                  <c:v>0.02</c:v>
                </c:pt>
                <c:pt idx="19">
                  <c:v>2.5999999999999999E-2</c:v>
                </c:pt>
                <c:pt idx="20">
                  <c:v>3.1E-2</c:v>
                </c:pt>
                <c:pt idx="21">
                  <c:v>0.104</c:v>
                </c:pt>
                <c:pt idx="22">
                  <c:v>0.14799999999999999</c:v>
                </c:pt>
                <c:pt idx="23">
                  <c:v>0.03</c:v>
                </c:pt>
                <c:pt idx="24">
                  <c:v>0.01</c:v>
                </c:pt>
                <c:pt idx="25">
                  <c:v>4.3880000000000004E-3</c:v>
                </c:pt>
                <c:pt idx="26">
                  <c:v>2.4E-2</c:v>
                </c:pt>
                <c:pt idx="27">
                  <c:v>4.5999999999999999E-2</c:v>
                </c:pt>
                <c:pt idx="28">
                  <c:v>0.129</c:v>
                </c:pt>
                <c:pt idx="29">
                  <c:v>0.436</c:v>
                </c:pt>
                <c:pt idx="30">
                  <c:v>0.95699999999999996</c:v>
                </c:pt>
              </c:numCache>
            </c:numRef>
          </c:yVal>
          <c:smooth val="1"/>
          <c:extLst>
            <c:ext xmlns:c16="http://schemas.microsoft.com/office/drawing/2014/chart" uri="{C3380CC4-5D6E-409C-BE32-E72D297353CC}">
              <c16:uniqueId val="{00000000-7E74-42DE-B514-A2D9E08A9284}"/>
            </c:ext>
          </c:extLst>
        </c:ser>
        <c:dLbls>
          <c:showLegendKey val="0"/>
          <c:showVal val="0"/>
          <c:showCatName val="0"/>
          <c:showSerName val="0"/>
          <c:showPercent val="0"/>
          <c:showBubbleSize val="0"/>
        </c:dLbls>
        <c:axId val="1963715376"/>
        <c:axId val="1963699984"/>
        <c:extLst>
          <c:ext xmlns:c15="http://schemas.microsoft.com/office/drawing/2012/chart" uri="{02D57815-91ED-43cb-92C2-25804820EDAC}">
            <c15:filteredScatterSeries>
              <c15:ser>
                <c:idx val="1"/>
                <c:order val="1"/>
                <c:tx>
                  <c:v>0.005</c:v>
                </c:tx>
                <c:spPr>
                  <a:ln w="19050" cap="rnd">
                    <a:solidFill>
                      <a:schemeClr val="accent2"/>
                    </a:solidFill>
                    <a:round/>
                  </a:ln>
                  <a:effectLst/>
                </c:spPr>
                <c:marker>
                  <c:symbol val="circle"/>
                  <c:size val="5"/>
                  <c:spPr>
                    <a:noFill/>
                    <a:ln w="9525">
                      <a:noFill/>
                    </a:ln>
                    <a:effectLst/>
                  </c:spPr>
                </c:marker>
                <c:xVal>
                  <c:numRef>
                    <c:extLst>
                      <c:ext uri="{02D57815-91ED-43cb-92C2-25804820EDAC}">
                        <c15:formulaRef>
                          <c15:sqref>'Step-wise analysis E'!$B$131:$B$161</c15:sqref>
                        </c15:formulaRef>
                      </c:ext>
                    </c:extLst>
                    <c:numCache>
                      <c:formatCode>General</c:formatCode>
                      <c:ptCount val="31"/>
                      <c:pt idx="0">
                        <c:v>200</c:v>
                      </c:pt>
                      <c:pt idx="1">
                        <c:v>403</c:v>
                      </c:pt>
                      <c:pt idx="2">
                        <c:v>410</c:v>
                      </c:pt>
                      <c:pt idx="3">
                        <c:v>434</c:v>
                      </c:pt>
                      <c:pt idx="4">
                        <c:v>516</c:v>
                      </c:pt>
                      <c:pt idx="5">
                        <c:v>518</c:v>
                      </c:pt>
                      <c:pt idx="6">
                        <c:v>530</c:v>
                      </c:pt>
                      <c:pt idx="7">
                        <c:v>544</c:v>
                      </c:pt>
                      <c:pt idx="8">
                        <c:v>545</c:v>
                      </c:pt>
                      <c:pt idx="9">
                        <c:v>569</c:v>
                      </c:pt>
                      <c:pt idx="10">
                        <c:v>579</c:v>
                      </c:pt>
                      <c:pt idx="11">
                        <c:v>586</c:v>
                      </c:pt>
                      <c:pt idx="12">
                        <c:v>617</c:v>
                      </c:pt>
                      <c:pt idx="13">
                        <c:v>624</c:v>
                      </c:pt>
                      <c:pt idx="14">
                        <c:v>673</c:v>
                      </c:pt>
                      <c:pt idx="15">
                        <c:v>684</c:v>
                      </c:pt>
                      <c:pt idx="16">
                        <c:v>686</c:v>
                      </c:pt>
                      <c:pt idx="17">
                        <c:v>701</c:v>
                      </c:pt>
                      <c:pt idx="18">
                        <c:v>702</c:v>
                      </c:pt>
                      <c:pt idx="19">
                        <c:v>705</c:v>
                      </c:pt>
                      <c:pt idx="20">
                        <c:v>723</c:v>
                      </c:pt>
                      <c:pt idx="21">
                        <c:v>730</c:v>
                      </c:pt>
                      <c:pt idx="22">
                        <c:v>730</c:v>
                      </c:pt>
                      <c:pt idx="23">
                        <c:v>735</c:v>
                      </c:pt>
                      <c:pt idx="24">
                        <c:v>777</c:v>
                      </c:pt>
                      <c:pt idx="25">
                        <c:v>794</c:v>
                      </c:pt>
                      <c:pt idx="26">
                        <c:v>800</c:v>
                      </c:pt>
                      <c:pt idx="27">
                        <c:v>813</c:v>
                      </c:pt>
                      <c:pt idx="28">
                        <c:v>875</c:v>
                      </c:pt>
                      <c:pt idx="29">
                        <c:v>891</c:v>
                      </c:pt>
                      <c:pt idx="30">
                        <c:v>896</c:v>
                      </c:pt>
                    </c:numCache>
                  </c:numRef>
                </c:xVal>
                <c:yVal>
                  <c:numRef>
                    <c:extLst>
                      <c:ext uri="{02D57815-91ED-43cb-92C2-25804820EDAC}">
                        <c15:formulaRef>
                          <c15:sqref>'Step-wise analysis E'!$D$131:$D$161</c15:sqref>
                        </c15:formulaRef>
                      </c:ext>
                    </c:extLst>
                    <c:numCache>
                      <c:formatCode>General</c:formatCode>
                      <c:ptCount val="3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pt idx="21">
                        <c:v>0.05</c:v>
                      </c:pt>
                      <c:pt idx="22">
                        <c:v>0.05</c:v>
                      </c:pt>
                      <c:pt idx="23">
                        <c:v>0.05</c:v>
                      </c:pt>
                      <c:pt idx="24">
                        <c:v>0.05</c:v>
                      </c:pt>
                      <c:pt idx="25">
                        <c:v>0.05</c:v>
                      </c:pt>
                      <c:pt idx="26">
                        <c:v>0.05</c:v>
                      </c:pt>
                      <c:pt idx="27">
                        <c:v>0.05</c:v>
                      </c:pt>
                      <c:pt idx="28">
                        <c:v>0.05</c:v>
                      </c:pt>
                      <c:pt idx="29">
                        <c:v>0.05</c:v>
                      </c:pt>
                      <c:pt idx="30">
                        <c:v>0.05</c:v>
                      </c:pt>
                    </c:numCache>
                  </c:numRef>
                </c:yVal>
                <c:smooth val="1"/>
                <c:extLst>
                  <c:ext xmlns:c16="http://schemas.microsoft.com/office/drawing/2014/chart" uri="{C3380CC4-5D6E-409C-BE32-E72D297353CC}">
                    <c16:uniqueId val="{00000001-7E74-42DE-B514-A2D9E08A9284}"/>
                  </c:ext>
                </c:extLst>
              </c15:ser>
            </c15:filteredScatterSeries>
          </c:ext>
        </c:extLst>
      </c:scatterChart>
      <c:valAx>
        <c:axId val="19637153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Environment Score (0-1000)</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3699984"/>
        <c:crosses val="autoZero"/>
        <c:crossBetween val="midCat"/>
      </c:valAx>
      <c:valAx>
        <c:axId val="196369998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p-value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37153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 and Environment Matrix</a:t>
            </a:r>
            <a:r>
              <a:rPr lang="en-US" baseline="0"/>
              <a:t> – </a:t>
            </a:r>
            <a:r>
              <a:rPr lang="en-US"/>
              <a:t>32 Completed</a:t>
            </a:r>
            <a:r>
              <a:rPr lang="en-US" baseline="0"/>
              <a:t> </a:t>
            </a:r>
            <a:r>
              <a:rPr lang="en-US"/>
              <a:t>Projects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8542574109313862E-2"/>
          <c:y val="7.4019284390266657E-2"/>
          <c:w val="0.86259508187789857"/>
          <c:h val="0.79840570814250234"/>
        </c:manualLayout>
      </c:layout>
      <c:scatterChart>
        <c:scatterStyle val="lineMarker"/>
        <c:varyColors val="0"/>
        <c:ser>
          <c:idx val="0"/>
          <c:order val="0"/>
          <c:tx>
            <c:v>Contractor</c:v>
          </c:tx>
          <c:spPr>
            <a:ln w="1905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9326636491690991E-3"/>
                  <c:y val="-2.539255646716039E-2"/>
                </c:manualLayout>
              </c:layout>
              <c:tx>
                <c:rich>
                  <a:bodyPr/>
                  <a:lstStyle/>
                  <a:p>
                    <a:fld id="{B58C3F72-AFF3-4BE1-9D23-CB5DC7D2DAF7}" type="CELLRANGE">
                      <a:rPr lang="en-US" baseline="0"/>
                      <a:pPr/>
                      <a:t>[CELLRANGE]</a:t>
                    </a:fld>
                    <a:r>
                      <a:rPr lang="en-US" baseline="0"/>
                      <a:t>, (</a:t>
                    </a:r>
                    <a:fld id="{FE8C9449-7943-4EE8-A093-189767E3F177}" type="XVALUE">
                      <a:rPr lang="en-US" baseline="0"/>
                      <a:pPr/>
                      <a:t>[X VALUE]</a:t>
                    </a:fld>
                    <a:r>
                      <a:rPr lang="en-US" baseline="0"/>
                      <a:t>, </a:t>
                    </a:r>
                    <a:fld id="{D28AAD03-1969-4E17-B7FA-0F226362032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5671-415C-9814-D528C0A559DB}"/>
                </c:ext>
              </c:extLst>
            </c:dLbl>
            <c:dLbl>
              <c:idx val="1"/>
              <c:layout>
                <c:manualLayout>
                  <c:x val="9.0150461224285418E-3"/>
                  <c:y val="8.467932062704385E-2"/>
                </c:manualLayout>
              </c:layout>
              <c:tx>
                <c:rich>
                  <a:bodyPr/>
                  <a:lstStyle/>
                  <a:p>
                    <a:fld id="{0C6D85C3-8721-4896-BE6A-B70B5724D56B}" type="CELLRANGE">
                      <a:rPr lang="en-US" baseline="0"/>
                      <a:pPr/>
                      <a:t>[CELLRANGE]</a:t>
                    </a:fld>
                    <a:r>
                      <a:rPr lang="en-US" baseline="0"/>
                      <a:t>, (</a:t>
                    </a:r>
                    <a:fld id="{89EC8553-7625-4773-AF3C-608414D8D495}" type="XVALUE">
                      <a:rPr lang="en-US" baseline="0"/>
                      <a:pPr/>
                      <a:t>[X VALUE]</a:t>
                    </a:fld>
                    <a:r>
                      <a:rPr lang="en-US" baseline="0"/>
                      <a:t>, </a:t>
                    </a:r>
                    <a:fld id="{51A96446-48D6-4D29-8AC4-583DCA76380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5671-415C-9814-D528C0A559DB}"/>
                </c:ext>
              </c:extLst>
            </c:dLbl>
            <c:dLbl>
              <c:idx val="2"/>
              <c:layout>
                <c:manualLayout>
                  <c:x val="1.1375680640956128E-2"/>
                  <c:y val="-1.3464313687574598E-3"/>
                </c:manualLayout>
              </c:layout>
              <c:tx>
                <c:rich>
                  <a:bodyPr/>
                  <a:lstStyle/>
                  <a:p>
                    <a:fld id="{49BB6EEA-E00E-48B5-B182-D63BD744E942}" type="CELLRANGE">
                      <a:rPr lang="en-US" baseline="0"/>
                      <a:pPr/>
                      <a:t>[CELLRANGE]</a:t>
                    </a:fld>
                    <a:r>
                      <a:rPr lang="en-US" baseline="0"/>
                      <a:t>, (</a:t>
                    </a:r>
                    <a:fld id="{AED9C3DD-3BA4-4C82-8D8A-D7AD46734E97}" type="XVALUE">
                      <a:rPr lang="en-US" baseline="0"/>
                      <a:pPr/>
                      <a:t>[X VALUE]</a:t>
                    </a:fld>
                    <a:r>
                      <a:rPr lang="en-US" baseline="0"/>
                      <a:t>, </a:t>
                    </a:r>
                    <a:fld id="{974B3093-DF9E-4F22-B6F8-F2FC28F54FF2}"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5671-415C-9814-D528C0A559DB}"/>
                </c:ext>
              </c:extLst>
            </c:dLbl>
            <c:dLbl>
              <c:idx val="3"/>
              <c:layout>
                <c:manualLayout>
                  <c:x val="-7.112423454190496E-2"/>
                  <c:y val="-5.2031418054910773E-2"/>
                </c:manualLayout>
              </c:layout>
              <c:tx>
                <c:rich>
                  <a:bodyPr/>
                  <a:lstStyle/>
                  <a:p>
                    <a:fld id="{F4DE4366-9193-40E3-BB56-4CD7CE5897FF}" type="CELLRANGE">
                      <a:rPr lang="en-US" baseline="0"/>
                      <a:pPr/>
                      <a:t>[CELLRANGE]</a:t>
                    </a:fld>
                    <a:r>
                      <a:rPr lang="en-US" baseline="0"/>
                      <a:t>, (</a:t>
                    </a:r>
                    <a:fld id="{CF10FDDA-3B41-4776-B971-B281042F6AA2}" type="XVALUE">
                      <a:rPr lang="en-US" baseline="0"/>
                      <a:pPr/>
                      <a:t>[X VALUE]</a:t>
                    </a:fld>
                    <a:r>
                      <a:rPr lang="en-US" baseline="0"/>
                      <a:t>, </a:t>
                    </a:r>
                    <a:fld id="{DCA14835-27A8-475E-9C92-A3102750EA4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5671-415C-9814-D528C0A559DB}"/>
                </c:ext>
              </c:extLst>
            </c:dLbl>
            <c:dLbl>
              <c:idx val="4"/>
              <c:layout>
                <c:manualLayout>
                  <c:x val="-6.7753401216143039E-2"/>
                  <c:y val="3.1749816341116968E-2"/>
                </c:manualLayout>
              </c:layout>
              <c:tx>
                <c:rich>
                  <a:bodyPr/>
                  <a:lstStyle/>
                  <a:p>
                    <a:fld id="{8FC3F943-18E3-4551-A1E0-AEB7ABE1AA10}" type="CELLRANGE">
                      <a:rPr lang="en-US" baseline="0"/>
                      <a:pPr/>
                      <a:t>[CELLRANGE]</a:t>
                    </a:fld>
                    <a:r>
                      <a:rPr lang="en-US" baseline="0"/>
                      <a:t>, (</a:t>
                    </a:r>
                    <a:fld id="{836D3A34-4BC6-44CD-8555-715BDE4DBB4C}" type="XVALUE">
                      <a:rPr lang="en-US" baseline="0"/>
                      <a:pPr/>
                      <a:t>[X VALUE]</a:t>
                    </a:fld>
                    <a:r>
                      <a:rPr lang="en-US" baseline="0"/>
                      <a:t>, </a:t>
                    </a:r>
                    <a:fld id="{51CE0307-5DC7-4DE8-8C93-F9E6F96189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5671-415C-9814-D528C0A559DB}"/>
                </c:ext>
              </c:extLst>
            </c:dLbl>
            <c:dLbl>
              <c:idx val="5"/>
              <c:layout>
                <c:manualLayout>
                  <c:x val="-1.3555257855250356E-2"/>
                  <c:y val="-2.142069152254017E-2"/>
                </c:manualLayout>
              </c:layout>
              <c:tx>
                <c:rich>
                  <a:bodyPr/>
                  <a:lstStyle/>
                  <a:p>
                    <a:fld id="{1621A4D0-79DA-4C8D-9292-1791005C916D}" type="CELLRANGE">
                      <a:rPr lang="en-US" baseline="0"/>
                      <a:pPr/>
                      <a:t>[CELLRANGE]</a:t>
                    </a:fld>
                    <a:r>
                      <a:rPr lang="en-US" baseline="0"/>
                      <a:t>, (</a:t>
                    </a:r>
                    <a:fld id="{42EC3DEA-B9FA-4EF5-8BA7-D42E799FA624}" type="XVALUE">
                      <a:rPr lang="en-US" baseline="0"/>
                      <a:pPr/>
                      <a:t>[X VALUE]</a:t>
                    </a:fld>
                    <a:r>
                      <a:rPr lang="en-US" baseline="0"/>
                      <a:t>, </a:t>
                    </a:r>
                    <a:fld id="{68F5F725-FA79-421D-AF13-F579317CF098}"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5671-415C-9814-D528C0A559DB}"/>
                </c:ext>
              </c:extLst>
            </c:dLbl>
            <c:dLbl>
              <c:idx val="6"/>
              <c:layout>
                <c:manualLayout>
                  <c:x val="-8.9547426638825756E-3"/>
                  <c:y val="-3.7345327123305329E-2"/>
                </c:manualLayout>
              </c:layout>
              <c:tx>
                <c:rich>
                  <a:bodyPr/>
                  <a:lstStyle/>
                  <a:p>
                    <a:fld id="{45E68CBB-965C-40D4-93FD-18AF3292A2CF}" type="CELLRANGE">
                      <a:rPr lang="en-US" baseline="0"/>
                      <a:pPr/>
                      <a:t>[CELLRANGE]</a:t>
                    </a:fld>
                    <a:r>
                      <a:rPr lang="en-US" baseline="0"/>
                      <a:t>, (</a:t>
                    </a:r>
                    <a:fld id="{A35E19F0-4A47-44FC-8253-D7DCE2D0313C}" type="XVALUE">
                      <a:rPr lang="en-US" baseline="0"/>
                      <a:pPr/>
                      <a:t>[X VALUE]</a:t>
                    </a:fld>
                    <a:r>
                      <a:rPr lang="en-US" baseline="0"/>
                      <a:t>, </a:t>
                    </a:r>
                    <a:fld id="{D2C65F13-02B0-46DE-ADE0-F8CD4AC502A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5671-415C-9814-D528C0A559DB}"/>
                </c:ext>
              </c:extLst>
            </c:dLbl>
            <c:dLbl>
              <c:idx val="7"/>
              <c:layout>
                <c:manualLayout>
                  <c:x val="1.4490345531774074E-2"/>
                  <c:y val="1.8023168934295702E-2"/>
                </c:manualLayout>
              </c:layout>
              <c:tx>
                <c:rich>
                  <a:bodyPr/>
                  <a:lstStyle/>
                  <a:p>
                    <a:fld id="{752C3325-E7F0-4D8D-A3F5-7D2A15FEF630}" type="CELLRANGE">
                      <a:rPr lang="en-US" baseline="0"/>
                      <a:pPr/>
                      <a:t>[CELLRANGE]</a:t>
                    </a:fld>
                    <a:r>
                      <a:rPr lang="en-US" baseline="0"/>
                      <a:t>, (</a:t>
                    </a:r>
                    <a:fld id="{3B4D8E92-889D-4EE6-8545-644008F85735}" type="XVALUE">
                      <a:rPr lang="en-US" baseline="0"/>
                      <a:pPr/>
                      <a:t>[X VALUE]</a:t>
                    </a:fld>
                    <a:r>
                      <a:rPr lang="en-US" baseline="0"/>
                      <a:t>, </a:t>
                    </a:r>
                    <a:fld id="{C40ED639-A73F-4E40-9069-E7B4BE8F359F}"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5671-415C-9814-D528C0A559DB}"/>
                </c:ext>
              </c:extLst>
            </c:dLbl>
            <c:dLbl>
              <c:idx val="8"/>
              <c:layout>
                <c:manualLayout>
                  <c:x val="-1.2766154180421908E-2"/>
                  <c:y val="-2.6768037043403591E-2"/>
                </c:manualLayout>
              </c:layout>
              <c:tx>
                <c:rich>
                  <a:bodyPr/>
                  <a:lstStyle/>
                  <a:p>
                    <a:fld id="{7E1F70DC-5EC2-4948-A147-F580AB0E1600}" type="CELLRANGE">
                      <a:rPr lang="en-US" baseline="0"/>
                      <a:pPr/>
                      <a:t>[CELLRANGE]</a:t>
                    </a:fld>
                    <a:r>
                      <a:rPr lang="en-US" baseline="0"/>
                      <a:t>, (</a:t>
                    </a:r>
                    <a:fld id="{CD38DC1E-5F68-4694-87EC-F56864321C9D}" type="XVALUE">
                      <a:rPr lang="en-US" baseline="0"/>
                      <a:pPr/>
                      <a:t>[X VALUE]</a:t>
                    </a:fld>
                    <a:r>
                      <a:rPr lang="en-US" baseline="0"/>
                      <a:t>, </a:t>
                    </a:r>
                    <a:fld id="{DA4928B0-EDA7-489E-B963-A59A75EDB5B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5671-415C-9814-D528C0A559DB}"/>
                </c:ext>
              </c:extLst>
            </c:dLbl>
            <c:dLbl>
              <c:idx val="9"/>
              <c:layout>
                <c:manualLayout>
                  <c:x val="-6.3293147465409275E-2"/>
                  <c:y val="-7.3100311335748359E-3"/>
                </c:manualLayout>
              </c:layout>
              <c:tx>
                <c:rich>
                  <a:bodyPr/>
                  <a:lstStyle/>
                  <a:p>
                    <a:fld id="{EF9B0D62-4797-446C-8467-B1FD8DB71687}" type="CELLRANGE">
                      <a:rPr lang="en-US" baseline="0"/>
                      <a:pPr/>
                      <a:t>[CELLRANGE]</a:t>
                    </a:fld>
                    <a:r>
                      <a:rPr lang="en-US" baseline="0"/>
                      <a:t>, (</a:t>
                    </a:r>
                    <a:fld id="{AF4DFFF8-29FA-4485-B71A-010DF5AC02C4}" type="XVALUE">
                      <a:rPr lang="en-US" baseline="0"/>
                      <a:pPr/>
                      <a:t>[X VALUE]</a:t>
                    </a:fld>
                    <a:r>
                      <a:rPr lang="en-US" baseline="0"/>
                      <a:t>, </a:t>
                    </a:r>
                    <a:fld id="{2B542AED-0B39-4F3D-AABE-4F9964EFA2A4}"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5671-415C-9814-D528C0A559DB}"/>
                </c:ext>
              </c:extLst>
            </c:dLbl>
            <c:dLbl>
              <c:idx val="10"/>
              <c:layout>
                <c:manualLayout>
                  <c:x val="-3.1105135474468273E-2"/>
                  <c:y val="-4.6140710370462142E-2"/>
                </c:manualLayout>
              </c:layout>
              <c:tx>
                <c:rich>
                  <a:bodyPr/>
                  <a:lstStyle/>
                  <a:p>
                    <a:fld id="{EF0A2428-92E5-4756-A81D-716D245DAA3D}" type="CELLRANGE">
                      <a:rPr lang="en-US" baseline="0"/>
                      <a:pPr/>
                      <a:t>[CELLRANGE]</a:t>
                    </a:fld>
                    <a:r>
                      <a:rPr lang="en-US" baseline="0"/>
                      <a:t>, (</a:t>
                    </a:r>
                    <a:fld id="{5F42887E-7923-4BF8-B944-E6815977E1F3}" type="XVALUE">
                      <a:rPr lang="en-US" baseline="0"/>
                      <a:pPr/>
                      <a:t>[X VALUE]</a:t>
                    </a:fld>
                    <a:r>
                      <a:rPr lang="en-US" baseline="0"/>
                      <a:t>, </a:t>
                    </a:r>
                    <a:fld id="{417E52DB-494C-47C1-8D2C-E7945C880B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5671-415C-9814-D528C0A559DB}"/>
                </c:ext>
              </c:extLst>
            </c:dLbl>
            <c:dLbl>
              <c:idx val="11"/>
              <c:layout>
                <c:manualLayout>
                  <c:x val="-0.10089519094489482"/>
                  <c:y val="4.9567169401573304E-3"/>
                </c:manualLayout>
              </c:layout>
              <c:tx>
                <c:rich>
                  <a:bodyPr/>
                  <a:lstStyle/>
                  <a:p>
                    <a:fld id="{E8B413A9-7DE4-4E53-A88D-7CBDD9B8B38E}" type="CELLRANGE">
                      <a:rPr lang="en-US" baseline="0"/>
                      <a:pPr/>
                      <a:t>[CELLRANGE]</a:t>
                    </a:fld>
                    <a:r>
                      <a:rPr lang="en-US" baseline="0"/>
                      <a:t>, (</a:t>
                    </a:r>
                    <a:fld id="{08E96311-C3E7-4EFE-8DE5-888CEDFE543C}" type="XVALUE">
                      <a:rPr lang="en-US" baseline="0"/>
                      <a:pPr/>
                      <a:t>[X VALUE]</a:t>
                    </a:fld>
                    <a:r>
                      <a:rPr lang="en-US" baseline="0"/>
                      <a:t>, </a:t>
                    </a:r>
                    <a:fld id="{C1DDF868-D50B-4B8F-B6C8-E02E8B6660F6}"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5671-415C-9814-D528C0A559DB}"/>
                </c:ext>
              </c:extLst>
            </c:dLbl>
            <c:dLbl>
              <c:idx val="12"/>
              <c:layout>
                <c:manualLayout>
                  <c:x val="-5.1705978534579637E-2"/>
                  <c:y val="2.5280923874325532E-2"/>
                </c:manualLayout>
              </c:layout>
              <c:tx>
                <c:rich>
                  <a:bodyPr/>
                  <a:lstStyle/>
                  <a:p>
                    <a:fld id="{B278AC52-014D-4D47-ACC3-41A4E6BC8578}" type="CELLRANGE">
                      <a:rPr lang="en-US" baseline="0"/>
                      <a:pPr/>
                      <a:t>[CELLRANGE]</a:t>
                    </a:fld>
                    <a:r>
                      <a:rPr lang="en-US" baseline="0"/>
                      <a:t>, (</a:t>
                    </a:r>
                    <a:fld id="{FD33519B-85D7-432F-BF30-ECA77E81A398}" type="XVALUE">
                      <a:rPr lang="en-US" baseline="0"/>
                      <a:pPr/>
                      <a:t>[X VALUE]</a:t>
                    </a:fld>
                    <a:r>
                      <a:rPr lang="en-US" baseline="0"/>
                      <a:t>, </a:t>
                    </a:r>
                    <a:fld id="{5A2C5433-41D0-4CB0-BD5B-972658A78F57}"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5671-415C-9814-D528C0A559DB}"/>
                </c:ext>
              </c:extLst>
            </c:dLbl>
            <c:dLbl>
              <c:idx val="13"/>
              <c:layout>
                <c:manualLayout>
                  <c:x val="-1.824432150936649E-4"/>
                  <c:y val="1.8720584406527071E-2"/>
                </c:manualLayout>
              </c:layout>
              <c:tx>
                <c:rich>
                  <a:bodyPr/>
                  <a:lstStyle/>
                  <a:p>
                    <a:fld id="{6A4B1EAC-9D97-4914-85E9-1C5F0FAA27E3}" type="CELLRANGE">
                      <a:rPr lang="en-US"/>
                      <a:pPr/>
                      <a:t>[CELLRANGE]</a:t>
                    </a:fld>
                    <a:r>
                      <a:rPr lang="en-US" baseline="0"/>
                      <a:t>, (</a:t>
                    </a:r>
                    <a:fld id="{CDEA856B-95C6-41FA-8457-3C31CD6A87FD}" type="XVALUE">
                      <a:rPr lang="en-US" baseline="0"/>
                      <a:pPr/>
                      <a:t>[X VALUE]</a:t>
                    </a:fld>
                    <a:r>
                      <a:rPr lang="en-US" baseline="0"/>
                      <a:t>, </a:t>
                    </a:r>
                    <a:fld id="{1A6CC969-DB97-488E-A5E0-6AC6FDE7664D}"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5671-415C-9814-D528C0A559DB}"/>
                </c:ext>
              </c:extLst>
            </c:dLbl>
            <c:dLbl>
              <c:idx val="14"/>
              <c:layout>
                <c:manualLayout>
                  <c:x val="-4.5655048607677377E-2"/>
                  <c:y val="2.0511369909174317E-2"/>
                </c:manualLayout>
              </c:layout>
              <c:tx>
                <c:rich>
                  <a:bodyPr/>
                  <a:lstStyle/>
                  <a:p>
                    <a:fld id="{85557549-7831-4907-912E-97C9D54F6984}" type="CELLRANGE">
                      <a:rPr lang="en-US"/>
                      <a:pPr/>
                      <a:t>[CELLRANGE]</a:t>
                    </a:fld>
                    <a:r>
                      <a:rPr lang="en-US" baseline="0"/>
                      <a:t>, (</a:t>
                    </a:r>
                    <a:fld id="{C4AB6B6A-AF01-4311-88CF-55E16E678994}" type="XVALUE">
                      <a:rPr lang="en-US" baseline="0"/>
                      <a:pPr/>
                      <a:t>[X VALUE]</a:t>
                    </a:fld>
                    <a:r>
                      <a:rPr lang="en-US" baseline="0"/>
                      <a:t>, </a:t>
                    </a:r>
                    <a:fld id="{4E654D05-EBEA-4750-8025-E64E1E5347A0}"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5671-415C-9814-D528C0A559DB}"/>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1"/>
            <c:showCatName val="1"/>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 (2)'!$C$6:$C$20</c:f>
              <c:numCache>
                <c:formatCode>0</c:formatCode>
                <c:ptCount val="15"/>
                <c:pt idx="0">
                  <c:v>711</c:v>
                </c:pt>
                <c:pt idx="1">
                  <c:v>822.94264339152119</c:v>
                </c:pt>
                <c:pt idx="2">
                  <c:v>857.58513931888547</c:v>
                </c:pt>
                <c:pt idx="3">
                  <c:v>570.42253521126759</c:v>
                </c:pt>
                <c:pt idx="4">
                  <c:v>543.97834912043299</c:v>
                </c:pt>
                <c:pt idx="5">
                  <c:v>730.01038421599173</c:v>
                </c:pt>
                <c:pt idx="6">
                  <c:v>816.22176591375774</c:v>
                </c:pt>
                <c:pt idx="7">
                  <c:v>857.28744939271257</c:v>
                </c:pt>
                <c:pt idx="8">
                  <c:v>728.68217054263562</c:v>
                </c:pt>
                <c:pt idx="10">
                  <c:v>703.21931589537223</c:v>
                </c:pt>
                <c:pt idx="11">
                  <c:v>511.20162932790225</c:v>
                </c:pt>
                <c:pt idx="12">
                  <c:v>809.72972972972968</c:v>
                </c:pt>
                <c:pt idx="13">
                  <c:v>707</c:v>
                </c:pt>
                <c:pt idx="14">
                  <c:v>627.40384615384619</c:v>
                </c:pt>
              </c:numCache>
            </c:numRef>
          </c:xVal>
          <c:yVal>
            <c:numRef>
              <c:f>'Matrix (2)'!$D$6:$D$20</c:f>
              <c:numCache>
                <c:formatCode>General</c:formatCode>
                <c:ptCount val="15"/>
                <c:pt idx="0">
                  <c:v>735</c:v>
                </c:pt>
                <c:pt idx="1">
                  <c:v>684</c:v>
                </c:pt>
                <c:pt idx="2">
                  <c:v>730</c:v>
                </c:pt>
                <c:pt idx="3">
                  <c:v>686</c:v>
                </c:pt>
                <c:pt idx="4">
                  <c:v>530</c:v>
                </c:pt>
                <c:pt idx="5">
                  <c:v>705</c:v>
                </c:pt>
                <c:pt idx="6">
                  <c:v>723</c:v>
                </c:pt>
                <c:pt idx="7">
                  <c:v>891</c:v>
                </c:pt>
                <c:pt idx="8">
                  <c:v>794</c:v>
                </c:pt>
                <c:pt idx="10">
                  <c:v>800</c:v>
                </c:pt>
                <c:pt idx="11">
                  <c:v>544</c:v>
                </c:pt>
                <c:pt idx="12">
                  <c:v>897</c:v>
                </c:pt>
                <c:pt idx="13">
                  <c:v>516</c:v>
                </c:pt>
                <c:pt idx="14">
                  <c:v>701</c:v>
                </c:pt>
              </c:numCache>
            </c:numRef>
          </c:yVal>
          <c:smooth val="0"/>
          <c:extLst>
            <c:ext xmlns:c15="http://schemas.microsoft.com/office/drawing/2012/chart" uri="{02D57815-91ED-43cb-92C2-25804820EDAC}">
              <c15:datalabelsRange>
                <c15:f>'Matrix (2)'!$A$6:$A$20</c15:f>
                <c15:dlblRangeCache>
                  <c:ptCount val="15"/>
                  <c:pt idx="0">
                    <c:v>P2</c:v>
                  </c:pt>
                  <c:pt idx="1">
                    <c:v>P3</c:v>
                  </c:pt>
                  <c:pt idx="2">
                    <c:v>P4</c:v>
                  </c:pt>
                  <c:pt idx="3">
                    <c:v>P5</c:v>
                  </c:pt>
                  <c:pt idx="4">
                    <c:v>P8</c:v>
                  </c:pt>
                  <c:pt idx="5">
                    <c:v>P12</c:v>
                  </c:pt>
                  <c:pt idx="6">
                    <c:v>P17</c:v>
                  </c:pt>
                  <c:pt idx="7">
                    <c:v>P20</c:v>
                  </c:pt>
                  <c:pt idx="8">
                    <c:v>P22</c:v>
                  </c:pt>
                  <c:pt idx="10">
                    <c:v>P25</c:v>
                  </c:pt>
                  <c:pt idx="11">
                    <c:v>P26</c:v>
                  </c:pt>
                  <c:pt idx="12">
                    <c:v>P29</c:v>
                  </c:pt>
                  <c:pt idx="13">
                    <c:v>P33</c:v>
                  </c:pt>
                  <c:pt idx="14">
                    <c:v>P27</c:v>
                  </c:pt>
                </c15:dlblRangeCache>
              </c15:datalabelsRange>
            </c:ext>
            <c:ext xmlns:c16="http://schemas.microsoft.com/office/drawing/2014/chart" uri="{C3380CC4-5D6E-409C-BE32-E72D297353CC}">
              <c16:uniqueId val="{0000000F-5671-415C-9814-D528C0A559DB}"/>
            </c:ext>
          </c:extLst>
        </c:ser>
        <c:ser>
          <c:idx val="1"/>
          <c:order val="1"/>
          <c:tx>
            <c:v>Owner</c:v>
          </c:tx>
          <c:spPr>
            <a:ln w="2540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0904870068112866E-2"/>
                  <c:y val="-5.3081361593432647E-17"/>
                </c:manualLayout>
              </c:layout>
              <c:tx>
                <c:rich>
                  <a:bodyPr/>
                  <a:lstStyle/>
                  <a:p>
                    <a:fld id="{2B1CDB0B-18C5-4F91-900E-EB6F55ED98B4}" type="CELLRANGE">
                      <a:rPr lang="en-US" baseline="0"/>
                      <a:pPr/>
                      <a:t>[CELLRANGE]</a:t>
                    </a:fld>
                    <a:r>
                      <a:rPr lang="en-US" baseline="0"/>
                      <a:t>, (</a:t>
                    </a:r>
                    <a:fld id="{8743479B-1462-476D-9419-29EF327D3ED9}" type="XVALUE">
                      <a:rPr lang="en-US" baseline="0"/>
                      <a:pPr/>
                      <a:t>[X VALUE]</a:t>
                    </a:fld>
                    <a:r>
                      <a:rPr lang="en-US" baseline="0"/>
                      <a:t>, </a:t>
                    </a:r>
                    <a:fld id="{84E8936A-1FCE-4336-818B-239DF0B02AA1}"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5671-415C-9814-D528C0A559DB}"/>
                </c:ext>
              </c:extLst>
            </c:dLbl>
            <c:dLbl>
              <c:idx val="1"/>
              <c:layout>
                <c:manualLayout>
                  <c:x val="-5.8616958510497016E-2"/>
                  <c:y val="3.2761022711422373E-2"/>
                </c:manualLayout>
              </c:layout>
              <c:tx>
                <c:rich>
                  <a:bodyPr/>
                  <a:lstStyle/>
                  <a:p>
                    <a:fld id="{F986C202-F8F0-47AD-A7D3-A64A44D26A04}" type="CELLRANGE">
                      <a:rPr lang="en-US"/>
                      <a:pPr/>
                      <a:t>[CELLRANGE]</a:t>
                    </a:fld>
                    <a:r>
                      <a:rPr lang="en-US" baseline="0"/>
                      <a:t>, (</a:t>
                    </a:r>
                    <a:fld id="{6A19A343-F4D3-4F0F-AC80-839F14A871CF}" type="XVALUE">
                      <a:rPr lang="en-US" baseline="0"/>
                      <a:pPr/>
                      <a:t>[X VALUE]</a:t>
                    </a:fld>
                    <a:r>
                      <a:rPr lang="en-US" baseline="0"/>
                      <a:t>, </a:t>
                    </a:r>
                    <a:fld id="{7DB31719-93FD-43B2-B6EE-129309E2765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5671-415C-9814-D528C0A559DB}"/>
                </c:ext>
              </c:extLst>
            </c:dLbl>
            <c:dLbl>
              <c:idx val="2"/>
              <c:layout>
                <c:manualLayout>
                  <c:x val="-7.635733406157559E-4"/>
                  <c:y val="-8.9641835021093928E-3"/>
                </c:manualLayout>
              </c:layout>
              <c:tx>
                <c:rich>
                  <a:bodyPr/>
                  <a:lstStyle/>
                  <a:p>
                    <a:fld id="{8C153D18-8A7A-4E69-A2A2-5AC56F194BC2}" type="CELLRANGE">
                      <a:rPr lang="en-US" baseline="0"/>
                      <a:pPr/>
                      <a:t>[CELLRANGE]</a:t>
                    </a:fld>
                    <a:r>
                      <a:rPr lang="en-US" baseline="0"/>
                      <a:t>, (</a:t>
                    </a:r>
                    <a:fld id="{AB76264C-1379-40F1-80FF-111FB217E42B}" type="XVALUE">
                      <a:rPr lang="en-US" baseline="0"/>
                      <a:pPr/>
                      <a:t>[X VALUE]</a:t>
                    </a:fld>
                    <a:r>
                      <a:rPr lang="en-US" baseline="0"/>
                      <a:t>, </a:t>
                    </a:r>
                    <a:fld id="{FB309113-5682-4658-9ED4-3A62028BBB58}"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5671-415C-9814-D528C0A559DB}"/>
                </c:ext>
              </c:extLst>
            </c:dLbl>
            <c:dLbl>
              <c:idx val="3"/>
              <c:layout>
                <c:manualLayout>
                  <c:x val="-5.8995952721517197E-2"/>
                  <c:y val="-4.5505023694621574E-2"/>
                </c:manualLayout>
              </c:layout>
              <c:tx>
                <c:rich>
                  <a:bodyPr/>
                  <a:lstStyle/>
                  <a:p>
                    <a:fld id="{360C5819-BDA2-440D-8432-B555C8F56C45}" type="CELLRANGE">
                      <a:rPr lang="en-US"/>
                      <a:pPr/>
                      <a:t>[CELLRANGE]</a:t>
                    </a:fld>
                    <a:r>
                      <a:rPr lang="en-US" baseline="0"/>
                      <a:t>, (</a:t>
                    </a:r>
                    <a:fld id="{11C7D49B-434B-4742-A0DE-BD6249C41852}" type="XVALUE">
                      <a:rPr lang="en-US" baseline="0"/>
                      <a:pPr/>
                      <a:t>[X VALUE]</a:t>
                    </a:fld>
                    <a:r>
                      <a:rPr lang="en-US" baseline="0"/>
                      <a:t>, </a:t>
                    </a:r>
                    <a:fld id="{DA5FA719-61B4-4B26-9FA3-7F05B138478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5671-415C-9814-D528C0A559DB}"/>
                </c:ext>
              </c:extLst>
            </c:dLbl>
            <c:dLbl>
              <c:idx val="4"/>
              <c:layout>
                <c:manualLayout>
                  <c:x val="7.6289050683081344E-3"/>
                  <c:y val="-9.8648119513102634E-4"/>
                </c:manualLayout>
              </c:layout>
              <c:tx>
                <c:rich>
                  <a:bodyPr/>
                  <a:lstStyle/>
                  <a:p>
                    <a:fld id="{982B1C5E-B53E-4AFC-9035-BD329DD48D9E}" type="CELLRANGE">
                      <a:rPr lang="en-US" baseline="0"/>
                      <a:pPr/>
                      <a:t>[CELLRANGE]</a:t>
                    </a:fld>
                    <a:r>
                      <a:rPr lang="en-US" baseline="0"/>
                      <a:t>, (</a:t>
                    </a:r>
                    <a:fld id="{350F4EF0-B4F5-45C5-97A1-511FC4E2812F}" type="XVALUE">
                      <a:rPr lang="en-US" baseline="0"/>
                      <a:pPr/>
                      <a:t>[X VALUE]</a:t>
                    </a:fld>
                    <a:r>
                      <a:rPr lang="en-US" baseline="0"/>
                      <a:t>, </a:t>
                    </a:r>
                    <a:fld id="{308BCE81-2F7B-4E9C-AF5C-CBB6AE00A54B}"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5671-415C-9814-D528C0A559DB}"/>
                </c:ext>
              </c:extLst>
            </c:dLbl>
            <c:dLbl>
              <c:idx val="5"/>
              <c:layout>
                <c:manualLayout>
                  <c:x val="-8.5937285689093243E-3"/>
                  <c:y val="-3.1801224245146788E-2"/>
                </c:manualLayout>
              </c:layout>
              <c:tx>
                <c:rich>
                  <a:bodyPr/>
                  <a:lstStyle/>
                  <a:p>
                    <a:fld id="{DBC4F583-030B-42E9-AF2A-C434FDF4510A}" type="CELLRANGE">
                      <a:rPr lang="en-US" baseline="0"/>
                      <a:pPr/>
                      <a:t>[CELLRANGE]</a:t>
                    </a:fld>
                    <a:r>
                      <a:rPr lang="en-US" baseline="0"/>
                      <a:t>, (</a:t>
                    </a:r>
                    <a:fld id="{4EDF8AA7-4CDC-4418-B1A0-7E78B6F0AD27}" type="XVALUE">
                      <a:rPr lang="en-US" baseline="0"/>
                      <a:pPr/>
                      <a:t>[X VALUE]</a:t>
                    </a:fld>
                    <a:r>
                      <a:rPr lang="en-US" baseline="0"/>
                      <a:t>, </a:t>
                    </a:r>
                    <a:fld id="{2FCF35CA-8001-4093-8578-64999265BEAE}"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5671-415C-9814-D528C0A559DB}"/>
                </c:ext>
              </c:extLst>
            </c:dLbl>
            <c:dLbl>
              <c:idx val="6"/>
              <c:layout>
                <c:manualLayout>
                  <c:x val="2.0940475179667378E-2"/>
                  <c:y val="-1.7196773057688696E-2"/>
                </c:manualLayout>
              </c:layout>
              <c:tx>
                <c:rich>
                  <a:bodyPr/>
                  <a:lstStyle/>
                  <a:p>
                    <a:fld id="{DEA02B50-D609-46F4-992E-138742F18920}" type="CELLRANGE">
                      <a:rPr lang="en-US" baseline="0"/>
                      <a:pPr/>
                      <a:t>[CELLRANGE]</a:t>
                    </a:fld>
                    <a:r>
                      <a:rPr lang="en-US" baseline="0"/>
                      <a:t>, (</a:t>
                    </a:r>
                    <a:fld id="{28FE2D40-DB09-41D4-A57C-69309CA42E6A}" type="XVALUE">
                      <a:rPr lang="en-US" baseline="0"/>
                      <a:pPr/>
                      <a:t>[X VALUE]</a:t>
                    </a:fld>
                    <a:r>
                      <a:rPr lang="en-US" baseline="0"/>
                      <a:t>, </a:t>
                    </a:r>
                    <a:fld id="{DDF0BFCA-E402-4FED-94C6-A7E2C9AE27F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5671-415C-9814-D528C0A559DB}"/>
                </c:ext>
              </c:extLst>
            </c:dLbl>
            <c:dLbl>
              <c:idx val="7"/>
              <c:tx>
                <c:rich>
                  <a:bodyPr/>
                  <a:lstStyle/>
                  <a:p>
                    <a:fld id="{392A028C-44CB-4448-85D9-19A64E02A4BF}" type="CELLRANGE">
                      <a:rPr lang="en-US"/>
                      <a:pPr/>
                      <a:t>[CELLRANGE]</a:t>
                    </a:fld>
                    <a:r>
                      <a:rPr lang="en-US" baseline="0"/>
                      <a:t>, (</a:t>
                    </a:r>
                    <a:fld id="{5BE3C6E5-428E-4979-8F88-591B477C33B3}" type="XVALUE">
                      <a:rPr lang="en-US" baseline="0"/>
                      <a:pPr/>
                      <a:t>[X VALUE]</a:t>
                    </a:fld>
                    <a:r>
                      <a:rPr lang="en-US" baseline="0"/>
                      <a:t>, </a:t>
                    </a:r>
                    <a:fld id="{F956753D-BD0B-4D80-A2D9-AF028891F96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5671-415C-9814-D528C0A559DB}"/>
                </c:ext>
              </c:extLst>
            </c:dLbl>
            <c:dLbl>
              <c:idx val="8"/>
              <c:layout>
                <c:manualLayout>
                  <c:x val="-4.0921272922422446E-2"/>
                  <c:y val="3.2761022711422373E-2"/>
                </c:manualLayout>
              </c:layout>
              <c:tx>
                <c:rich>
                  <a:bodyPr/>
                  <a:lstStyle/>
                  <a:p>
                    <a:fld id="{E9F7BAC4-5893-49E9-A007-62A7AB70ABF2}" type="CELLRANGE">
                      <a:rPr lang="en-US"/>
                      <a:pPr/>
                      <a:t>[CELLRANGE]</a:t>
                    </a:fld>
                    <a:r>
                      <a:rPr lang="en-US" baseline="0"/>
                      <a:t>, (</a:t>
                    </a:r>
                    <a:fld id="{48420F2F-6F47-4074-A96D-B9893F8856AE}" type="XVALUE">
                      <a:rPr lang="en-US" baseline="0"/>
                      <a:pPr/>
                      <a:t>[X VALUE]</a:t>
                    </a:fld>
                    <a:r>
                      <a:rPr lang="en-US" baseline="0"/>
                      <a:t>, </a:t>
                    </a:r>
                    <a:fld id="{460101AF-4E91-4A10-BFBE-F6478FB858F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5671-415C-9814-D528C0A559DB}"/>
                </c:ext>
              </c:extLst>
            </c:dLbl>
            <c:dLbl>
              <c:idx val="9"/>
              <c:layout>
                <c:manualLayout>
                  <c:x val="2.2119606985093214E-3"/>
                  <c:y val="-1.6380511355711211E-2"/>
                </c:manualLayout>
              </c:layout>
              <c:tx>
                <c:rich>
                  <a:bodyPr/>
                  <a:lstStyle/>
                  <a:p>
                    <a:fld id="{76787780-DD46-4DF8-9F92-95F3C5D08833}" type="CELLRANGE">
                      <a:rPr lang="en-US"/>
                      <a:pPr/>
                      <a:t>[CELLRANGE]</a:t>
                    </a:fld>
                    <a:r>
                      <a:rPr lang="en-US" baseline="0"/>
                      <a:t>, (</a:t>
                    </a:r>
                    <a:fld id="{3DEBF230-2435-4B16-91C7-33860FD19B83}" type="XVALUE">
                      <a:rPr lang="en-US" baseline="0"/>
                      <a:pPr/>
                      <a:t>[X VALUE]</a:t>
                    </a:fld>
                    <a:r>
                      <a:rPr lang="en-US" baseline="0"/>
                      <a:t>, </a:t>
                    </a:r>
                    <a:fld id="{28474607-F34A-4B09-A426-EC99CF1364A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5671-415C-9814-D528C0A559D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 (2)'!$C$21:$C$30</c:f>
              <c:numCache>
                <c:formatCode>0</c:formatCode>
                <c:ptCount val="10"/>
                <c:pt idx="0">
                  <c:v>493.30587023686923</c:v>
                </c:pt>
                <c:pt idx="1">
                  <c:v>527.57544224765866</c:v>
                </c:pt>
                <c:pt idx="2">
                  <c:v>626</c:v>
                </c:pt>
                <c:pt idx="3">
                  <c:v>552.49745158002042</c:v>
                </c:pt>
                <c:pt idx="4">
                  <c:v>886.11713665943603</c:v>
                </c:pt>
                <c:pt idx="5">
                  <c:v>572.87449392712551</c:v>
                </c:pt>
                <c:pt idx="6">
                  <c:v>887</c:v>
                </c:pt>
                <c:pt idx="7">
                  <c:v>709.38215102974834</c:v>
                </c:pt>
                <c:pt idx="8">
                  <c:v>844.10256410256409</c:v>
                </c:pt>
                <c:pt idx="9">
                  <c:v>898.24945295404814</c:v>
                </c:pt>
              </c:numCache>
            </c:numRef>
          </c:xVal>
          <c:yVal>
            <c:numRef>
              <c:f>'Matrix (2)'!$D$21:$D$30</c:f>
              <c:numCache>
                <c:formatCode>General</c:formatCode>
                <c:ptCount val="10"/>
                <c:pt idx="0">
                  <c:v>569</c:v>
                </c:pt>
                <c:pt idx="1">
                  <c:v>434</c:v>
                </c:pt>
                <c:pt idx="2">
                  <c:v>579</c:v>
                </c:pt>
                <c:pt idx="3">
                  <c:v>545</c:v>
                </c:pt>
                <c:pt idx="4">
                  <c:v>673</c:v>
                </c:pt>
                <c:pt idx="5">
                  <c:v>586</c:v>
                </c:pt>
                <c:pt idx="6">
                  <c:v>813</c:v>
                </c:pt>
                <c:pt idx="7">
                  <c:v>624</c:v>
                </c:pt>
                <c:pt idx="8">
                  <c:v>875</c:v>
                </c:pt>
                <c:pt idx="9">
                  <c:v>896</c:v>
                </c:pt>
              </c:numCache>
            </c:numRef>
          </c:yVal>
          <c:smooth val="0"/>
          <c:extLst>
            <c:ext xmlns:c15="http://schemas.microsoft.com/office/drawing/2012/chart" uri="{02D57815-91ED-43cb-92C2-25804820EDAC}">
              <c15:datalabelsRange>
                <c15:f>'Matrix (2)'!$A$21:$A$30</c15:f>
                <c15:dlblRangeCache>
                  <c:ptCount val="10"/>
                  <c:pt idx="0">
                    <c:v>P6</c:v>
                  </c:pt>
                  <c:pt idx="1">
                    <c:v>P7</c:v>
                  </c:pt>
                  <c:pt idx="2">
                    <c:v>P11</c:v>
                  </c:pt>
                  <c:pt idx="3">
                    <c:v>P13</c:v>
                  </c:pt>
                  <c:pt idx="4">
                    <c:v>P14</c:v>
                  </c:pt>
                  <c:pt idx="5">
                    <c:v>P16</c:v>
                  </c:pt>
                  <c:pt idx="6">
                    <c:v>P28</c:v>
                  </c:pt>
                  <c:pt idx="7">
                    <c:v>P30</c:v>
                  </c:pt>
                  <c:pt idx="8">
                    <c:v>P32</c:v>
                  </c:pt>
                  <c:pt idx="9">
                    <c:v>P19</c:v>
                  </c:pt>
                </c15:dlblRangeCache>
              </c15:datalabelsRange>
            </c:ext>
            <c:ext xmlns:c16="http://schemas.microsoft.com/office/drawing/2014/chart" uri="{C3380CC4-5D6E-409C-BE32-E72D297353CC}">
              <c16:uniqueId val="{0000001A-5671-415C-9814-D528C0A559DB}"/>
            </c:ext>
          </c:extLst>
        </c:ser>
        <c:ser>
          <c:idx val="2"/>
          <c:order val="2"/>
          <c:tx>
            <c:v>Consultant</c:v>
          </c:tx>
          <c:spPr>
            <a:ln w="25400" cap="rnd">
              <a:noFill/>
              <a:round/>
            </a:ln>
            <a:effectLst/>
          </c:spPr>
          <c:marker>
            <c:symbol val="circle"/>
            <c:size val="8"/>
            <c:spPr>
              <a:solidFill>
                <a:schemeClr val="tx1"/>
              </a:solidFill>
              <a:ln w="25400" cap="flat">
                <a:solidFill>
                  <a:schemeClr val="tx1"/>
                </a:solidFill>
              </a:ln>
              <a:effectLst/>
            </c:spPr>
          </c:marker>
          <c:dLbls>
            <c:dLbl>
              <c:idx val="0"/>
              <c:layout>
                <c:manualLayout>
                  <c:x val="-7.1608823245061057E-2"/>
                  <c:y val="-3.9783745257878665E-2"/>
                </c:manualLayout>
              </c:layout>
              <c:tx>
                <c:rich>
                  <a:bodyPr/>
                  <a:lstStyle/>
                  <a:p>
                    <a:fld id="{ED497099-0784-4439-B509-9BDC8DC71B75}" type="CELLRANGE">
                      <a:rPr lang="en-US" b="1" baseline="0">
                        <a:solidFill>
                          <a:schemeClr val="tx1"/>
                        </a:solidFill>
                      </a:rPr>
                      <a:pPr/>
                      <a:t>[CELLRANGE]</a:t>
                    </a:fld>
                    <a:r>
                      <a:rPr lang="en-US" b="1" baseline="0">
                        <a:solidFill>
                          <a:schemeClr val="tx1"/>
                        </a:solidFill>
                      </a:rPr>
                      <a:t>, (</a:t>
                    </a:r>
                    <a:fld id="{A2CA6500-C818-4EB8-A8BF-041B57B749B5}" type="XVALUE">
                      <a:rPr lang="en-US" b="1" baseline="0">
                        <a:solidFill>
                          <a:schemeClr val="tx1"/>
                        </a:solidFill>
                      </a:rPr>
                      <a:pPr/>
                      <a:t>[X VALUE]</a:t>
                    </a:fld>
                    <a:r>
                      <a:rPr lang="en-US" b="1" baseline="0">
                        <a:solidFill>
                          <a:schemeClr val="tx1"/>
                        </a:solidFill>
                      </a:rPr>
                      <a:t>, </a:t>
                    </a:r>
                    <a:fld id="{895F6479-2441-4F32-980E-FE0E21391124}"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5671-415C-9814-D528C0A559DB}"/>
                </c:ext>
              </c:extLst>
            </c:dLbl>
            <c:dLbl>
              <c:idx val="1"/>
              <c:layout>
                <c:manualLayout>
                  <c:x val="-3.0561405005500319E-2"/>
                  <c:y val="3.211944400574826E-2"/>
                </c:manualLayout>
              </c:layout>
              <c:tx>
                <c:rich>
                  <a:bodyPr/>
                  <a:lstStyle/>
                  <a:p>
                    <a:fld id="{76FED29D-F798-423D-A211-B562C874D95B}" type="CELLRANGE">
                      <a:rPr lang="en-US" b="1" baseline="0">
                        <a:solidFill>
                          <a:schemeClr val="tx1"/>
                        </a:solidFill>
                      </a:rPr>
                      <a:pPr/>
                      <a:t>[CELLRANGE]</a:t>
                    </a:fld>
                    <a:r>
                      <a:rPr lang="en-US" b="1" baseline="0">
                        <a:solidFill>
                          <a:schemeClr val="tx1"/>
                        </a:solidFill>
                      </a:rPr>
                      <a:t>, (</a:t>
                    </a:r>
                    <a:fld id="{DB816B7A-7742-44C8-B3F0-63DF380601B4}" type="XVALUE">
                      <a:rPr lang="en-US" b="1" baseline="0">
                        <a:solidFill>
                          <a:schemeClr val="tx1"/>
                        </a:solidFill>
                      </a:rPr>
                      <a:pPr/>
                      <a:t>[X VALUE]</a:t>
                    </a:fld>
                    <a:r>
                      <a:rPr lang="en-US" b="1" baseline="0">
                        <a:solidFill>
                          <a:schemeClr val="tx1"/>
                        </a:solidFill>
                      </a:rPr>
                      <a:t>, </a:t>
                    </a:r>
                    <a:fld id="{448B0AE5-00CD-4306-BF2A-9D5BB73DF653}"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5671-415C-9814-D528C0A559DB}"/>
                </c:ext>
              </c:extLst>
            </c:dLbl>
            <c:dLbl>
              <c:idx val="2"/>
              <c:layout>
                <c:manualLayout>
                  <c:x val="-2.5113218925685771E-2"/>
                  <c:y val="-3.4511059402863073E-2"/>
                </c:manualLayout>
              </c:layout>
              <c:tx>
                <c:rich>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fld id="{5D728884-A881-4573-969D-A7D9B8B9D48B}" type="CELLRANGE">
                      <a:rPr lang="en-US"/>
                      <a:pPr algn="ctr" rtl="0">
                        <a:defRPr lang="en-US" sz="800" b="1">
                          <a:solidFill>
                            <a:schemeClr val="tx1"/>
                          </a:solidFill>
                        </a:defRPr>
                      </a:pPr>
                      <a:t>[CELLRANGE]</a:t>
                    </a:fld>
                    <a:r>
                      <a:rPr lang="en-US" baseline="0"/>
                      <a:t>, (</a:t>
                    </a:r>
                    <a:fld id="{59EC07FD-8D0F-4502-8A74-D53EAF155437}" type="XVALUE">
                      <a:rPr lang="en-US" baseline="0"/>
                      <a:pPr algn="ctr" rtl="0">
                        <a:defRPr lang="en-US" sz="800" b="1">
                          <a:solidFill>
                            <a:schemeClr val="tx1"/>
                          </a:solidFill>
                        </a:defRPr>
                      </a:pPr>
                      <a:t>[X VALUE]</a:t>
                    </a:fld>
                    <a:r>
                      <a:rPr lang="en-US" baseline="0"/>
                      <a:t>, </a:t>
                    </a:r>
                    <a:fld id="{7D154BB9-10C0-476E-919F-E23F9F9BAD63}" type="YVALUE">
                      <a:rPr lang="en-US" baseline="0"/>
                      <a:pPr algn="ctr" rtl="0">
                        <a:defRPr lang="en-US" sz="800" b="1">
                          <a:solidFill>
                            <a:schemeClr val="tx1"/>
                          </a:solidFill>
                        </a:defRPr>
                      </a:pPr>
                      <a:t>[Y VALUE]</a:t>
                    </a:fld>
                    <a:r>
                      <a:rPr lang="en-US" baseline="0"/>
                      <a:t>)</a:t>
                    </a:r>
                  </a:p>
                </c:rich>
              </c:tx>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5671-415C-9814-D528C0A559DB}"/>
                </c:ext>
              </c:extLst>
            </c:dLbl>
            <c:dLbl>
              <c:idx val="3"/>
              <c:tx>
                <c:rich>
                  <a:bodyPr/>
                  <a:lstStyle/>
                  <a:p>
                    <a:fld id="{C1BB2080-DCEE-4C90-B4CB-31E1E24B0E98}" type="CELLRANGE">
                      <a:rPr lang="en-US"/>
                      <a:pPr/>
                      <a:t>[CELLRANGE]</a:t>
                    </a:fld>
                    <a:r>
                      <a:rPr lang="en-US" baseline="0"/>
                      <a:t>, (</a:t>
                    </a:r>
                    <a:fld id="{64E236D8-CB04-490B-B415-59728774F0B5}" type="XVALUE">
                      <a:rPr lang="en-US" baseline="0"/>
                      <a:pPr/>
                      <a:t>[X VALUE]</a:t>
                    </a:fld>
                    <a:r>
                      <a:rPr lang="en-US" baseline="0"/>
                      <a:t>, </a:t>
                    </a:r>
                    <a:fld id="{86F7CF41-7AD0-42A8-8DA2-0049245EFFB7}"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5671-415C-9814-D528C0A559DB}"/>
                </c:ext>
              </c:extLst>
            </c:dLbl>
            <c:dLbl>
              <c:idx val="4"/>
              <c:layout>
                <c:manualLayout>
                  <c:x val="-4.612737013184609E-2"/>
                  <c:y val="5.4656462263835991E-2"/>
                </c:manualLayout>
              </c:layout>
              <c:tx>
                <c:rich>
                  <a:bodyPr/>
                  <a:lstStyle/>
                  <a:p>
                    <a:fld id="{AA3245AB-A71C-4825-B149-F674082A5CB9}" type="CELLRANGE">
                      <a:rPr lang="en-US" baseline="0"/>
                      <a:pPr/>
                      <a:t>[CELLRANGE]</a:t>
                    </a:fld>
                    <a:r>
                      <a:rPr lang="en-US" baseline="0"/>
                      <a:t>, (</a:t>
                    </a:r>
                    <a:fld id="{8A6132C3-6A00-4C63-83CF-3848868572B1}" type="XVALUE">
                      <a:rPr lang="en-US" baseline="0"/>
                      <a:pPr/>
                      <a:t>[X VALUE]</a:t>
                    </a:fld>
                    <a:r>
                      <a:rPr lang="en-US" baseline="0"/>
                      <a:t>, </a:t>
                    </a:r>
                    <a:fld id="{3795B835-FBF4-4E2A-B4C3-31683421402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5671-415C-9814-D528C0A559DB}"/>
                </c:ext>
              </c:extLst>
            </c:dLbl>
            <c:dLbl>
              <c:idx val="5"/>
              <c:layout>
                <c:manualLayout>
                  <c:x val="-3.445764508916422E-2"/>
                  <c:y val="4.7809719263094415E-2"/>
                </c:manualLayout>
              </c:layout>
              <c:tx>
                <c:rich>
                  <a:bodyPr/>
                  <a:lstStyle/>
                  <a:p>
                    <a:fld id="{EAD9C381-731B-475D-B62A-035835B89069}" type="CELLRANGE">
                      <a:rPr lang="en-US"/>
                      <a:pPr/>
                      <a:t>[CELLRANGE]</a:t>
                    </a:fld>
                    <a:r>
                      <a:rPr lang="en-US" baseline="0"/>
                      <a:t>, (</a:t>
                    </a:r>
                    <a:fld id="{A9A58FF9-00BF-428F-8994-0B6E2C0CADD9}" type="XVALUE">
                      <a:rPr lang="en-US" baseline="0"/>
                      <a:pPr/>
                      <a:t>[X VALUE]</a:t>
                    </a:fld>
                    <a:r>
                      <a:rPr lang="en-US" baseline="0"/>
                      <a:t>, </a:t>
                    </a:r>
                    <a:fld id="{903F890C-9599-48F3-BB46-3DEBB8B7E92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5671-415C-9814-D528C0A559DB}"/>
                </c:ext>
              </c:extLst>
            </c:dLbl>
            <c:dLbl>
              <c:idx val="6"/>
              <c:layout>
                <c:manualLayout>
                  <c:x val="-6.8109056629241854E-2"/>
                  <c:y val="-4.9369645125157978E-2"/>
                </c:manualLayout>
              </c:layout>
              <c:tx>
                <c:rich>
                  <a:bodyPr/>
                  <a:lstStyle/>
                  <a:p>
                    <a:fld id="{8BBDB056-EA87-424D-9BA2-65A3763FE0E2}" type="CELLRANGE">
                      <a:rPr lang="en-US"/>
                      <a:pPr/>
                      <a:t>[CELLRANGE]</a:t>
                    </a:fld>
                    <a:r>
                      <a:rPr lang="en-US" baseline="0"/>
                      <a:t>, (</a:t>
                    </a:r>
                    <a:fld id="{E68F98AC-D2FD-497B-8357-948675C21A75}" type="XVALUE">
                      <a:rPr lang="en-US" baseline="0"/>
                      <a:pPr/>
                      <a:t>[X VALUE]</a:t>
                    </a:fld>
                    <a:r>
                      <a:rPr lang="en-US" baseline="0"/>
                      <a:t>, </a:t>
                    </a:r>
                    <a:fld id="{11524976-5441-4098-B520-779EB1287D9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5671-415C-9814-D528C0A559DB}"/>
                </c:ext>
              </c:extLst>
            </c:dLbl>
            <c:dLbl>
              <c:idx val="7"/>
              <c:tx>
                <c:rich>
                  <a:bodyPr/>
                  <a:lstStyle/>
                  <a:p>
                    <a:fld id="{D247645D-FF89-4980-9FFF-5659F060424E}" type="CELLRANGE">
                      <a:rPr lang="en-US"/>
                      <a:pPr/>
                      <a:t>[CELLRANGE]</a:t>
                    </a:fld>
                    <a:r>
                      <a:rPr lang="en-US" baseline="0"/>
                      <a:t>, (</a:t>
                    </a:r>
                    <a:fld id="{C4544E8B-C915-42AA-B7D4-3F0AA599DB8E}" type="XVALUE">
                      <a:rPr lang="en-US" baseline="0"/>
                      <a:pPr/>
                      <a:t>[X VALUE]</a:t>
                    </a:fld>
                    <a:r>
                      <a:rPr lang="en-US" baseline="0"/>
                      <a:t>, </a:t>
                    </a:r>
                    <a:fld id="{2A055CF0-FC09-46A9-9749-BABC9A0F469C}"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5671-415C-9814-D528C0A559D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 (2)'!$C$31:$C$38</c:f>
              <c:numCache>
                <c:formatCode>0</c:formatCode>
                <c:ptCount val="8"/>
                <c:pt idx="0">
                  <c:v>202</c:v>
                </c:pt>
                <c:pt idx="1">
                  <c:v>683.66285119667009</c:v>
                </c:pt>
                <c:pt idx="2">
                  <c:v>604.62670872765511</c:v>
                </c:pt>
                <c:pt idx="3">
                  <c:v>78.404401650618979</c:v>
                </c:pt>
                <c:pt idx="4">
                  <c:v>420.34943473792396</c:v>
                </c:pt>
                <c:pt idx="5">
                  <c:v>637.93103448275861</c:v>
                </c:pt>
                <c:pt idx="6">
                  <c:v>677.02552719200889</c:v>
                </c:pt>
                <c:pt idx="7">
                  <c:v>490.79089924160348</c:v>
                </c:pt>
              </c:numCache>
            </c:numRef>
          </c:xVal>
          <c:yVal>
            <c:numRef>
              <c:f>'Matrix (2)'!$D$31:$D$38</c:f>
              <c:numCache>
                <c:formatCode>General</c:formatCode>
                <c:ptCount val="8"/>
                <c:pt idx="0">
                  <c:v>403</c:v>
                </c:pt>
                <c:pt idx="1">
                  <c:v>730</c:v>
                </c:pt>
                <c:pt idx="2">
                  <c:v>702</c:v>
                </c:pt>
                <c:pt idx="3">
                  <c:v>200</c:v>
                </c:pt>
                <c:pt idx="4">
                  <c:v>410</c:v>
                </c:pt>
                <c:pt idx="5">
                  <c:v>518</c:v>
                </c:pt>
                <c:pt idx="6">
                  <c:v>777</c:v>
                </c:pt>
                <c:pt idx="7">
                  <c:v>617</c:v>
                </c:pt>
              </c:numCache>
            </c:numRef>
          </c:yVal>
          <c:smooth val="0"/>
          <c:extLst>
            <c:ext xmlns:c15="http://schemas.microsoft.com/office/drawing/2012/chart" uri="{02D57815-91ED-43cb-92C2-25804820EDAC}">
              <c15:datalabelsRange>
                <c15:f>'Matrix (2)'!$A$31:$A$38</c15:f>
                <c15:dlblRangeCache>
                  <c:ptCount val="8"/>
                  <c:pt idx="0">
                    <c:v>P1</c:v>
                  </c:pt>
                  <c:pt idx="1">
                    <c:v>P9</c:v>
                  </c:pt>
                  <c:pt idx="2">
                    <c:v>P10</c:v>
                  </c:pt>
                  <c:pt idx="3">
                    <c:v>P15</c:v>
                  </c:pt>
                  <c:pt idx="4">
                    <c:v>P18</c:v>
                  </c:pt>
                  <c:pt idx="5">
                    <c:v>P21</c:v>
                  </c:pt>
                  <c:pt idx="6">
                    <c:v>P31</c:v>
                  </c:pt>
                  <c:pt idx="7">
                    <c:v>P23</c:v>
                  </c:pt>
                </c15:dlblRangeCache>
              </c15:datalabelsRange>
            </c:ext>
            <c:ext xmlns:c16="http://schemas.microsoft.com/office/drawing/2014/chart" uri="{C3380CC4-5D6E-409C-BE32-E72D297353CC}">
              <c16:uniqueId val="{00000023-5671-415C-9814-D528C0A559DB}"/>
            </c:ext>
          </c:extLst>
        </c:ser>
        <c:ser>
          <c:idx val="3"/>
          <c:order val="3"/>
          <c:tx>
            <c:v>In-progress Project/Program</c:v>
          </c:tx>
          <c:spPr>
            <a:ln w="25400" cap="rnd">
              <a:noFill/>
              <a:round/>
            </a:ln>
            <a:effectLst/>
          </c:spPr>
          <c:marker>
            <c:symbol val="x"/>
            <c:size val="8"/>
            <c:spPr>
              <a:noFill/>
              <a:ln w="9525">
                <a:solidFill>
                  <a:schemeClr val="tx1"/>
                </a:solidFill>
              </a:ln>
              <a:effectLst/>
            </c:spPr>
          </c:marker>
          <c:dLbls>
            <c:dLbl>
              <c:idx val="0"/>
              <c:tx>
                <c:rich>
                  <a:bodyPr/>
                  <a:lstStyle/>
                  <a:p>
                    <a:fld id="{F0B3AF32-3DFA-42BB-8342-CAB11274CE01}" type="CELLRANGE">
                      <a:rPr lang="en-US"/>
                      <a:pPr/>
                      <a:t>[CELLRANGE]</a:t>
                    </a:fld>
                    <a:r>
                      <a:rPr lang="en-US" baseline="0"/>
                      <a:t>, (</a:t>
                    </a:r>
                    <a:fld id="{BD26CEF8-88E1-4DF1-B451-9B2B2AEF1A11}" type="XVALUE">
                      <a:rPr lang="en-US" baseline="0"/>
                      <a:pPr/>
                      <a:t>[X VALUE]</a:t>
                    </a:fld>
                    <a:r>
                      <a:rPr lang="en-US" baseline="0"/>
                      <a:t>, </a:t>
                    </a:r>
                    <a:fld id="{8C66218B-CB13-4F42-9561-392C0D67DAE5}"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5671-415C-9814-D528C0A559DB}"/>
                </c:ext>
              </c:extLst>
            </c:dLbl>
            <c:dLbl>
              <c:idx val="1"/>
              <c:tx>
                <c:rich>
                  <a:bodyPr/>
                  <a:lstStyle/>
                  <a:p>
                    <a:fld id="{8ACD6BA8-1822-4725-B812-E134B0F4AD4A}" type="CELLRANGE">
                      <a:rPr lang="en-US"/>
                      <a:pPr/>
                      <a:t>[CELLRANGE]</a:t>
                    </a:fld>
                    <a:r>
                      <a:rPr lang="en-US" baseline="0"/>
                      <a:t>, (</a:t>
                    </a:r>
                    <a:fld id="{170B07D0-7CAF-4971-98FC-F53915B6D5AD}" type="XVALUE">
                      <a:rPr lang="en-US" baseline="0"/>
                      <a:pPr/>
                      <a:t>[X VALUE]</a:t>
                    </a:fld>
                    <a:r>
                      <a:rPr lang="en-US" baseline="0"/>
                      <a:t>, </a:t>
                    </a:r>
                    <a:fld id="{2CA48198-691D-4996-A51D-DCF146504C60}"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5671-415C-9814-D528C0A559DB}"/>
                </c:ext>
              </c:extLst>
            </c:dLbl>
            <c:dLbl>
              <c:idx val="2"/>
              <c:layout>
                <c:manualLayout>
                  <c:x val="1.6745630118009357E-3"/>
                  <c:y val="-1.0604686424794292E-2"/>
                </c:manualLayout>
              </c:layout>
              <c:tx>
                <c:rich>
                  <a:bodyPr/>
                  <a:lstStyle/>
                  <a:p>
                    <a:fld id="{FD7785F4-FBD6-43DB-9145-BB9C8D1825C6}" type="CELLRANGE">
                      <a:rPr lang="en-US"/>
                      <a:pPr/>
                      <a:t>[CELLRANGE]</a:t>
                    </a:fld>
                    <a:r>
                      <a:rPr lang="en-US" baseline="0"/>
                      <a:t>, (</a:t>
                    </a:r>
                    <a:fld id="{51F61871-91C0-4566-BA46-E8F63963B7F9}" type="XVALUE">
                      <a:rPr lang="en-US" baseline="0"/>
                      <a:pPr/>
                      <a:t>[X VALUE]</a:t>
                    </a:fld>
                    <a:r>
                      <a:rPr lang="en-US" baseline="0"/>
                      <a:t>, </a:t>
                    </a:r>
                    <a:fld id="{AC612F3C-866F-4FC9-A248-AF48FDDD82FC}"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5671-415C-9814-D528C0A559D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 (2)'!$C$39:$C$41</c:f>
              <c:numCache>
                <c:formatCode>General</c:formatCode>
                <c:ptCount val="3"/>
              </c:numCache>
            </c:numRef>
          </c:xVal>
          <c:yVal>
            <c:numRef>
              <c:f>'Matrix (2)'!$D$39:$D$41</c:f>
              <c:numCache>
                <c:formatCode>General</c:formatCode>
                <c:ptCount val="3"/>
              </c:numCache>
            </c:numRef>
          </c:yVal>
          <c:smooth val="0"/>
          <c:extLst>
            <c:ext xmlns:c15="http://schemas.microsoft.com/office/drawing/2012/chart" uri="{02D57815-91ED-43cb-92C2-25804820EDAC}">
              <c15:datalabelsRange>
                <c15:f>'Matrix (2)'!$A$39:$A$41</c15:f>
                <c15:dlblRangeCache>
                  <c:ptCount val="3"/>
                </c15:dlblRangeCache>
              </c15:datalabelsRange>
            </c:ext>
            <c:ext xmlns:c16="http://schemas.microsoft.com/office/drawing/2014/chart" uri="{C3380CC4-5D6E-409C-BE32-E72D297353CC}">
              <c16:uniqueId val="{00000027-5671-415C-9814-D528C0A559DB}"/>
            </c:ext>
          </c:extLst>
        </c:ser>
        <c:ser>
          <c:idx val="4"/>
          <c:order val="4"/>
          <c:tx>
            <c:v> </c:v>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28-5671-415C-9814-D528C0A559DB}"/>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both"/>
            <c:errValType val="percentage"/>
            <c:noEndCap val="1"/>
            <c:val val="100"/>
            <c:spPr>
              <a:noFill/>
              <a:ln w="22225" cap="flat" cmpd="sng" algn="ctr">
                <a:solidFill>
                  <a:srgbClr val="00B0F0"/>
                </a:solidFill>
                <a:round/>
              </a:ln>
              <a:effectLst/>
            </c:spPr>
          </c:errBars>
          <c:errBars>
            <c:errDir val="y"/>
            <c:errBarType val="both"/>
            <c:errValType val="percentage"/>
            <c:noEndCap val="1"/>
            <c:val val="100"/>
            <c:spPr>
              <a:noFill/>
              <a:ln w="22225" cap="flat" cmpd="sng" algn="ctr">
                <a:solidFill>
                  <a:srgbClr val="00B0F0"/>
                </a:solidFill>
                <a:round/>
              </a:ln>
              <a:effectLst/>
            </c:spPr>
          </c:errBars>
          <c:xVal>
            <c:numLit>
              <c:formatCode>General</c:formatCode>
              <c:ptCount val="1"/>
              <c:pt idx="0">
                <c:v>573</c:v>
              </c:pt>
            </c:numLit>
          </c:xVal>
          <c:yVal>
            <c:numLit>
              <c:formatCode>General</c:formatCode>
              <c:ptCount val="1"/>
              <c:pt idx="0">
                <c:v>794</c:v>
              </c:pt>
            </c:numLit>
          </c:yVal>
          <c:smooth val="0"/>
          <c:extLst>
            <c:ext xmlns:c16="http://schemas.microsoft.com/office/drawing/2014/chart" uri="{C3380CC4-5D6E-409C-BE32-E72D297353CC}">
              <c16:uniqueId val="{00000029-5671-415C-9814-D528C0A559DB}"/>
            </c:ext>
          </c:extLst>
        </c:ser>
        <c:dLbls>
          <c:dLblPos val="t"/>
          <c:showLegendKey val="0"/>
          <c:showVal val="1"/>
          <c:showCatName val="0"/>
          <c:showSerName val="0"/>
          <c:showPercent val="0"/>
          <c:showBubbleSize val="0"/>
        </c:dLbls>
        <c:axId val="663308000"/>
        <c:axId val="663306032"/>
      </c:scatterChart>
      <c:valAx>
        <c:axId val="66330800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6032"/>
        <c:crosses val="autoZero"/>
        <c:crossBetween val="midCat"/>
      </c:valAx>
      <c:valAx>
        <c:axId val="66330603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Envrionment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800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 and Environment Matrix</a:t>
            </a:r>
            <a:r>
              <a:rPr lang="en-US" baseline="0"/>
              <a:t> – </a:t>
            </a:r>
            <a:r>
              <a:rPr lang="en-US"/>
              <a:t>32 Completed</a:t>
            </a:r>
            <a:r>
              <a:rPr lang="en-US" baseline="0"/>
              <a:t> </a:t>
            </a:r>
            <a:r>
              <a:rPr lang="en-US"/>
              <a:t>Projects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8542574109313862E-2"/>
          <c:y val="7.4019284390266657E-2"/>
          <c:w val="0.86259508187789857"/>
          <c:h val="0.79840570814250234"/>
        </c:manualLayout>
      </c:layout>
      <c:scatterChart>
        <c:scatterStyle val="lineMarker"/>
        <c:varyColors val="0"/>
        <c:ser>
          <c:idx val="0"/>
          <c:order val="0"/>
          <c:tx>
            <c:v>Contractor</c:v>
          </c:tx>
          <c:spPr>
            <a:ln w="1905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1.0974982637414792E-2"/>
                  <c:y val="-3.0072702568792159E-2"/>
                </c:manualLayout>
              </c:layout>
              <c:tx>
                <c:rich>
                  <a:bodyPr/>
                  <a:lstStyle/>
                  <a:p>
                    <a:fld id="{B58C3F72-AFF3-4BE1-9D23-CB5DC7D2DAF7}" type="CELLRANGE">
                      <a:rPr lang="en-US" baseline="0"/>
                      <a:pPr/>
                      <a:t>[CELLRANGE]</a:t>
                    </a:fld>
                    <a:r>
                      <a:rPr lang="en-US" baseline="0"/>
                      <a:t>, (</a:t>
                    </a:r>
                    <a:fld id="{FE8C9449-7943-4EE8-A093-189767E3F177}" type="XVALUE">
                      <a:rPr lang="en-US" baseline="0"/>
                      <a:pPr/>
                      <a:t>[X VALUE]</a:t>
                    </a:fld>
                    <a:r>
                      <a:rPr lang="en-US" baseline="0"/>
                      <a:t>, </a:t>
                    </a:r>
                    <a:fld id="{D28AAD03-1969-4E17-B7FA-0F226362032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8C2B-4F64-815A-1BD62886338C}"/>
                </c:ext>
              </c:extLst>
            </c:dLbl>
            <c:dLbl>
              <c:idx val="1"/>
              <c:layout>
                <c:manualLayout>
                  <c:x val="-2.0447573701180654E-3"/>
                  <c:y val="4.4898078763173782E-2"/>
                </c:manualLayout>
              </c:layout>
              <c:tx>
                <c:rich>
                  <a:bodyPr/>
                  <a:lstStyle/>
                  <a:p>
                    <a:fld id="{0C6D85C3-8721-4896-BE6A-B70B5724D56B}" type="CELLRANGE">
                      <a:rPr lang="en-US" baseline="0"/>
                      <a:pPr/>
                      <a:t>[CELLRANGE]</a:t>
                    </a:fld>
                    <a:r>
                      <a:rPr lang="en-US" baseline="0"/>
                      <a:t>, (</a:t>
                    </a:r>
                    <a:fld id="{89EC8553-7625-4773-AF3C-608414D8D495}" type="XVALUE">
                      <a:rPr lang="en-US" baseline="0"/>
                      <a:pPr/>
                      <a:t>[X VALUE]</a:t>
                    </a:fld>
                    <a:r>
                      <a:rPr lang="en-US" baseline="0"/>
                      <a:t>, </a:t>
                    </a:r>
                    <a:fld id="{51A96446-48D6-4D29-8AC4-583DCA76380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8C2B-4F64-815A-1BD62886338C}"/>
                </c:ext>
              </c:extLst>
            </c:dLbl>
            <c:dLbl>
              <c:idx val="2"/>
              <c:layout>
                <c:manualLayout>
                  <c:x val="1.1375680640956128E-2"/>
                  <c:y val="-1.3464313687574598E-3"/>
                </c:manualLayout>
              </c:layout>
              <c:tx>
                <c:rich>
                  <a:bodyPr/>
                  <a:lstStyle/>
                  <a:p>
                    <a:fld id="{49BB6EEA-E00E-48B5-B182-D63BD744E942}" type="CELLRANGE">
                      <a:rPr lang="en-US" baseline="0"/>
                      <a:pPr/>
                      <a:t>[CELLRANGE]</a:t>
                    </a:fld>
                    <a:r>
                      <a:rPr lang="en-US" baseline="0"/>
                      <a:t>, (</a:t>
                    </a:r>
                    <a:fld id="{AED9C3DD-3BA4-4C82-8D8A-D7AD46734E97}" type="XVALUE">
                      <a:rPr lang="en-US" baseline="0"/>
                      <a:pPr/>
                      <a:t>[X VALUE]</a:t>
                    </a:fld>
                    <a:r>
                      <a:rPr lang="en-US" baseline="0"/>
                      <a:t>, </a:t>
                    </a:r>
                    <a:fld id="{974B3093-DF9E-4F22-B6F8-F2FC28F54FF2}"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8C2B-4F64-815A-1BD62886338C}"/>
                </c:ext>
              </c:extLst>
            </c:dLbl>
            <c:dLbl>
              <c:idx val="3"/>
              <c:layout>
                <c:manualLayout>
                  <c:x val="-0.10319763302788246"/>
                  <c:y val="-4.9691359105215029E-2"/>
                </c:manualLayout>
              </c:layout>
              <c:tx>
                <c:rich>
                  <a:bodyPr/>
                  <a:lstStyle/>
                  <a:p>
                    <a:fld id="{F4DE4366-9193-40E3-BB56-4CD7CE5897FF}" type="CELLRANGE">
                      <a:rPr lang="en-US" baseline="0"/>
                      <a:pPr/>
                      <a:t>[CELLRANGE]</a:t>
                    </a:fld>
                    <a:r>
                      <a:rPr lang="en-US" baseline="0"/>
                      <a:t>, (</a:t>
                    </a:r>
                    <a:fld id="{CF10FDDA-3B41-4776-B971-B281042F6AA2}" type="XVALUE">
                      <a:rPr lang="en-US" baseline="0"/>
                      <a:pPr/>
                      <a:t>[X VALUE]</a:t>
                    </a:fld>
                    <a:r>
                      <a:rPr lang="en-US" baseline="0"/>
                      <a:t>, </a:t>
                    </a:r>
                    <a:fld id="{DCA14835-27A8-475E-9C92-A3102750EA4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8C2B-4F64-815A-1BD62886338C}"/>
                </c:ext>
              </c:extLst>
            </c:dLbl>
            <c:dLbl>
              <c:idx val="4"/>
              <c:layout>
                <c:manualLayout>
                  <c:x val="-5.3375656675832453E-2"/>
                  <c:y val="4.1110108544380589E-2"/>
                </c:manualLayout>
              </c:layout>
              <c:tx>
                <c:rich>
                  <a:bodyPr/>
                  <a:lstStyle/>
                  <a:p>
                    <a:fld id="{8FC3F943-18E3-4551-A1E0-AEB7ABE1AA10}" type="CELLRANGE">
                      <a:rPr lang="en-US" baseline="0"/>
                      <a:pPr/>
                      <a:t>[CELLRANGE]</a:t>
                    </a:fld>
                    <a:r>
                      <a:rPr lang="en-US" baseline="0"/>
                      <a:t>, (</a:t>
                    </a:r>
                    <a:fld id="{836D3A34-4BC6-44CD-8555-715BDE4DBB4C}" type="XVALUE">
                      <a:rPr lang="en-US" baseline="0"/>
                      <a:pPr/>
                      <a:t>[X VALUE]</a:t>
                    </a:fld>
                    <a:r>
                      <a:rPr lang="en-US" baseline="0"/>
                      <a:t>, </a:t>
                    </a:r>
                    <a:fld id="{51CE0307-5DC7-4DE8-8C93-F9E6F96189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8C2B-4F64-815A-1BD62886338C}"/>
                </c:ext>
              </c:extLst>
            </c:dLbl>
            <c:dLbl>
              <c:idx val="5"/>
              <c:layout>
                <c:manualLayout>
                  <c:x val="-4.7073832896819432E-3"/>
                  <c:y val="-9.7203317891922155E-3"/>
                </c:manualLayout>
              </c:layout>
              <c:tx>
                <c:rich>
                  <a:bodyPr/>
                  <a:lstStyle/>
                  <a:p>
                    <a:fld id="{1621A4D0-79DA-4C8D-9292-1791005C916D}" type="CELLRANGE">
                      <a:rPr lang="en-US" baseline="0"/>
                      <a:pPr/>
                      <a:t>[CELLRANGE]</a:t>
                    </a:fld>
                    <a:r>
                      <a:rPr lang="en-US" baseline="0"/>
                      <a:t>, (</a:t>
                    </a:r>
                    <a:fld id="{42EC3DEA-B9FA-4EF5-8BA7-D42E799FA624}" type="XVALUE">
                      <a:rPr lang="en-US" baseline="0"/>
                      <a:pPr/>
                      <a:t>[X VALUE]</a:t>
                    </a:fld>
                    <a:r>
                      <a:rPr lang="en-US" baseline="0"/>
                      <a:t>, </a:t>
                    </a:r>
                    <a:fld id="{68F5F725-FA79-421D-AF13-F579317CF098}"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8C2B-4F64-815A-1BD62886338C}"/>
                </c:ext>
              </c:extLst>
            </c:dLbl>
            <c:dLbl>
              <c:idx val="6"/>
              <c:layout>
                <c:manualLayout>
                  <c:x val="-8.9547426638825756E-3"/>
                  <c:y val="-3.7345327123305329E-2"/>
                </c:manualLayout>
              </c:layout>
              <c:tx>
                <c:rich>
                  <a:bodyPr/>
                  <a:lstStyle/>
                  <a:p>
                    <a:fld id="{45E68CBB-965C-40D4-93FD-18AF3292A2CF}" type="CELLRANGE">
                      <a:rPr lang="en-US" baseline="0"/>
                      <a:pPr/>
                      <a:t>[CELLRANGE]</a:t>
                    </a:fld>
                    <a:r>
                      <a:rPr lang="en-US" baseline="0"/>
                      <a:t>, (</a:t>
                    </a:r>
                    <a:fld id="{A35E19F0-4A47-44FC-8253-D7DCE2D0313C}" type="XVALUE">
                      <a:rPr lang="en-US" baseline="0"/>
                      <a:pPr/>
                      <a:t>[X VALUE]</a:t>
                    </a:fld>
                    <a:r>
                      <a:rPr lang="en-US" baseline="0"/>
                      <a:t>, </a:t>
                    </a:r>
                    <a:fld id="{D2C65F13-02B0-46DE-ADE0-F8CD4AC502A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8C2B-4F64-815A-1BD62886338C}"/>
                </c:ext>
              </c:extLst>
            </c:dLbl>
            <c:dLbl>
              <c:idx val="7"/>
              <c:layout>
                <c:manualLayout>
                  <c:x val="3.3292011469103308E-2"/>
                  <c:y val="1.100294978184805E-2"/>
                </c:manualLayout>
              </c:layout>
              <c:tx>
                <c:rich>
                  <a:bodyPr/>
                  <a:lstStyle/>
                  <a:p>
                    <a:fld id="{752C3325-E7F0-4D8D-A3F5-7D2A15FEF630}" type="CELLRANGE">
                      <a:rPr lang="en-US" baseline="0"/>
                      <a:pPr/>
                      <a:t>[CELLRANGE]</a:t>
                    </a:fld>
                    <a:r>
                      <a:rPr lang="en-US" baseline="0"/>
                      <a:t>, (</a:t>
                    </a:r>
                    <a:fld id="{3B4D8E92-889D-4EE6-8545-644008F85735}" type="XVALUE">
                      <a:rPr lang="en-US" baseline="0"/>
                      <a:pPr/>
                      <a:t>[X VALUE]</a:t>
                    </a:fld>
                    <a:r>
                      <a:rPr lang="en-US" baseline="0"/>
                      <a:t>, </a:t>
                    </a:r>
                    <a:fld id="{C40ED639-A73F-4E40-9069-E7B4BE8F359F}"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8C2B-4F64-815A-1BD62886338C}"/>
                </c:ext>
              </c:extLst>
            </c:dLbl>
            <c:dLbl>
              <c:idx val="8"/>
              <c:layout>
                <c:manualLayout>
                  <c:x val="-1.2766154180421908E-2"/>
                  <c:y val="-2.6768037043403591E-2"/>
                </c:manualLayout>
              </c:layout>
              <c:tx>
                <c:rich>
                  <a:bodyPr/>
                  <a:lstStyle/>
                  <a:p>
                    <a:fld id="{7E1F70DC-5EC2-4948-A147-F580AB0E1600}" type="CELLRANGE">
                      <a:rPr lang="en-US" baseline="0"/>
                      <a:pPr/>
                      <a:t>[CELLRANGE]</a:t>
                    </a:fld>
                    <a:r>
                      <a:rPr lang="en-US" baseline="0"/>
                      <a:t>, (</a:t>
                    </a:r>
                    <a:fld id="{CD38DC1E-5F68-4694-87EC-F56864321C9D}" type="XVALUE">
                      <a:rPr lang="en-US" baseline="0"/>
                      <a:pPr/>
                      <a:t>[X VALUE]</a:t>
                    </a:fld>
                    <a:r>
                      <a:rPr lang="en-US" baseline="0"/>
                      <a:t>, </a:t>
                    </a:r>
                    <a:fld id="{DA4928B0-EDA7-489E-B963-A59A75EDB5B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8C2B-4F64-815A-1BD62886338C}"/>
                </c:ext>
              </c:extLst>
            </c:dLbl>
            <c:dLbl>
              <c:idx val="9"/>
              <c:layout>
                <c:manualLayout>
                  <c:x val="-6.3293147465409275E-2"/>
                  <c:y val="-7.3100311335748359E-3"/>
                </c:manualLayout>
              </c:layout>
              <c:tx>
                <c:rich>
                  <a:bodyPr/>
                  <a:lstStyle/>
                  <a:p>
                    <a:fld id="{EF9B0D62-4797-446C-8467-B1FD8DB71687}" type="CELLRANGE">
                      <a:rPr lang="en-US" baseline="0"/>
                      <a:pPr/>
                      <a:t>[CELLRANGE]</a:t>
                    </a:fld>
                    <a:r>
                      <a:rPr lang="en-US" baseline="0"/>
                      <a:t>, (</a:t>
                    </a:r>
                    <a:fld id="{AF4DFFF8-29FA-4485-B71A-010DF5AC02C4}" type="XVALUE">
                      <a:rPr lang="en-US" baseline="0"/>
                      <a:pPr/>
                      <a:t>[X VALUE]</a:t>
                    </a:fld>
                    <a:r>
                      <a:rPr lang="en-US" baseline="0"/>
                      <a:t>, </a:t>
                    </a:r>
                    <a:fld id="{2B542AED-0B39-4F3D-AABE-4F9964EFA2A4}"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8C2B-4F64-815A-1BD62886338C}"/>
                </c:ext>
              </c:extLst>
            </c:dLbl>
            <c:dLbl>
              <c:idx val="10"/>
              <c:layout>
                <c:manualLayout>
                  <c:x val="-2.7787190222088691E-2"/>
                  <c:y val="-6.2521224186184346E-2"/>
                </c:manualLayout>
              </c:layout>
              <c:tx>
                <c:rich>
                  <a:bodyPr/>
                  <a:lstStyle/>
                  <a:p>
                    <a:fld id="{EF0A2428-92E5-4756-A81D-716D245DAA3D}" type="CELLRANGE">
                      <a:rPr lang="en-US" baseline="0"/>
                      <a:pPr/>
                      <a:t>[CELLRANGE]</a:t>
                    </a:fld>
                    <a:r>
                      <a:rPr lang="en-US" baseline="0"/>
                      <a:t>, (</a:t>
                    </a:r>
                    <a:fld id="{5F42887E-7923-4BF8-B944-E6815977E1F3}" type="XVALUE">
                      <a:rPr lang="en-US" baseline="0"/>
                      <a:pPr/>
                      <a:t>[X VALUE]</a:t>
                    </a:fld>
                    <a:r>
                      <a:rPr lang="en-US" baseline="0"/>
                      <a:t>, </a:t>
                    </a:r>
                    <a:fld id="{417E52DB-494C-47C1-8D2C-E7945C880B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8C2B-4F64-815A-1BD62886338C}"/>
                </c:ext>
              </c:extLst>
            </c:dLbl>
            <c:dLbl>
              <c:idx val="11"/>
              <c:layout>
                <c:manualLayout>
                  <c:x val="-8.8729407103093558E-2"/>
                  <c:y val="2.835744744831617E-2"/>
                </c:manualLayout>
              </c:layout>
              <c:tx>
                <c:rich>
                  <a:bodyPr/>
                  <a:lstStyle/>
                  <a:p>
                    <a:fld id="{E8B413A9-7DE4-4E53-A88D-7CBDD9B8B38E}" type="CELLRANGE">
                      <a:rPr lang="en-US" baseline="0"/>
                      <a:pPr/>
                      <a:t>[CELLRANGE]</a:t>
                    </a:fld>
                    <a:r>
                      <a:rPr lang="en-US" baseline="0" dirty="0"/>
                      <a:t>, (</a:t>
                    </a:r>
                    <a:fld id="{08E96311-C3E7-4EFE-8DE5-888CEDFE543C}" type="XVALUE">
                      <a:rPr lang="en-US" baseline="0"/>
                      <a:pPr/>
                      <a:t>[X VALUE]</a:t>
                    </a:fld>
                    <a:r>
                      <a:rPr lang="en-US" baseline="0" dirty="0"/>
                      <a:t>, </a:t>
                    </a:r>
                    <a:fld id="{C1DDF868-D50B-4B8F-B6C8-E02E8B6660F6}" type="YVALUE">
                      <a:rPr lang="en-US" baseline="0"/>
                      <a:pPr/>
                      <a:t>[Y VALUE]</a:t>
                    </a:fld>
                    <a:r>
                      <a:rPr lang="en-US" baseline="0" dirty="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8C2B-4F64-815A-1BD62886338C}"/>
                </c:ext>
              </c:extLst>
            </c:dLbl>
            <c:dLbl>
              <c:idx val="12"/>
              <c:layout>
                <c:manualLayout>
                  <c:x val="-5.1705978534579637E-2"/>
                  <c:y val="2.5280923874325532E-2"/>
                </c:manualLayout>
              </c:layout>
              <c:tx>
                <c:rich>
                  <a:bodyPr/>
                  <a:lstStyle/>
                  <a:p>
                    <a:fld id="{B278AC52-014D-4D47-ACC3-41A4E6BC8578}" type="CELLRANGE">
                      <a:rPr lang="en-US" baseline="0"/>
                      <a:pPr/>
                      <a:t>[CELLRANGE]</a:t>
                    </a:fld>
                    <a:r>
                      <a:rPr lang="en-US" baseline="0"/>
                      <a:t>, (</a:t>
                    </a:r>
                    <a:fld id="{FD33519B-85D7-432F-BF30-ECA77E81A398}" type="XVALUE">
                      <a:rPr lang="en-US" baseline="0"/>
                      <a:pPr/>
                      <a:t>[X VALUE]</a:t>
                    </a:fld>
                    <a:r>
                      <a:rPr lang="en-US" baseline="0"/>
                      <a:t>, </a:t>
                    </a:r>
                    <a:fld id="{5A2C5433-41D0-4CB0-BD5B-972658A78F57}"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8C2B-4F64-815A-1BD62886338C}"/>
                </c:ext>
              </c:extLst>
            </c:dLbl>
            <c:dLbl>
              <c:idx val="13"/>
              <c:layout>
                <c:manualLayout>
                  <c:x val="1.3089320975962344E-2"/>
                  <c:y val="-4.6801461016318536E-3"/>
                </c:manualLayout>
              </c:layout>
              <c:tx>
                <c:rich>
                  <a:bodyPr/>
                  <a:lstStyle/>
                  <a:p>
                    <a:fld id="{6A4B1EAC-9D97-4914-85E9-1C5F0FAA27E3}" type="CELLRANGE">
                      <a:rPr lang="en-US"/>
                      <a:pPr/>
                      <a:t>[CELLRANGE]</a:t>
                    </a:fld>
                    <a:r>
                      <a:rPr lang="en-US" baseline="0"/>
                      <a:t>, (</a:t>
                    </a:r>
                    <a:fld id="{CDEA856B-95C6-41FA-8457-3C31CD6A87FD}" type="XVALUE">
                      <a:rPr lang="en-US" baseline="0"/>
                      <a:pPr/>
                      <a:t>[X VALUE]</a:t>
                    </a:fld>
                    <a:r>
                      <a:rPr lang="en-US" baseline="0"/>
                      <a:t>, </a:t>
                    </a:r>
                    <a:fld id="{1A6CC969-DB97-488E-A5E0-6AC6FDE7664D}"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8C2B-4F64-815A-1BD62886338C}"/>
                </c:ext>
              </c:extLst>
            </c:dLbl>
            <c:dLbl>
              <c:idx val="14"/>
              <c:layout>
                <c:manualLayout>
                  <c:x val="-5.0078964384384861E-2"/>
                  <c:y val="-6.1391171586132838E-2"/>
                </c:manualLayout>
              </c:layout>
              <c:tx>
                <c:rich>
                  <a:bodyPr/>
                  <a:lstStyle/>
                  <a:p>
                    <a:fld id="{85557549-7831-4907-912E-97C9D54F6984}" type="CELLRANGE">
                      <a:rPr lang="en-US"/>
                      <a:pPr/>
                      <a:t>[CELLRANGE]</a:t>
                    </a:fld>
                    <a:r>
                      <a:rPr lang="en-US" baseline="0"/>
                      <a:t>, (</a:t>
                    </a:r>
                    <a:fld id="{C4AB6B6A-AF01-4311-88CF-55E16E678994}" type="XVALUE">
                      <a:rPr lang="en-US" baseline="0"/>
                      <a:pPr/>
                      <a:t>[X VALUE]</a:t>
                    </a:fld>
                    <a:r>
                      <a:rPr lang="en-US" baseline="0"/>
                      <a:t>, </a:t>
                    </a:r>
                    <a:fld id="{4E654D05-EBEA-4750-8025-E64E1E5347A0}"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8C2B-4F64-815A-1BD62886338C}"/>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1"/>
            <c:showCatName val="1"/>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 (2)'!$C$6:$C$20</c:f>
              <c:numCache>
                <c:formatCode>0</c:formatCode>
                <c:ptCount val="15"/>
                <c:pt idx="0">
                  <c:v>711</c:v>
                </c:pt>
                <c:pt idx="1">
                  <c:v>822.94264339152119</c:v>
                </c:pt>
                <c:pt idx="2">
                  <c:v>857.58513931888547</c:v>
                </c:pt>
                <c:pt idx="3">
                  <c:v>570.42253521126759</c:v>
                </c:pt>
                <c:pt idx="4">
                  <c:v>543.97834912043299</c:v>
                </c:pt>
                <c:pt idx="5">
                  <c:v>730.01038421599173</c:v>
                </c:pt>
                <c:pt idx="6">
                  <c:v>816.22176591375774</c:v>
                </c:pt>
                <c:pt idx="7">
                  <c:v>857.28744939271257</c:v>
                </c:pt>
                <c:pt idx="8">
                  <c:v>728.68217054263562</c:v>
                </c:pt>
                <c:pt idx="10">
                  <c:v>703.21931589537223</c:v>
                </c:pt>
                <c:pt idx="11">
                  <c:v>511.20162932790225</c:v>
                </c:pt>
                <c:pt idx="12">
                  <c:v>809.72972972972968</c:v>
                </c:pt>
                <c:pt idx="13">
                  <c:v>707</c:v>
                </c:pt>
                <c:pt idx="14">
                  <c:v>627.40384615384619</c:v>
                </c:pt>
              </c:numCache>
            </c:numRef>
          </c:xVal>
          <c:yVal>
            <c:numRef>
              <c:f>'Matrix (2)'!$D$6:$D$20</c:f>
              <c:numCache>
                <c:formatCode>General</c:formatCode>
                <c:ptCount val="15"/>
                <c:pt idx="0">
                  <c:v>735</c:v>
                </c:pt>
                <c:pt idx="1">
                  <c:v>684</c:v>
                </c:pt>
                <c:pt idx="2">
                  <c:v>730</c:v>
                </c:pt>
                <c:pt idx="3">
                  <c:v>686</c:v>
                </c:pt>
                <c:pt idx="4">
                  <c:v>530</c:v>
                </c:pt>
                <c:pt idx="5">
                  <c:v>705</c:v>
                </c:pt>
                <c:pt idx="6">
                  <c:v>723</c:v>
                </c:pt>
                <c:pt idx="7">
                  <c:v>891</c:v>
                </c:pt>
                <c:pt idx="8">
                  <c:v>794</c:v>
                </c:pt>
                <c:pt idx="10">
                  <c:v>800</c:v>
                </c:pt>
                <c:pt idx="11">
                  <c:v>544</c:v>
                </c:pt>
                <c:pt idx="12">
                  <c:v>897</c:v>
                </c:pt>
                <c:pt idx="13">
                  <c:v>516</c:v>
                </c:pt>
                <c:pt idx="14">
                  <c:v>701</c:v>
                </c:pt>
              </c:numCache>
            </c:numRef>
          </c:yVal>
          <c:smooth val="0"/>
          <c:extLst>
            <c:ext xmlns:c15="http://schemas.microsoft.com/office/drawing/2012/chart" uri="{02D57815-91ED-43cb-92C2-25804820EDAC}">
              <c15:datalabelsRange>
                <c15:f>'Matrix (2)'!$A$6:$A$20</c15:f>
                <c15:dlblRangeCache>
                  <c:ptCount val="15"/>
                  <c:pt idx="0">
                    <c:v>P2</c:v>
                  </c:pt>
                  <c:pt idx="1">
                    <c:v>P3</c:v>
                  </c:pt>
                  <c:pt idx="2">
                    <c:v>P4</c:v>
                  </c:pt>
                  <c:pt idx="3">
                    <c:v>P5</c:v>
                  </c:pt>
                  <c:pt idx="4">
                    <c:v>P8</c:v>
                  </c:pt>
                  <c:pt idx="5">
                    <c:v>P12</c:v>
                  </c:pt>
                  <c:pt idx="6">
                    <c:v>P17</c:v>
                  </c:pt>
                  <c:pt idx="7">
                    <c:v>P20</c:v>
                  </c:pt>
                  <c:pt idx="8">
                    <c:v>P22</c:v>
                  </c:pt>
                  <c:pt idx="10">
                    <c:v>P25</c:v>
                  </c:pt>
                  <c:pt idx="11">
                    <c:v>P26</c:v>
                  </c:pt>
                  <c:pt idx="12">
                    <c:v>P29</c:v>
                  </c:pt>
                  <c:pt idx="13">
                    <c:v>P33</c:v>
                  </c:pt>
                  <c:pt idx="14">
                    <c:v>P27</c:v>
                  </c:pt>
                </c15:dlblRangeCache>
              </c15:datalabelsRange>
            </c:ext>
            <c:ext xmlns:c16="http://schemas.microsoft.com/office/drawing/2014/chart" uri="{C3380CC4-5D6E-409C-BE32-E72D297353CC}">
              <c16:uniqueId val="{0000000F-8C2B-4F64-815A-1BD62886338C}"/>
            </c:ext>
          </c:extLst>
        </c:ser>
        <c:ser>
          <c:idx val="1"/>
          <c:order val="1"/>
          <c:tx>
            <c:v>Owner</c:v>
          </c:tx>
          <c:spPr>
            <a:ln w="2540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0904870068112866E-2"/>
                  <c:y val="-5.3081361593432647E-17"/>
                </c:manualLayout>
              </c:layout>
              <c:tx>
                <c:rich>
                  <a:bodyPr/>
                  <a:lstStyle/>
                  <a:p>
                    <a:fld id="{2B1CDB0B-18C5-4F91-900E-EB6F55ED98B4}" type="CELLRANGE">
                      <a:rPr lang="en-US" baseline="0"/>
                      <a:pPr/>
                      <a:t>[CELLRANGE]</a:t>
                    </a:fld>
                    <a:r>
                      <a:rPr lang="en-US" baseline="0"/>
                      <a:t>, (</a:t>
                    </a:r>
                    <a:fld id="{8743479B-1462-476D-9419-29EF327D3ED9}" type="XVALUE">
                      <a:rPr lang="en-US" baseline="0"/>
                      <a:pPr/>
                      <a:t>[X VALUE]</a:t>
                    </a:fld>
                    <a:r>
                      <a:rPr lang="en-US" baseline="0"/>
                      <a:t>, </a:t>
                    </a:r>
                    <a:fld id="{84E8936A-1FCE-4336-818B-239DF0B02AA1}"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8C2B-4F64-815A-1BD62886338C}"/>
                </c:ext>
              </c:extLst>
            </c:dLbl>
            <c:dLbl>
              <c:idx val="1"/>
              <c:tx>
                <c:rich>
                  <a:bodyPr/>
                  <a:lstStyle/>
                  <a:p>
                    <a:fld id="{F986C202-F8F0-47AD-A7D3-A64A44D26A04}" type="CELLRANGE">
                      <a:rPr lang="en-US"/>
                      <a:pPr/>
                      <a:t>[CELLRANGE]</a:t>
                    </a:fld>
                    <a:r>
                      <a:rPr lang="en-US" baseline="0"/>
                      <a:t>, (</a:t>
                    </a:r>
                    <a:fld id="{6A19A343-F4D3-4F0F-AC80-839F14A871CF}" type="XVALUE">
                      <a:rPr lang="en-US" baseline="0"/>
                      <a:pPr/>
                      <a:t>[X VALUE]</a:t>
                    </a:fld>
                    <a:r>
                      <a:rPr lang="en-US" baseline="0"/>
                      <a:t>, </a:t>
                    </a:r>
                    <a:fld id="{7DB31719-93FD-43B2-B6EE-129309E2765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8C2B-4F64-815A-1BD62886338C}"/>
                </c:ext>
              </c:extLst>
            </c:dLbl>
            <c:dLbl>
              <c:idx val="2"/>
              <c:layout>
                <c:manualLayout>
                  <c:x val="-3.2836991994705307E-2"/>
                  <c:y val="-5.3425526069611422E-2"/>
                </c:manualLayout>
              </c:layout>
              <c:tx>
                <c:rich>
                  <a:bodyPr/>
                  <a:lstStyle/>
                  <a:p>
                    <a:fld id="{8C153D18-8A7A-4E69-A2A2-5AC56F194BC2}" type="CELLRANGE">
                      <a:rPr lang="en-US" baseline="0"/>
                      <a:pPr/>
                      <a:t>[CELLRANGE]</a:t>
                    </a:fld>
                    <a:r>
                      <a:rPr lang="en-US" baseline="0"/>
                      <a:t>, (</a:t>
                    </a:r>
                    <a:fld id="{AB76264C-1379-40F1-80FF-111FB217E42B}" type="XVALUE">
                      <a:rPr lang="en-US" baseline="0"/>
                      <a:pPr/>
                      <a:t>[X VALUE]</a:t>
                    </a:fld>
                    <a:r>
                      <a:rPr lang="en-US" baseline="0"/>
                      <a:t>, </a:t>
                    </a:r>
                    <a:fld id="{FB309113-5682-4658-9ED4-3A62028BBB58}"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8C2B-4F64-815A-1BD62886338C}"/>
                </c:ext>
              </c:extLst>
            </c:dLbl>
            <c:dLbl>
              <c:idx val="3"/>
              <c:layout>
                <c:manualLayout>
                  <c:x val="2.9389468367438023E-3"/>
                  <c:y val="-8.0638548815674289E-3"/>
                </c:manualLayout>
              </c:layout>
              <c:tx>
                <c:rich>
                  <a:bodyPr/>
                  <a:lstStyle/>
                  <a:p>
                    <a:fld id="{360C5819-BDA2-440D-8432-B555C8F56C45}" type="CELLRANGE">
                      <a:rPr lang="en-US"/>
                      <a:pPr/>
                      <a:t>[CELLRANGE]</a:t>
                    </a:fld>
                    <a:r>
                      <a:rPr lang="en-US" baseline="0"/>
                      <a:t>, (</a:t>
                    </a:r>
                    <a:fld id="{11C7D49B-434B-4742-A0DE-BD6249C41852}" type="XVALUE">
                      <a:rPr lang="en-US" baseline="0"/>
                      <a:pPr/>
                      <a:t>[X VALUE]</a:t>
                    </a:fld>
                    <a:r>
                      <a:rPr lang="en-US" baseline="0"/>
                      <a:t>, </a:t>
                    </a:r>
                    <a:fld id="{DA5FA719-61B4-4B26-9FA3-7F05B138478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8C2B-4F64-815A-1BD62886338C}"/>
                </c:ext>
              </c:extLst>
            </c:dLbl>
            <c:dLbl>
              <c:idx val="4"/>
              <c:layout>
                <c:manualLayout>
                  <c:x val="1.2052834510070137E-2"/>
                  <c:y val="2.2414214672405394E-2"/>
                </c:manualLayout>
              </c:layout>
              <c:tx>
                <c:rich>
                  <a:bodyPr/>
                  <a:lstStyle/>
                  <a:p>
                    <a:fld id="{982B1C5E-B53E-4AFC-9035-BD329DD48D9E}" type="CELLRANGE">
                      <a:rPr lang="en-US" baseline="0"/>
                      <a:pPr/>
                      <a:t>[CELLRANGE]</a:t>
                    </a:fld>
                    <a:r>
                      <a:rPr lang="en-US" baseline="0"/>
                      <a:t>, (</a:t>
                    </a:r>
                    <a:fld id="{350F4EF0-B4F5-45C5-97A1-511FC4E2812F}" type="XVALUE">
                      <a:rPr lang="en-US" baseline="0"/>
                      <a:pPr/>
                      <a:t>[X VALUE]</a:t>
                    </a:fld>
                    <a:r>
                      <a:rPr lang="en-US" baseline="0"/>
                      <a:t>, </a:t>
                    </a:r>
                    <a:fld id="{308BCE81-2F7B-4E9C-AF5C-CBB6AE00A54B}"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8C2B-4F64-815A-1BD62886338C}"/>
                </c:ext>
              </c:extLst>
            </c:dLbl>
            <c:dLbl>
              <c:idx val="5"/>
              <c:layout>
                <c:manualLayout>
                  <c:x val="-5.8362844285369135E-2"/>
                  <c:y val="-3.1801224245146788E-2"/>
                </c:manualLayout>
              </c:layout>
              <c:tx>
                <c:rich>
                  <a:bodyPr/>
                  <a:lstStyle/>
                  <a:p>
                    <a:fld id="{DBC4F583-030B-42E9-AF2A-C434FDF4510A}" type="CELLRANGE">
                      <a:rPr lang="en-US" baseline="0"/>
                      <a:pPr/>
                      <a:t>[CELLRANGE]</a:t>
                    </a:fld>
                    <a:r>
                      <a:rPr lang="en-US" baseline="0"/>
                      <a:t>, (</a:t>
                    </a:r>
                    <a:fld id="{4EDF8AA7-4CDC-4418-B1A0-7E78B6F0AD27}" type="XVALUE">
                      <a:rPr lang="en-US" baseline="0"/>
                      <a:pPr/>
                      <a:t>[X VALUE]</a:t>
                    </a:fld>
                    <a:r>
                      <a:rPr lang="en-US" baseline="0"/>
                      <a:t>, </a:t>
                    </a:r>
                    <a:fld id="{2FCF35CA-8001-4093-8578-64999265BEAE}"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8C2B-4F64-815A-1BD62886338C}"/>
                </c:ext>
              </c:extLst>
            </c:dLbl>
            <c:dLbl>
              <c:idx val="6"/>
              <c:layout>
                <c:manualLayout>
                  <c:x val="7.6687109886114501E-3"/>
                  <c:y val="6.2039574504701425E-3"/>
                </c:manualLayout>
              </c:layout>
              <c:tx>
                <c:rich>
                  <a:bodyPr/>
                  <a:lstStyle/>
                  <a:p>
                    <a:fld id="{DEA02B50-D609-46F4-992E-138742F18920}" type="CELLRANGE">
                      <a:rPr lang="en-US" baseline="0"/>
                      <a:pPr/>
                      <a:t>[CELLRANGE]</a:t>
                    </a:fld>
                    <a:r>
                      <a:rPr lang="en-US" baseline="0"/>
                      <a:t>, (</a:t>
                    </a:r>
                    <a:fld id="{28FE2D40-DB09-41D4-A57C-69309CA42E6A}" type="XVALUE">
                      <a:rPr lang="en-US" baseline="0"/>
                      <a:pPr/>
                      <a:t>[X VALUE]</a:t>
                    </a:fld>
                    <a:r>
                      <a:rPr lang="en-US" baseline="0"/>
                      <a:t>, </a:t>
                    </a:r>
                    <a:fld id="{DDF0BFCA-E402-4FED-94C6-A7E2C9AE27F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8C2B-4F64-815A-1BD62886338C}"/>
                </c:ext>
              </c:extLst>
            </c:dLbl>
            <c:dLbl>
              <c:idx val="7"/>
              <c:tx>
                <c:rich>
                  <a:bodyPr/>
                  <a:lstStyle/>
                  <a:p>
                    <a:fld id="{392A028C-44CB-4448-85D9-19A64E02A4BF}" type="CELLRANGE">
                      <a:rPr lang="en-US"/>
                      <a:pPr/>
                      <a:t>[CELLRANGE]</a:t>
                    </a:fld>
                    <a:r>
                      <a:rPr lang="en-US" baseline="0"/>
                      <a:t>, (</a:t>
                    </a:r>
                    <a:fld id="{5BE3C6E5-428E-4979-8F88-591B477C33B3}" type="XVALUE">
                      <a:rPr lang="en-US" baseline="0"/>
                      <a:pPr/>
                      <a:t>[X VALUE]</a:t>
                    </a:fld>
                    <a:r>
                      <a:rPr lang="en-US" baseline="0"/>
                      <a:t>, </a:t>
                    </a:r>
                    <a:fld id="{F956753D-BD0B-4D80-A2D9-AF028891F96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8C2B-4F64-815A-1BD62886338C}"/>
                </c:ext>
              </c:extLst>
            </c:dLbl>
            <c:dLbl>
              <c:idx val="8"/>
              <c:layout>
                <c:manualLayout>
                  <c:x val="9.9538231432917835E-3"/>
                  <c:y val="2.8080876609790608E-2"/>
                </c:manualLayout>
              </c:layout>
              <c:tx>
                <c:rich>
                  <a:bodyPr/>
                  <a:lstStyle/>
                  <a:p>
                    <a:fld id="{E9F7BAC4-5893-49E9-A007-62A7AB70ABF2}" type="CELLRANGE">
                      <a:rPr lang="en-US"/>
                      <a:pPr/>
                      <a:t>[CELLRANGE]</a:t>
                    </a:fld>
                    <a:r>
                      <a:rPr lang="en-US" baseline="0"/>
                      <a:t>, (</a:t>
                    </a:r>
                    <a:fld id="{48420F2F-6F47-4074-A96D-B9893F8856AE}" type="XVALUE">
                      <a:rPr lang="en-US" baseline="0"/>
                      <a:pPr/>
                      <a:t>[X VALUE]</a:t>
                    </a:fld>
                    <a:r>
                      <a:rPr lang="en-US" baseline="0"/>
                      <a:t>, </a:t>
                    </a:r>
                    <a:fld id="{460101AF-4E91-4A10-BFBE-F6478FB858F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8C2B-4F64-815A-1BD62886338C}"/>
                </c:ext>
              </c:extLst>
            </c:dLbl>
            <c:dLbl>
              <c:idx val="9"/>
              <c:layout>
                <c:manualLayout>
                  <c:x val="-1.1059803492546607E-3"/>
                  <c:y val="-2.340073050815886E-2"/>
                </c:manualLayout>
              </c:layout>
              <c:tx>
                <c:rich>
                  <a:bodyPr/>
                  <a:lstStyle/>
                  <a:p>
                    <a:fld id="{76787780-DD46-4DF8-9F92-95F3C5D08833}" type="CELLRANGE">
                      <a:rPr lang="en-US"/>
                      <a:pPr/>
                      <a:t>[CELLRANGE]</a:t>
                    </a:fld>
                    <a:r>
                      <a:rPr lang="en-US" baseline="0"/>
                      <a:t>, (</a:t>
                    </a:r>
                    <a:fld id="{3DEBF230-2435-4B16-91C7-33860FD19B83}" type="XVALUE">
                      <a:rPr lang="en-US" baseline="0"/>
                      <a:pPr/>
                      <a:t>[X VALUE]</a:t>
                    </a:fld>
                    <a:r>
                      <a:rPr lang="en-US" baseline="0"/>
                      <a:t>, </a:t>
                    </a:r>
                    <a:fld id="{28474607-F34A-4B09-A426-EC99CF1364A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8C2B-4F64-815A-1BD62886338C}"/>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 (2)'!$C$21:$C$30</c:f>
              <c:numCache>
                <c:formatCode>0</c:formatCode>
                <c:ptCount val="10"/>
                <c:pt idx="0">
                  <c:v>493.30587023686923</c:v>
                </c:pt>
                <c:pt idx="1">
                  <c:v>527.57544224765866</c:v>
                </c:pt>
                <c:pt idx="2">
                  <c:v>626</c:v>
                </c:pt>
                <c:pt idx="3">
                  <c:v>552.49745158002042</c:v>
                </c:pt>
                <c:pt idx="4">
                  <c:v>886.11713665943603</c:v>
                </c:pt>
                <c:pt idx="5">
                  <c:v>572.87449392712551</c:v>
                </c:pt>
                <c:pt idx="6">
                  <c:v>887</c:v>
                </c:pt>
                <c:pt idx="7">
                  <c:v>709.38215102974834</c:v>
                </c:pt>
                <c:pt idx="8">
                  <c:v>844.10256410256409</c:v>
                </c:pt>
                <c:pt idx="9">
                  <c:v>898.24945295404814</c:v>
                </c:pt>
              </c:numCache>
            </c:numRef>
          </c:xVal>
          <c:yVal>
            <c:numRef>
              <c:f>'Matrix (2)'!$D$21:$D$30</c:f>
              <c:numCache>
                <c:formatCode>General</c:formatCode>
                <c:ptCount val="10"/>
                <c:pt idx="0">
                  <c:v>569</c:v>
                </c:pt>
                <c:pt idx="1">
                  <c:v>434</c:v>
                </c:pt>
                <c:pt idx="2">
                  <c:v>579</c:v>
                </c:pt>
                <c:pt idx="3">
                  <c:v>545</c:v>
                </c:pt>
                <c:pt idx="4">
                  <c:v>673</c:v>
                </c:pt>
                <c:pt idx="5">
                  <c:v>586</c:v>
                </c:pt>
                <c:pt idx="6">
                  <c:v>813</c:v>
                </c:pt>
                <c:pt idx="7">
                  <c:v>624</c:v>
                </c:pt>
                <c:pt idx="8">
                  <c:v>875</c:v>
                </c:pt>
                <c:pt idx="9">
                  <c:v>896</c:v>
                </c:pt>
              </c:numCache>
            </c:numRef>
          </c:yVal>
          <c:smooth val="0"/>
          <c:extLst>
            <c:ext xmlns:c15="http://schemas.microsoft.com/office/drawing/2012/chart" uri="{02D57815-91ED-43cb-92C2-25804820EDAC}">
              <c15:datalabelsRange>
                <c15:f>'Matrix (2)'!$A$21:$A$30</c15:f>
                <c15:dlblRangeCache>
                  <c:ptCount val="10"/>
                  <c:pt idx="0">
                    <c:v>P6</c:v>
                  </c:pt>
                  <c:pt idx="1">
                    <c:v>P7</c:v>
                  </c:pt>
                  <c:pt idx="2">
                    <c:v>P11</c:v>
                  </c:pt>
                  <c:pt idx="3">
                    <c:v>P13</c:v>
                  </c:pt>
                  <c:pt idx="4">
                    <c:v>P14</c:v>
                  </c:pt>
                  <c:pt idx="5">
                    <c:v>P16</c:v>
                  </c:pt>
                  <c:pt idx="6">
                    <c:v>P28</c:v>
                  </c:pt>
                  <c:pt idx="7">
                    <c:v>P30</c:v>
                  </c:pt>
                  <c:pt idx="8">
                    <c:v>P32</c:v>
                  </c:pt>
                  <c:pt idx="9">
                    <c:v>P19</c:v>
                  </c:pt>
                </c15:dlblRangeCache>
              </c15:datalabelsRange>
            </c:ext>
            <c:ext xmlns:c16="http://schemas.microsoft.com/office/drawing/2014/chart" uri="{C3380CC4-5D6E-409C-BE32-E72D297353CC}">
              <c16:uniqueId val="{0000001A-8C2B-4F64-815A-1BD62886338C}"/>
            </c:ext>
          </c:extLst>
        </c:ser>
        <c:ser>
          <c:idx val="2"/>
          <c:order val="2"/>
          <c:tx>
            <c:v>Consultant</c:v>
          </c:tx>
          <c:spPr>
            <a:ln w="25400" cap="rnd">
              <a:noFill/>
              <a:round/>
            </a:ln>
            <a:effectLst/>
          </c:spPr>
          <c:marker>
            <c:symbol val="circle"/>
            <c:size val="8"/>
            <c:spPr>
              <a:solidFill>
                <a:schemeClr val="tx1"/>
              </a:solidFill>
              <a:ln w="25400" cap="flat">
                <a:solidFill>
                  <a:schemeClr val="tx1"/>
                </a:solidFill>
              </a:ln>
              <a:effectLst/>
            </c:spPr>
          </c:marker>
          <c:dLbls>
            <c:dLbl>
              <c:idx val="0"/>
              <c:layout>
                <c:manualLayout>
                  <c:x val="-7.1608823245061057E-2"/>
                  <c:y val="-3.9783745257878665E-2"/>
                </c:manualLayout>
              </c:layout>
              <c:tx>
                <c:rich>
                  <a:bodyPr/>
                  <a:lstStyle/>
                  <a:p>
                    <a:fld id="{ED497099-0784-4439-B509-9BDC8DC71B75}" type="CELLRANGE">
                      <a:rPr lang="en-US" b="1" baseline="0">
                        <a:solidFill>
                          <a:schemeClr val="tx1"/>
                        </a:solidFill>
                      </a:rPr>
                      <a:pPr/>
                      <a:t>[CELLRANGE]</a:t>
                    </a:fld>
                    <a:r>
                      <a:rPr lang="en-US" b="1" baseline="0">
                        <a:solidFill>
                          <a:schemeClr val="tx1"/>
                        </a:solidFill>
                      </a:rPr>
                      <a:t>, (</a:t>
                    </a:r>
                    <a:fld id="{A2CA6500-C818-4EB8-A8BF-041B57B749B5}" type="XVALUE">
                      <a:rPr lang="en-US" b="1" baseline="0">
                        <a:solidFill>
                          <a:schemeClr val="tx1"/>
                        </a:solidFill>
                      </a:rPr>
                      <a:pPr/>
                      <a:t>[X VALUE]</a:t>
                    </a:fld>
                    <a:r>
                      <a:rPr lang="en-US" b="1" baseline="0">
                        <a:solidFill>
                          <a:schemeClr val="tx1"/>
                        </a:solidFill>
                      </a:rPr>
                      <a:t>, </a:t>
                    </a:r>
                    <a:fld id="{895F6479-2441-4F32-980E-FE0E21391124}"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8C2B-4F64-815A-1BD62886338C}"/>
                </c:ext>
              </c:extLst>
            </c:dLbl>
            <c:dLbl>
              <c:idx val="1"/>
              <c:layout>
                <c:manualLayout>
                  <c:x val="2.4737645350419422E-2"/>
                  <c:y val="-1.4682023687804037E-2"/>
                </c:manualLayout>
              </c:layout>
              <c:tx>
                <c:rich>
                  <a:bodyPr/>
                  <a:lstStyle/>
                  <a:p>
                    <a:fld id="{76FED29D-F798-423D-A211-B562C874D95B}" type="CELLRANGE">
                      <a:rPr lang="en-US" b="1" baseline="0">
                        <a:solidFill>
                          <a:schemeClr val="tx1"/>
                        </a:solidFill>
                      </a:rPr>
                      <a:pPr/>
                      <a:t>[CELLRANGE]</a:t>
                    </a:fld>
                    <a:r>
                      <a:rPr lang="en-US" b="1" baseline="0">
                        <a:solidFill>
                          <a:schemeClr val="tx1"/>
                        </a:solidFill>
                      </a:rPr>
                      <a:t>, (</a:t>
                    </a:r>
                    <a:fld id="{DB816B7A-7742-44C8-B3F0-63DF380601B4}" type="XVALUE">
                      <a:rPr lang="en-US" b="1" baseline="0">
                        <a:solidFill>
                          <a:schemeClr val="tx1"/>
                        </a:solidFill>
                      </a:rPr>
                      <a:pPr/>
                      <a:t>[X VALUE]</a:t>
                    </a:fld>
                    <a:r>
                      <a:rPr lang="en-US" b="1" baseline="0">
                        <a:solidFill>
                          <a:schemeClr val="tx1"/>
                        </a:solidFill>
                      </a:rPr>
                      <a:t>, </a:t>
                    </a:r>
                    <a:fld id="{448B0AE5-00CD-4306-BF2A-9D5BB73DF653}"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8C2B-4F64-815A-1BD62886338C}"/>
                </c:ext>
              </c:extLst>
            </c:dLbl>
            <c:dLbl>
              <c:idx val="2"/>
              <c:layout>
                <c:manualLayout>
                  <c:x val="-4.8338830578179615E-2"/>
                  <c:y val="-3.4511102541079801E-2"/>
                </c:manualLayout>
              </c:layout>
              <c:tx>
                <c:rich>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fld id="{5D728884-A881-4573-969D-A7D9B8B9D48B}" type="CELLRANGE">
                      <a:rPr lang="en-US"/>
                      <a:pPr algn="ctr" rtl="0">
                        <a:defRPr lang="en-US" sz="800" b="1">
                          <a:solidFill>
                            <a:schemeClr val="tx1"/>
                          </a:solidFill>
                        </a:defRPr>
                      </a:pPr>
                      <a:t>[CELLRANGE]</a:t>
                    </a:fld>
                    <a:r>
                      <a:rPr lang="en-US" baseline="0"/>
                      <a:t>, (</a:t>
                    </a:r>
                    <a:fld id="{59EC07FD-8D0F-4502-8A74-D53EAF155437}" type="XVALUE">
                      <a:rPr lang="en-US" baseline="0"/>
                      <a:pPr algn="ctr" rtl="0">
                        <a:defRPr lang="en-US" sz="800" b="1">
                          <a:solidFill>
                            <a:schemeClr val="tx1"/>
                          </a:solidFill>
                        </a:defRPr>
                      </a:pPr>
                      <a:t>[X VALUE]</a:t>
                    </a:fld>
                    <a:r>
                      <a:rPr lang="en-US" baseline="0"/>
                      <a:t>, </a:t>
                    </a:r>
                    <a:fld id="{7D154BB9-10C0-476E-919F-E23F9F9BAD63}" type="YVALUE">
                      <a:rPr lang="en-US" baseline="0"/>
                      <a:pPr algn="ctr" rtl="0">
                        <a:defRPr lang="en-US" sz="800" b="1">
                          <a:solidFill>
                            <a:schemeClr val="tx1"/>
                          </a:solidFill>
                        </a:defRPr>
                      </a:pPr>
                      <a:t>[Y VALUE]</a:t>
                    </a:fld>
                    <a:r>
                      <a:rPr lang="en-US" baseline="0"/>
                      <a:t>)</a:t>
                    </a:r>
                  </a:p>
                </c:rich>
              </c:tx>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8C2B-4F64-815A-1BD62886338C}"/>
                </c:ext>
              </c:extLst>
            </c:dLbl>
            <c:dLbl>
              <c:idx val="3"/>
              <c:tx>
                <c:rich>
                  <a:bodyPr/>
                  <a:lstStyle/>
                  <a:p>
                    <a:fld id="{C1BB2080-DCEE-4C90-B4CB-31E1E24B0E98}" type="CELLRANGE">
                      <a:rPr lang="en-US"/>
                      <a:pPr/>
                      <a:t>[CELLRANGE]</a:t>
                    </a:fld>
                    <a:r>
                      <a:rPr lang="en-US" baseline="0"/>
                      <a:t>, (</a:t>
                    </a:r>
                    <a:fld id="{64E236D8-CB04-490B-B415-59728774F0B5}" type="XVALUE">
                      <a:rPr lang="en-US" baseline="0"/>
                      <a:pPr/>
                      <a:t>[X VALUE]</a:t>
                    </a:fld>
                    <a:r>
                      <a:rPr lang="en-US" baseline="0"/>
                      <a:t>, </a:t>
                    </a:r>
                    <a:fld id="{86F7CF41-7AD0-42A8-8DA2-0049245EFFB7}"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8C2B-4F64-815A-1BD62886338C}"/>
                </c:ext>
              </c:extLst>
            </c:dLbl>
            <c:dLbl>
              <c:idx val="4"/>
              <c:layout>
                <c:manualLayout>
                  <c:x val="-4.612737013184609E-2"/>
                  <c:y val="5.4656462263835991E-2"/>
                </c:manualLayout>
              </c:layout>
              <c:tx>
                <c:rich>
                  <a:bodyPr/>
                  <a:lstStyle/>
                  <a:p>
                    <a:fld id="{AA3245AB-A71C-4825-B149-F674082A5CB9}" type="CELLRANGE">
                      <a:rPr lang="en-US" baseline="0"/>
                      <a:pPr/>
                      <a:t>[CELLRANGE]</a:t>
                    </a:fld>
                    <a:r>
                      <a:rPr lang="en-US" baseline="0"/>
                      <a:t>, (</a:t>
                    </a:r>
                    <a:fld id="{8A6132C3-6A00-4C63-83CF-3848868572B1}" type="XVALUE">
                      <a:rPr lang="en-US" baseline="0"/>
                      <a:pPr/>
                      <a:t>[X VALUE]</a:t>
                    </a:fld>
                    <a:r>
                      <a:rPr lang="en-US" baseline="0"/>
                      <a:t>, </a:t>
                    </a:r>
                    <a:fld id="{3795B835-FBF4-4E2A-B4C3-31683421402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8C2B-4F64-815A-1BD62886338C}"/>
                </c:ext>
              </c:extLst>
            </c:dLbl>
            <c:dLbl>
              <c:idx val="5"/>
              <c:layout>
                <c:manualLayout>
                  <c:x val="-2.8927781676774858E-2"/>
                  <c:y val="2.6749018156371561E-2"/>
                </c:manualLayout>
              </c:layout>
              <c:tx>
                <c:rich>
                  <a:bodyPr/>
                  <a:lstStyle/>
                  <a:p>
                    <a:fld id="{EAD9C381-731B-475D-B62A-035835B89069}" type="CELLRANGE">
                      <a:rPr lang="en-US"/>
                      <a:pPr/>
                      <a:t>[CELLRANGE]</a:t>
                    </a:fld>
                    <a:r>
                      <a:rPr lang="en-US" baseline="0"/>
                      <a:t>, (</a:t>
                    </a:r>
                    <a:fld id="{A9A58FF9-00BF-428F-8994-0B6E2C0CADD9}" type="XVALUE">
                      <a:rPr lang="en-US" baseline="0"/>
                      <a:pPr/>
                      <a:t>[X VALUE]</a:t>
                    </a:fld>
                    <a:r>
                      <a:rPr lang="en-US" baseline="0"/>
                      <a:t>, </a:t>
                    </a:r>
                    <a:fld id="{903F890C-9599-48F3-BB46-3DEBB8B7E92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8C2B-4F64-815A-1BD62886338C}"/>
                </c:ext>
              </c:extLst>
            </c:dLbl>
            <c:dLbl>
              <c:idx val="6"/>
              <c:layout>
                <c:manualLayout>
                  <c:x val="-9.1334643963589812E-2"/>
                  <c:y val="-5.6389864277605631E-2"/>
                </c:manualLayout>
              </c:layout>
              <c:tx>
                <c:rich>
                  <a:bodyPr/>
                  <a:lstStyle/>
                  <a:p>
                    <a:fld id="{8BBDB056-EA87-424D-9BA2-65A3763FE0E2}" type="CELLRANGE">
                      <a:rPr lang="en-US"/>
                      <a:pPr/>
                      <a:t>[CELLRANGE]</a:t>
                    </a:fld>
                    <a:r>
                      <a:rPr lang="en-US" baseline="0"/>
                      <a:t>, (</a:t>
                    </a:r>
                    <a:fld id="{E68F98AC-D2FD-497B-8357-948675C21A75}" type="XVALUE">
                      <a:rPr lang="en-US" baseline="0"/>
                      <a:pPr/>
                      <a:t>[X VALUE]</a:t>
                    </a:fld>
                    <a:r>
                      <a:rPr lang="en-US" baseline="0"/>
                      <a:t>, </a:t>
                    </a:r>
                    <a:fld id="{11524976-5441-4098-B520-779EB1287D9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8C2B-4F64-815A-1BD62886338C}"/>
                </c:ext>
              </c:extLst>
            </c:dLbl>
            <c:dLbl>
              <c:idx val="7"/>
              <c:tx>
                <c:rich>
                  <a:bodyPr/>
                  <a:lstStyle/>
                  <a:p>
                    <a:fld id="{D247645D-FF89-4980-9FFF-5659F060424E}" type="CELLRANGE">
                      <a:rPr lang="en-US"/>
                      <a:pPr/>
                      <a:t>[CELLRANGE]</a:t>
                    </a:fld>
                    <a:r>
                      <a:rPr lang="en-US" baseline="0"/>
                      <a:t>, (</a:t>
                    </a:r>
                    <a:fld id="{C4544E8B-C915-42AA-B7D4-3F0AA599DB8E}" type="XVALUE">
                      <a:rPr lang="en-US" baseline="0"/>
                      <a:pPr/>
                      <a:t>[X VALUE]</a:t>
                    </a:fld>
                    <a:r>
                      <a:rPr lang="en-US" baseline="0"/>
                      <a:t>, </a:t>
                    </a:r>
                    <a:fld id="{2A055CF0-FC09-46A9-9749-BABC9A0F469C}"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8C2B-4F64-815A-1BD62886338C}"/>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 (2)'!$C$31:$C$38</c:f>
              <c:numCache>
                <c:formatCode>0</c:formatCode>
                <c:ptCount val="8"/>
                <c:pt idx="0">
                  <c:v>202</c:v>
                </c:pt>
                <c:pt idx="1">
                  <c:v>683.66285119667009</c:v>
                </c:pt>
                <c:pt idx="2">
                  <c:v>604.62670872765511</c:v>
                </c:pt>
                <c:pt idx="3">
                  <c:v>78.404401650618979</c:v>
                </c:pt>
                <c:pt idx="4">
                  <c:v>420.34943473792396</c:v>
                </c:pt>
                <c:pt idx="5">
                  <c:v>637.93103448275861</c:v>
                </c:pt>
                <c:pt idx="6">
                  <c:v>677.02552719200889</c:v>
                </c:pt>
                <c:pt idx="7">
                  <c:v>490.79089924160348</c:v>
                </c:pt>
              </c:numCache>
            </c:numRef>
          </c:xVal>
          <c:yVal>
            <c:numRef>
              <c:f>'Matrix (2)'!$D$31:$D$38</c:f>
              <c:numCache>
                <c:formatCode>General</c:formatCode>
                <c:ptCount val="8"/>
                <c:pt idx="0">
                  <c:v>403</c:v>
                </c:pt>
                <c:pt idx="1">
                  <c:v>730</c:v>
                </c:pt>
                <c:pt idx="2">
                  <c:v>702</c:v>
                </c:pt>
                <c:pt idx="3">
                  <c:v>200</c:v>
                </c:pt>
                <c:pt idx="4">
                  <c:v>410</c:v>
                </c:pt>
                <c:pt idx="5">
                  <c:v>518</c:v>
                </c:pt>
                <c:pt idx="6">
                  <c:v>777</c:v>
                </c:pt>
                <c:pt idx="7">
                  <c:v>617</c:v>
                </c:pt>
              </c:numCache>
            </c:numRef>
          </c:yVal>
          <c:smooth val="0"/>
          <c:extLst>
            <c:ext xmlns:c15="http://schemas.microsoft.com/office/drawing/2012/chart" uri="{02D57815-91ED-43cb-92C2-25804820EDAC}">
              <c15:datalabelsRange>
                <c15:f>'Matrix (2)'!$A$31:$A$38</c15:f>
                <c15:dlblRangeCache>
                  <c:ptCount val="8"/>
                  <c:pt idx="0">
                    <c:v>P1</c:v>
                  </c:pt>
                  <c:pt idx="1">
                    <c:v>P9</c:v>
                  </c:pt>
                  <c:pt idx="2">
                    <c:v>P10</c:v>
                  </c:pt>
                  <c:pt idx="3">
                    <c:v>P15</c:v>
                  </c:pt>
                  <c:pt idx="4">
                    <c:v>P18</c:v>
                  </c:pt>
                  <c:pt idx="5">
                    <c:v>P21</c:v>
                  </c:pt>
                  <c:pt idx="6">
                    <c:v>P31</c:v>
                  </c:pt>
                  <c:pt idx="7">
                    <c:v>P23</c:v>
                  </c:pt>
                </c15:dlblRangeCache>
              </c15:datalabelsRange>
            </c:ext>
            <c:ext xmlns:c16="http://schemas.microsoft.com/office/drawing/2014/chart" uri="{C3380CC4-5D6E-409C-BE32-E72D297353CC}">
              <c16:uniqueId val="{00000023-8C2B-4F64-815A-1BD62886338C}"/>
            </c:ext>
          </c:extLst>
        </c:ser>
        <c:ser>
          <c:idx val="3"/>
          <c:order val="3"/>
          <c:tx>
            <c:v>In-progress Project/Program</c:v>
          </c:tx>
          <c:spPr>
            <a:ln w="25400" cap="rnd">
              <a:noFill/>
              <a:round/>
            </a:ln>
            <a:effectLst/>
          </c:spPr>
          <c:marker>
            <c:symbol val="x"/>
            <c:size val="8"/>
            <c:spPr>
              <a:noFill/>
              <a:ln w="9525">
                <a:solidFill>
                  <a:schemeClr val="tx1"/>
                </a:solidFill>
              </a:ln>
              <a:effectLst/>
            </c:spPr>
          </c:marker>
          <c:dLbls>
            <c:dLbl>
              <c:idx val="0"/>
              <c:tx>
                <c:rich>
                  <a:bodyPr/>
                  <a:lstStyle/>
                  <a:p>
                    <a:fld id="{F0B3AF32-3DFA-42BB-8342-CAB11274CE01}" type="CELLRANGE">
                      <a:rPr lang="en-US"/>
                      <a:pPr/>
                      <a:t>[CELLRANGE]</a:t>
                    </a:fld>
                    <a:r>
                      <a:rPr lang="en-US" baseline="0"/>
                      <a:t>, (</a:t>
                    </a:r>
                    <a:fld id="{BD26CEF8-88E1-4DF1-B451-9B2B2AEF1A11}" type="XVALUE">
                      <a:rPr lang="en-US" baseline="0"/>
                      <a:pPr/>
                      <a:t>[X VALUE]</a:t>
                    </a:fld>
                    <a:r>
                      <a:rPr lang="en-US" baseline="0"/>
                      <a:t>, </a:t>
                    </a:r>
                    <a:fld id="{8C66218B-CB13-4F42-9561-392C0D67DAE5}"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8C2B-4F64-815A-1BD62886338C}"/>
                </c:ext>
              </c:extLst>
            </c:dLbl>
            <c:dLbl>
              <c:idx val="1"/>
              <c:tx>
                <c:rich>
                  <a:bodyPr/>
                  <a:lstStyle/>
                  <a:p>
                    <a:fld id="{8ACD6BA8-1822-4725-B812-E134B0F4AD4A}" type="CELLRANGE">
                      <a:rPr lang="en-US"/>
                      <a:pPr/>
                      <a:t>[CELLRANGE]</a:t>
                    </a:fld>
                    <a:r>
                      <a:rPr lang="en-US" baseline="0"/>
                      <a:t>, (</a:t>
                    </a:r>
                    <a:fld id="{170B07D0-7CAF-4971-98FC-F53915B6D5AD}" type="XVALUE">
                      <a:rPr lang="en-US" baseline="0"/>
                      <a:pPr/>
                      <a:t>[X VALUE]</a:t>
                    </a:fld>
                    <a:r>
                      <a:rPr lang="en-US" baseline="0"/>
                      <a:t>, </a:t>
                    </a:r>
                    <a:fld id="{2CA48198-691D-4996-A51D-DCF146504C60}"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8C2B-4F64-815A-1BD62886338C}"/>
                </c:ext>
              </c:extLst>
            </c:dLbl>
            <c:dLbl>
              <c:idx val="2"/>
              <c:layout>
                <c:manualLayout>
                  <c:x val="1.6745630118009357E-3"/>
                  <c:y val="-1.0604686424794292E-2"/>
                </c:manualLayout>
              </c:layout>
              <c:tx>
                <c:rich>
                  <a:bodyPr/>
                  <a:lstStyle/>
                  <a:p>
                    <a:fld id="{FD7785F4-FBD6-43DB-9145-BB9C8D1825C6}" type="CELLRANGE">
                      <a:rPr lang="en-US"/>
                      <a:pPr/>
                      <a:t>[CELLRANGE]</a:t>
                    </a:fld>
                    <a:r>
                      <a:rPr lang="en-US" baseline="0"/>
                      <a:t>, (</a:t>
                    </a:r>
                    <a:fld id="{51F61871-91C0-4566-BA46-E8F63963B7F9}" type="XVALUE">
                      <a:rPr lang="en-US" baseline="0"/>
                      <a:pPr/>
                      <a:t>[X VALUE]</a:t>
                    </a:fld>
                    <a:r>
                      <a:rPr lang="en-US" baseline="0"/>
                      <a:t>, </a:t>
                    </a:r>
                    <a:fld id="{AC612F3C-866F-4FC9-A248-AF48FDDD82FC}"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8C2B-4F64-815A-1BD62886338C}"/>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 (2)'!$C$39:$C$41</c:f>
              <c:numCache>
                <c:formatCode>General</c:formatCode>
                <c:ptCount val="3"/>
              </c:numCache>
            </c:numRef>
          </c:xVal>
          <c:yVal>
            <c:numRef>
              <c:f>'Matrix (2)'!$D$39:$D$41</c:f>
              <c:numCache>
                <c:formatCode>General</c:formatCode>
                <c:ptCount val="3"/>
              </c:numCache>
            </c:numRef>
          </c:yVal>
          <c:smooth val="0"/>
          <c:extLst>
            <c:ext xmlns:c15="http://schemas.microsoft.com/office/drawing/2012/chart" uri="{02D57815-91ED-43cb-92C2-25804820EDAC}">
              <c15:datalabelsRange>
                <c15:f>'Matrix (2)'!$A$39:$A$41</c15:f>
                <c15:dlblRangeCache>
                  <c:ptCount val="3"/>
                </c15:dlblRangeCache>
              </c15:datalabelsRange>
            </c:ext>
            <c:ext xmlns:c16="http://schemas.microsoft.com/office/drawing/2014/chart" uri="{C3380CC4-5D6E-409C-BE32-E72D297353CC}">
              <c16:uniqueId val="{00000027-8C2B-4F64-815A-1BD62886338C}"/>
            </c:ext>
          </c:extLst>
        </c:ser>
        <c:ser>
          <c:idx val="4"/>
          <c:order val="4"/>
          <c:tx>
            <c:v> </c:v>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28-8C2B-4F64-815A-1BD62886338C}"/>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both"/>
            <c:errValType val="percentage"/>
            <c:noEndCap val="1"/>
            <c:val val="100"/>
            <c:spPr>
              <a:noFill/>
              <a:ln w="22225" cap="flat" cmpd="sng" algn="ctr">
                <a:solidFill>
                  <a:srgbClr val="00B0F0"/>
                </a:solidFill>
                <a:round/>
              </a:ln>
              <a:effectLst/>
            </c:spPr>
          </c:errBars>
          <c:errBars>
            <c:errDir val="y"/>
            <c:errBarType val="both"/>
            <c:errValType val="percentage"/>
            <c:noEndCap val="1"/>
            <c:val val="100"/>
            <c:spPr>
              <a:noFill/>
              <a:ln w="22225" cap="flat" cmpd="sng" algn="ctr">
                <a:solidFill>
                  <a:srgbClr val="00B0F0"/>
                </a:solidFill>
                <a:round/>
              </a:ln>
              <a:effectLst/>
            </c:spPr>
          </c:errBars>
          <c:xVal>
            <c:numLit>
              <c:formatCode>General</c:formatCode>
              <c:ptCount val="1"/>
              <c:pt idx="0">
                <c:v>680</c:v>
              </c:pt>
            </c:numLit>
          </c:xVal>
          <c:yVal>
            <c:numLit>
              <c:formatCode>General</c:formatCode>
              <c:ptCount val="1"/>
              <c:pt idx="0">
                <c:v>685</c:v>
              </c:pt>
            </c:numLit>
          </c:yVal>
          <c:smooth val="0"/>
          <c:extLst>
            <c:ext xmlns:c16="http://schemas.microsoft.com/office/drawing/2014/chart" uri="{C3380CC4-5D6E-409C-BE32-E72D297353CC}">
              <c16:uniqueId val="{00000029-8C2B-4F64-815A-1BD62886338C}"/>
            </c:ext>
          </c:extLst>
        </c:ser>
        <c:dLbls>
          <c:dLblPos val="t"/>
          <c:showLegendKey val="0"/>
          <c:showVal val="1"/>
          <c:showCatName val="0"/>
          <c:showSerName val="0"/>
          <c:showPercent val="0"/>
          <c:showBubbleSize val="0"/>
        </c:dLbls>
        <c:axId val="663308000"/>
        <c:axId val="663306032"/>
      </c:scatterChart>
      <c:valAx>
        <c:axId val="66330800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6032"/>
        <c:crosses val="autoZero"/>
        <c:crossBetween val="midCat"/>
      </c:valAx>
      <c:valAx>
        <c:axId val="66330603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Envrionment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800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 and Environment Matrix</a:t>
            </a:r>
            <a:r>
              <a:rPr lang="en-US" baseline="0"/>
              <a:t> – </a:t>
            </a:r>
            <a:r>
              <a:rPr lang="en-US"/>
              <a:t>33 Completed</a:t>
            </a:r>
            <a:r>
              <a:rPr lang="en-US" baseline="0"/>
              <a:t> </a:t>
            </a:r>
            <a:r>
              <a:rPr lang="en-US"/>
              <a:t>Projects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8542574109313862E-2"/>
          <c:y val="7.4019284390266657E-2"/>
          <c:w val="0.86259508187789857"/>
          <c:h val="0.79840570814250234"/>
        </c:manualLayout>
      </c:layout>
      <c:scatterChart>
        <c:scatterStyle val="lineMarker"/>
        <c:varyColors val="0"/>
        <c:ser>
          <c:idx val="0"/>
          <c:order val="0"/>
          <c:tx>
            <c:v>Contractor</c:v>
          </c:tx>
          <c:spPr>
            <a:ln w="1905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9910422730254749E-3"/>
                  <c:y val="-2.3052487663943379E-2"/>
                </c:manualLayout>
              </c:layout>
              <c:tx>
                <c:rich>
                  <a:bodyPr/>
                  <a:lstStyle/>
                  <a:p>
                    <a:fld id="{B58C3F72-AFF3-4BE1-9D23-CB5DC7D2DAF7}" type="CELLRANGE">
                      <a:rPr lang="en-US" baseline="0"/>
                      <a:pPr/>
                      <a:t>[CELLRANGE]</a:t>
                    </a:fld>
                    <a:r>
                      <a:rPr lang="en-US" baseline="0"/>
                      <a:t>, (</a:t>
                    </a:r>
                    <a:fld id="{FE8C9449-7943-4EE8-A093-189767E3F177}" type="XVALUE">
                      <a:rPr lang="en-US" baseline="0"/>
                      <a:pPr/>
                      <a:t>[X VALUE]</a:t>
                    </a:fld>
                    <a:r>
                      <a:rPr lang="en-US" baseline="0"/>
                      <a:t>, </a:t>
                    </a:r>
                    <a:fld id="{D28AAD03-1969-4E17-B7FA-0F226362032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7280-4C24-8F3A-3CD132DD5771}"/>
                </c:ext>
              </c:extLst>
            </c:dLbl>
            <c:dLbl>
              <c:idx val="1"/>
              <c:layout>
                <c:manualLayout>
                  <c:x val="-7.5581365005193014E-3"/>
                  <c:y val="3.3197719626030464E-2"/>
                </c:manualLayout>
              </c:layout>
              <c:tx>
                <c:rich>
                  <a:bodyPr/>
                  <a:lstStyle/>
                  <a:p>
                    <a:fld id="{0C6D85C3-8721-4896-BE6A-B70B5724D56B}" type="CELLRANGE">
                      <a:rPr lang="en-US" baseline="0"/>
                      <a:pPr/>
                      <a:t>[CELLRANGE]</a:t>
                    </a:fld>
                    <a:r>
                      <a:rPr lang="en-US" baseline="0"/>
                      <a:t>, (</a:t>
                    </a:r>
                    <a:fld id="{89EC8553-7625-4773-AF3C-608414D8D495}" type="XVALUE">
                      <a:rPr lang="en-US" baseline="0"/>
                      <a:pPr/>
                      <a:t>[X VALUE]</a:t>
                    </a:fld>
                    <a:r>
                      <a:rPr lang="en-US" baseline="0"/>
                      <a:t>, </a:t>
                    </a:r>
                    <a:fld id="{51A96446-48D6-4D29-8AC4-583DCA76380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7280-4C24-8F3A-3CD132DD5771}"/>
                </c:ext>
              </c:extLst>
            </c:dLbl>
            <c:dLbl>
              <c:idx val="2"/>
              <c:layout>
                <c:manualLayout>
                  <c:x val="1.1375680640956128E-2"/>
                  <c:y val="-1.3464313687574598E-3"/>
                </c:manualLayout>
              </c:layout>
              <c:tx>
                <c:rich>
                  <a:bodyPr/>
                  <a:lstStyle/>
                  <a:p>
                    <a:fld id="{49BB6EEA-E00E-48B5-B182-D63BD744E942}" type="CELLRANGE">
                      <a:rPr lang="en-US" baseline="0"/>
                      <a:pPr/>
                      <a:t>[CELLRANGE]</a:t>
                    </a:fld>
                    <a:r>
                      <a:rPr lang="en-US" baseline="0"/>
                      <a:t>, (</a:t>
                    </a:r>
                    <a:fld id="{AED9C3DD-3BA4-4C82-8D8A-D7AD46734E97}" type="XVALUE">
                      <a:rPr lang="en-US" baseline="0"/>
                      <a:pPr/>
                      <a:t>[X VALUE]</a:t>
                    </a:fld>
                    <a:r>
                      <a:rPr lang="en-US" baseline="0"/>
                      <a:t>, </a:t>
                    </a:r>
                    <a:fld id="{974B3093-DF9E-4F22-B6F8-F2FC28F54FF2}"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7280-4C24-8F3A-3CD132DD5771}"/>
                </c:ext>
              </c:extLst>
            </c:dLbl>
            <c:dLbl>
              <c:idx val="3"/>
              <c:layout>
                <c:manualLayout>
                  <c:x val="-7.112423454190496E-2"/>
                  <c:y val="-5.2031418054910773E-2"/>
                </c:manualLayout>
              </c:layout>
              <c:tx>
                <c:rich>
                  <a:bodyPr/>
                  <a:lstStyle/>
                  <a:p>
                    <a:fld id="{F4DE4366-9193-40E3-BB56-4CD7CE5897FF}" type="CELLRANGE">
                      <a:rPr lang="en-US" baseline="0"/>
                      <a:pPr/>
                      <a:t>[CELLRANGE]</a:t>
                    </a:fld>
                    <a:r>
                      <a:rPr lang="en-US" baseline="0"/>
                      <a:t>, (</a:t>
                    </a:r>
                    <a:fld id="{CF10FDDA-3B41-4776-B971-B281042F6AA2}" type="XVALUE">
                      <a:rPr lang="en-US" baseline="0"/>
                      <a:pPr/>
                      <a:t>[X VALUE]</a:t>
                    </a:fld>
                    <a:r>
                      <a:rPr lang="en-US" baseline="0"/>
                      <a:t>, </a:t>
                    </a:r>
                    <a:fld id="{DCA14835-27A8-475E-9C92-A3102750EA4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7280-4C24-8F3A-3CD132DD5771}"/>
                </c:ext>
              </c:extLst>
            </c:dLbl>
            <c:dLbl>
              <c:idx val="4"/>
              <c:layout>
                <c:manualLayout>
                  <c:x val="-8.2120992813289939E-2"/>
                  <c:y val="3.1749822191266833E-2"/>
                </c:manualLayout>
              </c:layout>
              <c:tx>
                <c:rich>
                  <a:bodyPr/>
                  <a:lstStyle/>
                  <a:p>
                    <a:fld id="{8FC3F943-18E3-4551-A1E0-AEB7ABE1AA10}" type="CELLRANGE">
                      <a:rPr lang="en-US" baseline="0"/>
                      <a:pPr/>
                      <a:t>[CELLRANGE]</a:t>
                    </a:fld>
                    <a:r>
                      <a:rPr lang="en-US" baseline="0"/>
                      <a:t>, (</a:t>
                    </a:r>
                    <a:fld id="{836D3A34-4BC6-44CD-8555-715BDE4DBB4C}" type="XVALUE">
                      <a:rPr lang="en-US" baseline="0"/>
                      <a:pPr/>
                      <a:t>[X VALUE]</a:t>
                    </a:fld>
                    <a:r>
                      <a:rPr lang="en-US" baseline="0"/>
                      <a:t>, </a:t>
                    </a:r>
                    <a:fld id="{51CE0307-5DC7-4DE8-8C93-F9E6F96189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7280-4C24-8F3A-3CD132DD5771}"/>
                </c:ext>
              </c:extLst>
            </c:dLbl>
            <c:dLbl>
              <c:idx val="5"/>
              <c:layout>
                <c:manualLayout>
                  <c:x val="-1.3555257855250356E-2"/>
                  <c:y val="-2.142069152254017E-2"/>
                </c:manualLayout>
              </c:layout>
              <c:tx>
                <c:rich>
                  <a:bodyPr/>
                  <a:lstStyle/>
                  <a:p>
                    <a:fld id="{1621A4D0-79DA-4C8D-9292-1791005C916D}" type="CELLRANGE">
                      <a:rPr lang="en-US" baseline="0"/>
                      <a:pPr/>
                      <a:t>[CELLRANGE]</a:t>
                    </a:fld>
                    <a:r>
                      <a:rPr lang="en-US" baseline="0"/>
                      <a:t>, (</a:t>
                    </a:r>
                    <a:fld id="{42EC3DEA-B9FA-4EF5-8BA7-D42E799FA624}" type="XVALUE">
                      <a:rPr lang="en-US" baseline="0"/>
                      <a:pPr/>
                      <a:t>[X VALUE]</a:t>
                    </a:fld>
                    <a:r>
                      <a:rPr lang="en-US" baseline="0"/>
                      <a:t>, </a:t>
                    </a:r>
                    <a:fld id="{68F5F725-FA79-421D-AF13-F579317CF098}"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7280-4C24-8F3A-3CD132DD5771}"/>
                </c:ext>
              </c:extLst>
            </c:dLbl>
            <c:dLbl>
              <c:idx val="6"/>
              <c:layout>
                <c:manualLayout>
                  <c:x val="-8.9547426638825756E-3"/>
                  <c:y val="-3.7345327123305329E-2"/>
                </c:manualLayout>
              </c:layout>
              <c:tx>
                <c:rich>
                  <a:bodyPr/>
                  <a:lstStyle/>
                  <a:p>
                    <a:fld id="{45E68CBB-965C-40D4-93FD-18AF3292A2CF}" type="CELLRANGE">
                      <a:rPr lang="en-US" baseline="0"/>
                      <a:pPr/>
                      <a:t>[CELLRANGE]</a:t>
                    </a:fld>
                    <a:r>
                      <a:rPr lang="en-US" baseline="0"/>
                      <a:t>, (</a:t>
                    </a:r>
                    <a:fld id="{A35E19F0-4A47-44FC-8253-D7DCE2D0313C}" type="XVALUE">
                      <a:rPr lang="en-US" baseline="0"/>
                      <a:pPr/>
                      <a:t>[X VALUE]</a:t>
                    </a:fld>
                    <a:r>
                      <a:rPr lang="en-US" baseline="0"/>
                      <a:t>, </a:t>
                    </a:r>
                    <a:fld id="{D2C65F13-02B0-46DE-ADE0-F8CD4AC502A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7280-4C24-8F3A-3CD132DD5771}"/>
                </c:ext>
              </c:extLst>
            </c:dLbl>
            <c:dLbl>
              <c:idx val="7"/>
              <c:layout>
                <c:manualLayout>
                  <c:x val="-0.1181231743999332"/>
                  <c:y val="-4.281873827660037E-2"/>
                </c:manualLayout>
              </c:layout>
              <c:tx>
                <c:rich>
                  <a:bodyPr/>
                  <a:lstStyle/>
                  <a:p>
                    <a:fld id="{752C3325-E7F0-4D8D-A3F5-7D2A15FEF630}" type="CELLRANGE">
                      <a:rPr lang="en-US" baseline="0"/>
                      <a:pPr/>
                      <a:t>[CELLRANGE]</a:t>
                    </a:fld>
                    <a:r>
                      <a:rPr lang="en-US" baseline="0"/>
                      <a:t>, (</a:t>
                    </a:r>
                    <a:fld id="{3B4D8E92-889D-4EE6-8545-644008F85735}" type="XVALUE">
                      <a:rPr lang="en-US" baseline="0"/>
                      <a:pPr/>
                      <a:t>[X VALUE]</a:t>
                    </a:fld>
                    <a:r>
                      <a:rPr lang="en-US" baseline="0"/>
                      <a:t>, </a:t>
                    </a:r>
                    <a:fld id="{C40ED639-A73F-4E40-9069-E7B4BE8F359F}"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7280-4C24-8F3A-3CD132DD5771}"/>
                </c:ext>
              </c:extLst>
            </c:dLbl>
            <c:dLbl>
              <c:idx val="8"/>
              <c:layout>
                <c:manualLayout>
                  <c:x val="-1.2766154180421908E-2"/>
                  <c:y val="-2.6768037043403591E-2"/>
                </c:manualLayout>
              </c:layout>
              <c:tx>
                <c:rich>
                  <a:bodyPr/>
                  <a:lstStyle/>
                  <a:p>
                    <a:fld id="{7E1F70DC-5EC2-4948-A147-F580AB0E1600}" type="CELLRANGE">
                      <a:rPr lang="en-US" baseline="0"/>
                      <a:pPr/>
                      <a:t>[CELLRANGE]</a:t>
                    </a:fld>
                    <a:r>
                      <a:rPr lang="en-US" baseline="0"/>
                      <a:t>, (</a:t>
                    </a:r>
                    <a:fld id="{CD38DC1E-5F68-4694-87EC-F56864321C9D}" type="XVALUE">
                      <a:rPr lang="en-US" baseline="0"/>
                      <a:pPr/>
                      <a:t>[X VALUE]</a:t>
                    </a:fld>
                    <a:r>
                      <a:rPr lang="en-US" baseline="0"/>
                      <a:t>, </a:t>
                    </a:r>
                    <a:fld id="{DA4928B0-EDA7-489E-B963-A59A75EDB5B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7280-4C24-8F3A-3CD132DD5771}"/>
                </c:ext>
              </c:extLst>
            </c:dLbl>
            <c:dLbl>
              <c:idx val="9"/>
              <c:layout>
                <c:manualLayout>
                  <c:x val="4.0942153159909834E-3"/>
                  <c:y val="-1.4330278339763929E-2"/>
                </c:manualLayout>
              </c:layout>
              <c:tx>
                <c:rich>
                  <a:bodyPr/>
                  <a:lstStyle/>
                  <a:p>
                    <a:fld id="{EF9B0D62-4797-446C-8467-B1FD8DB71687}" type="CELLRANGE">
                      <a:rPr lang="en-US" baseline="0"/>
                      <a:pPr/>
                      <a:t>[CELLRANGE]</a:t>
                    </a:fld>
                    <a:r>
                      <a:rPr lang="en-US" baseline="0"/>
                      <a:t>, (</a:t>
                    </a:r>
                    <a:fld id="{AF4DFFF8-29FA-4485-B71A-010DF5AC02C4}" type="XVALUE">
                      <a:rPr lang="en-US" baseline="0"/>
                      <a:pPr/>
                      <a:t>[X VALUE]</a:t>
                    </a:fld>
                    <a:r>
                      <a:rPr lang="en-US" baseline="0"/>
                      <a:t>, </a:t>
                    </a:r>
                    <a:fld id="{2B542AED-0B39-4F3D-AABE-4F9964EFA2A4}"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7280-4C24-8F3A-3CD132DD5771}"/>
                </c:ext>
              </c:extLst>
            </c:dLbl>
            <c:dLbl>
              <c:idx val="10"/>
              <c:layout>
                <c:manualLayout>
                  <c:x val="-3.1105135474468273E-2"/>
                  <c:y val="-4.6140710370462142E-2"/>
                </c:manualLayout>
              </c:layout>
              <c:tx>
                <c:rich>
                  <a:bodyPr/>
                  <a:lstStyle/>
                  <a:p>
                    <a:fld id="{EF0A2428-92E5-4756-A81D-716D245DAA3D}" type="CELLRANGE">
                      <a:rPr lang="en-US" baseline="0"/>
                      <a:pPr/>
                      <a:t>[CELLRANGE]</a:t>
                    </a:fld>
                    <a:r>
                      <a:rPr lang="en-US" baseline="0"/>
                      <a:t>, (</a:t>
                    </a:r>
                    <a:fld id="{5F42887E-7923-4BF8-B944-E6815977E1F3}" type="XVALUE">
                      <a:rPr lang="en-US" baseline="0"/>
                      <a:pPr/>
                      <a:t>[X VALUE]</a:t>
                    </a:fld>
                    <a:r>
                      <a:rPr lang="en-US" baseline="0"/>
                      <a:t>, </a:t>
                    </a:r>
                    <a:fld id="{417E52DB-494C-47C1-8D2C-E7945C880B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7280-4C24-8F3A-3CD132DD5771}"/>
                </c:ext>
              </c:extLst>
            </c:dLbl>
            <c:dLbl>
              <c:idx val="11"/>
              <c:layout>
                <c:manualLayout>
                  <c:x val="-0.11079319985177737"/>
                  <c:y val="2.8357452673395761E-2"/>
                </c:manualLayout>
              </c:layout>
              <c:tx>
                <c:rich>
                  <a:bodyPr/>
                  <a:lstStyle/>
                  <a:p>
                    <a:fld id="{E8B413A9-7DE4-4E53-A88D-7CBDD9B8B38E}" type="CELLRANGE">
                      <a:rPr lang="en-US" baseline="0"/>
                      <a:pPr/>
                      <a:t>[CELLRANGE]</a:t>
                    </a:fld>
                    <a:r>
                      <a:rPr lang="en-US" baseline="0"/>
                      <a:t>, (</a:t>
                    </a:r>
                    <a:fld id="{08E96311-C3E7-4EFE-8DE5-888CEDFE543C}" type="XVALUE">
                      <a:rPr lang="en-US" baseline="0"/>
                      <a:pPr/>
                      <a:t>[X VALUE]</a:t>
                    </a:fld>
                    <a:r>
                      <a:rPr lang="en-US" baseline="0"/>
                      <a:t>, </a:t>
                    </a:r>
                    <a:fld id="{C1DDF868-D50B-4B8F-B6C8-E02E8B6660F6}"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7280-4C24-8F3A-3CD132DD5771}"/>
                </c:ext>
              </c:extLst>
            </c:dLbl>
            <c:dLbl>
              <c:idx val="12"/>
              <c:layout>
                <c:manualLayout>
                  <c:x val="-9.8103811513697625E-2"/>
                  <c:y val="1.880166126791446E-3"/>
                </c:manualLayout>
              </c:layout>
              <c:tx>
                <c:rich>
                  <a:bodyPr/>
                  <a:lstStyle/>
                  <a:p>
                    <a:fld id="{B278AC52-014D-4D47-ACC3-41A4E6BC8578}" type="CELLRANGE">
                      <a:rPr lang="en-US" baseline="0"/>
                      <a:pPr/>
                      <a:t>[CELLRANGE]</a:t>
                    </a:fld>
                    <a:r>
                      <a:rPr lang="en-US" baseline="0"/>
                      <a:t>, (</a:t>
                    </a:r>
                    <a:fld id="{FD33519B-85D7-432F-BF30-ECA77E81A398}" type="XVALUE">
                      <a:rPr lang="en-US" baseline="0"/>
                      <a:pPr/>
                      <a:t>[X VALUE]</a:t>
                    </a:fld>
                    <a:r>
                      <a:rPr lang="en-US" baseline="0"/>
                      <a:t>, </a:t>
                    </a:r>
                    <a:fld id="{5A2C5433-41D0-4CB0-BD5B-972658A78F57}"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7280-4C24-8F3A-3CD132DD5771}"/>
                </c:ext>
              </c:extLst>
            </c:dLbl>
            <c:dLbl>
              <c:idx val="13"/>
              <c:layout>
                <c:manualLayout>
                  <c:x val="2.0271010819209209E-3"/>
                  <c:y val="1.872058785593983E-2"/>
                </c:manualLayout>
              </c:layout>
              <c:tx>
                <c:rich>
                  <a:bodyPr/>
                  <a:lstStyle/>
                  <a:p>
                    <a:fld id="{6A4B1EAC-9D97-4914-85E9-1C5F0FAA27E3}" type="CELLRANGE">
                      <a:rPr lang="en-US"/>
                      <a:pPr/>
                      <a:t>[CELLRANGE]</a:t>
                    </a:fld>
                    <a:r>
                      <a:rPr lang="en-US" baseline="0"/>
                      <a:t>, (</a:t>
                    </a:r>
                    <a:fld id="{CDEA856B-95C6-41FA-8457-3C31CD6A87FD}" type="XVALUE">
                      <a:rPr lang="en-US" baseline="0"/>
                      <a:pPr/>
                      <a:t>[X VALUE]</a:t>
                    </a:fld>
                    <a:r>
                      <a:rPr lang="en-US" baseline="0"/>
                      <a:t>, </a:t>
                    </a:r>
                    <a:fld id="{1A6CC969-DB97-488E-A5E0-6AC6FDE7664D}"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7280-4C24-8F3A-3CD132DD5771}"/>
                </c:ext>
              </c:extLst>
            </c:dLbl>
            <c:dLbl>
              <c:idx val="14"/>
              <c:layout>
                <c:manualLayout>
                  <c:x val="-4.5655048607677377E-2"/>
                  <c:y val="2.0511369909174317E-2"/>
                </c:manualLayout>
              </c:layout>
              <c:tx>
                <c:rich>
                  <a:bodyPr/>
                  <a:lstStyle/>
                  <a:p>
                    <a:fld id="{85557549-7831-4907-912E-97C9D54F6984}" type="CELLRANGE">
                      <a:rPr lang="en-US"/>
                      <a:pPr/>
                      <a:t>[CELLRANGE]</a:t>
                    </a:fld>
                    <a:r>
                      <a:rPr lang="en-US" baseline="0"/>
                      <a:t>, (</a:t>
                    </a:r>
                    <a:fld id="{C4AB6B6A-AF01-4311-88CF-55E16E678994}" type="XVALUE">
                      <a:rPr lang="en-US" baseline="0"/>
                      <a:pPr/>
                      <a:t>[X VALUE]</a:t>
                    </a:fld>
                    <a:r>
                      <a:rPr lang="en-US" baseline="0"/>
                      <a:t>, </a:t>
                    </a:r>
                    <a:fld id="{4E654D05-EBEA-4750-8025-E64E1E5347A0}"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7280-4C24-8F3A-3CD132DD5771}"/>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1"/>
            <c:showCatName val="1"/>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Matrix!$C$6:$C$20</c:f>
              <c:numCache>
                <c:formatCode>0</c:formatCode>
                <c:ptCount val="15"/>
                <c:pt idx="0">
                  <c:v>711</c:v>
                </c:pt>
                <c:pt idx="1">
                  <c:v>822.94264339152119</c:v>
                </c:pt>
                <c:pt idx="2">
                  <c:v>857.58513931888547</c:v>
                </c:pt>
                <c:pt idx="3">
                  <c:v>570.42253521126759</c:v>
                </c:pt>
                <c:pt idx="4">
                  <c:v>543.97834912043299</c:v>
                </c:pt>
                <c:pt idx="5">
                  <c:v>730.01038421599173</c:v>
                </c:pt>
                <c:pt idx="6">
                  <c:v>816.22176591375774</c:v>
                </c:pt>
                <c:pt idx="7">
                  <c:v>857.28744939271257</c:v>
                </c:pt>
                <c:pt idx="8">
                  <c:v>728.68217054263562</c:v>
                </c:pt>
                <c:pt idx="9">
                  <c:v>734.17721518987344</c:v>
                </c:pt>
                <c:pt idx="10">
                  <c:v>703.21931589537223</c:v>
                </c:pt>
                <c:pt idx="11">
                  <c:v>511.20162932790225</c:v>
                </c:pt>
                <c:pt idx="12">
                  <c:v>809.72972972972968</c:v>
                </c:pt>
                <c:pt idx="13">
                  <c:v>707</c:v>
                </c:pt>
                <c:pt idx="14">
                  <c:v>627.40384615384619</c:v>
                </c:pt>
              </c:numCache>
            </c:numRef>
          </c:xVal>
          <c:yVal>
            <c:numRef>
              <c:f>Matrix!$D$6:$D$20</c:f>
              <c:numCache>
                <c:formatCode>General</c:formatCode>
                <c:ptCount val="15"/>
                <c:pt idx="0">
                  <c:v>735</c:v>
                </c:pt>
                <c:pt idx="1">
                  <c:v>684</c:v>
                </c:pt>
                <c:pt idx="2">
                  <c:v>730</c:v>
                </c:pt>
                <c:pt idx="3">
                  <c:v>686</c:v>
                </c:pt>
                <c:pt idx="4">
                  <c:v>530</c:v>
                </c:pt>
                <c:pt idx="5">
                  <c:v>705</c:v>
                </c:pt>
                <c:pt idx="6">
                  <c:v>723</c:v>
                </c:pt>
                <c:pt idx="7">
                  <c:v>891</c:v>
                </c:pt>
                <c:pt idx="8">
                  <c:v>794</c:v>
                </c:pt>
                <c:pt idx="9">
                  <c:v>556</c:v>
                </c:pt>
                <c:pt idx="10">
                  <c:v>800</c:v>
                </c:pt>
                <c:pt idx="11">
                  <c:v>544</c:v>
                </c:pt>
                <c:pt idx="12">
                  <c:v>897</c:v>
                </c:pt>
                <c:pt idx="13">
                  <c:v>516</c:v>
                </c:pt>
                <c:pt idx="14">
                  <c:v>701</c:v>
                </c:pt>
              </c:numCache>
            </c:numRef>
          </c:yVal>
          <c:smooth val="0"/>
          <c:extLst>
            <c:ext xmlns:c15="http://schemas.microsoft.com/office/drawing/2012/chart" uri="{02D57815-91ED-43cb-92C2-25804820EDAC}">
              <c15:datalabelsRange>
                <c15:f>Matrix!$A$6:$A$20</c15:f>
                <c15:dlblRangeCache>
                  <c:ptCount val="15"/>
                  <c:pt idx="0">
                    <c:v>P2</c:v>
                  </c:pt>
                  <c:pt idx="1">
                    <c:v>P3</c:v>
                  </c:pt>
                  <c:pt idx="2">
                    <c:v>P4</c:v>
                  </c:pt>
                  <c:pt idx="3">
                    <c:v>P5</c:v>
                  </c:pt>
                  <c:pt idx="4">
                    <c:v>P8</c:v>
                  </c:pt>
                  <c:pt idx="5">
                    <c:v>P12</c:v>
                  </c:pt>
                  <c:pt idx="6">
                    <c:v>P17</c:v>
                  </c:pt>
                  <c:pt idx="7">
                    <c:v>P20</c:v>
                  </c:pt>
                  <c:pt idx="8">
                    <c:v>P22</c:v>
                  </c:pt>
                  <c:pt idx="9">
                    <c:v>P24</c:v>
                  </c:pt>
                  <c:pt idx="10">
                    <c:v>P25</c:v>
                  </c:pt>
                  <c:pt idx="11">
                    <c:v>P26</c:v>
                  </c:pt>
                  <c:pt idx="12">
                    <c:v>P29</c:v>
                  </c:pt>
                  <c:pt idx="13">
                    <c:v>P33</c:v>
                  </c:pt>
                  <c:pt idx="14">
                    <c:v>P27</c:v>
                  </c:pt>
                </c15:dlblRangeCache>
              </c15:datalabelsRange>
            </c:ext>
            <c:ext xmlns:c16="http://schemas.microsoft.com/office/drawing/2014/chart" uri="{C3380CC4-5D6E-409C-BE32-E72D297353CC}">
              <c16:uniqueId val="{0000000F-7280-4C24-8F3A-3CD132DD5771}"/>
            </c:ext>
          </c:extLst>
        </c:ser>
        <c:ser>
          <c:idx val="1"/>
          <c:order val="1"/>
          <c:tx>
            <c:v>Owner</c:v>
          </c:tx>
          <c:spPr>
            <a:ln w="2540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0904870068112866E-2"/>
                  <c:y val="-5.3081361593432647E-17"/>
                </c:manualLayout>
              </c:layout>
              <c:tx>
                <c:rich>
                  <a:bodyPr/>
                  <a:lstStyle/>
                  <a:p>
                    <a:fld id="{2B1CDB0B-18C5-4F91-900E-EB6F55ED98B4}" type="CELLRANGE">
                      <a:rPr lang="en-US" baseline="0"/>
                      <a:pPr/>
                      <a:t>[CELLRANGE]</a:t>
                    </a:fld>
                    <a:r>
                      <a:rPr lang="en-US" baseline="0"/>
                      <a:t>, (</a:t>
                    </a:r>
                    <a:fld id="{8743479B-1462-476D-9419-29EF327D3ED9}" type="XVALUE">
                      <a:rPr lang="en-US" baseline="0"/>
                      <a:pPr/>
                      <a:t>[X VALUE]</a:t>
                    </a:fld>
                    <a:r>
                      <a:rPr lang="en-US" baseline="0"/>
                      <a:t>, </a:t>
                    </a:r>
                    <a:fld id="{84E8936A-1FCE-4336-818B-239DF0B02AA1}"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7280-4C24-8F3A-3CD132DD5771}"/>
                </c:ext>
              </c:extLst>
            </c:dLbl>
            <c:dLbl>
              <c:idx val="1"/>
              <c:tx>
                <c:rich>
                  <a:bodyPr/>
                  <a:lstStyle/>
                  <a:p>
                    <a:fld id="{F986C202-F8F0-47AD-A7D3-A64A44D26A04}" type="CELLRANGE">
                      <a:rPr lang="en-US"/>
                      <a:pPr/>
                      <a:t>[CELLRANGE]</a:t>
                    </a:fld>
                    <a:r>
                      <a:rPr lang="en-US" baseline="0"/>
                      <a:t>, (</a:t>
                    </a:r>
                    <a:fld id="{6A19A343-F4D3-4F0F-AC80-839F14A871CF}" type="XVALUE">
                      <a:rPr lang="en-US" baseline="0"/>
                      <a:pPr/>
                      <a:t>[X VALUE]</a:t>
                    </a:fld>
                    <a:r>
                      <a:rPr lang="en-US" baseline="0"/>
                      <a:t>, </a:t>
                    </a:r>
                    <a:fld id="{7DB31719-93FD-43B2-B6EE-129309E2765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7280-4C24-8F3A-3CD132DD5771}"/>
                </c:ext>
              </c:extLst>
            </c:dLbl>
            <c:dLbl>
              <c:idx val="2"/>
              <c:layout>
                <c:manualLayout>
                  <c:x val="-7.635733406157559E-4"/>
                  <c:y val="-8.9641835021093928E-3"/>
                </c:manualLayout>
              </c:layout>
              <c:tx>
                <c:rich>
                  <a:bodyPr/>
                  <a:lstStyle/>
                  <a:p>
                    <a:fld id="{8C153D18-8A7A-4E69-A2A2-5AC56F194BC2}" type="CELLRANGE">
                      <a:rPr lang="en-US" baseline="0"/>
                      <a:pPr/>
                      <a:t>[CELLRANGE]</a:t>
                    </a:fld>
                    <a:r>
                      <a:rPr lang="en-US" baseline="0"/>
                      <a:t>, (</a:t>
                    </a:r>
                    <a:fld id="{AB76264C-1379-40F1-80FF-111FB217E42B}" type="XVALUE">
                      <a:rPr lang="en-US" baseline="0"/>
                      <a:pPr/>
                      <a:t>[X VALUE]</a:t>
                    </a:fld>
                    <a:r>
                      <a:rPr lang="en-US" baseline="0"/>
                      <a:t>, </a:t>
                    </a:r>
                    <a:fld id="{FB309113-5682-4658-9ED4-3A62028BBB58}"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7280-4C24-8F3A-3CD132DD5771}"/>
                </c:ext>
              </c:extLst>
            </c:dLbl>
            <c:dLbl>
              <c:idx val="3"/>
              <c:layout>
                <c:manualLayout>
                  <c:x val="-5.7811263180419382E-2"/>
                  <c:y val="-6.4225619935214931E-2"/>
                </c:manualLayout>
              </c:layout>
              <c:tx>
                <c:rich>
                  <a:bodyPr/>
                  <a:lstStyle/>
                  <a:p>
                    <a:fld id="{360C5819-BDA2-440D-8432-B555C8F56C45}" type="CELLRANGE">
                      <a:rPr lang="en-US"/>
                      <a:pPr/>
                      <a:t>[CELLRANGE]</a:t>
                    </a:fld>
                    <a:r>
                      <a:rPr lang="en-US" baseline="0"/>
                      <a:t>, (</a:t>
                    </a:r>
                    <a:fld id="{11C7D49B-434B-4742-A0DE-BD6249C41852}" type="XVALUE">
                      <a:rPr lang="en-US" baseline="0"/>
                      <a:pPr/>
                      <a:t>[X VALUE]</a:t>
                    </a:fld>
                    <a:r>
                      <a:rPr lang="en-US" baseline="0"/>
                      <a:t>, </a:t>
                    </a:r>
                    <a:fld id="{DA5FA719-61B4-4B26-9FA3-7F05B138478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7280-4C24-8F3A-3CD132DD5771}"/>
                </c:ext>
              </c:extLst>
            </c:dLbl>
            <c:dLbl>
              <c:idx val="4"/>
              <c:layout>
                <c:manualLayout>
                  <c:x val="7.6289050683081344E-3"/>
                  <c:y val="-9.8648119513102634E-4"/>
                </c:manualLayout>
              </c:layout>
              <c:tx>
                <c:rich>
                  <a:bodyPr/>
                  <a:lstStyle/>
                  <a:p>
                    <a:fld id="{982B1C5E-B53E-4AFC-9035-BD329DD48D9E}" type="CELLRANGE">
                      <a:rPr lang="en-US" baseline="0"/>
                      <a:pPr/>
                      <a:t>[CELLRANGE]</a:t>
                    </a:fld>
                    <a:r>
                      <a:rPr lang="en-US" baseline="0"/>
                      <a:t>, (</a:t>
                    </a:r>
                    <a:fld id="{350F4EF0-B4F5-45C5-97A1-511FC4E2812F}" type="XVALUE">
                      <a:rPr lang="en-US" baseline="0"/>
                      <a:pPr/>
                      <a:t>[X VALUE]</a:t>
                    </a:fld>
                    <a:r>
                      <a:rPr lang="en-US" baseline="0"/>
                      <a:t>, </a:t>
                    </a:r>
                    <a:fld id="{308BCE81-2F7B-4E9C-AF5C-CBB6AE00A54B}"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7280-4C24-8F3A-3CD132DD5771}"/>
                </c:ext>
              </c:extLst>
            </c:dLbl>
            <c:dLbl>
              <c:idx val="5"/>
              <c:layout>
                <c:manualLayout>
                  <c:x val="2.2485651805549998E-4"/>
                  <c:y val="-3.6481377068753935E-2"/>
                </c:manualLayout>
              </c:layout>
              <c:tx>
                <c:rich>
                  <a:bodyPr/>
                  <a:lstStyle/>
                  <a:p>
                    <a:fld id="{DBC4F583-030B-42E9-AF2A-C434FDF4510A}" type="CELLRANGE">
                      <a:rPr lang="en-US" baseline="0"/>
                      <a:pPr/>
                      <a:t>[CELLRANGE]</a:t>
                    </a:fld>
                    <a:r>
                      <a:rPr lang="en-US" baseline="0"/>
                      <a:t>, (</a:t>
                    </a:r>
                    <a:fld id="{4EDF8AA7-4CDC-4418-B1A0-7E78B6F0AD27}" type="XVALUE">
                      <a:rPr lang="en-US" baseline="0"/>
                      <a:pPr/>
                      <a:t>[X VALUE]</a:t>
                    </a:fld>
                    <a:r>
                      <a:rPr lang="en-US" baseline="0"/>
                      <a:t>, </a:t>
                    </a:r>
                    <a:fld id="{2FCF35CA-8001-4093-8578-64999265BEAE}"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7280-4C24-8F3A-3CD132DD5771}"/>
                </c:ext>
              </c:extLst>
            </c:dLbl>
            <c:dLbl>
              <c:idx val="6"/>
              <c:layout>
                <c:manualLayout>
                  <c:x val="6.5525885899885474E-3"/>
                  <c:y val="-2.4216996672304952E-2"/>
                </c:manualLayout>
              </c:layout>
              <c:tx>
                <c:rich>
                  <a:bodyPr/>
                  <a:lstStyle/>
                  <a:p>
                    <a:fld id="{DEA02B50-D609-46F4-992E-138742F18920}" type="CELLRANGE">
                      <a:rPr lang="en-US" baseline="0"/>
                      <a:pPr/>
                      <a:t>[CELLRANGE]</a:t>
                    </a:fld>
                    <a:r>
                      <a:rPr lang="en-US" baseline="0"/>
                      <a:t>, (</a:t>
                    </a:r>
                    <a:fld id="{28FE2D40-DB09-41D4-A57C-69309CA42E6A}" type="XVALUE">
                      <a:rPr lang="en-US" baseline="0"/>
                      <a:pPr/>
                      <a:t>[X VALUE]</a:t>
                    </a:fld>
                    <a:r>
                      <a:rPr lang="en-US" baseline="0"/>
                      <a:t>, </a:t>
                    </a:r>
                    <a:fld id="{DDF0BFCA-E402-4FED-94C6-A7E2C9AE27F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7280-4C24-8F3A-3CD132DD5771}"/>
                </c:ext>
              </c:extLst>
            </c:dLbl>
            <c:dLbl>
              <c:idx val="7"/>
              <c:tx>
                <c:rich>
                  <a:bodyPr/>
                  <a:lstStyle/>
                  <a:p>
                    <a:fld id="{392A028C-44CB-4448-85D9-19A64E02A4BF}" type="CELLRANGE">
                      <a:rPr lang="en-US"/>
                      <a:pPr/>
                      <a:t>[CELLRANGE]</a:t>
                    </a:fld>
                    <a:r>
                      <a:rPr lang="en-US" baseline="0"/>
                      <a:t>, (</a:t>
                    </a:r>
                    <a:fld id="{5BE3C6E5-428E-4979-8F88-591B477C33B3}" type="XVALUE">
                      <a:rPr lang="en-US" baseline="0"/>
                      <a:pPr/>
                      <a:t>[X VALUE]</a:t>
                    </a:fld>
                    <a:r>
                      <a:rPr lang="en-US" baseline="0"/>
                      <a:t>, </a:t>
                    </a:r>
                    <a:fld id="{F956753D-BD0B-4D80-A2D9-AF028891F96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7280-4C24-8F3A-3CD132DD5771}"/>
                </c:ext>
              </c:extLst>
            </c:dLbl>
            <c:dLbl>
              <c:idx val="8"/>
              <c:layout>
                <c:manualLayout>
                  <c:x val="-4.3083726651021108E-2"/>
                  <c:y val="3.2761028747894855E-2"/>
                </c:manualLayout>
              </c:layout>
              <c:tx>
                <c:rich>
                  <a:bodyPr/>
                  <a:lstStyle/>
                  <a:p>
                    <a:fld id="{E9F7BAC4-5893-49E9-A007-62A7AB70ABF2}" type="CELLRANGE">
                      <a:rPr lang="en-US"/>
                      <a:pPr/>
                      <a:t>[CELLRANGE]</a:t>
                    </a:fld>
                    <a:r>
                      <a:rPr lang="en-US" baseline="0"/>
                      <a:t>, (</a:t>
                    </a:r>
                    <a:fld id="{48420F2F-6F47-4074-A96D-B9893F8856AE}" type="XVALUE">
                      <a:rPr lang="en-US" baseline="0"/>
                      <a:pPr/>
                      <a:t>[X VALUE]</a:t>
                    </a:fld>
                    <a:r>
                      <a:rPr lang="en-US" baseline="0"/>
                      <a:t>, </a:t>
                    </a:r>
                    <a:fld id="{460101AF-4E91-4A10-BFBE-F6478FB858F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7280-4C24-8F3A-3CD132DD5771}"/>
                </c:ext>
              </c:extLst>
            </c:dLbl>
            <c:dLbl>
              <c:idx val="9"/>
              <c:layout>
                <c:manualLayout>
                  <c:x val="1.3256531277237214E-2"/>
                  <c:y val="1.4040440891954916E-2"/>
                </c:manualLayout>
              </c:layout>
              <c:tx>
                <c:rich>
                  <a:bodyPr/>
                  <a:lstStyle/>
                  <a:p>
                    <a:fld id="{76787780-DD46-4DF8-9F92-95F3C5D08833}" type="CELLRANGE">
                      <a:rPr lang="en-US"/>
                      <a:pPr/>
                      <a:t>[CELLRANGE]</a:t>
                    </a:fld>
                    <a:r>
                      <a:rPr lang="en-US" baseline="0"/>
                      <a:t>, (</a:t>
                    </a:r>
                    <a:fld id="{3DEBF230-2435-4B16-91C7-33860FD19B83}" type="XVALUE">
                      <a:rPr lang="en-US" baseline="0"/>
                      <a:pPr/>
                      <a:t>[X VALUE]</a:t>
                    </a:fld>
                    <a:r>
                      <a:rPr lang="en-US" baseline="0"/>
                      <a:t>, </a:t>
                    </a:r>
                    <a:fld id="{28474607-F34A-4B09-A426-EC99CF1364A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7280-4C24-8F3A-3CD132DD5771}"/>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Matrix!$C$21:$C$30</c:f>
              <c:numCache>
                <c:formatCode>0</c:formatCode>
                <c:ptCount val="10"/>
                <c:pt idx="0">
                  <c:v>493.30587023686923</c:v>
                </c:pt>
                <c:pt idx="1">
                  <c:v>527.57544224765866</c:v>
                </c:pt>
                <c:pt idx="2">
                  <c:v>626</c:v>
                </c:pt>
                <c:pt idx="3">
                  <c:v>552.49745158002042</c:v>
                </c:pt>
                <c:pt idx="4">
                  <c:v>886.11713665943603</c:v>
                </c:pt>
                <c:pt idx="5">
                  <c:v>572.87449392712551</c:v>
                </c:pt>
                <c:pt idx="6">
                  <c:v>887</c:v>
                </c:pt>
                <c:pt idx="7">
                  <c:v>709.38215102974834</c:v>
                </c:pt>
                <c:pt idx="8">
                  <c:v>844.10256410256409</c:v>
                </c:pt>
                <c:pt idx="9">
                  <c:v>898.24945295404814</c:v>
                </c:pt>
              </c:numCache>
            </c:numRef>
          </c:xVal>
          <c:yVal>
            <c:numRef>
              <c:f>Matrix!$D$21:$D$30</c:f>
              <c:numCache>
                <c:formatCode>General</c:formatCode>
                <c:ptCount val="10"/>
                <c:pt idx="0">
                  <c:v>569</c:v>
                </c:pt>
                <c:pt idx="1">
                  <c:v>434</c:v>
                </c:pt>
                <c:pt idx="2">
                  <c:v>579</c:v>
                </c:pt>
                <c:pt idx="3">
                  <c:v>545</c:v>
                </c:pt>
                <c:pt idx="4">
                  <c:v>673</c:v>
                </c:pt>
                <c:pt idx="5">
                  <c:v>586</c:v>
                </c:pt>
                <c:pt idx="6">
                  <c:v>813</c:v>
                </c:pt>
                <c:pt idx="7">
                  <c:v>624</c:v>
                </c:pt>
                <c:pt idx="8">
                  <c:v>875</c:v>
                </c:pt>
                <c:pt idx="9">
                  <c:v>896</c:v>
                </c:pt>
              </c:numCache>
            </c:numRef>
          </c:yVal>
          <c:smooth val="0"/>
          <c:extLst>
            <c:ext xmlns:c15="http://schemas.microsoft.com/office/drawing/2012/chart" uri="{02D57815-91ED-43cb-92C2-25804820EDAC}">
              <c15:datalabelsRange>
                <c15:f>Matrix!$A$21:$A$30</c15:f>
                <c15:dlblRangeCache>
                  <c:ptCount val="10"/>
                  <c:pt idx="0">
                    <c:v>P6</c:v>
                  </c:pt>
                  <c:pt idx="1">
                    <c:v>P7</c:v>
                  </c:pt>
                  <c:pt idx="2">
                    <c:v>P11</c:v>
                  </c:pt>
                  <c:pt idx="3">
                    <c:v>P13</c:v>
                  </c:pt>
                  <c:pt idx="4">
                    <c:v>P14</c:v>
                  </c:pt>
                  <c:pt idx="5">
                    <c:v>P16</c:v>
                  </c:pt>
                  <c:pt idx="6">
                    <c:v>P28</c:v>
                  </c:pt>
                  <c:pt idx="7">
                    <c:v>P30</c:v>
                  </c:pt>
                  <c:pt idx="8">
                    <c:v>P32</c:v>
                  </c:pt>
                  <c:pt idx="9">
                    <c:v>P19</c:v>
                  </c:pt>
                </c15:dlblRangeCache>
              </c15:datalabelsRange>
            </c:ext>
            <c:ext xmlns:c16="http://schemas.microsoft.com/office/drawing/2014/chart" uri="{C3380CC4-5D6E-409C-BE32-E72D297353CC}">
              <c16:uniqueId val="{0000001A-7280-4C24-8F3A-3CD132DD5771}"/>
            </c:ext>
          </c:extLst>
        </c:ser>
        <c:ser>
          <c:idx val="2"/>
          <c:order val="2"/>
          <c:tx>
            <c:v>Consultant</c:v>
          </c:tx>
          <c:spPr>
            <a:ln w="25400" cap="rnd">
              <a:noFill/>
              <a:round/>
            </a:ln>
            <a:effectLst/>
          </c:spPr>
          <c:marker>
            <c:symbol val="circle"/>
            <c:size val="8"/>
            <c:spPr>
              <a:solidFill>
                <a:schemeClr val="tx1"/>
              </a:solidFill>
              <a:ln w="25400" cap="flat">
                <a:solidFill>
                  <a:schemeClr val="tx1"/>
                </a:solidFill>
              </a:ln>
              <a:effectLst/>
            </c:spPr>
          </c:marker>
          <c:dLbls>
            <c:dLbl>
              <c:idx val="0"/>
              <c:layout>
                <c:manualLayout>
                  <c:x val="-7.1608823245061057E-2"/>
                  <c:y val="-3.9783745257878665E-2"/>
                </c:manualLayout>
              </c:layout>
              <c:tx>
                <c:rich>
                  <a:bodyPr/>
                  <a:lstStyle/>
                  <a:p>
                    <a:fld id="{ED497099-0784-4439-B509-9BDC8DC71B75}" type="CELLRANGE">
                      <a:rPr lang="en-US" b="1" baseline="0">
                        <a:solidFill>
                          <a:schemeClr val="tx1"/>
                        </a:solidFill>
                      </a:rPr>
                      <a:pPr/>
                      <a:t>[CELLRANGE]</a:t>
                    </a:fld>
                    <a:r>
                      <a:rPr lang="en-US" b="1" baseline="0">
                        <a:solidFill>
                          <a:schemeClr val="tx1"/>
                        </a:solidFill>
                      </a:rPr>
                      <a:t>, (</a:t>
                    </a:r>
                    <a:fld id="{A2CA6500-C818-4EB8-A8BF-041B57B749B5}" type="XVALUE">
                      <a:rPr lang="en-US" b="1" baseline="0">
                        <a:solidFill>
                          <a:schemeClr val="tx1"/>
                        </a:solidFill>
                      </a:rPr>
                      <a:pPr/>
                      <a:t>[X VALUE]</a:t>
                    </a:fld>
                    <a:r>
                      <a:rPr lang="en-US" b="1" baseline="0">
                        <a:solidFill>
                          <a:schemeClr val="tx1"/>
                        </a:solidFill>
                      </a:rPr>
                      <a:t>, </a:t>
                    </a:r>
                    <a:fld id="{895F6479-2441-4F32-980E-FE0E21391124}"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7280-4C24-8F3A-3CD132DD5771}"/>
                </c:ext>
              </c:extLst>
            </c:dLbl>
            <c:dLbl>
              <c:idx val="1"/>
              <c:layout>
                <c:manualLayout>
                  <c:x val="-3.0561405005500319E-2"/>
                  <c:y val="3.211944400574826E-2"/>
                </c:manualLayout>
              </c:layout>
              <c:tx>
                <c:rich>
                  <a:bodyPr/>
                  <a:lstStyle/>
                  <a:p>
                    <a:fld id="{76FED29D-F798-423D-A211-B562C874D95B}" type="CELLRANGE">
                      <a:rPr lang="en-US" b="1" baseline="0">
                        <a:solidFill>
                          <a:schemeClr val="tx1"/>
                        </a:solidFill>
                      </a:rPr>
                      <a:pPr/>
                      <a:t>[CELLRANGE]</a:t>
                    </a:fld>
                    <a:r>
                      <a:rPr lang="en-US" b="1" baseline="0">
                        <a:solidFill>
                          <a:schemeClr val="tx1"/>
                        </a:solidFill>
                      </a:rPr>
                      <a:t>, (</a:t>
                    </a:r>
                    <a:fld id="{DB816B7A-7742-44C8-B3F0-63DF380601B4}" type="XVALUE">
                      <a:rPr lang="en-US" b="1" baseline="0">
                        <a:solidFill>
                          <a:schemeClr val="tx1"/>
                        </a:solidFill>
                      </a:rPr>
                      <a:pPr/>
                      <a:t>[X VALUE]</a:t>
                    </a:fld>
                    <a:r>
                      <a:rPr lang="en-US" b="1" baseline="0">
                        <a:solidFill>
                          <a:schemeClr val="tx1"/>
                        </a:solidFill>
                      </a:rPr>
                      <a:t>, </a:t>
                    </a:r>
                    <a:fld id="{448B0AE5-00CD-4306-BF2A-9D5BB73DF653}"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7280-4C24-8F3A-3CD132DD5771}"/>
                </c:ext>
              </c:extLst>
            </c:dLbl>
            <c:dLbl>
              <c:idx val="2"/>
              <c:layout>
                <c:manualLayout>
                  <c:x val="-2.5113218925685771E-2"/>
                  <c:y val="-3.4511059402863073E-2"/>
                </c:manualLayout>
              </c:layout>
              <c:tx>
                <c:rich>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fld id="{5D728884-A881-4573-969D-A7D9B8B9D48B}" type="CELLRANGE">
                      <a:rPr lang="en-US"/>
                      <a:pPr algn="ctr" rtl="0">
                        <a:defRPr lang="en-US" sz="800" b="1">
                          <a:solidFill>
                            <a:schemeClr val="tx1"/>
                          </a:solidFill>
                        </a:defRPr>
                      </a:pPr>
                      <a:t>[CELLRANGE]</a:t>
                    </a:fld>
                    <a:r>
                      <a:rPr lang="en-US" baseline="0"/>
                      <a:t>, (</a:t>
                    </a:r>
                    <a:fld id="{59EC07FD-8D0F-4502-8A74-D53EAF155437}" type="XVALUE">
                      <a:rPr lang="en-US" baseline="0"/>
                      <a:pPr algn="ctr" rtl="0">
                        <a:defRPr lang="en-US" sz="800" b="1">
                          <a:solidFill>
                            <a:schemeClr val="tx1"/>
                          </a:solidFill>
                        </a:defRPr>
                      </a:pPr>
                      <a:t>[X VALUE]</a:t>
                    </a:fld>
                    <a:r>
                      <a:rPr lang="en-US" baseline="0"/>
                      <a:t>, </a:t>
                    </a:r>
                    <a:fld id="{7D154BB9-10C0-476E-919F-E23F9F9BAD63}" type="YVALUE">
                      <a:rPr lang="en-US" baseline="0"/>
                      <a:pPr algn="ctr" rtl="0">
                        <a:defRPr lang="en-US" sz="800" b="1">
                          <a:solidFill>
                            <a:schemeClr val="tx1"/>
                          </a:solidFill>
                        </a:defRPr>
                      </a:pPr>
                      <a:t>[Y VALUE]</a:t>
                    </a:fld>
                    <a:r>
                      <a:rPr lang="en-US" baseline="0"/>
                      <a:t>)</a:t>
                    </a:r>
                  </a:p>
                </c:rich>
              </c:tx>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7280-4C24-8F3A-3CD132DD5771}"/>
                </c:ext>
              </c:extLst>
            </c:dLbl>
            <c:dLbl>
              <c:idx val="3"/>
              <c:tx>
                <c:rich>
                  <a:bodyPr/>
                  <a:lstStyle/>
                  <a:p>
                    <a:fld id="{C1BB2080-DCEE-4C90-B4CB-31E1E24B0E98}" type="CELLRANGE">
                      <a:rPr lang="en-US"/>
                      <a:pPr/>
                      <a:t>[CELLRANGE]</a:t>
                    </a:fld>
                    <a:r>
                      <a:rPr lang="en-US" baseline="0"/>
                      <a:t>, (</a:t>
                    </a:r>
                    <a:fld id="{64E236D8-CB04-490B-B415-59728774F0B5}" type="XVALUE">
                      <a:rPr lang="en-US" baseline="0"/>
                      <a:pPr/>
                      <a:t>[X VALUE]</a:t>
                    </a:fld>
                    <a:r>
                      <a:rPr lang="en-US" baseline="0"/>
                      <a:t>, </a:t>
                    </a:r>
                    <a:fld id="{86F7CF41-7AD0-42A8-8DA2-0049245EFFB7}"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7280-4C24-8F3A-3CD132DD5771}"/>
                </c:ext>
              </c:extLst>
            </c:dLbl>
            <c:dLbl>
              <c:idx val="4"/>
              <c:layout>
                <c:manualLayout>
                  <c:x val="-4.612737013184609E-2"/>
                  <c:y val="5.4656462263835991E-2"/>
                </c:manualLayout>
              </c:layout>
              <c:tx>
                <c:rich>
                  <a:bodyPr/>
                  <a:lstStyle/>
                  <a:p>
                    <a:fld id="{AA3245AB-A71C-4825-B149-F674082A5CB9}" type="CELLRANGE">
                      <a:rPr lang="en-US" baseline="0"/>
                      <a:pPr/>
                      <a:t>[CELLRANGE]</a:t>
                    </a:fld>
                    <a:r>
                      <a:rPr lang="en-US" baseline="0"/>
                      <a:t>, (</a:t>
                    </a:r>
                    <a:fld id="{8A6132C3-6A00-4C63-83CF-3848868572B1}" type="XVALUE">
                      <a:rPr lang="en-US" baseline="0"/>
                      <a:pPr/>
                      <a:t>[X VALUE]</a:t>
                    </a:fld>
                    <a:r>
                      <a:rPr lang="en-US" baseline="0"/>
                      <a:t>, </a:t>
                    </a:r>
                    <a:fld id="{3795B835-FBF4-4E2A-B4C3-31683421402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7280-4C24-8F3A-3CD132DD5771}"/>
                </c:ext>
              </c:extLst>
            </c:dLbl>
            <c:dLbl>
              <c:idx val="5"/>
              <c:layout>
                <c:manualLayout>
                  <c:x val="-2.8927781676774858E-2"/>
                  <c:y val="2.6749018156371561E-2"/>
                </c:manualLayout>
              </c:layout>
              <c:tx>
                <c:rich>
                  <a:bodyPr/>
                  <a:lstStyle/>
                  <a:p>
                    <a:fld id="{EAD9C381-731B-475D-B62A-035835B89069}" type="CELLRANGE">
                      <a:rPr lang="en-US"/>
                      <a:pPr/>
                      <a:t>[CELLRANGE]</a:t>
                    </a:fld>
                    <a:r>
                      <a:rPr lang="en-US" baseline="0"/>
                      <a:t>, (</a:t>
                    </a:r>
                    <a:fld id="{A9A58FF9-00BF-428F-8994-0B6E2C0CADD9}" type="XVALUE">
                      <a:rPr lang="en-US" baseline="0"/>
                      <a:pPr/>
                      <a:t>[X VALUE]</a:t>
                    </a:fld>
                    <a:r>
                      <a:rPr lang="en-US" baseline="0"/>
                      <a:t>, </a:t>
                    </a:r>
                    <a:fld id="{903F890C-9599-48F3-BB46-3DEBB8B7E92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7280-4C24-8F3A-3CD132DD5771}"/>
                </c:ext>
              </c:extLst>
            </c:dLbl>
            <c:dLbl>
              <c:idx val="6"/>
              <c:layout>
                <c:manualLayout>
                  <c:x val="-9.3439234809354732E-2"/>
                  <c:y val="-2.5681845820481356E-3"/>
                </c:manualLayout>
              </c:layout>
              <c:tx>
                <c:rich>
                  <a:bodyPr/>
                  <a:lstStyle/>
                  <a:p>
                    <a:fld id="{8BBDB056-EA87-424D-9BA2-65A3763FE0E2}" type="CELLRANGE">
                      <a:rPr lang="en-US"/>
                      <a:pPr/>
                      <a:t>[CELLRANGE]</a:t>
                    </a:fld>
                    <a:r>
                      <a:rPr lang="en-US" baseline="0"/>
                      <a:t>, (</a:t>
                    </a:r>
                    <a:fld id="{E68F98AC-D2FD-497B-8357-948675C21A75}" type="XVALUE">
                      <a:rPr lang="en-US" baseline="0"/>
                      <a:pPr/>
                      <a:t>[X VALUE]</a:t>
                    </a:fld>
                    <a:r>
                      <a:rPr lang="en-US" baseline="0"/>
                      <a:t>, </a:t>
                    </a:r>
                    <a:fld id="{11524976-5441-4098-B520-779EB1287D9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7280-4C24-8F3A-3CD132DD5771}"/>
                </c:ext>
              </c:extLst>
            </c:dLbl>
            <c:dLbl>
              <c:idx val="7"/>
              <c:layout>
                <c:manualLayout>
                  <c:x val="-7.35544378934989E-2"/>
                  <c:y val="-3.7669286811935522E-2"/>
                </c:manualLayout>
              </c:layout>
              <c:tx>
                <c:rich>
                  <a:bodyPr/>
                  <a:lstStyle/>
                  <a:p>
                    <a:fld id="{D247645D-FF89-4980-9FFF-5659F060424E}" type="CELLRANGE">
                      <a:rPr lang="en-US"/>
                      <a:pPr/>
                      <a:t>[CELLRANGE]</a:t>
                    </a:fld>
                    <a:r>
                      <a:rPr lang="en-US" baseline="0"/>
                      <a:t>, (</a:t>
                    </a:r>
                    <a:fld id="{C4544E8B-C915-42AA-B7D4-3F0AA599DB8E}" type="XVALUE">
                      <a:rPr lang="en-US" baseline="0"/>
                      <a:pPr/>
                      <a:t>[X VALUE]</a:t>
                    </a:fld>
                    <a:r>
                      <a:rPr lang="en-US" baseline="0"/>
                      <a:t>, </a:t>
                    </a:r>
                    <a:fld id="{2A055CF0-FC09-46A9-9749-BABC9A0F469C}"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7280-4C24-8F3A-3CD132DD5771}"/>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Matrix!$C$31:$C$38</c:f>
              <c:numCache>
                <c:formatCode>0</c:formatCode>
                <c:ptCount val="8"/>
                <c:pt idx="0">
                  <c:v>202</c:v>
                </c:pt>
                <c:pt idx="1">
                  <c:v>683.66285119667009</c:v>
                </c:pt>
                <c:pt idx="2">
                  <c:v>604.62670872765511</c:v>
                </c:pt>
                <c:pt idx="3">
                  <c:v>78.404401650618979</c:v>
                </c:pt>
                <c:pt idx="4">
                  <c:v>420.34943473792396</c:v>
                </c:pt>
                <c:pt idx="5">
                  <c:v>637.93103448275861</c:v>
                </c:pt>
                <c:pt idx="6">
                  <c:v>677.02552719200889</c:v>
                </c:pt>
                <c:pt idx="7">
                  <c:v>490.79089924160348</c:v>
                </c:pt>
              </c:numCache>
            </c:numRef>
          </c:xVal>
          <c:yVal>
            <c:numRef>
              <c:f>Matrix!$D$31:$D$38</c:f>
              <c:numCache>
                <c:formatCode>General</c:formatCode>
                <c:ptCount val="8"/>
                <c:pt idx="0">
                  <c:v>403</c:v>
                </c:pt>
                <c:pt idx="1">
                  <c:v>730</c:v>
                </c:pt>
                <c:pt idx="2">
                  <c:v>702</c:v>
                </c:pt>
                <c:pt idx="3">
                  <c:v>200</c:v>
                </c:pt>
                <c:pt idx="4">
                  <c:v>410</c:v>
                </c:pt>
                <c:pt idx="5">
                  <c:v>518</c:v>
                </c:pt>
                <c:pt idx="6">
                  <c:v>777</c:v>
                </c:pt>
                <c:pt idx="7">
                  <c:v>617</c:v>
                </c:pt>
              </c:numCache>
            </c:numRef>
          </c:yVal>
          <c:smooth val="0"/>
          <c:extLst>
            <c:ext xmlns:c15="http://schemas.microsoft.com/office/drawing/2012/chart" uri="{02D57815-91ED-43cb-92C2-25804820EDAC}">
              <c15:datalabelsRange>
                <c15:f>Matrix!$A$31:$A$38</c15:f>
                <c15:dlblRangeCache>
                  <c:ptCount val="8"/>
                  <c:pt idx="0">
                    <c:v>P1</c:v>
                  </c:pt>
                  <c:pt idx="1">
                    <c:v>P9</c:v>
                  </c:pt>
                  <c:pt idx="2">
                    <c:v>P10</c:v>
                  </c:pt>
                  <c:pt idx="3">
                    <c:v>P15</c:v>
                  </c:pt>
                  <c:pt idx="4">
                    <c:v>P18</c:v>
                  </c:pt>
                  <c:pt idx="5">
                    <c:v>P21</c:v>
                  </c:pt>
                  <c:pt idx="6">
                    <c:v>P31</c:v>
                  </c:pt>
                  <c:pt idx="7">
                    <c:v>P23</c:v>
                  </c:pt>
                </c15:dlblRangeCache>
              </c15:datalabelsRange>
            </c:ext>
            <c:ext xmlns:c16="http://schemas.microsoft.com/office/drawing/2014/chart" uri="{C3380CC4-5D6E-409C-BE32-E72D297353CC}">
              <c16:uniqueId val="{00000023-7280-4C24-8F3A-3CD132DD5771}"/>
            </c:ext>
          </c:extLst>
        </c:ser>
        <c:ser>
          <c:idx val="3"/>
          <c:order val="3"/>
          <c:tx>
            <c:v>In-progress Project/Program</c:v>
          </c:tx>
          <c:spPr>
            <a:ln w="25400" cap="rnd">
              <a:noFill/>
              <a:round/>
            </a:ln>
            <a:effectLst/>
          </c:spPr>
          <c:marker>
            <c:symbol val="x"/>
            <c:size val="8"/>
            <c:spPr>
              <a:noFill/>
              <a:ln w="9525">
                <a:solidFill>
                  <a:schemeClr val="tx1"/>
                </a:solidFill>
              </a:ln>
              <a:effectLst/>
            </c:spPr>
          </c:marker>
          <c:dLbls>
            <c:dLbl>
              <c:idx val="0"/>
              <c:tx>
                <c:rich>
                  <a:bodyPr/>
                  <a:lstStyle/>
                  <a:p>
                    <a:fld id="{F0B3AF32-3DFA-42BB-8342-CAB11274CE01}" type="CELLRANGE">
                      <a:rPr lang="en-US"/>
                      <a:pPr/>
                      <a:t>[CELLRANGE]</a:t>
                    </a:fld>
                    <a:r>
                      <a:rPr lang="en-US" baseline="0"/>
                      <a:t>, (</a:t>
                    </a:r>
                    <a:fld id="{BD26CEF8-88E1-4DF1-B451-9B2B2AEF1A11}" type="XVALUE">
                      <a:rPr lang="en-US" baseline="0"/>
                      <a:pPr/>
                      <a:t>[X VALUE]</a:t>
                    </a:fld>
                    <a:r>
                      <a:rPr lang="en-US" baseline="0"/>
                      <a:t>, </a:t>
                    </a:r>
                    <a:fld id="{8C66218B-CB13-4F42-9561-392C0D67DAE5}"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7280-4C24-8F3A-3CD132DD5771}"/>
                </c:ext>
              </c:extLst>
            </c:dLbl>
            <c:dLbl>
              <c:idx val="1"/>
              <c:tx>
                <c:rich>
                  <a:bodyPr/>
                  <a:lstStyle/>
                  <a:p>
                    <a:fld id="{8ACD6BA8-1822-4725-B812-E134B0F4AD4A}" type="CELLRANGE">
                      <a:rPr lang="en-US"/>
                      <a:pPr/>
                      <a:t>[CELLRANGE]</a:t>
                    </a:fld>
                    <a:r>
                      <a:rPr lang="en-US" baseline="0"/>
                      <a:t>, (</a:t>
                    </a:r>
                    <a:fld id="{170B07D0-7CAF-4971-98FC-F53915B6D5AD}" type="XVALUE">
                      <a:rPr lang="en-US" baseline="0"/>
                      <a:pPr/>
                      <a:t>[X VALUE]</a:t>
                    </a:fld>
                    <a:r>
                      <a:rPr lang="en-US" baseline="0"/>
                      <a:t>, </a:t>
                    </a:r>
                    <a:fld id="{2CA48198-691D-4996-A51D-DCF146504C60}"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7280-4C24-8F3A-3CD132DD5771}"/>
                </c:ext>
              </c:extLst>
            </c:dLbl>
            <c:dLbl>
              <c:idx val="2"/>
              <c:layout>
                <c:manualLayout>
                  <c:x val="1.6745630118009357E-3"/>
                  <c:y val="-1.0604686424794292E-2"/>
                </c:manualLayout>
              </c:layout>
              <c:tx>
                <c:rich>
                  <a:bodyPr/>
                  <a:lstStyle/>
                  <a:p>
                    <a:fld id="{FD7785F4-FBD6-43DB-9145-BB9C8D1825C6}" type="CELLRANGE">
                      <a:rPr lang="en-US"/>
                      <a:pPr/>
                      <a:t>[CELLRANGE]</a:t>
                    </a:fld>
                    <a:r>
                      <a:rPr lang="en-US" baseline="0"/>
                      <a:t>, (</a:t>
                    </a:r>
                    <a:fld id="{51F61871-91C0-4566-BA46-E8F63963B7F9}" type="XVALUE">
                      <a:rPr lang="en-US" baseline="0"/>
                      <a:pPr/>
                      <a:t>[X VALUE]</a:t>
                    </a:fld>
                    <a:r>
                      <a:rPr lang="en-US" baseline="0"/>
                      <a:t>, </a:t>
                    </a:r>
                    <a:fld id="{AC612F3C-866F-4FC9-A248-AF48FDDD82FC}"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7280-4C24-8F3A-3CD132DD5771}"/>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Matrix!$C$39:$C$41</c:f>
              <c:numCache>
                <c:formatCode>General</c:formatCode>
                <c:ptCount val="3"/>
              </c:numCache>
            </c:numRef>
          </c:xVal>
          <c:yVal>
            <c:numRef>
              <c:f>Matrix!$D$39:$D$41</c:f>
              <c:numCache>
                <c:formatCode>General</c:formatCode>
                <c:ptCount val="3"/>
              </c:numCache>
            </c:numRef>
          </c:yVal>
          <c:smooth val="0"/>
          <c:extLst>
            <c:ext xmlns:c15="http://schemas.microsoft.com/office/drawing/2012/chart" uri="{02D57815-91ED-43cb-92C2-25804820EDAC}">
              <c15:datalabelsRange>
                <c15:f>Matrix!$A$39:$A$41</c15:f>
                <c15:dlblRangeCache>
                  <c:ptCount val="3"/>
                </c15:dlblRangeCache>
              </c15:datalabelsRange>
            </c:ext>
            <c:ext xmlns:c16="http://schemas.microsoft.com/office/drawing/2014/chart" uri="{C3380CC4-5D6E-409C-BE32-E72D297353CC}">
              <c16:uniqueId val="{00000027-7280-4C24-8F3A-3CD132DD5771}"/>
            </c:ext>
          </c:extLst>
        </c:ser>
        <c:ser>
          <c:idx val="4"/>
          <c:order val="4"/>
          <c:tx>
            <c:v> </c:v>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28-7280-4C24-8F3A-3CD132DD5771}"/>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both"/>
            <c:errValType val="percentage"/>
            <c:noEndCap val="1"/>
            <c:val val="100"/>
            <c:spPr>
              <a:noFill/>
              <a:ln w="22225" cap="flat" cmpd="sng" algn="ctr">
                <a:solidFill>
                  <a:srgbClr val="00B0F0"/>
                </a:solidFill>
                <a:round/>
              </a:ln>
              <a:effectLst/>
            </c:spPr>
          </c:errBars>
          <c:errBars>
            <c:errDir val="y"/>
            <c:errBarType val="both"/>
            <c:errValType val="percentage"/>
            <c:noEndCap val="1"/>
            <c:val val="100"/>
            <c:spPr>
              <a:noFill/>
              <a:ln w="22225" cap="flat" cmpd="sng" algn="ctr">
                <a:solidFill>
                  <a:srgbClr val="00B0F0"/>
                </a:solidFill>
                <a:round/>
              </a:ln>
              <a:effectLst/>
            </c:spPr>
          </c:errBars>
          <c:xVal>
            <c:numLit>
              <c:formatCode>General</c:formatCode>
              <c:ptCount val="1"/>
              <c:pt idx="0">
                <c:v>573</c:v>
              </c:pt>
            </c:numLit>
          </c:xVal>
          <c:yVal>
            <c:numLit>
              <c:formatCode>General</c:formatCode>
              <c:ptCount val="1"/>
              <c:pt idx="0">
                <c:v>794</c:v>
              </c:pt>
            </c:numLit>
          </c:yVal>
          <c:smooth val="0"/>
          <c:extLst>
            <c:ext xmlns:c16="http://schemas.microsoft.com/office/drawing/2014/chart" uri="{C3380CC4-5D6E-409C-BE32-E72D297353CC}">
              <c16:uniqueId val="{00000029-7280-4C24-8F3A-3CD132DD5771}"/>
            </c:ext>
          </c:extLst>
        </c:ser>
        <c:dLbls>
          <c:dLblPos val="t"/>
          <c:showLegendKey val="0"/>
          <c:showVal val="1"/>
          <c:showCatName val="0"/>
          <c:showSerName val="0"/>
          <c:showPercent val="0"/>
          <c:showBubbleSize val="0"/>
        </c:dLbls>
        <c:axId val="663308000"/>
        <c:axId val="663306032"/>
      </c:scatterChart>
      <c:valAx>
        <c:axId val="66330800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6032"/>
        <c:crosses val="autoZero"/>
        <c:crossBetween val="midCat"/>
      </c:valAx>
      <c:valAx>
        <c:axId val="66330603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Envrionment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800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 and Environment Matrix</a:t>
            </a:r>
            <a:r>
              <a:rPr lang="en-US" baseline="0"/>
              <a:t> – </a:t>
            </a:r>
            <a:r>
              <a:rPr lang="en-US"/>
              <a:t>33 Completed</a:t>
            </a:r>
            <a:r>
              <a:rPr lang="en-US" baseline="0"/>
              <a:t> </a:t>
            </a:r>
            <a:r>
              <a:rPr lang="en-US"/>
              <a:t>Projects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8542574109313862E-2"/>
          <c:y val="7.4019284390266657E-2"/>
          <c:w val="0.86259508187789857"/>
          <c:h val="0.79840570814250234"/>
        </c:manualLayout>
      </c:layout>
      <c:scatterChart>
        <c:scatterStyle val="lineMarker"/>
        <c:varyColors val="0"/>
        <c:ser>
          <c:idx val="0"/>
          <c:order val="0"/>
          <c:tx>
            <c:v>Contractor</c:v>
          </c:tx>
          <c:spPr>
            <a:ln w="1905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9910422730254749E-3"/>
                  <c:y val="-2.3052487663943379E-2"/>
                </c:manualLayout>
              </c:layout>
              <c:tx>
                <c:rich>
                  <a:bodyPr/>
                  <a:lstStyle/>
                  <a:p>
                    <a:fld id="{B58C3F72-AFF3-4BE1-9D23-CB5DC7D2DAF7}" type="CELLRANGE">
                      <a:rPr lang="en-US" baseline="0"/>
                      <a:pPr/>
                      <a:t>[CELLRANGE]</a:t>
                    </a:fld>
                    <a:r>
                      <a:rPr lang="en-US" baseline="0"/>
                      <a:t>, (</a:t>
                    </a:r>
                    <a:fld id="{FE8C9449-7943-4EE8-A093-189767E3F177}" type="XVALUE">
                      <a:rPr lang="en-US" baseline="0"/>
                      <a:pPr/>
                      <a:t>[X VALUE]</a:t>
                    </a:fld>
                    <a:r>
                      <a:rPr lang="en-US" baseline="0"/>
                      <a:t>, </a:t>
                    </a:r>
                    <a:fld id="{D28AAD03-1969-4E17-B7FA-0F226362032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70E4-4FF0-9F72-FF8F19A26157}"/>
                </c:ext>
              </c:extLst>
            </c:dLbl>
            <c:dLbl>
              <c:idx val="1"/>
              <c:layout>
                <c:manualLayout>
                  <c:x val="-7.5581365005193014E-3"/>
                  <c:y val="3.3197719626030464E-2"/>
                </c:manualLayout>
              </c:layout>
              <c:tx>
                <c:rich>
                  <a:bodyPr/>
                  <a:lstStyle/>
                  <a:p>
                    <a:fld id="{0C6D85C3-8721-4896-BE6A-B70B5724D56B}" type="CELLRANGE">
                      <a:rPr lang="en-US" baseline="0"/>
                      <a:pPr/>
                      <a:t>[CELLRANGE]</a:t>
                    </a:fld>
                    <a:r>
                      <a:rPr lang="en-US" baseline="0"/>
                      <a:t>, (</a:t>
                    </a:r>
                    <a:fld id="{89EC8553-7625-4773-AF3C-608414D8D495}" type="XVALUE">
                      <a:rPr lang="en-US" baseline="0"/>
                      <a:pPr/>
                      <a:t>[X VALUE]</a:t>
                    </a:fld>
                    <a:r>
                      <a:rPr lang="en-US" baseline="0"/>
                      <a:t>, </a:t>
                    </a:r>
                    <a:fld id="{51A96446-48D6-4D29-8AC4-583DCA76380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70E4-4FF0-9F72-FF8F19A26157}"/>
                </c:ext>
              </c:extLst>
            </c:dLbl>
            <c:dLbl>
              <c:idx val="2"/>
              <c:layout>
                <c:manualLayout>
                  <c:x val="1.1375680640956128E-2"/>
                  <c:y val="-1.3464313687574598E-3"/>
                </c:manualLayout>
              </c:layout>
              <c:tx>
                <c:rich>
                  <a:bodyPr/>
                  <a:lstStyle/>
                  <a:p>
                    <a:fld id="{49BB6EEA-E00E-48B5-B182-D63BD744E942}" type="CELLRANGE">
                      <a:rPr lang="en-US" baseline="0"/>
                      <a:pPr/>
                      <a:t>[CELLRANGE]</a:t>
                    </a:fld>
                    <a:r>
                      <a:rPr lang="en-US" baseline="0"/>
                      <a:t>, (</a:t>
                    </a:r>
                    <a:fld id="{AED9C3DD-3BA4-4C82-8D8A-D7AD46734E97}" type="XVALUE">
                      <a:rPr lang="en-US" baseline="0"/>
                      <a:pPr/>
                      <a:t>[X VALUE]</a:t>
                    </a:fld>
                    <a:r>
                      <a:rPr lang="en-US" baseline="0"/>
                      <a:t>, </a:t>
                    </a:r>
                    <a:fld id="{974B3093-DF9E-4F22-B6F8-F2FC28F54FF2}"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70E4-4FF0-9F72-FF8F19A26157}"/>
                </c:ext>
              </c:extLst>
            </c:dLbl>
            <c:dLbl>
              <c:idx val="3"/>
              <c:layout>
                <c:manualLayout>
                  <c:x val="-7.112423454190496E-2"/>
                  <c:y val="-5.2031418054910773E-2"/>
                </c:manualLayout>
              </c:layout>
              <c:tx>
                <c:rich>
                  <a:bodyPr/>
                  <a:lstStyle/>
                  <a:p>
                    <a:fld id="{F4DE4366-9193-40E3-BB56-4CD7CE5897FF}" type="CELLRANGE">
                      <a:rPr lang="en-US" baseline="0"/>
                      <a:pPr/>
                      <a:t>[CELLRANGE]</a:t>
                    </a:fld>
                    <a:r>
                      <a:rPr lang="en-US" baseline="0"/>
                      <a:t>, (</a:t>
                    </a:r>
                    <a:fld id="{CF10FDDA-3B41-4776-B971-B281042F6AA2}" type="XVALUE">
                      <a:rPr lang="en-US" baseline="0"/>
                      <a:pPr/>
                      <a:t>[X VALUE]</a:t>
                    </a:fld>
                    <a:r>
                      <a:rPr lang="en-US" baseline="0"/>
                      <a:t>, </a:t>
                    </a:r>
                    <a:fld id="{DCA14835-27A8-475E-9C92-A3102750EA4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70E4-4FF0-9F72-FF8F19A26157}"/>
                </c:ext>
              </c:extLst>
            </c:dLbl>
            <c:dLbl>
              <c:idx val="4"/>
              <c:layout>
                <c:manualLayout>
                  <c:x val="-8.2120992813289939E-2"/>
                  <c:y val="3.1749822191266833E-2"/>
                </c:manualLayout>
              </c:layout>
              <c:tx>
                <c:rich>
                  <a:bodyPr/>
                  <a:lstStyle/>
                  <a:p>
                    <a:fld id="{8FC3F943-18E3-4551-A1E0-AEB7ABE1AA10}" type="CELLRANGE">
                      <a:rPr lang="en-US" baseline="0"/>
                      <a:pPr/>
                      <a:t>[CELLRANGE]</a:t>
                    </a:fld>
                    <a:r>
                      <a:rPr lang="en-US" baseline="0"/>
                      <a:t>, (</a:t>
                    </a:r>
                    <a:fld id="{836D3A34-4BC6-44CD-8555-715BDE4DBB4C}" type="XVALUE">
                      <a:rPr lang="en-US" baseline="0"/>
                      <a:pPr/>
                      <a:t>[X VALUE]</a:t>
                    </a:fld>
                    <a:r>
                      <a:rPr lang="en-US" baseline="0"/>
                      <a:t>, </a:t>
                    </a:r>
                    <a:fld id="{51CE0307-5DC7-4DE8-8C93-F9E6F96189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70E4-4FF0-9F72-FF8F19A26157}"/>
                </c:ext>
              </c:extLst>
            </c:dLbl>
            <c:dLbl>
              <c:idx val="5"/>
              <c:layout>
                <c:manualLayout>
                  <c:x val="-1.3555257855250356E-2"/>
                  <c:y val="-2.142069152254017E-2"/>
                </c:manualLayout>
              </c:layout>
              <c:tx>
                <c:rich>
                  <a:bodyPr/>
                  <a:lstStyle/>
                  <a:p>
                    <a:fld id="{1621A4D0-79DA-4C8D-9292-1791005C916D}" type="CELLRANGE">
                      <a:rPr lang="en-US" baseline="0"/>
                      <a:pPr/>
                      <a:t>[CELLRANGE]</a:t>
                    </a:fld>
                    <a:r>
                      <a:rPr lang="en-US" baseline="0"/>
                      <a:t>, (</a:t>
                    </a:r>
                    <a:fld id="{42EC3DEA-B9FA-4EF5-8BA7-D42E799FA624}" type="XVALUE">
                      <a:rPr lang="en-US" baseline="0"/>
                      <a:pPr/>
                      <a:t>[X VALUE]</a:t>
                    </a:fld>
                    <a:r>
                      <a:rPr lang="en-US" baseline="0"/>
                      <a:t>, </a:t>
                    </a:r>
                    <a:fld id="{68F5F725-FA79-421D-AF13-F579317CF098}"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70E4-4FF0-9F72-FF8F19A26157}"/>
                </c:ext>
              </c:extLst>
            </c:dLbl>
            <c:dLbl>
              <c:idx val="6"/>
              <c:layout>
                <c:manualLayout>
                  <c:x val="-8.9547426638825756E-3"/>
                  <c:y val="-3.7345327123305329E-2"/>
                </c:manualLayout>
              </c:layout>
              <c:tx>
                <c:rich>
                  <a:bodyPr/>
                  <a:lstStyle/>
                  <a:p>
                    <a:fld id="{45E68CBB-965C-40D4-93FD-18AF3292A2CF}" type="CELLRANGE">
                      <a:rPr lang="en-US" baseline="0"/>
                      <a:pPr/>
                      <a:t>[CELLRANGE]</a:t>
                    </a:fld>
                    <a:r>
                      <a:rPr lang="en-US" baseline="0"/>
                      <a:t>, (</a:t>
                    </a:r>
                    <a:fld id="{A35E19F0-4A47-44FC-8253-D7DCE2D0313C}" type="XVALUE">
                      <a:rPr lang="en-US" baseline="0"/>
                      <a:pPr/>
                      <a:t>[X VALUE]</a:t>
                    </a:fld>
                    <a:r>
                      <a:rPr lang="en-US" baseline="0"/>
                      <a:t>, </a:t>
                    </a:r>
                    <a:fld id="{D2C65F13-02B0-46DE-ADE0-F8CD4AC502A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70E4-4FF0-9F72-FF8F19A26157}"/>
                </c:ext>
              </c:extLst>
            </c:dLbl>
            <c:dLbl>
              <c:idx val="7"/>
              <c:layout>
                <c:manualLayout>
                  <c:x val="-0.1181231743999332"/>
                  <c:y val="-4.281873827660037E-2"/>
                </c:manualLayout>
              </c:layout>
              <c:tx>
                <c:rich>
                  <a:bodyPr/>
                  <a:lstStyle/>
                  <a:p>
                    <a:fld id="{752C3325-E7F0-4D8D-A3F5-7D2A15FEF630}" type="CELLRANGE">
                      <a:rPr lang="en-US" baseline="0"/>
                      <a:pPr/>
                      <a:t>[CELLRANGE]</a:t>
                    </a:fld>
                    <a:r>
                      <a:rPr lang="en-US" baseline="0"/>
                      <a:t>, (</a:t>
                    </a:r>
                    <a:fld id="{3B4D8E92-889D-4EE6-8545-644008F85735}" type="XVALUE">
                      <a:rPr lang="en-US" baseline="0"/>
                      <a:pPr/>
                      <a:t>[X VALUE]</a:t>
                    </a:fld>
                    <a:r>
                      <a:rPr lang="en-US" baseline="0"/>
                      <a:t>, </a:t>
                    </a:r>
                    <a:fld id="{C40ED639-A73F-4E40-9069-E7B4BE8F359F}"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70E4-4FF0-9F72-FF8F19A26157}"/>
                </c:ext>
              </c:extLst>
            </c:dLbl>
            <c:dLbl>
              <c:idx val="8"/>
              <c:layout>
                <c:manualLayout>
                  <c:x val="-1.2766154180421908E-2"/>
                  <c:y val="-2.6768037043403591E-2"/>
                </c:manualLayout>
              </c:layout>
              <c:tx>
                <c:rich>
                  <a:bodyPr/>
                  <a:lstStyle/>
                  <a:p>
                    <a:fld id="{7E1F70DC-5EC2-4948-A147-F580AB0E1600}" type="CELLRANGE">
                      <a:rPr lang="en-US" baseline="0"/>
                      <a:pPr/>
                      <a:t>[CELLRANGE]</a:t>
                    </a:fld>
                    <a:r>
                      <a:rPr lang="en-US" baseline="0"/>
                      <a:t>, (</a:t>
                    </a:r>
                    <a:fld id="{CD38DC1E-5F68-4694-87EC-F56864321C9D}" type="XVALUE">
                      <a:rPr lang="en-US" baseline="0"/>
                      <a:pPr/>
                      <a:t>[X VALUE]</a:t>
                    </a:fld>
                    <a:r>
                      <a:rPr lang="en-US" baseline="0"/>
                      <a:t>, </a:t>
                    </a:r>
                    <a:fld id="{DA4928B0-EDA7-489E-B963-A59A75EDB5B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70E4-4FF0-9F72-FF8F19A26157}"/>
                </c:ext>
              </c:extLst>
            </c:dLbl>
            <c:dLbl>
              <c:idx val="9"/>
              <c:layout>
                <c:manualLayout>
                  <c:x val="4.0942153159909834E-3"/>
                  <c:y val="-1.4330278339763929E-2"/>
                </c:manualLayout>
              </c:layout>
              <c:tx>
                <c:rich>
                  <a:bodyPr/>
                  <a:lstStyle/>
                  <a:p>
                    <a:fld id="{EF9B0D62-4797-446C-8467-B1FD8DB71687}" type="CELLRANGE">
                      <a:rPr lang="en-US" baseline="0"/>
                      <a:pPr/>
                      <a:t>[CELLRANGE]</a:t>
                    </a:fld>
                    <a:r>
                      <a:rPr lang="en-US" baseline="0"/>
                      <a:t>, (</a:t>
                    </a:r>
                    <a:fld id="{AF4DFFF8-29FA-4485-B71A-010DF5AC02C4}" type="XVALUE">
                      <a:rPr lang="en-US" baseline="0"/>
                      <a:pPr/>
                      <a:t>[X VALUE]</a:t>
                    </a:fld>
                    <a:r>
                      <a:rPr lang="en-US" baseline="0"/>
                      <a:t>, </a:t>
                    </a:r>
                    <a:fld id="{2B542AED-0B39-4F3D-AABE-4F9964EFA2A4}"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70E4-4FF0-9F72-FF8F19A26157}"/>
                </c:ext>
              </c:extLst>
            </c:dLbl>
            <c:dLbl>
              <c:idx val="10"/>
              <c:layout>
                <c:manualLayout>
                  <c:x val="-3.1105135474468273E-2"/>
                  <c:y val="-4.6140710370462142E-2"/>
                </c:manualLayout>
              </c:layout>
              <c:tx>
                <c:rich>
                  <a:bodyPr/>
                  <a:lstStyle/>
                  <a:p>
                    <a:fld id="{EF0A2428-92E5-4756-A81D-716D245DAA3D}" type="CELLRANGE">
                      <a:rPr lang="en-US" baseline="0"/>
                      <a:pPr/>
                      <a:t>[CELLRANGE]</a:t>
                    </a:fld>
                    <a:r>
                      <a:rPr lang="en-US" baseline="0"/>
                      <a:t>, (</a:t>
                    </a:r>
                    <a:fld id="{5F42887E-7923-4BF8-B944-E6815977E1F3}" type="XVALUE">
                      <a:rPr lang="en-US" baseline="0"/>
                      <a:pPr/>
                      <a:t>[X VALUE]</a:t>
                    </a:fld>
                    <a:r>
                      <a:rPr lang="en-US" baseline="0"/>
                      <a:t>, </a:t>
                    </a:r>
                    <a:fld id="{417E52DB-494C-47C1-8D2C-E7945C880B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70E4-4FF0-9F72-FF8F19A26157}"/>
                </c:ext>
              </c:extLst>
            </c:dLbl>
            <c:dLbl>
              <c:idx val="11"/>
              <c:layout>
                <c:manualLayout>
                  <c:x val="-0.11079319985177737"/>
                  <c:y val="2.8357452673395761E-2"/>
                </c:manualLayout>
              </c:layout>
              <c:tx>
                <c:rich>
                  <a:bodyPr/>
                  <a:lstStyle/>
                  <a:p>
                    <a:fld id="{E8B413A9-7DE4-4E53-A88D-7CBDD9B8B38E}" type="CELLRANGE">
                      <a:rPr lang="en-US" baseline="0"/>
                      <a:pPr/>
                      <a:t>[CELLRANGE]</a:t>
                    </a:fld>
                    <a:r>
                      <a:rPr lang="en-US" baseline="0"/>
                      <a:t>, (</a:t>
                    </a:r>
                    <a:fld id="{08E96311-C3E7-4EFE-8DE5-888CEDFE543C}" type="XVALUE">
                      <a:rPr lang="en-US" baseline="0"/>
                      <a:pPr/>
                      <a:t>[X VALUE]</a:t>
                    </a:fld>
                    <a:r>
                      <a:rPr lang="en-US" baseline="0"/>
                      <a:t>, </a:t>
                    </a:r>
                    <a:fld id="{C1DDF868-D50B-4B8F-B6C8-E02E8B6660F6}"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70E4-4FF0-9F72-FF8F19A26157}"/>
                </c:ext>
              </c:extLst>
            </c:dLbl>
            <c:dLbl>
              <c:idx val="12"/>
              <c:layout>
                <c:manualLayout>
                  <c:x val="-9.8103811513697625E-2"/>
                  <c:y val="1.880166126791446E-3"/>
                </c:manualLayout>
              </c:layout>
              <c:tx>
                <c:rich>
                  <a:bodyPr/>
                  <a:lstStyle/>
                  <a:p>
                    <a:fld id="{B278AC52-014D-4D47-ACC3-41A4E6BC8578}" type="CELLRANGE">
                      <a:rPr lang="en-US" baseline="0"/>
                      <a:pPr/>
                      <a:t>[CELLRANGE]</a:t>
                    </a:fld>
                    <a:r>
                      <a:rPr lang="en-US" baseline="0"/>
                      <a:t>, (</a:t>
                    </a:r>
                    <a:fld id="{FD33519B-85D7-432F-BF30-ECA77E81A398}" type="XVALUE">
                      <a:rPr lang="en-US" baseline="0"/>
                      <a:pPr/>
                      <a:t>[X VALUE]</a:t>
                    </a:fld>
                    <a:r>
                      <a:rPr lang="en-US" baseline="0"/>
                      <a:t>, </a:t>
                    </a:r>
                    <a:fld id="{5A2C5433-41D0-4CB0-BD5B-972658A78F57}"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70E4-4FF0-9F72-FF8F19A26157}"/>
                </c:ext>
              </c:extLst>
            </c:dLbl>
            <c:dLbl>
              <c:idx val="13"/>
              <c:layout>
                <c:manualLayout>
                  <c:x val="2.0271010819209209E-3"/>
                  <c:y val="1.872058785593983E-2"/>
                </c:manualLayout>
              </c:layout>
              <c:tx>
                <c:rich>
                  <a:bodyPr/>
                  <a:lstStyle/>
                  <a:p>
                    <a:fld id="{6A4B1EAC-9D97-4914-85E9-1C5F0FAA27E3}" type="CELLRANGE">
                      <a:rPr lang="en-US"/>
                      <a:pPr/>
                      <a:t>[CELLRANGE]</a:t>
                    </a:fld>
                    <a:r>
                      <a:rPr lang="en-US" baseline="0"/>
                      <a:t>, (</a:t>
                    </a:r>
                    <a:fld id="{CDEA856B-95C6-41FA-8457-3C31CD6A87FD}" type="XVALUE">
                      <a:rPr lang="en-US" baseline="0"/>
                      <a:pPr/>
                      <a:t>[X VALUE]</a:t>
                    </a:fld>
                    <a:r>
                      <a:rPr lang="en-US" baseline="0"/>
                      <a:t>, </a:t>
                    </a:r>
                    <a:fld id="{1A6CC969-DB97-488E-A5E0-6AC6FDE7664D}"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70E4-4FF0-9F72-FF8F19A26157}"/>
                </c:ext>
              </c:extLst>
            </c:dLbl>
            <c:dLbl>
              <c:idx val="14"/>
              <c:layout>
                <c:manualLayout>
                  <c:x val="-4.5655048607677377E-2"/>
                  <c:y val="2.0511369909174317E-2"/>
                </c:manualLayout>
              </c:layout>
              <c:tx>
                <c:rich>
                  <a:bodyPr/>
                  <a:lstStyle/>
                  <a:p>
                    <a:fld id="{85557549-7831-4907-912E-97C9D54F6984}" type="CELLRANGE">
                      <a:rPr lang="en-US"/>
                      <a:pPr/>
                      <a:t>[CELLRANGE]</a:t>
                    </a:fld>
                    <a:r>
                      <a:rPr lang="en-US" baseline="0"/>
                      <a:t>, (</a:t>
                    </a:r>
                    <a:fld id="{C4AB6B6A-AF01-4311-88CF-55E16E678994}" type="XVALUE">
                      <a:rPr lang="en-US" baseline="0"/>
                      <a:pPr/>
                      <a:t>[X VALUE]</a:t>
                    </a:fld>
                    <a:r>
                      <a:rPr lang="en-US" baseline="0"/>
                      <a:t>, </a:t>
                    </a:r>
                    <a:fld id="{4E654D05-EBEA-4750-8025-E64E1E5347A0}"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70E4-4FF0-9F72-FF8F19A26157}"/>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1"/>
            <c:showCatName val="1"/>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Matrix!$C$6:$C$20</c:f>
              <c:numCache>
                <c:formatCode>0</c:formatCode>
                <c:ptCount val="15"/>
                <c:pt idx="0">
                  <c:v>711</c:v>
                </c:pt>
                <c:pt idx="1">
                  <c:v>822.94264339152119</c:v>
                </c:pt>
                <c:pt idx="2">
                  <c:v>857.58513931888547</c:v>
                </c:pt>
                <c:pt idx="3">
                  <c:v>570.42253521126759</c:v>
                </c:pt>
                <c:pt idx="4">
                  <c:v>543.97834912043299</c:v>
                </c:pt>
                <c:pt idx="5">
                  <c:v>730.01038421599173</c:v>
                </c:pt>
                <c:pt idx="6">
                  <c:v>816.22176591375774</c:v>
                </c:pt>
                <c:pt idx="7">
                  <c:v>857.28744939271257</c:v>
                </c:pt>
                <c:pt idx="8">
                  <c:v>728.68217054263562</c:v>
                </c:pt>
                <c:pt idx="9">
                  <c:v>734.17721518987344</c:v>
                </c:pt>
                <c:pt idx="10">
                  <c:v>703.21931589537223</c:v>
                </c:pt>
                <c:pt idx="11">
                  <c:v>511.20162932790225</c:v>
                </c:pt>
                <c:pt idx="12">
                  <c:v>809.72972972972968</c:v>
                </c:pt>
                <c:pt idx="13">
                  <c:v>707</c:v>
                </c:pt>
                <c:pt idx="14">
                  <c:v>627.40384615384619</c:v>
                </c:pt>
              </c:numCache>
            </c:numRef>
          </c:xVal>
          <c:yVal>
            <c:numRef>
              <c:f>Matrix!$D$6:$D$20</c:f>
              <c:numCache>
                <c:formatCode>General</c:formatCode>
                <c:ptCount val="15"/>
                <c:pt idx="0">
                  <c:v>735</c:v>
                </c:pt>
                <c:pt idx="1">
                  <c:v>684</c:v>
                </c:pt>
                <c:pt idx="2">
                  <c:v>730</c:v>
                </c:pt>
                <c:pt idx="3">
                  <c:v>686</c:v>
                </c:pt>
                <c:pt idx="4">
                  <c:v>530</c:v>
                </c:pt>
                <c:pt idx="5">
                  <c:v>705</c:v>
                </c:pt>
                <c:pt idx="6">
                  <c:v>723</c:v>
                </c:pt>
                <c:pt idx="7">
                  <c:v>891</c:v>
                </c:pt>
                <c:pt idx="8">
                  <c:v>794</c:v>
                </c:pt>
                <c:pt idx="9">
                  <c:v>556</c:v>
                </c:pt>
                <c:pt idx="10">
                  <c:v>800</c:v>
                </c:pt>
                <c:pt idx="11">
                  <c:v>544</c:v>
                </c:pt>
                <c:pt idx="12">
                  <c:v>897</c:v>
                </c:pt>
                <c:pt idx="13">
                  <c:v>516</c:v>
                </c:pt>
                <c:pt idx="14">
                  <c:v>701</c:v>
                </c:pt>
              </c:numCache>
            </c:numRef>
          </c:yVal>
          <c:smooth val="0"/>
          <c:extLst>
            <c:ext xmlns:c15="http://schemas.microsoft.com/office/drawing/2012/chart" uri="{02D57815-91ED-43cb-92C2-25804820EDAC}">
              <c15:datalabelsRange>
                <c15:f>Matrix!$A$6:$A$20</c15:f>
                <c15:dlblRangeCache>
                  <c:ptCount val="15"/>
                  <c:pt idx="0">
                    <c:v>P2</c:v>
                  </c:pt>
                  <c:pt idx="1">
                    <c:v>P3</c:v>
                  </c:pt>
                  <c:pt idx="2">
                    <c:v>P4</c:v>
                  </c:pt>
                  <c:pt idx="3">
                    <c:v>P5</c:v>
                  </c:pt>
                  <c:pt idx="4">
                    <c:v>P8</c:v>
                  </c:pt>
                  <c:pt idx="5">
                    <c:v>P12</c:v>
                  </c:pt>
                  <c:pt idx="6">
                    <c:v>P17</c:v>
                  </c:pt>
                  <c:pt idx="7">
                    <c:v>P20</c:v>
                  </c:pt>
                  <c:pt idx="8">
                    <c:v>P22</c:v>
                  </c:pt>
                  <c:pt idx="9">
                    <c:v>P24</c:v>
                  </c:pt>
                  <c:pt idx="10">
                    <c:v>P25</c:v>
                  </c:pt>
                  <c:pt idx="11">
                    <c:v>P26</c:v>
                  </c:pt>
                  <c:pt idx="12">
                    <c:v>P29</c:v>
                  </c:pt>
                  <c:pt idx="13">
                    <c:v>P33</c:v>
                  </c:pt>
                  <c:pt idx="14">
                    <c:v>P27</c:v>
                  </c:pt>
                </c15:dlblRangeCache>
              </c15:datalabelsRange>
            </c:ext>
            <c:ext xmlns:c16="http://schemas.microsoft.com/office/drawing/2014/chart" uri="{C3380CC4-5D6E-409C-BE32-E72D297353CC}">
              <c16:uniqueId val="{0000000F-70E4-4FF0-9F72-FF8F19A26157}"/>
            </c:ext>
          </c:extLst>
        </c:ser>
        <c:ser>
          <c:idx val="1"/>
          <c:order val="1"/>
          <c:tx>
            <c:v>Owner</c:v>
          </c:tx>
          <c:spPr>
            <a:ln w="2540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0904870068112866E-2"/>
                  <c:y val="-5.3081361593432647E-17"/>
                </c:manualLayout>
              </c:layout>
              <c:tx>
                <c:rich>
                  <a:bodyPr/>
                  <a:lstStyle/>
                  <a:p>
                    <a:fld id="{2B1CDB0B-18C5-4F91-900E-EB6F55ED98B4}" type="CELLRANGE">
                      <a:rPr lang="en-US" baseline="0"/>
                      <a:pPr/>
                      <a:t>[CELLRANGE]</a:t>
                    </a:fld>
                    <a:r>
                      <a:rPr lang="en-US" baseline="0"/>
                      <a:t>, (</a:t>
                    </a:r>
                    <a:fld id="{8743479B-1462-476D-9419-29EF327D3ED9}" type="XVALUE">
                      <a:rPr lang="en-US" baseline="0"/>
                      <a:pPr/>
                      <a:t>[X VALUE]</a:t>
                    </a:fld>
                    <a:r>
                      <a:rPr lang="en-US" baseline="0"/>
                      <a:t>, </a:t>
                    </a:r>
                    <a:fld id="{84E8936A-1FCE-4336-818B-239DF0B02AA1}"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70E4-4FF0-9F72-FF8F19A26157}"/>
                </c:ext>
              </c:extLst>
            </c:dLbl>
            <c:dLbl>
              <c:idx val="1"/>
              <c:tx>
                <c:rich>
                  <a:bodyPr/>
                  <a:lstStyle/>
                  <a:p>
                    <a:fld id="{F986C202-F8F0-47AD-A7D3-A64A44D26A04}" type="CELLRANGE">
                      <a:rPr lang="en-US"/>
                      <a:pPr/>
                      <a:t>[CELLRANGE]</a:t>
                    </a:fld>
                    <a:r>
                      <a:rPr lang="en-US" baseline="0"/>
                      <a:t>, (</a:t>
                    </a:r>
                    <a:fld id="{6A19A343-F4D3-4F0F-AC80-839F14A871CF}" type="XVALUE">
                      <a:rPr lang="en-US" baseline="0"/>
                      <a:pPr/>
                      <a:t>[X VALUE]</a:t>
                    </a:fld>
                    <a:r>
                      <a:rPr lang="en-US" baseline="0"/>
                      <a:t>, </a:t>
                    </a:r>
                    <a:fld id="{7DB31719-93FD-43B2-B6EE-129309E2765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70E4-4FF0-9F72-FF8F19A26157}"/>
                </c:ext>
              </c:extLst>
            </c:dLbl>
            <c:dLbl>
              <c:idx val="2"/>
              <c:layout>
                <c:manualLayout>
                  <c:x val="-7.635733406157559E-4"/>
                  <c:y val="-8.9641835021093928E-3"/>
                </c:manualLayout>
              </c:layout>
              <c:tx>
                <c:rich>
                  <a:bodyPr/>
                  <a:lstStyle/>
                  <a:p>
                    <a:fld id="{8C153D18-8A7A-4E69-A2A2-5AC56F194BC2}" type="CELLRANGE">
                      <a:rPr lang="en-US" baseline="0"/>
                      <a:pPr/>
                      <a:t>[CELLRANGE]</a:t>
                    </a:fld>
                    <a:r>
                      <a:rPr lang="en-US" baseline="0"/>
                      <a:t>, (</a:t>
                    </a:r>
                    <a:fld id="{AB76264C-1379-40F1-80FF-111FB217E42B}" type="XVALUE">
                      <a:rPr lang="en-US" baseline="0"/>
                      <a:pPr/>
                      <a:t>[X VALUE]</a:t>
                    </a:fld>
                    <a:r>
                      <a:rPr lang="en-US" baseline="0"/>
                      <a:t>, </a:t>
                    </a:r>
                    <a:fld id="{FB309113-5682-4658-9ED4-3A62028BBB58}"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70E4-4FF0-9F72-FF8F19A26157}"/>
                </c:ext>
              </c:extLst>
            </c:dLbl>
            <c:dLbl>
              <c:idx val="3"/>
              <c:layout>
                <c:manualLayout>
                  <c:x val="-5.7811263180419382E-2"/>
                  <c:y val="-6.4225619935214931E-2"/>
                </c:manualLayout>
              </c:layout>
              <c:tx>
                <c:rich>
                  <a:bodyPr/>
                  <a:lstStyle/>
                  <a:p>
                    <a:fld id="{360C5819-BDA2-440D-8432-B555C8F56C45}" type="CELLRANGE">
                      <a:rPr lang="en-US"/>
                      <a:pPr/>
                      <a:t>[CELLRANGE]</a:t>
                    </a:fld>
                    <a:r>
                      <a:rPr lang="en-US" baseline="0"/>
                      <a:t>, (</a:t>
                    </a:r>
                    <a:fld id="{11C7D49B-434B-4742-A0DE-BD6249C41852}" type="XVALUE">
                      <a:rPr lang="en-US" baseline="0"/>
                      <a:pPr/>
                      <a:t>[X VALUE]</a:t>
                    </a:fld>
                    <a:r>
                      <a:rPr lang="en-US" baseline="0"/>
                      <a:t>, </a:t>
                    </a:r>
                    <a:fld id="{DA5FA719-61B4-4B26-9FA3-7F05B138478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70E4-4FF0-9F72-FF8F19A26157}"/>
                </c:ext>
              </c:extLst>
            </c:dLbl>
            <c:dLbl>
              <c:idx val="4"/>
              <c:layout>
                <c:manualLayout>
                  <c:x val="7.6289050683081344E-3"/>
                  <c:y val="-9.8648119513102634E-4"/>
                </c:manualLayout>
              </c:layout>
              <c:tx>
                <c:rich>
                  <a:bodyPr/>
                  <a:lstStyle/>
                  <a:p>
                    <a:fld id="{982B1C5E-B53E-4AFC-9035-BD329DD48D9E}" type="CELLRANGE">
                      <a:rPr lang="en-US" baseline="0"/>
                      <a:pPr/>
                      <a:t>[CELLRANGE]</a:t>
                    </a:fld>
                    <a:r>
                      <a:rPr lang="en-US" baseline="0"/>
                      <a:t>, (</a:t>
                    </a:r>
                    <a:fld id="{350F4EF0-B4F5-45C5-97A1-511FC4E2812F}" type="XVALUE">
                      <a:rPr lang="en-US" baseline="0"/>
                      <a:pPr/>
                      <a:t>[X VALUE]</a:t>
                    </a:fld>
                    <a:r>
                      <a:rPr lang="en-US" baseline="0"/>
                      <a:t>, </a:t>
                    </a:r>
                    <a:fld id="{308BCE81-2F7B-4E9C-AF5C-CBB6AE00A54B}"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70E4-4FF0-9F72-FF8F19A26157}"/>
                </c:ext>
              </c:extLst>
            </c:dLbl>
            <c:dLbl>
              <c:idx val="5"/>
              <c:layout>
                <c:manualLayout>
                  <c:x val="2.2485651805549998E-4"/>
                  <c:y val="-3.6481377068753935E-2"/>
                </c:manualLayout>
              </c:layout>
              <c:tx>
                <c:rich>
                  <a:bodyPr/>
                  <a:lstStyle/>
                  <a:p>
                    <a:fld id="{DBC4F583-030B-42E9-AF2A-C434FDF4510A}" type="CELLRANGE">
                      <a:rPr lang="en-US" baseline="0"/>
                      <a:pPr/>
                      <a:t>[CELLRANGE]</a:t>
                    </a:fld>
                    <a:r>
                      <a:rPr lang="en-US" baseline="0"/>
                      <a:t>, (</a:t>
                    </a:r>
                    <a:fld id="{4EDF8AA7-4CDC-4418-B1A0-7E78B6F0AD27}" type="XVALUE">
                      <a:rPr lang="en-US" baseline="0"/>
                      <a:pPr/>
                      <a:t>[X VALUE]</a:t>
                    </a:fld>
                    <a:r>
                      <a:rPr lang="en-US" baseline="0"/>
                      <a:t>, </a:t>
                    </a:r>
                    <a:fld id="{2FCF35CA-8001-4093-8578-64999265BEAE}"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70E4-4FF0-9F72-FF8F19A26157}"/>
                </c:ext>
              </c:extLst>
            </c:dLbl>
            <c:dLbl>
              <c:idx val="6"/>
              <c:layout>
                <c:manualLayout>
                  <c:x val="6.5525885899885474E-3"/>
                  <c:y val="-2.4216996672304952E-2"/>
                </c:manualLayout>
              </c:layout>
              <c:tx>
                <c:rich>
                  <a:bodyPr/>
                  <a:lstStyle/>
                  <a:p>
                    <a:fld id="{DEA02B50-D609-46F4-992E-138742F18920}" type="CELLRANGE">
                      <a:rPr lang="en-US" baseline="0"/>
                      <a:pPr/>
                      <a:t>[CELLRANGE]</a:t>
                    </a:fld>
                    <a:r>
                      <a:rPr lang="en-US" baseline="0"/>
                      <a:t>, (</a:t>
                    </a:r>
                    <a:fld id="{28FE2D40-DB09-41D4-A57C-69309CA42E6A}" type="XVALUE">
                      <a:rPr lang="en-US" baseline="0"/>
                      <a:pPr/>
                      <a:t>[X VALUE]</a:t>
                    </a:fld>
                    <a:r>
                      <a:rPr lang="en-US" baseline="0"/>
                      <a:t>, </a:t>
                    </a:r>
                    <a:fld id="{DDF0BFCA-E402-4FED-94C6-A7E2C9AE27F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70E4-4FF0-9F72-FF8F19A26157}"/>
                </c:ext>
              </c:extLst>
            </c:dLbl>
            <c:dLbl>
              <c:idx val="7"/>
              <c:tx>
                <c:rich>
                  <a:bodyPr/>
                  <a:lstStyle/>
                  <a:p>
                    <a:fld id="{392A028C-44CB-4448-85D9-19A64E02A4BF}" type="CELLRANGE">
                      <a:rPr lang="en-US"/>
                      <a:pPr/>
                      <a:t>[CELLRANGE]</a:t>
                    </a:fld>
                    <a:r>
                      <a:rPr lang="en-US" baseline="0"/>
                      <a:t>, (</a:t>
                    </a:r>
                    <a:fld id="{5BE3C6E5-428E-4979-8F88-591B477C33B3}" type="XVALUE">
                      <a:rPr lang="en-US" baseline="0"/>
                      <a:pPr/>
                      <a:t>[X VALUE]</a:t>
                    </a:fld>
                    <a:r>
                      <a:rPr lang="en-US" baseline="0"/>
                      <a:t>, </a:t>
                    </a:r>
                    <a:fld id="{F956753D-BD0B-4D80-A2D9-AF028891F96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70E4-4FF0-9F72-FF8F19A26157}"/>
                </c:ext>
              </c:extLst>
            </c:dLbl>
            <c:dLbl>
              <c:idx val="8"/>
              <c:layout>
                <c:manualLayout>
                  <c:x val="-4.3083726651021108E-2"/>
                  <c:y val="3.2761028747894855E-2"/>
                </c:manualLayout>
              </c:layout>
              <c:tx>
                <c:rich>
                  <a:bodyPr/>
                  <a:lstStyle/>
                  <a:p>
                    <a:fld id="{E9F7BAC4-5893-49E9-A007-62A7AB70ABF2}" type="CELLRANGE">
                      <a:rPr lang="en-US"/>
                      <a:pPr/>
                      <a:t>[CELLRANGE]</a:t>
                    </a:fld>
                    <a:r>
                      <a:rPr lang="en-US" baseline="0"/>
                      <a:t>, (</a:t>
                    </a:r>
                    <a:fld id="{48420F2F-6F47-4074-A96D-B9893F8856AE}" type="XVALUE">
                      <a:rPr lang="en-US" baseline="0"/>
                      <a:pPr/>
                      <a:t>[X VALUE]</a:t>
                    </a:fld>
                    <a:r>
                      <a:rPr lang="en-US" baseline="0"/>
                      <a:t>, </a:t>
                    </a:r>
                    <a:fld id="{460101AF-4E91-4A10-BFBE-F6478FB858F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70E4-4FF0-9F72-FF8F19A26157}"/>
                </c:ext>
              </c:extLst>
            </c:dLbl>
            <c:dLbl>
              <c:idx val="9"/>
              <c:layout>
                <c:manualLayout>
                  <c:x val="1.3256531277237214E-2"/>
                  <c:y val="1.4040440891954916E-2"/>
                </c:manualLayout>
              </c:layout>
              <c:tx>
                <c:rich>
                  <a:bodyPr/>
                  <a:lstStyle/>
                  <a:p>
                    <a:fld id="{76787780-DD46-4DF8-9F92-95F3C5D08833}" type="CELLRANGE">
                      <a:rPr lang="en-US"/>
                      <a:pPr/>
                      <a:t>[CELLRANGE]</a:t>
                    </a:fld>
                    <a:r>
                      <a:rPr lang="en-US" baseline="0"/>
                      <a:t>, (</a:t>
                    </a:r>
                    <a:fld id="{3DEBF230-2435-4B16-91C7-33860FD19B83}" type="XVALUE">
                      <a:rPr lang="en-US" baseline="0"/>
                      <a:pPr/>
                      <a:t>[X VALUE]</a:t>
                    </a:fld>
                    <a:r>
                      <a:rPr lang="en-US" baseline="0"/>
                      <a:t>, </a:t>
                    </a:r>
                    <a:fld id="{28474607-F34A-4B09-A426-EC99CF1364A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70E4-4FF0-9F72-FF8F19A26157}"/>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Matrix!$C$21:$C$30</c:f>
              <c:numCache>
                <c:formatCode>0</c:formatCode>
                <c:ptCount val="10"/>
                <c:pt idx="0">
                  <c:v>493.30587023686923</c:v>
                </c:pt>
                <c:pt idx="1">
                  <c:v>527.57544224765866</c:v>
                </c:pt>
                <c:pt idx="2">
                  <c:v>626</c:v>
                </c:pt>
                <c:pt idx="3">
                  <c:v>552.49745158002042</c:v>
                </c:pt>
                <c:pt idx="4">
                  <c:v>886.11713665943603</c:v>
                </c:pt>
                <c:pt idx="5">
                  <c:v>572.87449392712551</c:v>
                </c:pt>
                <c:pt idx="6">
                  <c:v>887</c:v>
                </c:pt>
                <c:pt idx="7">
                  <c:v>709.38215102974834</c:v>
                </c:pt>
                <c:pt idx="8">
                  <c:v>844.10256410256409</c:v>
                </c:pt>
                <c:pt idx="9">
                  <c:v>898.24945295404814</c:v>
                </c:pt>
              </c:numCache>
            </c:numRef>
          </c:xVal>
          <c:yVal>
            <c:numRef>
              <c:f>Matrix!$D$21:$D$30</c:f>
              <c:numCache>
                <c:formatCode>General</c:formatCode>
                <c:ptCount val="10"/>
                <c:pt idx="0">
                  <c:v>569</c:v>
                </c:pt>
                <c:pt idx="1">
                  <c:v>434</c:v>
                </c:pt>
                <c:pt idx="2">
                  <c:v>579</c:v>
                </c:pt>
                <c:pt idx="3">
                  <c:v>545</c:v>
                </c:pt>
                <c:pt idx="4">
                  <c:v>673</c:v>
                </c:pt>
                <c:pt idx="5">
                  <c:v>586</c:v>
                </c:pt>
                <c:pt idx="6">
                  <c:v>813</c:v>
                </c:pt>
                <c:pt idx="7">
                  <c:v>624</c:v>
                </c:pt>
                <c:pt idx="8">
                  <c:v>875</c:v>
                </c:pt>
                <c:pt idx="9">
                  <c:v>896</c:v>
                </c:pt>
              </c:numCache>
            </c:numRef>
          </c:yVal>
          <c:smooth val="0"/>
          <c:extLst>
            <c:ext xmlns:c15="http://schemas.microsoft.com/office/drawing/2012/chart" uri="{02D57815-91ED-43cb-92C2-25804820EDAC}">
              <c15:datalabelsRange>
                <c15:f>Matrix!$A$21:$A$30</c15:f>
                <c15:dlblRangeCache>
                  <c:ptCount val="10"/>
                  <c:pt idx="0">
                    <c:v>P6</c:v>
                  </c:pt>
                  <c:pt idx="1">
                    <c:v>P7</c:v>
                  </c:pt>
                  <c:pt idx="2">
                    <c:v>P11</c:v>
                  </c:pt>
                  <c:pt idx="3">
                    <c:v>P13</c:v>
                  </c:pt>
                  <c:pt idx="4">
                    <c:v>P14</c:v>
                  </c:pt>
                  <c:pt idx="5">
                    <c:v>P16</c:v>
                  </c:pt>
                  <c:pt idx="6">
                    <c:v>P28</c:v>
                  </c:pt>
                  <c:pt idx="7">
                    <c:v>P30</c:v>
                  </c:pt>
                  <c:pt idx="8">
                    <c:v>P32</c:v>
                  </c:pt>
                  <c:pt idx="9">
                    <c:v>P19</c:v>
                  </c:pt>
                </c15:dlblRangeCache>
              </c15:datalabelsRange>
            </c:ext>
            <c:ext xmlns:c16="http://schemas.microsoft.com/office/drawing/2014/chart" uri="{C3380CC4-5D6E-409C-BE32-E72D297353CC}">
              <c16:uniqueId val="{0000001A-70E4-4FF0-9F72-FF8F19A26157}"/>
            </c:ext>
          </c:extLst>
        </c:ser>
        <c:ser>
          <c:idx val="2"/>
          <c:order val="2"/>
          <c:tx>
            <c:v>Consultant</c:v>
          </c:tx>
          <c:spPr>
            <a:ln w="25400" cap="rnd">
              <a:noFill/>
              <a:round/>
            </a:ln>
            <a:effectLst/>
          </c:spPr>
          <c:marker>
            <c:symbol val="circle"/>
            <c:size val="8"/>
            <c:spPr>
              <a:solidFill>
                <a:schemeClr val="tx1"/>
              </a:solidFill>
              <a:ln w="25400" cap="flat">
                <a:solidFill>
                  <a:schemeClr val="tx1"/>
                </a:solidFill>
              </a:ln>
              <a:effectLst/>
            </c:spPr>
          </c:marker>
          <c:dLbls>
            <c:dLbl>
              <c:idx val="0"/>
              <c:layout>
                <c:manualLayout>
                  <c:x val="-7.1608823245061057E-2"/>
                  <c:y val="-3.9783745257878665E-2"/>
                </c:manualLayout>
              </c:layout>
              <c:tx>
                <c:rich>
                  <a:bodyPr/>
                  <a:lstStyle/>
                  <a:p>
                    <a:fld id="{ED497099-0784-4439-B509-9BDC8DC71B75}" type="CELLRANGE">
                      <a:rPr lang="en-US" b="1" baseline="0">
                        <a:solidFill>
                          <a:schemeClr val="tx1"/>
                        </a:solidFill>
                      </a:rPr>
                      <a:pPr/>
                      <a:t>[CELLRANGE]</a:t>
                    </a:fld>
                    <a:r>
                      <a:rPr lang="en-US" b="1" baseline="0">
                        <a:solidFill>
                          <a:schemeClr val="tx1"/>
                        </a:solidFill>
                      </a:rPr>
                      <a:t>, (</a:t>
                    </a:r>
                    <a:fld id="{A2CA6500-C818-4EB8-A8BF-041B57B749B5}" type="XVALUE">
                      <a:rPr lang="en-US" b="1" baseline="0">
                        <a:solidFill>
                          <a:schemeClr val="tx1"/>
                        </a:solidFill>
                      </a:rPr>
                      <a:pPr/>
                      <a:t>[X VALUE]</a:t>
                    </a:fld>
                    <a:r>
                      <a:rPr lang="en-US" b="1" baseline="0">
                        <a:solidFill>
                          <a:schemeClr val="tx1"/>
                        </a:solidFill>
                      </a:rPr>
                      <a:t>, </a:t>
                    </a:r>
                    <a:fld id="{895F6479-2441-4F32-980E-FE0E21391124}"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70E4-4FF0-9F72-FF8F19A26157}"/>
                </c:ext>
              </c:extLst>
            </c:dLbl>
            <c:dLbl>
              <c:idx val="1"/>
              <c:layout>
                <c:manualLayout>
                  <c:x val="-3.0561405005500319E-2"/>
                  <c:y val="3.211944400574826E-2"/>
                </c:manualLayout>
              </c:layout>
              <c:tx>
                <c:rich>
                  <a:bodyPr/>
                  <a:lstStyle/>
                  <a:p>
                    <a:fld id="{76FED29D-F798-423D-A211-B562C874D95B}" type="CELLRANGE">
                      <a:rPr lang="en-US" b="1" baseline="0">
                        <a:solidFill>
                          <a:schemeClr val="tx1"/>
                        </a:solidFill>
                      </a:rPr>
                      <a:pPr/>
                      <a:t>[CELLRANGE]</a:t>
                    </a:fld>
                    <a:r>
                      <a:rPr lang="en-US" b="1" baseline="0">
                        <a:solidFill>
                          <a:schemeClr val="tx1"/>
                        </a:solidFill>
                      </a:rPr>
                      <a:t>, (</a:t>
                    </a:r>
                    <a:fld id="{DB816B7A-7742-44C8-B3F0-63DF380601B4}" type="XVALUE">
                      <a:rPr lang="en-US" b="1" baseline="0">
                        <a:solidFill>
                          <a:schemeClr val="tx1"/>
                        </a:solidFill>
                      </a:rPr>
                      <a:pPr/>
                      <a:t>[X VALUE]</a:t>
                    </a:fld>
                    <a:r>
                      <a:rPr lang="en-US" b="1" baseline="0">
                        <a:solidFill>
                          <a:schemeClr val="tx1"/>
                        </a:solidFill>
                      </a:rPr>
                      <a:t>, </a:t>
                    </a:r>
                    <a:fld id="{448B0AE5-00CD-4306-BF2A-9D5BB73DF653}"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70E4-4FF0-9F72-FF8F19A26157}"/>
                </c:ext>
              </c:extLst>
            </c:dLbl>
            <c:dLbl>
              <c:idx val="2"/>
              <c:layout>
                <c:manualLayout>
                  <c:x val="-2.5113218925685771E-2"/>
                  <c:y val="-3.4511059402863073E-2"/>
                </c:manualLayout>
              </c:layout>
              <c:tx>
                <c:rich>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fld id="{5D728884-A881-4573-969D-A7D9B8B9D48B}" type="CELLRANGE">
                      <a:rPr lang="en-US"/>
                      <a:pPr algn="ctr" rtl="0">
                        <a:defRPr lang="en-US" sz="800" b="1">
                          <a:solidFill>
                            <a:schemeClr val="tx1"/>
                          </a:solidFill>
                        </a:defRPr>
                      </a:pPr>
                      <a:t>[CELLRANGE]</a:t>
                    </a:fld>
                    <a:r>
                      <a:rPr lang="en-US" baseline="0"/>
                      <a:t>, (</a:t>
                    </a:r>
                    <a:fld id="{59EC07FD-8D0F-4502-8A74-D53EAF155437}" type="XVALUE">
                      <a:rPr lang="en-US" baseline="0"/>
                      <a:pPr algn="ctr" rtl="0">
                        <a:defRPr lang="en-US" sz="800" b="1">
                          <a:solidFill>
                            <a:schemeClr val="tx1"/>
                          </a:solidFill>
                        </a:defRPr>
                      </a:pPr>
                      <a:t>[X VALUE]</a:t>
                    </a:fld>
                    <a:r>
                      <a:rPr lang="en-US" baseline="0"/>
                      <a:t>, </a:t>
                    </a:r>
                    <a:fld id="{7D154BB9-10C0-476E-919F-E23F9F9BAD63}" type="YVALUE">
                      <a:rPr lang="en-US" baseline="0"/>
                      <a:pPr algn="ctr" rtl="0">
                        <a:defRPr lang="en-US" sz="800" b="1">
                          <a:solidFill>
                            <a:schemeClr val="tx1"/>
                          </a:solidFill>
                        </a:defRPr>
                      </a:pPr>
                      <a:t>[Y VALUE]</a:t>
                    </a:fld>
                    <a:r>
                      <a:rPr lang="en-US" baseline="0"/>
                      <a:t>)</a:t>
                    </a:r>
                  </a:p>
                </c:rich>
              </c:tx>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70E4-4FF0-9F72-FF8F19A26157}"/>
                </c:ext>
              </c:extLst>
            </c:dLbl>
            <c:dLbl>
              <c:idx val="3"/>
              <c:tx>
                <c:rich>
                  <a:bodyPr/>
                  <a:lstStyle/>
                  <a:p>
                    <a:fld id="{C1BB2080-DCEE-4C90-B4CB-31E1E24B0E98}" type="CELLRANGE">
                      <a:rPr lang="en-US"/>
                      <a:pPr/>
                      <a:t>[CELLRANGE]</a:t>
                    </a:fld>
                    <a:r>
                      <a:rPr lang="en-US" baseline="0"/>
                      <a:t>, (</a:t>
                    </a:r>
                    <a:fld id="{64E236D8-CB04-490B-B415-59728774F0B5}" type="XVALUE">
                      <a:rPr lang="en-US" baseline="0"/>
                      <a:pPr/>
                      <a:t>[X VALUE]</a:t>
                    </a:fld>
                    <a:r>
                      <a:rPr lang="en-US" baseline="0"/>
                      <a:t>, </a:t>
                    </a:r>
                    <a:fld id="{86F7CF41-7AD0-42A8-8DA2-0049245EFFB7}"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70E4-4FF0-9F72-FF8F19A26157}"/>
                </c:ext>
              </c:extLst>
            </c:dLbl>
            <c:dLbl>
              <c:idx val="4"/>
              <c:layout>
                <c:manualLayout>
                  <c:x val="-4.612737013184609E-2"/>
                  <c:y val="5.4656462263835991E-2"/>
                </c:manualLayout>
              </c:layout>
              <c:tx>
                <c:rich>
                  <a:bodyPr/>
                  <a:lstStyle/>
                  <a:p>
                    <a:fld id="{AA3245AB-A71C-4825-B149-F674082A5CB9}" type="CELLRANGE">
                      <a:rPr lang="en-US" baseline="0"/>
                      <a:pPr/>
                      <a:t>[CELLRANGE]</a:t>
                    </a:fld>
                    <a:r>
                      <a:rPr lang="en-US" baseline="0"/>
                      <a:t>, (</a:t>
                    </a:r>
                    <a:fld id="{8A6132C3-6A00-4C63-83CF-3848868572B1}" type="XVALUE">
                      <a:rPr lang="en-US" baseline="0"/>
                      <a:pPr/>
                      <a:t>[X VALUE]</a:t>
                    </a:fld>
                    <a:r>
                      <a:rPr lang="en-US" baseline="0"/>
                      <a:t>, </a:t>
                    </a:r>
                    <a:fld id="{3795B835-FBF4-4E2A-B4C3-31683421402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70E4-4FF0-9F72-FF8F19A26157}"/>
                </c:ext>
              </c:extLst>
            </c:dLbl>
            <c:dLbl>
              <c:idx val="5"/>
              <c:layout>
                <c:manualLayout>
                  <c:x val="-2.8927781676774858E-2"/>
                  <c:y val="2.6749018156371561E-2"/>
                </c:manualLayout>
              </c:layout>
              <c:tx>
                <c:rich>
                  <a:bodyPr/>
                  <a:lstStyle/>
                  <a:p>
                    <a:fld id="{EAD9C381-731B-475D-B62A-035835B89069}" type="CELLRANGE">
                      <a:rPr lang="en-US"/>
                      <a:pPr/>
                      <a:t>[CELLRANGE]</a:t>
                    </a:fld>
                    <a:r>
                      <a:rPr lang="en-US" baseline="0"/>
                      <a:t>, (</a:t>
                    </a:r>
                    <a:fld id="{A9A58FF9-00BF-428F-8994-0B6E2C0CADD9}" type="XVALUE">
                      <a:rPr lang="en-US" baseline="0"/>
                      <a:pPr/>
                      <a:t>[X VALUE]</a:t>
                    </a:fld>
                    <a:r>
                      <a:rPr lang="en-US" baseline="0"/>
                      <a:t>, </a:t>
                    </a:r>
                    <a:fld id="{903F890C-9599-48F3-BB46-3DEBB8B7E92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70E4-4FF0-9F72-FF8F19A26157}"/>
                </c:ext>
              </c:extLst>
            </c:dLbl>
            <c:dLbl>
              <c:idx val="6"/>
              <c:layout>
                <c:manualLayout>
                  <c:x val="-9.3439234809354732E-2"/>
                  <c:y val="-2.5681845820481356E-3"/>
                </c:manualLayout>
              </c:layout>
              <c:tx>
                <c:rich>
                  <a:bodyPr/>
                  <a:lstStyle/>
                  <a:p>
                    <a:fld id="{8BBDB056-EA87-424D-9BA2-65A3763FE0E2}" type="CELLRANGE">
                      <a:rPr lang="en-US"/>
                      <a:pPr/>
                      <a:t>[CELLRANGE]</a:t>
                    </a:fld>
                    <a:r>
                      <a:rPr lang="en-US" baseline="0"/>
                      <a:t>, (</a:t>
                    </a:r>
                    <a:fld id="{E68F98AC-D2FD-497B-8357-948675C21A75}" type="XVALUE">
                      <a:rPr lang="en-US" baseline="0"/>
                      <a:pPr/>
                      <a:t>[X VALUE]</a:t>
                    </a:fld>
                    <a:r>
                      <a:rPr lang="en-US" baseline="0"/>
                      <a:t>, </a:t>
                    </a:r>
                    <a:fld id="{11524976-5441-4098-B520-779EB1287D9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70E4-4FF0-9F72-FF8F19A26157}"/>
                </c:ext>
              </c:extLst>
            </c:dLbl>
            <c:dLbl>
              <c:idx val="7"/>
              <c:layout>
                <c:manualLayout>
                  <c:x val="-7.35544378934989E-2"/>
                  <c:y val="-3.7669286811935522E-2"/>
                </c:manualLayout>
              </c:layout>
              <c:tx>
                <c:rich>
                  <a:bodyPr/>
                  <a:lstStyle/>
                  <a:p>
                    <a:fld id="{D247645D-FF89-4980-9FFF-5659F060424E}" type="CELLRANGE">
                      <a:rPr lang="en-US"/>
                      <a:pPr/>
                      <a:t>[CELLRANGE]</a:t>
                    </a:fld>
                    <a:r>
                      <a:rPr lang="en-US" baseline="0"/>
                      <a:t>, (</a:t>
                    </a:r>
                    <a:fld id="{C4544E8B-C915-42AA-B7D4-3F0AA599DB8E}" type="XVALUE">
                      <a:rPr lang="en-US" baseline="0"/>
                      <a:pPr/>
                      <a:t>[X VALUE]</a:t>
                    </a:fld>
                    <a:r>
                      <a:rPr lang="en-US" baseline="0"/>
                      <a:t>, </a:t>
                    </a:r>
                    <a:fld id="{2A055CF0-FC09-46A9-9749-BABC9A0F469C}"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70E4-4FF0-9F72-FF8F19A26157}"/>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Matrix!$C$31:$C$38</c:f>
              <c:numCache>
                <c:formatCode>0</c:formatCode>
                <c:ptCount val="8"/>
                <c:pt idx="0">
                  <c:v>202</c:v>
                </c:pt>
                <c:pt idx="1">
                  <c:v>683.66285119667009</c:v>
                </c:pt>
                <c:pt idx="2">
                  <c:v>604.62670872765511</c:v>
                </c:pt>
                <c:pt idx="3">
                  <c:v>78.404401650618979</c:v>
                </c:pt>
                <c:pt idx="4">
                  <c:v>420.34943473792396</c:v>
                </c:pt>
                <c:pt idx="5">
                  <c:v>637.93103448275861</c:v>
                </c:pt>
                <c:pt idx="6">
                  <c:v>677.02552719200889</c:v>
                </c:pt>
                <c:pt idx="7">
                  <c:v>490.79089924160348</c:v>
                </c:pt>
              </c:numCache>
            </c:numRef>
          </c:xVal>
          <c:yVal>
            <c:numRef>
              <c:f>Matrix!$D$31:$D$38</c:f>
              <c:numCache>
                <c:formatCode>General</c:formatCode>
                <c:ptCount val="8"/>
                <c:pt idx="0">
                  <c:v>403</c:v>
                </c:pt>
                <c:pt idx="1">
                  <c:v>730</c:v>
                </c:pt>
                <c:pt idx="2">
                  <c:v>702</c:v>
                </c:pt>
                <c:pt idx="3">
                  <c:v>200</c:v>
                </c:pt>
                <c:pt idx="4">
                  <c:v>410</c:v>
                </c:pt>
                <c:pt idx="5">
                  <c:v>518</c:v>
                </c:pt>
                <c:pt idx="6">
                  <c:v>777</c:v>
                </c:pt>
                <c:pt idx="7">
                  <c:v>617</c:v>
                </c:pt>
              </c:numCache>
            </c:numRef>
          </c:yVal>
          <c:smooth val="0"/>
          <c:extLst>
            <c:ext xmlns:c15="http://schemas.microsoft.com/office/drawing/2012/chart" uri="{02D57815-91ED-43cb-92C2-25804820EDAC}">
              <c15:datalabelsRange>
                <c15:f>Matrix!$A$31:$A$38</c15:f>
                <c15:dlblRangeCache>
                  <c:ptCount val="8"/>
                  <c:pt idx="0">
                    <c:v>P1</c:v>
                  </c:pt>
                  <c:pt idx="1">
                    <c:v>P9</c:v>
                  </c:pt>
                  <c:pt idx="2">
                    <c:v>P10</c:v>
                  </c:pt>
                  <c:pt idx="3">
                    <c:v>P15</c:v>
                  </c:pt>
                  <c:pt idx="4">
                    <c:v>P18</c:v>
                  </c:pt>
                  <c:pt idx="5">
                    <c:v>P21</c:v>
                  </c:pt>
                  <c:pt idx="6">
                    <c:v>P31</c:v>
                  </c:pt>
                  <c:pt idx="7">
                    <c:v>P23</c:v>
                  </c:pt>
                </c15:dlblRangeCache>
              </c15:datalabelsRange>
            </c:ext>
            <c:ext xmlns:c16="http://schemas.microsoft.com/office/drawing/2014/chart" uri="{C3380CC4-5D6E-409C-BE32-E72D297353CC}">
              <c16:uniqueId val="{00000023-70E4-4FF0-9F72-FF8F19A26157}"/>
            </c:ext>
          </c:extLst>
        </c:ser>
        <c:ser>
          <c:idx val="3"/>
          <c:order val="3"/>
          <c:tx>
            <c:v>In-progress Project/Program</c:v>
          </c:tx>
          <c:spPr>
            <a:ln w="25400" cap="rnd">
              <a:noFill/>
              <a:round/>
            </a:ln>
            <a:effectLst/>
          </c:spPr>
          <c:marker>
            <c:symbol val="x"/>
            <c:size val="8"/>
            <c:spPr>
              <a:noFill/>
              <a:ln w="9525">
                <a:solidFill>
                  <a:schemeClr val="tx1"/>
                </a:solidFill>
              </a:ln>
              <a:effectLst/>
            </c:spPr>
          </c:marker>
          <c:dLbls>
            <c:dLbl>
              <c:idx val="0"/>
              <c:tx>
                <c:rich>
                  <a:bodyPr/>
                  <a:lstStyle/>
                  <a:p>
                    <a:fld id="{F0B3AF32-3DFA-42BB-8342-CAB11274CE01}" type="CELLRANGE">
                      <a:rPr lang="en-US"/>
                      <a:pPr/>
                      <a:t>[CELLRANGE]</a:t>
                    </a:fld>
                    <a:r>
                      <a:rPr lang="en-US" baseline="0"/>
                      <a:t>, (</a:t>
                    </a:r>
                    <a:fld id="{BD26CEF8-88E1-4DF1-B451-9B2B2AEF1A11}" type="XVALUE">
                      <a:rPr lang="en-US" baseline="0"/>
                      <a:pPr/>
                      <a:t>[X VALUE]</a:t>
                    </a:fld>
                    <a:r>
                      <a:rPr lang="en-US" baseline="0"/>
                      <a:t>, </a:t>
                    </a:r>
                    <a:fld id="{8C66218B-CB13-4F42-9561-392C0D67DAE5}"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70E4-4FF0-9F72-FF8F19A26157}"/>
                </c:ext>
              </c:extLst>
            </c:dLbl>
            <c:dLbl>
              <c:idx val="1"/>
              <c:tx>
                <c:rich>
                  <a:bodyPr/>
                  <a:lstStyle/>
                  <a:p>
                    <a:fld id="{8ACD6BA8-1822-4725-B812-E134B0F4AD4A}" type="CELLRANGE">
                      <a:rPr lang="en-US"/>
                      <a:pPr/>
                      <a:t>[CELLRANGE]</a:t>
                    </a:fld>
                    <a:r>
                      <a:rPr lang="en-US" baseline="0"/>
                      <a:t>, (</a:t>
                    </a:r>
                    <a:fld id="{170B07D0-7CAF-4971-98FC-F53915B6D5AD}" type="XVALUE">
                      <a:rPr lang="en-US" baseline="0"/>
                      <a:pPr/>
                      <a:t>[X VALUE]</a:t>
                    </a:fld>
                    <a:r>
                      <a:rPr lang="en-US" baseline="0"/>
                      <a:t>, </a:t>
                    </a:r>
                    <a:fld id="{2CA48198-691D-4996-A51D-DCF146504C60}"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70E4-4FF0-9F72-FF8F19A26157}"/>
                </c:ext>
              </c:extLst>
            </c:dLbl>
            <c:dLbl>
              <c:idx val="2"/>
              <c:layout>
                <c:manualLayout>
                  <c:x val="1.6745630118009357E-3"/>
                  <c:y val="-1.0604686424794292E-2"/>
                </c:manualLayout>
              </c:layout>
              <c:tx>
                <c:rich>
                  <a:bodyPr/>
                  <a:lstStyle/>
                  <a:p>
                    <a:fld id="{FD7785F4-FBD6-43DB-9145-BB9C8D1825C6}" type="CELLRANGE">
                      <a:rPr lang="en-US"/>
                      <a:pPr/>
                      <a:t>[CELLRANGE]</a:t>
                    </a:fld>
                    <a:r>
                      <a:rPr lang="en-US" baseline="0"/>
                      <a:t>, (</a:t>
                    </a:r>
                    <a:fld id="{51F61871-91C0-4566-BA46-E8F63963B7F9}" type="XVALUE">
                      <a:rPr lang="en-US" baseline="0"/>
                      <a:pPr/>
                      <a:t>[X VALUE]</a:t>
                    </a:fld>
                    <a:r>
                      <a:rPr lang="en-US" baseline="0"/>
                      <a:t>, </a:t>
                    </a:r>
                    <a:fld id="{AC612F3C-866F-4FC9-A248-AF48FDDD82FC}"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70E4-4FF0-9F72-FF8F19A26157}"/>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Matrix!$C$39:$C$41</c:f>
              <c:numCache>
                <c:formatCode>General</c:formatCode>
                <c:ptCount val="3"/>
              </c:numCache>
            </c:numRef>
          </c:xVal>
          <c:yVal>
            <c:numRef>
              <c:f>Matrix!$D$39:$D$41</c:f>
              <c:numCache>
                <c:formatCode>General</c:formatCode>
                <c:ptCount val="3"/>
              </c:numCache>
            </c:numRef>
          </c:yVal>
          <c:smooth val="0"/>
          <c:extLst>
            <c:ext xmlns:c15="http://schemas.microsoft.com/office/drawing/2012/chart" uri="{02D57815-91ED-43cb-92C2-25804820EDAC}">
              <c15:datalabelsRange>
                <c15:f>Matrix!$A$39:$A$41</c15:f>
                <c15:dlblRangeCache>
                  <c:ptCount val="3"/>
                </c15:dlblRangeCache>
              </c15:datalabelsRange>
            </c:ext>
            <c:ext xmlns:c16="http://schemas.microsoft.com/office/drawing/2014/chart" uri="{C3380CC4-5D6E-409C-BE32-E72D297353CC}">
              <c16:uniqueId val="{00000027-70E4-4FF0-9F72-FF8F19A26157}"/>
            </c:ext>
          </c:extLst>
        </c:ser>
        <c:ser>
          <c:idx val="4"/>
          <c:order val="4"/>
          <c:tx>
            <c:v> </c:v>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28-70E4-4FF0-9F72-FF8F19A2615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both"/>
            <c:errValType val="percentage"/>
            <c:noEndCap val="1"/>
            <c:val val="100"/>
            <c:spPr>
              <a:noFill/>
              <a:ln w="22225" cap="flat" cmpd="sng" algn="ctr">
                <a:solidFill>
                  <a:srgbClr val="00B0F0"/>
                </a:solidFill>
                <a:round/>
              </a:ln>
              <a:effectLst/>
            </c:spPr>
          </c:errBars>
          <c:errBars>
            <c:errDir val="y"/>
            <c:errBarType val="both"/>
            <c:errValType val="percentage"/>
            <c:noEndCap val="1"/>
            <c:val val="100"/>
            <c:spPr>
              <a:noFill/>
              <a:ln w="22225" cap="flat" cmpd="sng" algn="ctr">
                <a:solidFill>
                  <a:srgbClr val="00B0F0"/>
                </a:solidFill>
                <a:round/>
              </a:ln>
              <a:effectLst/>
            </c:spPr>
          </c:errBars>
          <c:xVal>
            <c:numLit>
              <c:formatCode>General</c:formatCode>
              <c:ptCount val="1"/>
              <c:pt idx="0">
                <c:v>573</c:v>
              </c:pt>
            </c:numLit>
          </c:xVal>
          <c:yVal>
            <c:numLit>
              <c:formatCode>General</c:formatCode>
              <c:ptCount val="1"/>
              <c:pt idx="0">
                <c:v>794</c:v>
              </c:pt>
            </c:numLit>
          </c:yVal>
          <c:smooth val="0"/>
          <c:extLst>
            <c:ext xmlns:c16="http://schemas.microsoft.com/office/drawing/2014/chart" uri="{C3380CC4-5D6E-409C-BE32-E72D297353CC}">
              <c16:uniqueId val="{00000029-70E4-4FF0-9F72-FF8F19A26157}"/>
            </c:ext>
          </c:extLst>
        </c:ser>
        <c:dLbls>
          <c:dLblPos val="t"/>
          <c:showLegendKey val="0"/>
          <c:showVal val="1"/>
          <c:showCatName val="0"/>
          <c:showSerName val="0"/>
          <c:showPercent val="0"/>
          <c:showBubbleSize val="0"/>
        </c:dLbls>
        <c:axId val="663308000"/>
        <c:axId val="663306032"/>
      </c:scatterChart>
      <c:valAx>
        <c:axId val="66330800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6032"/>
        <c:crosses val="autoZero"/>
        <c:crossBetween val="midCat"/>
      </c:valAx>
      <c:valAx>
        <c:axId val="66330603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Envrionment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800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 and Environment Matrix</a:t>
            </a:r>
            <a:r>
              <a:rPr lang="en-US" baseline="0"/>
              <a:t> – </a:t>
            </a:r>
            <a:r>
              <a:rPr lang="en-US"/>
              <a:t>33 Completed</a:t>
            </a:r>
            <a:r>
              <a:rPr lang="en-US" baseline="0"/>
              <a:t> </a:t>
            </a:r>
            <a:r>
              <a:rPr lang="en-US"/>
              <a:t>Projects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8542574109313862E-2"/>
          <c:y val="7.4019284390266657E-2"/>
          <c:w val="0.86259508187789857"/>
          <c:h val="0.79840570814250234"/>
        </c:manualLayout>
      </c:layout>
      <c:scatterChart>
        <c:scatterStyle val="lineMarker"/>
        <c:varyColors val="0"/>
        <c:ser>
          <c:idx val="0"/>
          <c:order val="0"/>
          <c:tx>
            <c:v>Contractor</c:v>
          </c:tx>
          <c:spPr>
            <a:ln w="1905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9910422730254749E-3"/>
                  <c:y val="-2.3052487663943379E-2"/>
                </c:manualLayout>
              </c:layout>
              <c:tx>
                <c:rich>
                  <a:bodyPr/>
                  <a:lstStyle/>
                  <a:p>
                    <a:fld id="{B58C3F72-AFF3-4BE1-9D23-CB5DC7D2DAF7}" type="CELLRANGE">
                      <a:rPr lang="en-US" baseline="0"/>
                      <a:pPr/>
                      <a:t>[CELLRANGE]</a:t>
                    </a:fld>
                    <a:r>
                      <a:rPr lang="en-US" baseline="0"/>
                      <a:t>, (</a:t>
                    </a:r>
                    <a:fld id="{FE8C9449-7943-4EE8-A093-189767E3F177}" type="XVALUE">
                      <a:rPr lang="en-US" baseline="0"/>
                      <a:pPr/>
                      <a:t>[X VALUE]</a:t>
                    </a:fld>
                    <a:r>
                      <a:rPr lang="en-US" baseline="0"/>
                      <a:t>, </a:t>
                    </a:r>
                    <a:fld id="{D28AAD03-1969-4E17-B7FA-0F226362032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B5D7-4DEE-851A-F95B78D96781}"/>
                </c:ext>
              </c:extLst>
            </c:dLbl>
            <c:dLbl>
              <c:idx val="1"/>
              <c:layout>
                <c:manualLayout>
                  <c:x val="-7.5581365005193014E-3"/>
                  <c:y val="3.3197719626030464E-2"/>
                </c:manualLayout>
              </c:layout>
              <c:tx>
                <c:rich>
                  <a:bodyPr/>
                  <a:lstStyle/>
                  <a:p>
                    <a:fld id="{0C6D85C3-8721-4896-BE6A-B70B5724D56B}" type="CELLRANGE">
                      <a:rPr lang="en-US" baseline="0"/>
                      <a:pPr/>
                      <a:t>[CELLRANGE]</a:t>
                    </a:fld>
                    <a:r>
                      <a:rPr lang="en-US" baseline="0"/>
                      <a:t>, (</a:t>
                    </a:r>
                    <a:fld id="{89EC8553-7625-4773-AF3C-608414D8D495}" type="XVALUE">
                      <a:rPr lang="en-US" baseline="0"/>
                      <a:pPr/>
                      <a:t>[X VALUE]</a:t>
                    </a:fld>
                    <a:r>
                      <a:rPr lang="en-US" baseline="0"/>
                      <a:t>, </a:t>
                    </a:r>
                    <a:fld id="{51A96446-48D6-4D29-8AC4-583DCA76380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B5D7-4DEE-851A-F95B78D96781}"/>
                </c:ext>
              </c:extLst>
            </c:dLbl>
            <c:dLbl>
              <c:idx val="2"/>
              <c:layout>
                <c:manualLayout>
                  <c:x val="1.1375680640956128E-2"/>
                  <c:y val="-1.3464313687574598E-3"/>
                </c:manualLayout>
              </c:layout>
              <c:tx>
                <c:rich>
                  <a:bodyPr/>
                  <a:lstStyle/>
                  <a:p>
                    <a:fld id="{49BB6EEA-E00E-48B5-B182-D63BD744E942}" type="CELLRANGE">
                      <a:rPr lang="en-US" baseline="0"/>
                      <a:pPr/>
                      <a:t>[CELLRANGE]</a:t>
                    </a:fld>
                    <a:r>
                      <a:rPr lang="en-US" baseline="0"/>
                      <a:t>, (</a:t>
                    </a:r>
                    <a:fld id="{AED9C3DD-3BA4-4C82-8D8A-D7AD46734E97}" type="XVALUE">
                      <a:rPr lang="en-US" baseline="0"/>
                      <a:pPr/>
                      <a:t>[X VALUE]</a:t>
                    </a:fld>
                    <a:r>
                      <a:rPr lang="en-US" baseline="0"/>
                      <a:t>, </a:t>
                    </a:r>
                    <a:fld id="{974B3093-DF9E-4F22-B6F8-F2FC28F54FF2}"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B5D7-4DEE-851A-F95B78D96781}"/>
                </c:ext>
              </c:extLst>
            </c:dLbl>
            <c:dLbl>
              <c:idx val="3"/>
              <c:layout>
                <c:manualLayout>
                  <c:x val="-7.112423454190496E-2"/>
                  <c:y val="-5.2031418054910773E-2"/>
                </c:manualLayout>
              </c:layout>
              <c:tx>
                <c:rich>
                  <a:bodyPr/>
                  <a:lstStyle/>
                  <a:p>
                    <a:fld id="{F4DE4366-9193-40E3-BB56-4CD7CE5897FF}" type="CELLRANGE">
                      <a:rPr lang="en-US" baseline="0"/>
                      <a:pPr/>
                      <a:t>[CELLRANGE]</a:t>
                    </a:fld>
                    <a:r>
                      <a:rPr lang="en-US" baseline="0"/>
                      <a:t>, (</a:t>
                    </a:r>
                    <a:fld id="{CF10FDDA-3B41-4776-B971-B281042F6AA2}" type="XVALUE">
                      <a:rPr lang="en-US" baseline="0"/>
                      <a:pPr/>
                      <a:t>[X VALUE]</a:t>
                    </a:fld>
                    <a:r>
                      <a:rPr lang="en-US" baseline="0"/>
                      <a:t>, </a:t>
                    </a:r>
                    <a:fld id="{DCA14835-27A8-475E-9C92-A3102750EA4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B5D7-4DEE-851A-F95B78D96781}"/>
                </c:ext>
              </c:extLst>
            </c:dLbl>
            <c:dLbl>
              <c:idx val="4"/>
              <c:layout>
                <c:manualLayout>
                  <c:x val="-8.2120992813289939E-2"/>
                  <c:y val="3.1749822191266833E-2"/>
                </c:manualLayout>
              </c:layout>
              <c:tx>
                <c:rich>
                  <a:bodyPr/>
                  <a:lstStyle/>
                  <a:p>
                    <a:fld id="{8FC3F943-18E3-4551-A1E0-AEB7ABE1AA10}" type="CELLRANGE">
                      <a:rPr lang="en-US" baseline="0"/>
                      <a:pPr/>
                      <a:t>[CELLRANGE]</a:t>
                    </a:fld>
                    <a:r>
                      <a:rPr lang="en-US" baseline="0"/>
                      <a:t>, (</a:t>
                    </a:r>
                    <a:fld id="{836D3A34-4BC6-44CD-8555-715BDE4DBB4C}" type="XVALUE">
                      <a:rPr lang="en-US" baseline="0"/>
                      <a:pPr/>
                      <a:t>[X VALUE]</a:t>
                    </a:fld>
                    <a:r>
                      <a:rPr lang="en-US" baseline="0"/>
                      <a:t>, </a:t>
                    </a:r>
                    <a:fld id="{51CE0307-5DC7-4DE8-8C93-F9E6F96189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B5D7-4DEE-851A-F95B78D96781}"/>
                </c:ext>
              </c:extLst>
            </c:dLbl>
            <c:dLbl>
              <c:idx val="5"/>
              <c:layout>
                <c:manualLayout>
                  <c:x val="-1.3555257855250356E-2"/>
                  <c:y val="-2.142069152254017E-2"/>
                </c:manualLayout>
              </c:layout>
              <c:tx>
                <c:rich>
                  <a:bodyPr/>
                  <a:lstStyle/>
                  <a:p>
                    <a:fld id="{1621A4D0-79DA-4C8D-9292-1791005C916D}" type="CELLRANGE">
                      <a:rPr lang="en-US" baseline="0"/>
                      <a:pPr/>
                      <a:t>[CELLRANGE]</a:t>
                    </a:fld>
                    <a:r>
                      <a:rPr lang="en-US" baseline="0"/>
                      <a:t>, (</a:t>
                    </a:r>
                    <a:fld id="{42EC3DEA-B9FA-4EF5-8BA7-D42E799FA624}" type="XVALUE">
                      <a:rPr lang="en-US" baseline="0"/>
                      <a:pPr/>
                      <a:t>[X VALUE]</a:t>
                    </a:fld>
                    <a:r>
                      <a:rPr lang="en-US" baseline="0"/>
                      <a:t>, </a:t>
                    </a:r>
                    <a:fld id="{68F5F725-FA79-421D-AF13-F579317CF098}"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B5D7-4DEE-851A-F95B78D96781}"/>
                </c:ext>
              </c:extLst>
            </c:dLbl>
            <c:dLbl>
              <c:idx val="6"/>
              <c:layout>
                <c:manualLayout>
                  <c:x val="-8.9547426638825756E-3"/>
                  <c:y val="-3.7345327123305329E-2"/>
                </c:manualLayout>
              </c:layout>
              <c:tx>
                <c:rich>
                  <a:bodyPr/>
                  <a:lstStyle/>
                  <a:p>
                    <a:fld id="{45E68CBB-965C-40D4-93FD-18AF3292A2CF}" type="CELLRANGE">
                      <a:rPr lang="en-US" baseline="0"/>
                      <a:pPr/>
                      <a:t>[CELLRANGE]</a:t>
                    </a:fld>
                    <a:r>
                      <a:rPr lang="en-US" baseline="0"/>
                      <a:t>, (</a:t>
                    </a:r>
                    <a:fld id="{A35E19F0-4A47-44FC-8253-D7DCE2D0313C}" type="XVALUE">
                      <a:rPr lang="en-US" baseline="0"/>
                      <a:pPr/>
                      <a:t>[X VALUE]</a:t>
                    </a:fld>
                    <a:r>
                      <a:rPr lang="en-US" baseline="0"/>
                      <a:t>, </a:t>
                    </a:r>
                    <a:fld id="{D2C65F13-02B0-46DE-ADE0-F8CD4AC502A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B5D7-4DEE-851A-F95B78D96781}"/>
                </c:ext>
              </c:extLst>
            </c:dLbl>
            <c:dLbl>
              <c:idx val="7"/>
              <c:layout>
                <c:manualLayout>
                  <c:x val="-0.1181231743999332"/>
                  <c:y val="-4.281873827660037E-2"/>
                </c:manualLayout>
              </c:layout>
              <c:tx>
                <c:rich>
                  <a:bodyPr/>
                  <a:lstStyle/>
                  <a:p>
                    <a:fld id="{752C3325-E7F0-4D8D-A3F5-7D2A15FEF630}" type="CELLRANGE">
                      <a:rPr lang="en-US" baseline="0"/>
                      <a:pPr/>
                      <a:t>[CELLRANGE]</a:t>
                    </a:fld>
                    <a:r>
                      <a:rPr lang="en-US" baseline="0"/>
                      <a:t>, (</a:t>
                    </a:r>
                    <a:fld id="{3B4D8E92-889D-4EE6-8545-644008F85735}" type="XVALUE">
                      <a:rPr lang="en-US" baseline="0"/>
                      <a:pPr/>
                      <a:t>[X VALUE]</a:t>
                    </a:fld>
                    <a:r>
                      <a:rPr lang="en-US" baseline="0"/>
                      <a:t>, </a:t>
                    </a:r>
                    <a:fld id="{C40ED639-A73F-4E40-9069-E7B4BE8F359F}"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B5D7-4DEE-851A-F95B78D96781}"/>
                </c:ext>
              </c:extLst>
            </c:dLbl>
            <c:dLbl>
              <c:idx val="8"/>
              <c:layout>
                <c:manualLayout>
                  <c:x val="-1.2766154180421908E-2"/>
                  <c:y val="-2.6768037043403591E-2"/>
                </c:manualLayout>
              </c:layout>
              <c:tx>
                <c:rich>
                  <a:bodyPr/>
                  <a:lstStyle/>
                  <a:p>
                    <a:fld id="{7E1F70DC-5EC2-4948-A147-F580AB0E1600}" type="CELLRANGE">
                      <a:rPr lang="en-US" baseline="0"/>
                      <a:pPr/>
                      <a:t>[CELLRANGE]</a:t>
                    </a:fld>
                    <a:r>
                      <a:rPr lang="en-US" baseline="0"/>
                      <a:t>, (</a:t>
                    </a:r>
                    <a:fld id="{CD38DC1E-5F68-4694-87EC-F56864321C9D}" type="XVALUE">
                      <a:rPr lang="en-US" baseline="0"/>
                      <a:pPr/>
                      <a:t>[X VALUE]</a:t>
                    </a:fld>
                    <a:r>
                      <a:rPr lang="en-US" baseline="0"/>
                      <a:t>, </a:t>
                    </a:r>
                    <a:fld id="{DA4928B0-EDA7-489E-B963-A59A75EDB5B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B5D7-4DEE-851A-F95B78D96781}"/>
                </c:ext>
              </c:extLst>
            </c:dLbl>
            <c:dLbl>
              <c:idx val="9"/>
              <c:layout>
                <c:manualLayout>
                  <c:x val="4.0942153159909834E-3"/>
                  <c:y val="-1.4330278339763929E-2"/>
                </c:manualLayout>
              </c:layout>
              <c:tx>
                <c:rich>
                  <a:bodyPr/>
                  <a:lstStyle/>
                  <a:p>
                    <a:fld id="{EF9B0D62-4797-446C-8467-B1FD8DB71687}" type="CELLRANGE">
                      <a:rPr lang="en-US" baseline="0"/>
                      <a:pPr/>
                      <a:t>[CELLRANGE]</a:t>
                    </a:fld>
                    <a:r>
                      <a:rPr lang="en-US" baseline="0"/>
                      <a:t>, (</a:t>
                    </a:r>
                    <a:fld id="{AF4DFFF8-29FA-4485-B71A-010DF5AC02C4}" type="XVALUE">
                      <a:rPr lang="en-US" baseline="0"/>
                      <a:pPr/>
                      <a:t>[X VALUE]</a:t>
                    </a:fld>
                    <a:r>
                      <a:rPr lang="en-US" baseline="0"/>
                      <a:t>, </a:t>
                    </a:r>
                    <a:fld id="{2B542AED-0B39-4F3D-AABE-4F9964EFA2A4}"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B5D7-4DEE-851A-F95B78D96781}"/>
                </c:ext>
              </c:extLst>
            </c:dLbl>
            <c:dLbl>
              <c:idx val="10"/>
              <c:layout>
                <c:manualLayout>
                  <c:x val="-3.1105135474468273E-2"/>
                  <c:y val="-4.6140710370462142E-2"/>
                </c:manualLayout>
              </c:layout>
              <c:tx>
                <c:rich>
                  <a:bodyPr/>
                  <a:lstStyle/>
                  <a:p>
                    <a:fld id="{EF0A2428-92E5-4756-A81D-716D245DAA3D}" type="CELLRANGE">
                      <a:rPr lang="en-US" baseline="0"/>
                      <a:pPr/>
                      <a:t>[CELLRANGE]</a:t>
                    </a:fld>
                    <a:r>
                      <a:rPr lang="en-US" baseline="0"/>
                      <a:t>, (</a:t>
                    </a:r>
                    <a:fld id="{5F42887E-7923-4BF8-B944-E6815977E1F3}" type="XVALUE">
                      <a:rPr lang="en-US" baseline="0"/>
                      <a:pPr/>
                      <a:t>[X VALUE]</a:t>
                    </a:fld>
                    <a:r>
                      <a:rPr lang="en-US" baseline="0"/>
                      <a:t>, </a:t>
                    </a:r>
                    <a:fld id="{417E52DB-494C-47C1-8D2C-E7945C880B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B5D7-4DEE-851A-F95B78D96781}"/>
                </c:ext>
              </c:extLst>
            </c:dLbl>
            <c:dLbl>
              <c:idx val="11"/>
              <c:layout>
                <c:manualLayout>
                  <c:x val="-0.11079319985177737"/>
                  <c:y val="2.8357452673395761E-2"/>
                </c:manualLayout>
              </c:layout>
              <c:tx>
                <c:rich>
                  <a:bodyPr/>
                  <a:lstStyle/>
                  <a:p>
                    <a:fld id="{E8B413A9-7DE4-4E53-A88D-7CBDD9B8B38E}" type="CELLRANGE">
                      <a:rPr lang="en-US" baseline="0"/>
                      <a:pPr/>
                      <a:t>[CELLRANGE]</a:t>
                    </a:fld>
                    <a:r>
                      <a:rPr lang="en-US" baseline="0"/>
                      <a:t>, (</a:t>
                    </a:r>
                    <a:fld id="{08E96311-C3E7-4EFE-8DE5-888CEDFE543C}" type="XVALUE">
                      <a:rPr lang="en-US" baseline="0"/>
                      <a:pPr/>
                      <a:t>[X VALUE]</a:t>
                    </a:fld>
                    <a:r>
                      <a:rPr lang="en-US" baseline="0"/>
                      <a:t>, </a:t>
                    </a:r>
                    <a:fld id="{C1DDF868-D50B-4B8F-B6C8-E02E8B6660F6}"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B5D7-4DEE-851A-F95B78D96781}"/>
                </c:ext>
              </c:extLst>
            </c:dLbl>
            <c:dLbl>
              <c:idx val="12"/>
              <c:layout>
                <c:manualLayout>
                  <c:x val="-9.8103811513697625E-2"/>
                  <c:y val="1.880166126791446E-3"/>
                </c:manualLayout>
              </c:layout>
              <c:tx>
                <c:rich>
                  <a:bodyPr/>
                  <a:lstStyle/>
                  <a:p>
                    <a:fld id="{B278AC52-014D-4D47-ACC3-41A4E6BC8578}" type="CELLRANGE">
                      <a:rPr lang="en-US" baseline="0"/>
                      <a:pPr/>
                      <a:t>[CELLRANGE]</a:t>
                    </a:fld>
                    <a:r>
                      <a:rPr lang="en-US" baseline="0"/>
                      <a:t>, (</a:t>
                    </a:r>
                    <a:fld id="{FD33519B-85D7-432F-BF30-ECA77E81A398}" type="XVALUE">
                      <a:rPr lang="en-US" baseline="0"/>
                      <a:pPr/>
                      <a:t>[X VALUE]</a:t>
                    </a:fld>
                    <a:r>
                      <a:rPr lang="en-US" baseline="0"/>
                      <a:t>, </a:t>
                    </a:r>
                    <a:fld id="{5A2C5433-41D0-4CB0-BD5B-972658A78F57}"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B5D7-4DEE-851A-F95B78D96781}"/>
                </c:ext>
              </c:extLst>
            </c:dLbl>
            <c:dLbl>
              <c:idx val="13"/>
              <c:layout>
                <c:manualLayout>
                  <c:x val="2.0271010819209209E-3"/>
                  <c:y val="1.872058785593983E-2"/>
                </c:manualLayout>
              </c:layout>
              <c:tx>
                <c:rich>
                  <a:bodyPr/>
                  <a:lstStyle/>
                  <a:p>
                    <a:fld id="{6A4B1EAC-9D97-4914-85E9-1C5F0FAA27E3}" type="CELLRANGE">
                      <a:rPr lang="en-US"/>
                      <a:pPr/>
                      <a:t>[CELLRANGE]</a:t>
                    </a:fld>
                    <a:r>
                      <a:rPr lang="en-US" baseline="0"/>
                      <a:t>, (</a:t>
                    </a:r>
                    <a:fld id="{CDEA856B-95C6-41FA-8457-3C31CD6A87FD}" type="XVALUE">
                      <a:rPr lang="en-US" baseline="0"/>
                      <a:pPr/>
                      <a:t>[X VALUE]</a:t>
                    </a:fld>
                    <a:r>
                      <a:rPr lang="en-US" baseline="0"/>
                      <a:t>, </a:t>
                    </a:r>
                    <a:fld id="{1A6CC969-DB97-488E-A5E0-6AC6FDE7664D}"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B5D7-4DEE-851A-F95B78D96781}"/>
                </c:ext>
              </c:extLst>
            </c:dLbl>
            <c:dLbl>
              <c:idx val="14"/>
              <c:layout>
                <c:manualLayout>
                  <c:x val="-4.5655048607677377E-2"/>
                  <c:y val="2.0511369909174317E-2"/>
                </c:manualLayout>
              </c:layout>
              <c:tx>
                <c:rich>
                  <a:bodyPr/>
                  <a:lstStyle/>
                  <a:p>
                    <a:fld id="{85557549-7831-4907-912E-97C9D54F6984}" type="CELLRANGE">
                      <a:rPr lang="en-US"/>
                      <a:pPr/>
                      <a:t>[CELLRANGE]</a:t>
                    </a:fld>
                    <a:r>
                      <a:rPr lang="en-US" baseline="0"/>
                      <a:t>, (</a:t>
                    </a:r>
                    <a:fld id="{C4AB6B6A-AF01-4311-88CF-55E16E678994}" type="XVALUE">
                      <a:rPr lang="en-US" baseline="0"/>
                      <a:pPr/>
                      <a:t>[X VALUE]</a:t>
                    </a:fld>
                    <a:r>
                      <a:rPr lang="en-US" baseline="0"/>
                      <a:t>, </a:t>
                    </a:r>
                    <a:fld id="{4E654D05-EBEA-4750-8025-E64E1E5347A0}"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B5D7-4DEE-851A-F95B78D96781}"/>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1"/>
            <c:showCatName val="1"/>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Matrix!$C$6:$C$20</c:f>
              <c:numCache>
                <c:formatCode>0</c:formatCode>
                <c:ptCount val="15"/>
                <c:pt idx="0">
                  <c:v>711</c:v>
                </c:pt>
                <c:pt idx="1">
                  <c:v>822.94264339152119</c:v>
                </c:pt>
                <c:pt idx="2">
                  <c:v>857.58513931888547</c:v>
                </c:pt>
                <c:pt idx="3">
                  <c:v>570.42253521126759</c:v>
                </c:pt>
                <c:pt idx="4">
                  <c:v>543.97834912043299</c:v>
                </c:pt>
                <c:pt idx="5">
                  <c:v>730.01038421599173</c:v>
                </c:pt>
                <c:pt idx="6">
                  <c:v>816.22176591375774</c:v>
                </c:pt>
                <c:pt idx="7">
                  <c:v>857.28744939271257</c:v>
                </c:pt>
                <c:pt idx="8">
                  <c:v>728.68217054263562</c:v>
                </c:pt>
                <c:pt idx="9">
                  <c:v>734.17721518987344</c:v>
                </c:pt>
                <c:pt idx="10">
                  <c:v>703.21931589537223</c:v>
                </c:pt>
                <c:pt idx="11">
                  <c:v>511.20162932790225</c:v>
                </c:pt>
                <c:pt idx="12">
                  <c:v>809.72972972972968</c:v>
                </c:pt>
                <c:pt idx="13">
                  <c:v>707</c:v>
                </c:pt>
                <c:pt idx="14">
                  <c:v>627.40384615384619</c:v>
                </c:pt>
              </c:numCache>
            </c:numRef>
          </c:xVal>
          <c:yVal>
            <c:numRef>
              <c:f>Matrix!$D$6:$D$20</c:f>
              <c:numCache>
                <c:formatCode>General</c:formatCode>
                <c:ptCount val="15"/>
                <c:pt idx="0">
                  <c:v>735</c:v>
                </c:pt>
                <c:pt idx="1">
                  <c:v>684</c:v>
                </c:pt>
                <c:pt idx="2">
                  <c:v>730</c:v>
                </c:pt>
                <c:pt idx="3">
                  <c:v>686</c:v>
                </c:pt>
                <c:pt idx="4">
                  <c:v>530</c:v>
                </c:pt>
                <c:pt idx="5">
                  <c:v>705</c:v>
                </c:pt>
                <c:pt idx="6">
                  <c:v>723</c:v>
                </c:pt>
                <c:pt idx="7">
                  <c:v>891</c:v>
                </c:pt>
                <c:pt idx="8">
                  <c:v>794</c:v>
                </c:pt>
                <c:pt idx="9">
                  <c:v>556</c:v>
                </c:pt>
                <c:pt idx="10">
                  <c:v>800</c:v>
                </c:pt>
                <c:pt idx="11">
                  <c:v>544</c:v>
                </c:pt>
                <c:pt idx="12">
                  <c:v>897</c:v>
                </c:pt>
                <c:pt idx="13">
                  <c:v>516</c:v>
                </c:pt>
                <c:pt idx="14">
                  <c:v>701</c:v>
                </c:pt>
              </c:numCache>
            </c:numRef>
          </c:yVal>
          <c:smooth val="0"/>
          <c:extLst>
            <c:ext xmlns:c15="http://schemas.microsoft.com/office/drawing/2012/chart" uri="{02D57815-91ED-43cb-92C2-25804820EDAC}">
              <c15:datalabelsRange>
                <c15:f>Matrix!$A$6:$A$20</c15:f>
                <c15:dlblRangeCache>
                  <c:ptCount val="15"/>
                  <c:pt idx="0">
                    <c:v>P2</c:v>
                  </c:pt>
                  <c:pt idx="1">
                    <c:v>P3</c:v>
                  </c:pt>
                  <c:pt idx="2">
                    <c:v>P4</c:v>
                  </c:pt>
                  <c:pt idx="3">
                    <c:v>P5</c:v>
                  </c:pt>
                  <c:pt idx="4">
                    <c:v>P8</c:v>
                  </c:pt>
                  <c:pt idx="5">
                    <c:v>P12</c:v>
                  </c:pt>
                  <c:pt idx="6">
                    <c:v>P17</c:v>
                  </c:pt>
                  <c:pt idx="7">
                    <c:v>P20</c:v>
                  </c:pt>
                  <c:pt idx="8">
                    <c:v>P22</c:v>
                  </c:pt>
                  <c:pt idx="9">
                    <c:v>P24</c:v>
                  </c:pt>
                  <c:pt idx="10">
                    <c:v>P25</c:v>
                  </c:pt>
                  <c:pt idx="11">
                    <c:v>P26</c:v>
                  </c:pt>
                  <c:pt idx="12">
                    <c:v>P29</c:v>
                  </c:pt>
                  <c:pt idx="13">
                    <c:v>P33</c:v>
                  </c:pt>
                  <c:pt idx="14">
                    <c:v>P27</c:v>
                  </c:pt>
                </c15:dlblRangeCache>
              </c15:datalabelsRange>
            </c:ext>
            <c:ext xmlns:c16="http://schemas.microsoft.com/office/drawing/2014/chart" uri="{C3380CC4-5D6E-409C-BE32-E72D297353CC}">
              <c16:uniqueId val="{0000000F-B5D7-4DEE-851A-F95B78D96781}"/>
            </c:ext>
          </c:extLst>
        </c:ser>
        <c:ser>
          <c:idx val="1"/>
          <c:order val="1"/>
          <c:tx>
            <c:v>Owner</c:v>
          </c:tx>
          <c:spPr>
            <a:ln w="2540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0904870068112866E-2"/>
                  <c:y val="-5.3081361593432647E-17"/>
                </c:manualLayout>
              </c:layout>
              <c:tx>
                <c:rich>
                  <a:bodyPr/>
                  <a:lstStyle/>
                  <a:p>
                    <a:fld id="{2B1CDB0B-18C5-4F91-900E-EB6F55ED98B4}" type="CELLRANGE">
                      <a:rPr lang="en-US" baseline="0"/>
                      <a:pPr/>
                      <a:t>[CELLRANGE]</a:t>
                    </a:fld>
                    <a:r>
                      <a:rPr lang="en-US" baseline="0"/>
                      <a:t>, (</a:t>
                    </a:r>
                    <a:fld id="{8743479B-1462-476D-9419-29EF327D3ED9}" type="XVALUE">
                      <a:rPr lang="en-US" baseline="0"/>
                      <a:pPr/>
                      <a:t>[X VALUE]</a:t>
                    </a:fld>
                    <a:r>
                      <a:rPr lang="en-US" baseline="0"/>
                      <a:t>, </a:t>
                    </a:r>
                    <a:fld id="{84E8936A-1FCE-4336-818B-239DF0B02AA1}"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B5D7-4DEE-851A-F95B78D96781}"/>
                </c:ext>
              </c:extLst>
            </c:dLbl>
            <c:dLbl>
              <c:idx val="1"/>
              <c:tx>
                <c:rich>
                  <a:bodyPr/>
                  <a:lstStyle/>
                  <a:p>
                    <a:fld id="{F986C202-F8F0-47AD-A7D3-A64A44D26A04}" type="CELLRANGE">
                      <a:rPr lang="en-US"/>
                      <a:pPr/>
                      <a:t>[CELLRANGE]</a:t>
                    </a:fld>
                    <a:r>
                      <a:rPr lang="en-US" baseline="0"/>
                      <a:t>, (</a:t>
                    </a:r>
                    <a:fld id="{6A19A343-F4D3-4F0F-AC80-839F14A871CF}" type="XVALUE">
                      <a:rPr lang="en-US" baseline="0"/>
                      <a:pPr/>
                      <a:t>[X VALUE]</a:t>
                    </a:fld>
                    <a:r>
                      <a:rPr lang="en-US" baseline="0"/>
                      <a:t>, </a:t>
                    </a:r>
                    <a:fld id="{7DB31719-93FD-43B2-B6EE-129309E2765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B5D7-4DEE-851A-F95B78D96781}"/>
                </c:ext>
              </c:extLst>
            </c:dLbl>
            <c:dLbl>
              <c:idx val="2"/>
              <c:layout>
                <c:manualLayout>
                  <c:x val="-7.635733406157559E-4"/>
                  <c:y val="-8.9641835021093928E-3"/>
                </c:manualLayout>
              </c:layout>
              <c:tx>
                <c:rich>
                  <a:bodyPr/>
                  <a:lstStyle/>
                  <a:p>
                    <a:fld id="{8C153D18-8A7A-4E69-A2A2-5AC56F194BC2}" type="CELLRANGE">
                      <a:rPr lang="en-US" baseline="0"/>
                      <a:pPr/>
                      <a:t>[CELLRANGE]</a:t>
                    </a:fld>
                    <a:r>
                      <a:rPr lang="en-US" baseline="0"/>
                      <a:t>, (</a:t>
                    </a:r>
                    <a:fld id="{AB76264C-1379-40F1-80FF-111FB217E42B}" type="XVALUE">
                      <a:rPr lang="en-US" baseline="0"/>
                      <a:pPr/>
                      <a:t>[X VALUE]</a:t>
                    </a:fld>
                    <a:r>
                      <a:rPr lang="en-US" baseline="0"/>
                      <a:t>, </a:t>
                    </a:r>
                    <a:fld id="{FB309113-5682-4658-9ED4-3A62028BBB58}"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B5D7-4DEE-851A-F95B78D96781}"/>
                </c:ext>
              </c:extLst>
            </c:dLbl>
            <c:dLbl>
              <c:idx val="3"/>
              <c:layout>
                <c:manualLayout>
                  <c:x val="-5.7811263180419382E-2"/>
                  <c:y val="-6.4225619935214931E-2"/>
                </c:manualLayout>
              </c:layout>
              <c:tx>
                <c:rich>
                  <a:bodyPr/>
                  <a:lstStyle/>
                  <a:p>
                    <a:fld id="{360C5819-BDA2-440D-8432-B555C8F56C45}" type="CELLRANGE">
                      <a:rPr lang="en-US"/>
                      <a:pPr/>
                      <a:t>[CELLRANGE]</a:t>
                    </a:fld>
                    <a:r>
                      <a:rPr lang="en-US" baseline="0"/>
                      <a:t>, (</a:t>
                    </a:r>
                    <a:fld id="{11C7D49B-434B-4742-A0DE-BD6249C41852}" type="XVALUE">
                      <a:rPr lang="en-US" baseline="0"/>
                      <a:pPr/>
                      <a:t>[X VALUE]</a:t>
                    </a:fld>
                    <a:r>
                      <a:rPr lang="en-US" baseline="0"/>
                      <a:t>, </a:t>
                    </a:r>
                    <a:fld id="{DA5FA719-61B4-4B26-9FA3-7F05B138478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B5D7-4DEE-851A-F95B78D96781}"/>
                </c:ext>
              </c:extLst>
            </c:dLbl>
            <c:dLbl>
              <c:idx val="4"/>
              <c:layout>
                <c:manualLayout>
                  <c:x val="7.6289050683081344E-3"/>
                  <c:y val="-9.8648119513102634E-4"/>
                </c:manualLayout>
              </c:layout>
              <c:tx>
                <c:rich>
                  <a:bodyPr/>
                  <a:lstStyle/>
                  <a:p>
                    <a:fld id="{982B1C5E-B53E-4AFC-9035-BD329DD48D9E}" type="CELLRANGE">
                      <a:rPr lang="en-US" baseline="0"/>
                      <a:pPr/>
                      <a:t>[CELLRANGE]</a:t>
                    </a:fld>
                    <a:r>
                      <a:rPr lang="en-US" baseline="0"/>
                      <a:t>, (</a:t>
                    </a:r>
                    <a:fld id="{350F4EF0-B4F5-45C5-97A1-511FC4E2812F}" type="XVALUE">
                      <a:rPr lang="en-US" baseline="0"/>
                      <a:pPr/>
                      <a:t>[X VALUE]</a:t>
                    </a:fld>
                    <a:r>
                      <a:rPr lang="en-US" baseline="0"/>
                      <a:t>, </a:t>
                    </a:r>
                    <a:fld id="{308BCE81-2F7B-4E9C-AF5C-CBB6AE00A54B}"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B5D7-4DEE-851A-F95B78D96781}"/>
                </c:ext>
              </c:extLst>
            </c:dLbl>
            <c:dLbl>
              <c:idx val="5"/>
              <c:layout>
                <c:manualLayout>
                  <c:x val="2.2485651805549998E-4"/>
                  <c:y val="-3.6481377068753935E-2"/>
                </c:manualLayout>
              </c:layout>
              <c:tx>
                <c:rich>
                  <a:bodyPr/>
                  <a:lstStyle/>
                  <a:p>
                    <a:fld id="{DBC4F583-030B-42E9-AF2A-C434FDF4510A}" type="CELLRANGE">
                      <a:rPr lang="en-US" baseline="0"/>
                      <a:pPr/>
                      <a:t>[CELLRANGE]</a:t>
                    </a:fld>
                    <a:r>
                      <a:rPr lang="en-US" baseline="0"/>
                      <a:t>, (</a:t>
                    </a:r>
                    <a:fld id="{4EDF8AA7-4CDC-4418-B1A0-7E78B6F0AD27}" type="XVALUE">
                      <a:rPr lang="en-US" baseline="0"/>
                      <a:pPr/>
                      <a:t>[X VALUE]</a:t>
                    </a:fld>
                    <a:r>
                      <a:rPr lang="en-US" baseline="0"/>
                      <a:t>, </a:t>
                    </a:r>
                    <a:fld id="{2FCF35CA-8001-4093-8578-64999265BEAE}"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B5D7-4DEE-851A-F95B78D96781}"/>
                </c:ext>
              </c:extLst>
            </c:dLbl>
            <c:dLbl>
              <c:idx val="6"/>
              <c:layout>
                <c:manualLayout>
                  <c:x val="6.5525885899885474E-3"/>
                  <c:y val="-2.4216996672304952E-2"/>
                </c:manualLayout>
              </c:layout>
              <c:tx>
                <c:rich>
                  <a:bodyPr/>
                  <a:lstStyle/>
                  <a:p>
                    <a:fld id="{DEA02B50-D609-46F4-992E-138742F18920}" type="CELLRANGE">
                      <a:rPr lang="en-US" baseline="0"/>
                      <a:pPr/>
                      <a:t>[CELLRANGE]</a:t>
                    </a:fld>
                    <a:r>
                      <a:rPr lang="en-US" baseline="0"/>
                      <a:t>, (</a:t>
                    </a:r>
                    <a:fld id="{28FE2D40-DB09-41D4-A57C-69309CA42E6A}" type="XVALUE">
                      <a:rPr lang="en-US" baseline="0"/>
                      <a:pPr/>
                      <a:t>[X VALUE]</a:t>
                    </a:fld>
                    <a:r>
                      <a:rPr lang="en-US" baseline="0"/>
                      <a:t>, </a:t>
                    </a:r>
                    <a:fld id="{DDF0BFCA-E402-4FED-94C6-A7E2C9AE27F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B5D7-4DEE-851A-F95B78D96781}"/>
                </c:ext>
              </c:extLst>
            </c:dLbl>
            <c:dLbl>
              <c:idx val="7"/>
              <c:tx>
                <c:rich>
                  <a:bodyPr/>
                  <a:lstStyle/>
                  <a:p>
                    <a:fld id="{392A028C-44CB-4448-85D9-19A64E02A4BF}" type="CELLRANGE">
                      <a:rPr lang="en-US"/>
                      <a:pPr/>
                      <a:t>[CELLRANGE]</a:t>
                    </a:fld>
                    <a:r>
                      <a:rPr lang="en-US" baseline="0"/>
                      <a:t>, (</a:t>
                    </a:r>
                    <a:fld id="{5BE3C6E5-428E-4979-8F88-591B477C33B3}" type="XVALUE">
                      <a:rPr lang="en-US" baseline="0"/>
                      <a:pPr/>
                      <a:t>[X VALUE]</a:t>
                    </a:fld>
                    <a:r>
                      <a:rPr lang="en-US" baseline="0"/>
                      <a:t>, </a:t>
                    </a:r>
                    <a:fld id="{F956753D-BD0B-4D80-A2D9-AF028891F96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B5D7-4DEE-851A-F95B78D96781}"/>
                </c:ext>
              </c:extLst>
            </c:dLbl>
            <c:dLbl>
              <c:idx val="8"/>
              <c:layout>
                <c:manualLayout>
                  <c:x val="-4.3083726651021108E-2"/>
                  <c:y val="3.2761028747894855E-2"/>
                </c:manualLayout>
              </c:layout>
              <c:tx>
                <c:rich>
                  <a:bodyPr/>
                  <a:lstStyle/>
                  <a:p>
                    <a:fld id="{E9F7BAC4-5893-49E9-A007-62A7AB70ABF2}" type="CELLRANGE">
                      <a:rPr lang="en-US"/>
                      <a:pPr/>
                      <a:t>[CELLRANGE]</a:t>
                    </a:fld>
                    <a:r>
                      <a:rPr lang="en-US" baseline="0"/>
                      <a:t>, (</a:t>
                    </a:r>
                    <a:fld id="{48420F2F-6F47-4074-A96D-B9893F8856AE}" type="XVALUE">
                      <a:rPr lang="en-US" baseline="0"/>
                      <a:pPr/>
                      <a:t>[X VALUE]</a:t>
                    </a:fld>
                    <a:r>
                      <a:rPr lang="en-US" baseline="0"/>
                      <a:t>, </a:t>
                    </a:r>
                    <a:fld id="{460101AF-4E91-4A10-BFBE-F6478FB858F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B5D7-4DEE-851A-F95B78D96781}"/>
                </c:ext>
              </c:extLst>
            </c:dLbl>
            <c:dLbl>
              <c:idx val="9"/>
              <c:layout>
                <c:manualLayout>
                  <c:x val="1.3256531277237214E-2"/>
                  <c:y val="1.4040440891954916E-2"/>
                </c:manualLayout>
              </c:layout>
              <c:tx>
                <c:rich>
                  <a:bodyPr/>
                  <a:lstStyle/>
                  <a:p>
                    <a:fld id="{76787780-DD46-4DF8-9F92-95F3C5D08833}" type="CELLRANGE">
                      <a:rPr lang="en-US"/>
                      <a:pPr/>
                      <a:t>[CELLRANGE]</a:t>
                    </a:fld>
                    <a:r>
                      <a:rPr lang="en-US" baseline="0"/>
                      <a:t>, (</a:t>
                    </a:r>
                    <a:fld id="{3DEBF230-2435-4B16-91C7-33860FD19B83}" type="XVALUE">
                      <a:rPr lang="en-US" baseline="0"/>
                      <a:pPr/>
                      <a:t>[X VALUE]</a:t>
                    </a:fld>
                    <a:r>
                      <a:rPr lang="en-US" baseline="0"/>
                      <a:t>, </a:t>
                    </a:r>
                    <a:fld id="{28474607-F34A-4B09-A426-EC99CF1364A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B5D7-4DEE-851A-F95B78D96781}"/>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Matrix!$C$21:$C$30</c:f>
              <c:numCache>
                <c:formatCode>0</c:formatCode>
                <c:ptCount val="10"/>
                <c:pt idx="0">
                  <c:v>493.30587023686923</c:v>
                </c:pt>
                <c:pt idx="1">
                  <c:v>527.57544224765866</c:v>
                </c:pt>
                <c:pt idx="2">
                  <c:v>626</c:v>
                </c:pt>
                <c:pt idx="3">
                  <c:v>552.49745158002042</c:v>
                </c:pt>
                <c:pt idx="4">
                  <c:v>886.11713665943603</c:v>
                </c:pt>
                <c:pt idx="5">
                  <c:v>572.87449392712551</c:v>
                </c:pt>
                <c:pt idx="6">
                  <c:v>887</c:v>
                </c:pt>
                <c:pt idx="7">
                  <c:v>709.38215102974834</c:v>
                </c:pt>
                <c:pt idx="8">
                  <c:v>844.10256410256409</c:v>
                </c:pt>
                <c:pt idx="9">
                  <c:v>898.24945295404814</c:v>
                </c:pt>
              </c:numCache>
            </c:numRef>
          </c:xVal>
          <c:yVal>
            <c:numRef>
              <c:f>Matrix!$D$21:$D$30</c:f>
              <c:numCache>
                <c:formatCode>General</c:formatCode>
                <c:ptCount val="10"/>
                <c:pt idx="0">
                  <c:v>569</c:v>
                </c:pt>
                <c:pt idx="1">
                  <c:v>434</c:v>
                </c:pt>
                <c:pt idx="2">
                  <c:v>579</c:v>
                </c:pt>
                <c:pt idx="3">
                  <c:v>545</c:v>
                </c:pt>
                <c:pt idx="4">
                  <c:v>673</c:v>
                </c:pt>
                <c:pt idx="5">
                  <c:v>586</c:v>
                </c:pt>
                <c:pt idx="6">
                  <c:v>813</c:v>
                </c:pt>
                <c:pt idx="7">
                  <c:v>624</c:v>
                </c:pt>
                <c:pt idx="8">
                  <c:v>875</c:v>
                </c:pt>
                <c:pt idx="9">
                  <c:v>896</c:v>
                </c:pt>
              </c:numCache>
            </c:numRef>
          </c:yVal>
          <c:smooth val="0"/>
          <c:extLst>
            <c:ext xmlns:c15="http://schemas.microsoft.com/office/drawing/2012/chart" uri="{02D57815-91ED-43cb-92C2-25804820EDAC}">
              <c15:datalabelsRange>
                <c15:f>Matrix!$A$21:$A$30</c15:f>
                <c15:dlblRangeCache>
                  <c:ptCount val="10"/>
                  <c:pt idx="0">
                    <c:v>P6</c:v>
                  </c:pt>
                  <c:pt idx="1">
                    <c:v>P7</c:v>
                  </c:pt>
                  <c:pt idx="2">
                    <c:v>P11</c:v>
                  </c:pt>
                  <c:pt idx="3">
                    <c:v>P13</c:v>
                  </c:pt>
                  <c:pt idx="4">
                    <c:v>P14</c:v>
                  </c:pt>
                  <c:pt idx="5">
                    <c:v>P16</c:v>
                  </c:pt>
                  <c:pt idx="6">
                    <c:v>P28</c:v>
                  </c:pt>
                  <c:pt idx="7">
                    <c:v>P30</c:v>
                  </c:pt>
                  <c:pt idx="8">
                    <c:v>P32</c:v>
                  </c:pt>
                  <c:pt idx="9">
                    <c:v>P19</c:v>
                  </c:pt>
                </c15:dlblRangeCache>
              </c15:datalabelsRange>
            </c:ext>
            <c:ext xmlns:c16="http://schemas.microsoft.com/office/drawing/2014/chart" uri="{C3380CC4-5D6E-409C-BE32-E72D297353CC}">
              <c16:uniqueId val="{0000001A-B5D7-4DEE-851A-F95B78D96781}"/>
            </c:ext>
          </c:extLst>
        </c:ser>
        <c:ser>
          <c:idx val="2"/>
          <c:order val="2"/>
          <c:tx>
            <c:v>Consultant</c:v>
          </c:tx>
          <c:spPr>
            <a:ln w="25400" cap="rnd">
              <a:noFill/>
              <a:round/>
            </a:ln>
            <a:effectLst/>
          </c:spPr>
          <c:marker>
            <c:symbol val="circle"/>
            <c:size val="8"/>
            <c:spPr>
              <a:solidFill>
                <a:schemeClr val="tx1"/>
              </a:solidFill>
              <a:ln w="25400" cap="flat">
                <a:solidFill>
                  <a:schemeClr val="tx1"/>
                </a:solidFill>
              </a:ln>
              <a:effectLst/>
            </c:spPr>
          </c:marker>
          <c:dLbls>
            <c:dLbl>
              <c:idx val="0"/>
              <c:layout>
                <c:manualLayout>
                  <c:x val="-7.1608823245061057E-2"/>
                  <c:y val="-3.9783745257878665E-2"/>
                </c:manualLayout>
              </c:layout>
              <c:tx>
                <c:rich>
                  <a:bodyPr/>
                  <a:lstStyle/>
                  <a:p>
                    <a:fld id="{ED497099-0784-4439-B509-9BDC8DC71B75}" type="CELLRANGE">
                      <a:rPr lang="en-US" b="1" baseline="0">
                        <a:solidFill>
                          <a:schemeClr val="tx1"/>
                        </a:solidFill>
                      </a:rPr>
                      <a:pPr/>
                      <a:t>[CELLRANGE]</a:t>
                    </a:fld>
                    <a:r>
                      <a:rPr lang="en-US" b="1" baseline="0">
                        <a:solidFill>
                          <a:schemeClr val="tx1"/>
                        </a:solidFill>
                      </a:rPr>
                      <a:t>, (</a:t>
                    </a:r>
                    <a:fld id="{A2CA6500-C818-4EB8-A8BF-041B57B749B5}" type="XVALUE">
                      <a:rPr lang="en-US" b="1" baseline="0">
                        <a:solidFill>
                          <a:schemeClr val="tx1"/>
                        </a:solidFill>
                      </a:rPr>
                      <a:pPr/>
                      <a:t>[X VALUE]</a:t>
                    </a:fld>
                    <a:r>
                      <a:rPr lang="en-US" b="1" baseline="0">
                        <a:solidFill>
                          <a:schemeClr val="tx1"/>
                        </a:solidFill>
                      </a:rPr>
                      <a:t>, </a:t>
                    </a:r>
                    <a:fld id="{895F6479-2441-4F32-980E-FE0E21391124}"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B5D7-4DEE-851A-F95B78D96781}"/>
                </c:ext>
              </c:extLst>
            </c:dLbl>
            <c:dLbl>
              <c:idx val="1"/>
              <c:layout>
                <c:manualLayout>
                  <c:x val="-3.0561405005500319E-2"/>
                  <c:y val="3.211944400574826E-2"/>
                </c:manualLayout>
              </c:layout>
              <c:tx>
                <c:rich>
                  <a:bodyPr/>
                  <a:lstStyle/>
                  <a:p>
                    <a:fld id="{76FED29D-F798-423D-A211-B562C874D95B}" type="CELLRANGE">
                      <a:rPr lang="en-US" b="1" baseline="0">
                        <a:solidFill>
                          <a:schemeClr val="tx1"/>
                        </a:solidFill>
                      </a:rPr>
                      <a:pPr/>
                      <a:t>[CELLRANGE]</a:t>
                    </a:fld>
                    <a:r>
                      <a:rPr lang="en-US" b="1" baseline="0">
                        <a:solidFill>
                          <a:schemeClr val="tx1"/>
                        </a:solidFill>
                      </a:rPr>
                      <a:t>, (</a:t>
                    </a:r>
                    <a:fld id="{DB816B7A-7742-44C8-B3F0-63DF380601B4}" type="XVALUE">
                      <a:rPr lang="en-US" b="1" baseline="0">
                        <a:solidFill>
                          <a:schemeClr val="tx1"/>
                        </a:solidFill>
                      </a:rPr>
                      <a:pPr/>
                      <a:t>[X VALUE]</a:t>
                    </a:fld>
                    <a:r>
                      <a:rPr lang="en-US" b="1" baseline="0">
                        <a:solidFill>
                          <a:schemeClr val="tx1"/>
                        </a:solidFill>
                      </a:rPr>
                      <a:t>, </a:t>
                    </a:r>
                    <a:fld id="{448B0AE5-00CD-4306-BF2A-9D5BB73DF653}"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B5D7-4DEE-851A-F95B78D96781}"/>
                </c:ext>
              </c:extLst>
            </c:dLbl>
            <c:dLbl>
              <c:idx val="2"/>
              <c:layout>
                <c:manualLayout>
                  <c:x val="-2.5113218925685771E-2"/>
                  <c:y val="-3.4511059402863073E-2"/>
                </c:manualLayout>
              </c:layout>
              <c:tx>
                <c:rich>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fld id="{5D728884-A881-4573-969D-A7D9B8B9D48B}" type="CELLRANGE">
                      <a:rPr lang="en-US"/>
                      <a:pPr algn="ctr" rtl="0">
                        <a:defRPr lang="en-US" sz="800" b="1">
                          <a:solidFill>
                            <a:schemeClr val="tx1"/>
                          </a:solidFill>
                        </a:defRPr>
                      </a:pPr>
                      <a:t>[CELLRANGE]</a:t>
                    </a:fld>
                    <a:r>
                      <a:rPr lang="en-US" baseline="0"/>
                      <a:t>, (</a:t>
                    </a:r>
                    <a:fld id="{59EC07FD-8D0F-4502-8A74-D53EAF155437}" type="XVALUE">
                      <a:rPr lang="en-US" baseline="0"/>
                      <a:pPr algn="ctr" rtl="0">
                        <a:defRPr lang="en-US" sz="800" b="1">
                          <a:solidFill>
                            <a:schemeClr val="tx1"/>
                          </a:solidFill>
                        </a:defRPr>
                      </a:pPr>
                      <a:t>[X VALUE]</a:t>
                    </a:fld>
                    <a:r>
                      <a:rPr lang="en-US" baseline="0"/>
                      <a:t>, </a:t>
                    </a:r>
                    <a:fld id="{7D154BB9-10C0-476E-919F-E23F9F9BAD63}" type="YVALUE">
                      <a:rPr lang="en-US" baseline="0"/>
                      <a:pPr algn="ctr" rtl="0">
                        <a:defRPr lang="en-US" sz="800" b="1">
                          <a:solidFill>
                            <a:schemeClr val="tx1"/>
                          </a:solidFill>
                        </a:defRPr>
                      </a:pPr>
                      <a:t>[Y VALUE]</a:t>
                    </a:fld>
                    <a:r>
                      <a:rPr lang="en-US" baseline="0"/>
                      <a:t>)</a:t>
                    </a:r>
                  </a:p>
                </c:rich>
              </c:tx>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B5D7-4DEE-851A-F95B78D96781}"/>
                </c:ext>
              </c:extLst>
            </c:dLbl>
            <c:dLbl>
              <c:idx val="3"/>
              <c:tx>
                <c:rich>
                  <a:bodyPr/>
                  <a:lstStyle/>
                  <a:p>
                    <a:fld id="{C1BB2080-DCEE-4C90-B4CB-31E1E24B0E98}" type="CELLRANGE">
                      <a:rPr lang="en-US"/>
                      <a:pPr/>
                      <a:t>[CELLRANGE]</a:t>
                    </a:fld>
                    <a:r>
                      <a:rPr lang="en-US" baseline="0"/>
                      <a:t>, (</a:t>
                    </a:r>
                    <a:fld id="{64E236D8-CB04-490B-B415-59728774F0B5}" type="XVALUE">
                      <a:rPr lang="en-US" baseline="0"/>
                      <a:pPr/>
                      <a:t>[X VALUE]</a:t>
                    </a:fld>
                    <a:r>
                      <a:rPr lang="en-US" baseline="0"/>
                      <a:t>, </a:t>
                    </a:r>
                    <a:fld id="{86F7CF41-7AD0-42A8-8DA2-0049245EFFB7}"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B5D7-4DEE-851A-F95B78D96781}"/>
                </c:ext>
              </c:extLst>
            </c:dLbl>
            <c:dLbl>
              <c:idx val="4"/>
              <c:layout>
                <c:manualLayout>
                  <c:x val="-4.612737013184609E-2"/>
                  <c:y val="5.4656462263835991E-2"/>
                </c:manualLayout>
              </c:layout>
              <c:tx>
                <c:rich>
                  <a:bodyPr/>
                  <a:lstStyle/>
                  <a:p>
                    <a:fld id="{AA3245AB-A71C-4825-B149-F674082A5CB9}" type="CELLRANGE">
                      <a:rPr lang="en-US" baseline="0"/>
                      <a:pPr/>
                      <a:t>[CELLRANGE]</a:t>
                    </a:fld>
                    <a:r>
                      <a:rPr lang="en-US" baseline="0"/>
                      <a:t>, (</a:t>
                    </a:r>
                    <a:fld id="{8A6132C3-6A00-4C63-83CF-3848868572B1}" type="XVALUE">
                      <a:rPr lang="en-US" baseline="0"/>
                      <a:pPr/>
                      <a:t>[X VALUE]</a:t>
                    </a:fld>
                    <a:r>
                      <a:rPr lang="en-US" baseline="0"/>
                      <a:t>, </a:t>
                    </a:r>
                    <a:fld id="{3795B835-FBF4-4E2A-B4C3-31683421402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B5D7-4DEE-851A-F95B78D96781}"/>
                </c:ext>
              </c:extLst>
            </c:dLbl>
            <c:dLbl>
              <c:idx val="5"/>
              <c:layout>
                <c:manualLayout>
                  <c:x val="-2.8927781676774858E-2"/>
                  <c:y val="2.6749018156371561E-2"/>
                </c:manualLayout>
              </c:layout>
              <c:tx>
                <c:rich>
                  <a:bodyPr/>
                  <a:lstStyle/>
                  <a:p>
                    <a:fld id="{EAD9C381-731B-475D-B62A-035835B89069}" type="CELLRANGE">
                      <a:rPr lang="en-US"/>
                      <a:pPr/>
                      <a:t>[CELLRANGE]</a:t>
                    </a:fld>
                    <a:r>
                      <a:rPr lang="en-US" baseline="0"/>
                      <a:t>, (</a:t>
                    </a:r>
                    <a:fld id="{A9A58FF9-00BF-428F-8994-0B6E2C0CADD9}" type="XVALUE">
                      <a:rPr lang="en-US" baseline="0"/>
                      <a:pPr/>
                      <a:t>[X VALUE]</a:t>
                    </a:fld>
                    <a:r>
                      <a:rPr lang="en-US" baseline="0"/>
                      <a:t>, </a:t>
                    </a:r>
                    <a:fld id="{903F890C-9599-48F3-BB46-3DEBB8B7E92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B5D7-4DEE-851A-F95B78D96781}"/>
                </c:ext>
              </c:extLst>
            </c:dLbl>
            <c:dLbl>
              <c:idx val="6"/>
              <c:layout>
                <c:manualLayout>
                  <c:x val="-9.3439234809354732E-2"/>
                  <c:y val="-2.5681845820481356E-3"/>
                </c:manualLayout>
              </c:layout>
              <c:tx>
                <c:rich>
                  <a:bodyPr/>
                  <a:lstStyle/>
                  <a:p>
                    <a:fld id="{8BBDB056-EA87-424D-9BA2-65A3763FE0E2}" type="CELLRANGE">
                      <a:rPr lang="en-US"/>
                      <a:pPr/>
                      <a:t>[CELLRANGE]</a:t>
                    </a:fld>
                    <a:r>
                      <a:rPr lang="en-US" baseline="0"/>
                      <a:t>, (</a:t>
                    </a:r>
                    <a:fld id="{E68F98AC-D2FD-497B-8357-948675C21A75}" type="XVALUE">
                      <a:rPr lang="en-US" baseline="0"/>
                      <a:pPr/>
                      <a:t>[X VALUE]</a:t>
                    </a:fld>
                    <a:r>
                      <a:rPr lang="en-US" baseline="0"/>
                      <a:t>, </a:t>
                    </a:r>
                    <a:fld id="{11524976-5441-4098-B520-779EB1287D9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B5D7-4DEE-851A-F95B78D96781}"/>
                </c:ext>
              </c:extLst>
            </c:dLbl>
            <c:dLbl>
              <c:idx val="7"/>
              <c:layout>
                <c:manualLayout>
                  <c:x val="-7.35544378934989E-2"/>
                  <c:y val="-3.7669286811935522E-2"/>
                </c:manualLayout>
              </c:layout>
              <c:tx>
                <c:rich>
                  <a:bodyPr/>
                  <a:lstStyle/>
                  <a:p>
                    <a:fld id="{D247645D-FF89-4980-9FFF-5659F060424E}" type="CELLRANGE">
                      <a:rPr lang="en-US"/>
                      <a:pPr/>
                      <a:t>[CELLRANGE]</a:t>
                    </a:fld>
                    <a:r>
                      <a:rPr lang="en-US" baseline="0"/>
                      <a:t>, (</a:t>
                    </a:r>
                    <a:fld id="{C4544E8B-C915-42AA-B7D4-3F0AA599DB8E}" type="XVALUE">
                      <a:rPr lang="en-US" baseline="0"/>
                      <a:pPr/>
                      <a:t>[X VALUE]</a:t>
                    </a:fld>
                    <a:r>
                      <a:rPr lang="en-US" baseline="0"/>
                      <a:t>, </a:t>
                    </a:r>
                    <a:fld id="{2A055CF0-FC09-46A9-9749-BABC9A0F469C}"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B5D7-4DEE-851A-F95B78D96781}"/>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Matrix!$C$31:$C$38</c:f>
              <c:numCache>
                <c:formatCode>0</c:formatCode>
                <c:ptCount val="8"/>
                <c:pt idx="0">
                  <c:v>202</c:v>
                </c:pt>
                <c:pt idx="1">
                  <c:v>683.66285119667009</c:v>
                </c:pt>
                <c:pt idx="2">
                  <c:v>604.62670872765511</c:v>
                </c:pt>
                <c:pt idx="3">
                  <c:v>78.404401650618979</c:v>
                </c:pt>
                <c:pt idx="4">
                  <c:v>420.34943473792396</c:v>
                </c:pt>
                <c:pt idx="5">
                  <c:v>637.93103448275861</c:v>
                </c:pt>
                <c:pt idx="6">
                  <c:v>677.02552719200889</c:v>
                </c:pt>
                <c:pt idx="7">
                  <c:v>490.79089924160348</c:v>
                </c:pt>
              </c:numCache>
            </c:numRef>
          </c:xVal>
          <c:yVal>
            <c:numRef>
              <c:f>Matrix!$D$31:$D$38</c:f>
              <c:numCache>
                <c:formatCode>General</c:formatCode>
                <c:ptCount val="8"/>
                <c:pt idx="0">
                  <c:v>403</c:v>
                </c:pt>
                <c:pt idx="1">
                  <c:v>730</c:v>
                </c:pt>
                <c:pt idx="2">
                  <c:v>702</c:v>
                </c:pt>
                <c:pt idx="3">
                  <c:v>200</c:v>
                </c:pt>
                <c:pt idx="4">
                  <c:v>410</c:v>
                </c:pt>
                <c:pt idx="5">
                  <c:v>518</c:v>
                </c:pt>
                <c:pt idx="6">
                  <c:v>777</c:v>
                </c:pt>
                <c:pt idx="7">
                  <c:v>617</c:v>
                </c:pt>
              </c:numCache>
            </c:numRef>
          </c:yVal>
          <c:smooth val="0"/>
          <c:extLst>
            <c:ext xmlns:c15="http://schemas.microsoft.com/office/drawing/2012/chart" uri="{02D57815-91ED-43cb-92C2-25804820EDAC}">
              <c15:datalabelsRange>
                <c15:f>Matrix!$A$31:$A$38</c15:f>
                <c15:dlblRangeCache>
                  <c:ptCount val="8"/>
                  <c:pt idx="0">
                    <c:v>P1</c:v>
                  </c:pt>
                  <c:pt idx="1">
                    <c:v>P9</c:v>
                  </c:pt>
                  <c:pt idx="2">
                    <c:v>P10</c:v>
                  </c:pt>
                  <c:pt idx="3">
                    <c:v>P15</c:v>
                  </c:pt>
                  <c:pt idx="4">
                    <c:v>P18</c:v>
                  </c:pt>
                  <c:pt idx="5">
                    <c:v>P21</c:v>
                  </c:pt>
                  <c:pt idx="6">
                    <c:v>P31</c:v>
                  </c:pt>
                  <c:pt idx="7">
                    <c:v>P23</c:v>
                  </c:pt>
                </c15:dlblRangeCache>
              </c15:datalabelsRange>
            </c:ext>
            <c:ext xmlns:c16="http://schemas.microsoft.com/office/drawing/2014/chart" uri="{C3380CC4-5D6E-409C-BE32-E72D297353CC}">
              <c16:uniqueId val="{00000023-B5D7-4DEE-851A-F95B78D96781}"/>
            </c:ext>
          </c:extLst>
        </c:ser>
        <c:ser>
          <c:idx val="3"/>
          <c:order val="3"/>
          <c:tx>
            <c:v>In-progress Project/Program</c:v>
          </c:tx>
          <c:spPr>
            <a:ln w="25400" cap="rnd">
              <a:noFill/>
              <a:round/>
            </a:ln>
            <a:effectLst/>
          </c:spPr>
          <c:marker>
            <c:symbol val="x"/>
            <c:size val="8"/>
            <c:spPr>
              <a:noFill/>
              <a:ln w="9525">
                <a:solidFill>
                  <a:schemeClr val="tx1"/>
                </a:solidFill>
              </a:ln>
              <a:effectLst/>
            </c:spPr>
          </c:marker>
          <c:dLbls>
            <c:dLbl>
              <c:idx val="0"/>
              <c:tx>
                <c:rich>
                  <a:bodyPr/>
                  <a:lstStyle/>
                  <a:p>
                    <a:fld id="{F0B3AF32-3DFA-42BB-8342-CAB11274CE01}" type="CELLRANGE">
                      <a:rPr lang="en-US"/>
                      <a:pPr/>
                      <a:t>[CELLRANGE]</a:t>
                    </a:fld>
                    <a:r>
                      <a:rPr lang="en-US" baseline="0"/>
                      <a:t>, (</a:t>
                    </a:r>
                    <a:fld id="{BD26CEF8-88E1-4DF1-B451-9B2B2AEF1A11}" type="XVALUE">
                      <a:rPr lang="en-US" baseline="0"/>
                      <a:pPr/>
                      <a:t>[X VALUE]</a:t>
                    </a:fld>
                    <a:r>
                      <a:rPr lang="en-US" baseline="0"/>
                      <a:t>, </a:t>
                    </a:r>
                    <a:fld id="{8C66218B-CB13-4F42-9561-392C0D67DAE5}"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B5D7-4DEE-851A-F95B78D96781}"/>
                </c:ext>
              </c:extLst>
            </c:dLbl>
            <c:dLbl>
              <c:idx val="1"/>
              <c:tx>
                <c:rich>
                  <a:bodyPr/>
                  <a:lstStyle/>
                  <a:p>
                    <a:fld id="{8ACD6BA8-1822-4725-B812-E134B0F4AD4A}" type="CELLRANGE">
                      <a:rPr lang="en-US"/>
                      <a:pPr/>
                      <a:t>[CELLRANGE]</a:t>
                    </a:fld>
                    <a:r>
                      <a:rPr lang="en-US" baseline="0"/>
                      <a:t>, (</a:t>
                    </a:r>
                    <a:fld id="{170B07D0-7CAF-4971-98FC-F53915B6D5AD}" type="XVALUE">
                      <a:rPr lang="en-US" baseline="0"/>
                      <a:pPr/>
                      <a:t>[X VALUE]</a:t>
                    </a:fld>
                    <a:r>
                      <a:rPr lang="en-US" baseline="0"/>
                      <a:t>, </a:t>
                    </a:r>
                    <a:fld id="{2CA48198-691D-4996-A51D-DCF146504C60}"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B5D7-4DEE-851A-F95B78D96781}"/>
                </c:ext>
              </c:extLst>
            </c:dLbl>
            <c:dLbl>
              <c:idx val="2"/>
              <c:layout>
                <c:manualLayout>
                  <c:x val="1.6745630118009357E-3"/>
                  <c:y val="-1.0604686424794292E-2"/>
                </c:manualLayout>
              </c:layout>
              <c:tx>
                <c:rich>
                  <a:bodyPr/>
                  <a:lstStyle/>
                  <a:p>
                    <a:fld id="{FD7785F4-FBD6-43DB-9145-BB9C8D1825C6}" type="CELLRANGE">
                      <a:rPr lang="en-US"/>
                      <a:pPr/>
                      <a:t>[CELLRANGE]</a:t>
                    </a:fld>
                    <a:r>
                      <a:rPr lang="en-US" baseline="0"/>
                      <a:t>, (</a:t>
                    </a:r>
                    <a:fld id="{51F61871-91C0-4566-BA46-E8F63963B7F9}" type="XVALUE">
                      <a:rPr lang="en-US" baseline="0"/>
                      <a:pPr/>
                      <a:t>[X VALUE]</a:t>
                    </a:fld>
                    <a:r>
                      <a:rPr lang="en-US" baseline="0"/>
                      <a:t>, </a:t>
                    </a:r>
                    <a:fld id="{AC612F3C-866F-4FC9-A248-AF48FDDD82FC}"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B5D7-4DEE-851A-F95B78D96781}"/>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Matrix!$C$39:$C$41</c:f>
              <c:numCache>
                <c:formatCode>General</c:formatCode>
                <c:ptCount val="3"/>
              </c:numCache>
            </c:numRef>
          </c:xVal>
          <c:yVal>
            <c:numRef>
              <c:f>Matrix!$D$39:$D$41</c:f>
              <c:numCache>
                <c:formatCode>General</c:formatCode>
                <c:ptCount val="3"/>
              </c:numCache>
            </c:numRef>
          </c:yVal>
          <c:smooth val="0"/>
          <c:extLst>
            <c:ext xmlns:c15="http://schemas.microsoft.com/office/drawing/2012/chart" uri="{02D57815-91ED-43cb-92C2-25804820EDAC}">
              <c15:datalabelsRange>
                <c15:f>Matrix!$A$39:$A$41</c15:f>
                <c15:dlblRangeCache>
                  <c:ptCount val="3"/>
                </c15:dlblRangeCache>
              </c15:datalabelsRange>
            </c:ext>
            <c:ext xmlns:c16="http://schemas.microsoft.com/office/drawing/2014/chart" uri="{C3380CC4-5D6E-409C-BE32-E72D297353CC}">
              <c16:uniqueId val="{00000027-B5D7-4DEE-851A-F95B78D96781}"/>
            </c:ext>
          </c:extLst>
        </c:ser>
        <c:ser>
          <c:idx val="4"/>
          <c:order val="4"/>
          <c:tx>
            <c:v> </c:v>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28-B5D7-4DEE-851A-F95B78D96781}"/>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both"/>
            <c:errValType val="percentage"/>
            <c:noEndCap val="1"/>
            <c:val val="100"/>
            <c:spPr>
              <a:noFill/>
              <a:ln w="22225" cap="flat" cmpd="sng" algn="ctr">
                <a:solidFill>
                  <a:srgbClr val="00B0F0"/>
                </a:solidFill>
                <a:round/>
              </a:ln>
              <a:effectLst/>
            </c:spPr>
          </c:errBars>
          <c:errBars>
            <c:errDir val="y"/>
            <c:errBarType val="both"/>
            <c:errValType val="percentage"/>
            <c:noEndCap val="1"/>
            <c:val val="100"/>
            <c:spPr>
              <a:noFill/>
              <a:ln w="22225" cap="flat" cmpd="sng" algn="ctr">
                <a:solidFill>
                  <a:srgbClr val="00B0F0"/>
                </a:solidFill>
                <a:round/>
              </a:ln>
              <a:effectLst/>
            </c:spPr>
          </c:errBars>
          <c:xVal>
            <c:numLit>
              <c:formatCode>General</c:formatCode>
              <c:ptCount val="1"/>
              <c:pt idx="0">
                <c:v>573</c:v>
              </c:pt>
            </c:numLit>
          </c:xVal>
          <c:yVal>
            <c:numLit>
              <c:formatCode>General</c:formatCode>
              <c:ptCount val="1"/>
              <c:pt idx="0">
                <c:v>794</c:v>
              </c:pt>
            </c:numLit>
          </c:yVal>
          <c:smooth val="0"/>
          <c:extLst>
            <c:ext xmlns:c16="http://schemas.microsoft.com/office/drawing/2014/chart" uri="{C3380CC4-5D6E-409C-BE32-E72D297353CC}">
              <c16:uniqueId val="{00000029-B5D7-4DEE-851A-F95B78D96781}"/>
            </c:ext>
          </c:extLst>
        </c:ser>
        <c:dLbls>
          <c:dLblPos val="t"/>
          <c:showLegendKey val="0"/>
          <c:showVal val="1"/>
          <c:showCatName val="0"/>
          <c:showSerName val="0"/>
          <c:showPercent val="0"/>
          <c:showBubbleSize val="0"/>
        </c:dLbls>
        <c:axId val="663308000"/>
        <c:axId val="663306032"/>
      </c:scatterChart>
      <c:valAx>
        <c:axId val="66330800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6032"/>
        <c:crosses val="autoZero"/>
        <c:crossBetween val="midCat"/>
      </c:valAx>
      <c:valAx>
        <c:axId val="66330603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Envrionment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800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 and Environment Matrix</a:t>
            </a:r>
            <a:r>
              <a:rPr lang="en-US" baseline="0"/>
              <a:t> – </a:t>
            </a:r>
            <a:r>
              <a:rPr lang="en-US"/>
              <a:t>33 Completed</a:t>
            </a:r>
            <a:r>
              <a:rPr lang="en-US" baseline="0"/>
              <a:t> </a:t>
            </a:r>
            <a:r>
              <a:rPr lang="en-US"/>
              <a:t>Projects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8542574109313862E-2"/>
          <c:y val="7.4019284390266657E-2"/>
          <c:w val="0.86259508187789857"/>
          <c:h val="0.79840570814250234"/>
        </c:manualLayout>
      </c:layout>
      <c:scatterChart>
        <c:scatterStyle val="lineMarker"/>
        <c:varyColors val="0"/>
        <c:ser>
          <c:idx val="0"/>
          <c:order val="0"/>
          <c:tx>
            <c:v>Contractor</c:v>
          </c:tx>
          <c:spPr>
            <a:ln w="1905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9910422730254749E-3"/>
                  <c:y val="-2.3052487663943379E-2"/>
                </c:manualLayout>
              </c:layout>
              <c:tx>
                <c:rich>
                  <a:bodyPr/>
                  <a:lstStyle/>
                  <a:p>
                    <a:fld id="{B58C3F72-AFF3-4BE1-9D23-CB5DC7D2DAF7}" type="CELLRANGE">
                      <a:rPr lang="en-US" baseline="0"/>
                      <a:pPr/>
                      <a:t>[CELLRANGE]</a:t>
                    </a:fld>
                    <a:r>
                      <a:rPr lang="en-US" baseline="0"/>
                      <a:t>, (</a:t>
                    </a:r>
                    <a:fld id="{FE8C9449-7943-4EE8-A093-189767E3F177}" type="XVALUE">
                      <a:rPr lang="en-US" baseline="0"/>
                      <a:pPr/>
                      <a:t>[X VALUE]</a:t>
                    </a:fld>
                    <a:r>
                      <a:rPr lang="en-US" baseline="0"/>
                      <a:t>, </a:t>
                    </a:r>
                    <a:fld id="{D28AAD03-1969-4E17-B7FA-0F226362032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A09A-405F-A447-0FC1DA1CBFBD}"/>
                </c:ext>
              </c:extLst>
            </c:dLbl>
            <c:dLbl>
              <c:idx val="1"/>
              <c:layout>
                <c:manualLayout>
                  <c:x val="-7.5581365005193014E-3"/>
                  <c:y val="3.3197719626030464E-2"/>
                </c:manualLayout>
              </c:layout>
              <c:tx>
                <c:rich>
                  <a:bodyPr/>
                  <a:lstStyle/>
                  <a:p>
                    <a:fld id="{0C6D85C3-8721-4896-BE6A-B70B5724D56B}" type="CELLRANGE">
                      <a:rPr lang="en-US" baseline="0"/>
                      <a:pPr/>
                      <a:t>[CELLRANGE]</a:t>
                    </a:fld>
                    <a:r>
                      <a:rPr lang="en-US" baseline="0"/>
                      <a:t>, (</a:t>
                    </a:r>
                    <a:fld id="{89EC8553-7625-4773-AF3C-608414D8D495}" type="XVALUE">
                      <a:rPr lang="en-US" baseline="0"/>
                      <a:pPr/>
                      <a:t>[X VALUE]</a:t>
                    </a:fld>
                    <a:r>
                      <a:rPr lang="en-US" baseline="0"/>
                      <a:t>, </a:t>
                    </a:r>
                    <a:fld id="{51A96446-48D6-4D29-8AC4-583DCA76380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A09A-405F-A447-0FC1DA1CBFBD}"/>
                </c:ext>
              </c:extLst>
            </c:dLbl>
            <c:dLbl>
              <c:idx val="2"/>
              <c:layout>
                <c:manualLayout>
                  <c:x val="1.1375680640956128E-2"/>
                  <c:y val="-1.3464313687574598E-3"/>
                </c:manualLayout>
              </c:layout>
              <c:tx>
                <c:rich>
                  <a:bodyPr/>
                  <a:lstStyle/>
                  <a:p>
                    <a:fld id="{49BB6EEA-E00E-48B5-B182-D63BD744E942}" type="CELLRANGE">
                      <a:rPr lang="en-US" baseline="0"/>
                      <a:pPr/>
                      <a:t>[CELLRANGE]</a:t>
                    </a:fld>
                    <a:r>
                      <a:rPr lang="en-US" baseline="0"/>
                      <a:t>, (</a:t>
                    </a:r>
                    <a:fld id="{AED9C3DD-3BA4-4C82-8D8A-D7AD46734E97}" type="XVALUE">
                      <a:rPr lang="en-US" baseline="0"/>
                      <a:pPr/>
                      <a:t>[X VALUE]</a:t>
                    </a:fld>
                    <a:r>
                      <a:rPr lang="en-US" baseline="0"/>
                      <a:t>, </a:t>
                    </a:r>
                    <a:fld id="{974B3093-DF9E-4F22-B6F8-F2FC28F54FF2}"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A09A-405F-A447-0FC1DA1CBFBD}"/>
                </c:ext>
              </c:extLst>
            </c:dLbl>
            <c:dLbl>
              <c:idx val="3"/>
              <c:layout>
                <c:manualLayout>
                  <c:x val="-7.112423454190496E-2"/>
                  <c:y val="-5.2031418054910773E-2"/>
                </c:manualLayout>
              </c:layout>
              <c:tx>
                <c:rich>
                  <a:bodyPr/>
                  <a:lstStyle/>
                  <a:p>
                    <a:fld id="{F4DE4366-9193-40E3-BB56-4CD7CE5897FF}" type="CELLRANGE">
                      <a:rPr lang="en-US" baseline="0"/>
                      <a:pPr/>
                      <a:t>[CELLRANGE]</a:t>
                    </a:fld>
                    <a:r>
                      <a:rPr lang="en-US" baseline="0"/>
                      <a:t>, (</a:t>
                    </a:r>
                    <a:fld id="{CF10FDDA-3B41-4776-B971-B281042F6AA2}" type="XVALUE">
                      <a:rPr lang="en-US" baseline="0"/>
                      <a:pPr/>
                      <a:t>[X VALUE]</a:t>
                    </a:fld>
                    <a:r>
                      <a:rPr lang="en-US" baseline="0"/>
                      <a:t>, </a:t>
                    </a:r>
                    <a:fld id="{DCA14835-27A8-475E-9C92-A3102750EA4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A09A-405F-A447-0FC1DA1CBFBD}"/>
                </c:ext>
              </c:extLst>
            </c:dLbl>
            <c:dLbl>
              <c:idx val="4"/>
              <c:layout>
                <c:manualLayout>
                  <c:x val="-8.2120992813289939E-2"/>
                  <c:y val="3.1749822191266833E-2"/>
                </c:manualLayout>
              </c:layout>
              <c:tx>
                <c:rich>
                  <a:bodyPr/>
                  <a:lstStyle/>
                  <a:p>
                    <a:fld id="{8FC3F943-18E3-4551-A1E0-AEB7ABE1AA10}" type="CELLRANGE">
                      <a:rPr lang="en-US" baseline="0"/>
                      <a:pPr/>
                      <a:t>[CELLRANGE]</a:t>
                    </a:fld>
                    <a:r>
                      <a:rPr lang="en-US" baseline="0"/>
                      <a:t>, (</a:t>
                    </a:r>
                    <a:fld id="{836D3A34-4BC6-44CD-8555-715BDE4DBB4C}" type="XVALUE">
                      <a:rPr lang="en-US" baseline="0"/>
                      <a:pPr/>
                      <a:t>[X VALUE]</a:t>
                    </a:fld>
                    <a:r>
                      <a:rPr lang="en-US" baseline="0"/>
                      <a:t>, </a:t>
                    </a:r>
                    <a:fld id="{51CE0307-5DC7-4DE8-8C93-F9E6F96189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A09A-405F-A447-0FC1DA1CBFBD}"/>
                </c:ext>
              </c:extLst>
            </c:dLbl>
            <c:dLbl>
              <c:idx val="5"/>
              <c:layout>
                <c:manualLayout>
                  <c:x val="-1.3555257855250356E-2"/>
                  <c:y val="-2.142069152254017E-2"/>
                </c:manualLayout>
              </c:layout>
              <c:tx>
                <c:rich>
                  <a:bodyPr/>
                  <a:lstStyle/>
                  <a:p>
                    <a:fld id="{1621A4D0-79DA-4C8D-9292-1791005C916D}" type="CELLRANGE">
                      <a:rPr lang="en-US" baseline="0"/>
                      <a:pPr/>
                      <a:t>[CELLRANGE]</a:t>
                    </a:fld>
                    <a:r>
                      <a:rPr lang="en-US" baseline="0"/>
                      <a:t>, (</a:t>
                    </a:r>
                    <a:fld id="{42EC3DEA-B9FA-4EF5-8BA7-D42E799FA624}" type="XVALUE">
                      <a:rPr lang="en-US" baseline="0"/>
                      <a:pPr/>
                      <a:t>[X VALUE]</a:t>
                    </a:fld>
                    <a:r>
                      <a:rPr lang="en-US" baseline="0"/>
                      <a:t>, </a:t>
                    </a:r>
                    <a:fld id="{68F5F725-FA79-421D-AF13-F579317CF098}"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A09A-405F-A447-0FC1DA1CBFBD}"/>
                </c:ext>
              </c:extLst>
            </c:dLbl>
            <c:dLbl>
              <c:idx val="6"/>
              <c:layout>
                <c:manualLayout>
                  <c:x val="-8.9547426638825756E-3"/>
                  <c:y val="-3.7345327123305329E-2"/>
                </c:manualLayout>
              </c:layout>
              <c:tx>
                <c:rich>
                  <a:bodyPr/>
                  <a:lstStyle/>
                  <a:p>
                    <a:fld id="{45E68CBB-965C-40D4-93FD-18AF3292A2CF}" type="CELLRANGE">
                      <a:rPr lang="en-US" baseline="0"/>
                      <a:pPr/>
                      <a:t>[CELLRANGE]</a:t>
                    </a:fld>
                    <a:r>
                      <a:rPr lang="en-US" baseline="0"/>
                      <a:t>, (</a:t>
                    </a:r>
                    <a:fld id="{A35E19F0-4A47-44FC-8253-D7DCE2D0313C}" type="XVALUE">
                      <a:rPr lang="en-US" baseline="0"/>
                      <a:pPr/>
                      <a:t>[X VALUE]</a:t>
                    </a:fld>
                    <a:r>
                      <a:rPr lang="en-US" baseline="0"/>
                      <a:t>, </a:t>
                    </a:r>
                    <a:fld id="{D2C65F13-02B0-46DE-ADE0-F8CD4AC502A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A09A-405F-A447-0FC1DA1CBFBD}"/>
                </c:ext>
              </c:extLst>
            </c:dLbl>
            <c:dLbl>
              <c:idx val="7"/>
              <c:layout>
                <c:manualLayout>
                  <c:x val="-0.1181231743999332"/>
                  <c:y val="-4.281873827660037E-2"/>
                </c:manualLayout>
              </c:layout>
              <c:tx>
                <c:rich>
                  <a:bodyPr/>
                  <a:lstStyle/>
                  <a:p>
                    <a:fld id="{752C3325-E7F0-4D8D-A3F5-7D2A15FEF630}" type="CELLRANGE">
                      <a:rPr lang="en-US" baseline="0"/>
                      <a:pPr/>
                      <a:t>[CELLRANGE]</a:t>
                    </a:fld>
                    <a:r>
                      <a:rPr lang="en-US" baseline="0"/>
                      <a:t>, (</a:t>
                    </a:r>
                    <a:fld id="{3B4D8E92-889D-4EE6-8545-644008F85735}" type="XVALUE">
                      <a:rPr lang="en-US" baseline="0"/>
                      <a:pPr/>
                      <a:t>[X VALUE]</a:t>
                    </a:fld>
                    <a:r>
                      <a:rPr lang="en-US" baseline="0"/>
                      <a:t>, </a:t>
                    </a:r>
                    <a:fld id="{C40ED639-A73F-4E40-9069-E7B4BE8F359F}"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A09A-405F-A447-0FC1DA1CBFBD}"/>
                </c:ext>
              </c:extLst>
            </c:dLbl>
            <c:dLbl>
              <c:idx val="8"/>
              <c:layout>
                <c:manualLayout>
                  <c:x val="-1.2766154180421908E-2"/>
                  <c:y val="-2.6768037043403591E-2"/>
                </c:manualLayout>
              </c:layout>
              <c:tx>
                <c:rich>
                  <a:bodyPr/>
                  <a:lstStyle/>
                  <a:p>
                    <a:fld id="{7E1F70DC-5EC2-4948-A147-F580AB0E1600}" type="CELLRANGE">
                      <a:rPr lang="en-US" baseline="0"/>
                      <a:pPr/>
                      <a:t>[CELLRANGE]</a:t>
                    </a:fld>
                    <a:r>
                      <a:rPr lang="en-US" baseline="0"/>
                      <a:t>, (</a:t>
                    </a:r>
                    <a:fld id="{CD38DC1E-5F68-4694-87EC-F56864321C9D}" type="XVALUE">
                      <a:rPr lang="en-US" baseline="0"/>
                      <a:pPr/>
                      <a:t>[X VALUE]</a:t>
                    </a:fld>
                    <a:r>
                      <a:rPr lang="en-US" baseline="0"/>
                      <a:t>, </a:t>
                    </a:r>
                    <a:fld id="{DA4928B0-EDA7-489E-B963-A59A75EDB5B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A09A-405F-A447-0FC1DA1CBFBD}"/>
                </c:ext>
              </c:extLst>
            </c:dLbl>
            <c:dLbl>
              <c:idx val="9"/>
              <c:layout>
                <c:manualLayout>
                  <c:x val="4.0942153159909834E-3"/>
                  <c:y val="-1.4330278339763929E-2"/>
                </c:manualLayout>
              </c:layout>
              <c:tx>
                <c:rich>
                  <a:bodyPr/>
                  <a:lstStyle/>
                  <a:p>
                    <a:fld id="{EF9B0D62-4797-446C-8467-B1FD8DB71687}" type="CELLRANGE">
                      <a:rPr lang="en-US" baseline="0"/>
                      <a:pPr/>
                      <a:t>[CELLRANGE]</a:t>
                    </a:fld>
                    <a:r>
                      <a:rPr lang="en-US" baseline="0"/>
                      <a:t>, (</a:t>
                    </a:r>
                    <a:fld id="{AF4DFFF8-29FA-4485-B71A-010DF5AC02C4}" type="XVALUE">
                      <a:rPr lang="en-US" baseline="0"/>
                      <a:pPr/>
                      <a:t>[X VALUE]</a:t>
                    </a:fld>
                    <a:r>
                      <a:rPr lang="en-US" baseline="0"/>
                      <a:t>, </a:t>
                    </a:r>
                    <a:fld id="{2B542AED-0B39-4F3D-AABE-4F9964EFA2A4}"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A09A-405F-A447-0FC1DA1CBFBD}"/>
                </c:ext>
              </c:extLst>
            </c:dLbl>
            <c:dLbl>
              <c:idx val="10"/>
              <c:layout>
                <c:manualLayout>
                  <c:x val="-3.1105135474468273E-2"/>
                  <c:y val="-4.6140710370462142E-2"/>
                </c:manualLayout>
              </c:layout>
              <c:tx>
                <c:rich>
                  <a:bodyPr/>
                  <a:lstStyle/>
                  <a:p>
                    <a:fld id="{EF0A2428-92E5-4756-A81D-716D245DAA3D}" type="CELLRANGE">
                      <a:rPr lang="en-US" baseline="0"/>
                      <a:pPr/>
                      <a:t>[CELLRANGE]</a:t>
                    </a:fld>
                    <a:r>
                      <a:rPr lang="en-US" baseline="0"/>
                      <a:t>, (</a:t>
                    </a:r>
                    <a:fld id="{5F42887E-7923-4BF8-B944-E6815977E1F3}" type="XVALUE">
                      <a:rPr lang="en-US" baseline="0"/>
                      <a:pPr/>
                      <a:t>[X VALUE]</a:t>
                    </a:fld>
                    <a:r>
                      <a:rPr lang="en-US" baseline="0"/>
                      <a:t>, </a:t>
                    </a:r>
                    <a:fld id="{417E52DB-494C-47C1-8D2C-E7945C880B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A09A-405F-A447-0FC1DA1CBFBD}"/>
                </c:ext>
              </c:extLst>
            </c:dLbl>
            <c:dLbl>
              <c:idx val="11"/>
              <c:layout>
                <c:manualLayout>
                  <c:x val="-0.11079319985177737"/>
                  <c:y val="2.8357452673395761E-2"/>
                </c:manualLayout>
              </c:layout>
              <c:tx>
                <c:rich>
                  <a:bodyPr/>
                  <a:lstStyle/>
                  <a:p>
                    <a:fld id="{E8B413A9-7DE4-4E53-A88D-7CBDD9B8B38E}" type="CELLRANGE">
                      <a:rPr lang="en-US" baseline="0"/>
                      <a:pPr/>
                      <a:t>[CELLRANGE]</a:t>
                    </a:fld>
                    <a:r>
                      <a:rPr lang="en-US" baseline="0"/>
                      <a:t>, (</a:t>
                    </a:r>
                    <a:fld id="{08E96311-C3E7-4EFE-8DE5-888CEDFE543C}" type="XVALUE">
                      <a:rPr lang="en-US" baseline="0"/>
                      <a:pPr/>
                      <a:t>[X VALUE]</a:t>
                    </a:fld>
                    <a:r>
                      <a:rPr lang="en-US" baseline="0"/>
                      <a:t>, </a:t>
                    </a:r>
                    <a:fld id="{C1DDF868-D50B-4B8F-B6C8-E02E8B6660F6}"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A09A-405F-A447-0FC1DA1CBFBD}"/>
                </c:ext>
              </c:extLst>
            </c:dLbl>
            <c:dLbl>
              <c:idx val="12"/>
              <c:layout>
                <c:manualLayout>
                  <c:x val="-9.8103811513697625E-2"/>
                  <c:y val="1.880166126791446E-3"/>
                </c:manualLayout>
              </c:layout>
              <c:tx>
                <c:rich>
                  <a:bodyPr/>
                  <a:lstStyle/>
                  <a:p>
                    <a:fld id="{B278AC52-014D-4D47-ACC3-41A4E6BC8578}" type="CELLRANGE">
                      <a:rPr lang="en-US" baseline="0"/>
                      <a:pPr/>
                      <a:t>[CELLRANGE]</a:t>
                    </a:fld>
                    <a:r>
                      <a:rPr lang="en-US" baseline="0"/>
                      <a:t>, (</a:t>
                    </a:r>
                    <a:fld id="{FD33519B-85D7-432F-BF30-ECA77E81A398}" type="XVALUE">
                      <a:rPr lang="en-US" baseline="0"/>
                      <a:pPr/>
                      <a:t>[X VALUE]</a:t>
                    </a:fld>
                    <a:r>
                      <a:rPr lang="en-US" baseline="0"/>
                      <a:t>, </a:t>
                    </a:r>
                    <a:fld id="{5A2C5433-41D0-4CB0-BD5B-972658A78F57}"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A09A-405F-A447-0FC1DA1CBFBD}"/>
                </c:ext>
              </c:extLst>
            </c:dLbl>
            <c:dLbl>
              <c:idx val="13"/>
              <c:layout>
                <c:manualLayout>
                  <c:x val="2.0271010819209209E-3"/>
                  <c:y val="1.872058785593983E-2"/>
                </c:manualLayout>
              </c:layout>
              <c:tx>
                <c:rich>
                  <a:bodyPr/>
                  <a:lstStyle/>
                  <a:p>
                    <a:fld id="{6A4B1EAC-9D97-4914-85E9-1C5F0FAA27E3}" type="CELLRANGE">
                      <a:rPr lang="en-US"/>
                      <a:pPr/>
                      <a:t>[CELLRANGE]</a:t>
                    </a:fld>
                    <a:r>
                      <a:rPr lang="en-US" baseline="0"/>
                      <a:t>, (</a:t>
                    </a:r>
                    <a:fld id="{CDEA856B-95C6-41FA-8457-3C31CD6A87FD}" type="XVALUE">
                      <a:rPr lang="en-US" baseline="0"/>
                      <a:pPr/>
                      <a:t>[X VALUE]</a:t>
                    </a:fld>
                    <a:r>
                      <a:rPr lang="en-US" baseline="0"/>
                      <a:t>, </a:t>
                    </a:r>
                    <a:fld id="{1A6CC969-DB97-488E-A5E0-6AC6FDE7664D}"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A09A-405F-A447-0FC1DA1CBFBD}"/>
                </c:ext>
              </c:extLst>
            </c:dLbl>
            <c:dLbl>
              <c:idx val="14"/>
              <c:layout>
                <c:manualLayout>
                  <c:x val="-4.5655048607677377E-2"/>
                  <c:y val="2.0511369909174317E-2"/>
                </c:manualLayout>
              </c:layout>
              <c:tx>
                <c:rich>
                  <a:bodyPr/>
                  <a:lstStyle/>
                  <a:p>
                    <a:fld id="{85557549-7831-4907-912E-97C9D54F6984}" type="CELLRANGE">
                      <a:rPr lang="en-US"/>
                      <a:pPr/>
                      <a:t>[CELLRANGE]</a:t>
                    </a:fld>
                    <a:r>
                      <a:rPr lang="en-US" baseline="0"/>
                      <a:t>, (</a:t>
                    </a:r>
                    <a:fld id="{C4AB6B6A-AF01-4311-88CF-55E16E678994}" type="XVALUE">
                      <a:rPr lang="en-US" baseline="0"/>
                      <a:pPr/>
                      <a:t>[X VALUE]</a:t>
                    </a:fld>
                    <a:r>
                      <a:rPr lang="en-US" baseline="0"/>
                      <a:t>, </a:t>
                    </a:r>
                    <a:fld id="{4E654D05-EBEA-4750-8025-E64E1E5347A0}"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A09A-405F-A447-0FC1DA1CBFBD}"/>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1"/>
            <c:showCatName val="1"/>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Matrix!$C$6:$C$20</c:f>
              <c:numCache>
                <c:formatCode>0</c:formatCode>
                <c:ptCount val="15"/>
                <c:pt idx="0">
                  <c:v>711</c:v>
                </c:pt>
                <c:pt idx="1">
                  <c:v>822.94264339152119</c:v>
                </c:pt>
                <c:pt idx="2">
                  <c:v>857.58513931888547</c:v>
                </c:pt>
                <c:pt idx="3">
                  <c:v>570.42253521126759</c:v>
                </c:pt>
                <c:pt idx="4">
                  <c:v>543.97834912043299</c:v>
                </c:pt>
                <c:pt idx="5">
                  <c:v>730.01038421599173</c:v>
                </c:pt>
                <c:pt idx="6">
                  <c:v>816.22176591375774</c:v>
                </c:pt>
                <c:pt idx="7">
                  <c:v>857.28744939271257</c:v>
                </c:pt>
                <c:pt idx="8">
                  <c:v>728.68217054263562</c:v>
                </c:pt>
                <c:pt idx="9">
                  <c:v>734.17721518987344</c:v>
                </c:pt>
                <c:pt idx="10">
                  <c:v>703.21931589537223</c:v>
                </c:pt>
                <c:pt idx="11">
                  <c:v>511.20162932790225</c:v>
                </c:pt>
                <c:pt idx="12">
                  <c:v>809.72972972972968</c:v>
                </c:pt>
                <c:pt idx="13">
                  <c:v>707</c:v>
                </c:pt>
                <c:pt idx="14">
                  <c:v>627.40384615384619</c:v>
                </c:pt>
              </c:numCache>
            </c:numRef>
          </c:xVal>
          <c:yVal>
            <c:numRef>
              <c:f>Matrix!$D$6:$D$20</c:f>
              <c:numCache>
                <c:formatCode>General</c:formatCode>
                <c:ptCount val="15"/>
                <c:pt idx="0">
                  <c:v>735</c:v>
                </c:pt>
                <c:pt idx="1">
                  <c:v>684</c:v>
                </c:pt>
                <c:pt idx="2">
                  <c:v>730</c:v>
                </c:pt>
                <c:pt idx="3">
                  <c:v>686</c:v>
                </c:pt>
                <c:pt idx="4">
                  <c:v>530</c:v>
                </c:pt>
                <c:pt idx="5">
                  <c:v>705</c:v>
                </c:pt>
                <c:pt idx="6">
                  <c:v>723</c:v>
                </c:pt>
                <c:pt idx="7">
                  <c:v>891</c:v>
                </c:pt>
                <c:pt idx="8">
                  <c:v>794</c:v>
                </c:pt>
                <c:pt idx="9">
                  <c:v>556</c:v>
                </c:pt>
                <c:pt idx="10">
                  <c:v>800</c:v>
                </c:pt>
                <c:pt idx="11">
                  <c:v>544</c:v>
                </c:pt>
                <c:pt idx="12">
                  <c:v>897</c:v>
                </c:pt>
                <c:pt idx="13">
                  <c:v>516</c:v>
                </c:pt>
                <c:pt idx="14">
                  <c:v>701</c:v>
                </c:pt>
              </c:numCache>
            </c:numRef>
          </c:yVal>
          <c:smooth val="0"/>
          <c:extLst>
            <c:ext xmlns:c15="http://schemas.microsoft.com/office/drawing/2012/chart" uri="{02D57815-91ED-43cb-92C2-25804820EDAC}">
              <c15:datalabelsRange>
                <c15:f>Matrix!$A$6:$A$20</c15:f>
                <c15:dlblRangeCache>
                  <c:ptCount val="15"/>
                  <c:pt idx="0">
                    <c:v>P2</c:v>
                  </c:pt>
                  <c:pt idx="1">
                    <c:v>P3</c:v>
                  </c:pt>
                  <c:pt idx="2">
                    <c:v>P4</c:v>
                  </c:pt>
                  <c:pt idx="3">
                    <c:v>P5</c:v>
                  </c:pt>
                  <c:pt idx="4">
                    <c:v>P8</c:v>
                  </c:pt>
                  <c:pt idx="5">
                    <c:v>P12</c:v>
                  </c:pt>
                  <c:pt idx="6">
                    <c:v>P17</c:v>
                  </c:pt>
                  <c:pt idx="7">
                    <c:v>P20</c:v>
                  </c:pt>
                  <c:pt idx="8">
                    <c:v>P22</c:v>
                  </c:pt>
                  <c:pt idx="9">
                    <c:v>P24</c:v>
                  </c:pt>
                  <c:pt idx="10">
                    <c:v>P25</c:v>
                  </c:pt>
                  <c:pt idx="11">
                    <c:v>P26</c:v>
                  </c:pt>
                  <c:pt idx="12">
                    <c:v>P29</c:v>
                  </c:pt>
                  <c:pt idx="13">
                    <c:v>P33</c:v>
                  </c:pt>
                  <c:pt idx="14">
                    <c:v>P27</c:v>
                  </c:pt>
                </c15:dlblRangeCache>
              </c15:datalabelsRange>
            </c:ext>
            <c:ext xmlns:c16="http://schemas.microsoft.com/office/drawing/2014/chart" uri="{C3380CC4-5D6E-409C-BE32-E72D297353CC}">
              <c16:uniqueId val="{0000000F-A09A-405F-A447-0FC1DA1CBFBD}"/>
            </c:ext>
          </c:extLst>
        </c:ser>
        <c:ser>
          <c:idx val="1"/>
          <c:order val="1"/>
          <c:tx>
            <c:v>Owner</c:v>
          </c:tx>
          <c:spPr>
            <a:ln w="2540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0904870068112866E-2"/>
                  <c:y val="-5.3081361593432647E-17"/>
                </c:manualLayout>
              </c:layout>
              <c:tx>
                <c:rich>
                  <a:bodyPr/>
                  <a:lstStyle/>
                  <a:p>
                    <a:fld id="{2B1CDB0B-18C5-4F91-900E-EB6F55ED98B4}" type="CELLRANGE">
                      <a:rPr lang="en-US" baseline="0"/>
                      <a:pPr/>
                      <a:t>[CELLRANGE]</a:t>
                    </a:fld>
                    <a:r>
                      <a:rPr lang="en-US" baseline="0"/>
                      <a:t>, (</a:t>
                    </a:r>
                    <a:fld id="{8743479B-1462-476D-9419-29EF327D3ED9}" type="XVALUE">
                      <a:rPr lang="en-US" baseline="0"/>
                      <a:pPr/>
                      <a:t>[X VALUE]</a:t>
                    </a:fld>
                    <a:r>
                      <a:rPr lang="en-US" baseline="0"/>
                      <a:t>, </a:t>
                    </a:r>
                    <a:fld id="{84E8936A-1FCE-4336-818B-239DF0B02AA1}"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A09A-405F-A447-0FC1DA1CBFBD}"/>
                </c:ext>
              </c:extLst>
            </c:dLbl>
            <c:dLbl>
              <c:idx val="1"/>
              <c:tx>
                <c:rich>
                  <a:bodyPr/>
                  <a:lstStyle/>
                  <a:p>
                    <a:fld id="{F986C202-F8F0-47AD-A7D3-A64A44D26A04}" type="CELLRANGE">
                      <a:rPr lang="en-US"/>
                      <a:pPr/>
                      <a:t>[CELLRANGE]</a:t>
                    </a:fld>
                    <a:r>
                      <a:rPr lang="en-US" baseline="0"/>
                      <a:t>, (</a:t>
                    </a:r>
                    <a:fld id="{6A19A343-F4D3-4F0F-AC80-839F14A871CF}" type="XVALUE">
                      <a:rPr lang="en-US" baseline="0"/>
                      <a:pPr/>
                      <a:t>[X VALUE]</a:t>
                    </a:fld>
                    <a:r>
                      <a:rPr lang="en-US" baseline="0"/>
                      <a:t>, </a:t>
                    </a:r>
                    <a:fld id="{7DB31719-93FD-43B2-B6EE-129309E2765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A09A-405F-A447-0FC1DA1CBFBD}"/>
                </c:ext>
              </c:extLst>
            </c:dLbl>
            <c:dLbl>
              <c:idx val="2"/>
              <c:layout>
                <c:manualLayout>
                  <c:x val="-7.635733406157559E-4"/>
                  <c:y val="-8.9641835021093928E-3"/>
                </c:manualLayout>
              </c:layout>
              <c:tx>
                <c:rich>
                  <a:bodyPr/>
                  <a:lstStyle/>
                  <a:p>
                    <a:fld id="{8C153D18-8A7A-4E69-A2A2-5AC56F194BC2}" type="CELLRANGE">
                      <a:rPr lang="en-US" baseline="0"/>
                      <a:pPr/>
                      <a:t>[CELLRANGE]</a:t>
                    </a:fld>
                    <a:r>
                      <a:rPr lang="en-US" baseline="0"/>
                      <a:t>, (</a:t>
                    </a:r>
                    <a:fld id="{AB76264C-1379-40F1-80FF-111FB217E42B}" type="XVALUE">
                      <a:rPr lang="en-US" baseline="0"/>
                      <a:pPr/>
                      <a:t>[X VALUE]</a:t>
                    </a:fld>
                    <a:r>
                      <a:rPr lang="en-US" baseline="0"/>
                      <a:t>, </a:t>
                    </a:r>
                    <a:fld id="{FB309113-5682-4658-9ED4-3A62028BBB58}"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A09A-405F-A447-0FC1DA1CBFBD}"/>
                </c:ext>
              </c:extLst>
            </c:dLbl>
            <c:dLbl>
              <c:idx val="3"/>
              <c:layout>
                <c:manualLayout>
                  <c:x val="-5.7811263180419382E-2"/>
                  <c:y val="-6.4225619935214931E-2"/>
                </c:manualLayout>
              </c:layout>
              <c:tx>
                <c:rich>
                  <a:bodyPr/>
                  <a:lstStyle/>
                  <a:p>
                    <a:fld id="{360C5819-BDA2-440D-8432-B555C8F56C45}" type="CELLRANGE">
                      <a:rPr lang="en-US"/>
                      <a:pPr/>
                      <a:t>[CELLRANGE]</a:t>
                    </a:fld>
                    <a:r>
                      <a:rPr lang="en-US" baseline="0"/>
                      <a:t>, (</a:t>
                    </a:r>
                    <a:fld id="{11C7D49B-434B-4742-A0DE-BD6249C41852}" type="XVALUE">
                      <a:rPr lang="en-US" baseline="0"/>
                      <a:pPr/>
                      <a:t>[X VALUE]</a:t>
                    </a:fld>
                    <a:r>
                      <a:rPr lang="en-US" baseline="0"/>
                      <a:t>, </a:t>
                    </a:r>
                    <a:fld id="{DA5FA719-61B4-4B26-9FA3-7F05B138478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A09A-405F-A447-0FC1DA1CBFBD}"/>
                </c:ext>
              </c:extLst>
            </c:dLbl>
            <c:dLbl>
              <c:idx val="4"/>
              <c:layout>
                <c:manualLayout>
                  <c:x val="7.6289050683081344E-3"/>
                  <c:y val="-9.8648119513102634E-4"/>
                </c:manualLayout>
              </c:layout>
              <c:tx>
                <c:rich>
                  <a:bodyPr/>
                  <a:lstStyle/>
                  <a:p>
                    <a:fld id="{982B1C5E-B53E-4AFC-9035-BD329DD48D9E}" type="CELLRANGE">
                      <a:rPr lang="en-US" baseline="0"/>
                      <a:pPr/>
                      <a:t>[CELLRANGE]</a:t>
                    </a:fld>
                    <a:r>
                      <a:rPr lang="en-US" baseline="0"/>
                      <a:t>, (</a:t>
                    </a:r>
                    <a:fld id="{350F4EF0-B4F5-45C5-97A1-511FC4E2812F}" type="XVALUE">
                      <a:rPr lang="en-US" baseline="0"/>
                      <a:pPr/>
                      <a:t>[X VALUE]</a:t>
                    </a:fld>
                    <a:r>
                      <a:rPr lang="en-US" baseline="0"/>
                      <a:t>, </a:t>
                    </a:r>
                    <a:fld id="{308BCE81-2F7B-4E9C-AF5C-CBB6AE00A54B}"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A09A-405F-A447-0FC1DA1CBFBD}"/>
                </c:ext>
              </c:extLst>
            </c:dLbl>
            <c:dLbl>
              <c:idx val="5"/>
              <c:layout>
                <c:manualLayout>
                  <c:x val="2.2485651805549998E-4"/>
                  <c:y val="-3.6481377068753935E-2"/>
                </c:manualLayout>
              </c:layout>
              <c:tx>
                <c:rich>
                  <a:bodyPr/>
                  <a:lstStyle/>
                  <a:p>
                    <a:fld id="{DBC4F583-030B-42E9-AF2A-C434FDF4510A}" type="CELLRANGE">
                      <a:rPr lang="en-US" baseline="0"/>
                      <a:pPr/>
                      <a:t>[CELLRANGE]</a:t>
                    </a:fld>
                    <a:r>
                      <a:rPr lang="en-US" baseline="0"/>
                      <a:t>, (</a:t>
                    </a:r>
                    <a:fld id="{4EDF8AA7-4CDC-4418-B1A0-7E78B6F0AD27}" type="XVALUE">
                      <a:rPr lang="en-US" baseline="0"/>
                      <a:pPr/>
                      <a:t>[X VALUE]</a:t>
                    </a:fld>
                    <a:r>
                      <a:rPr lang="en-US" baseline="0"/>
                      <a:t>, </a:t>
                    </a:r>
                    <a:fld id="{2FCF35CA-8001-4093-8578-64999265BEAE}"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A09A-405F-A447-0FC1DA1CBFBD}"/>
                </c:ext>
              </c:extLst>
            </c:dLbl>
            <c:dLbl>
              <c:idx val="6"/>
              <c:layout>
                <c:manualLayout>
                  <c:x val="6.5525885899885474E-3"/>
                  <c:y val="-2.4216996672304952E-2"/>
                </c:manualLayout>
              </c:layout>
              <c:tx>
                <c:rich>
                  <a:bodyPr/>
                  <a:lstStyle/>
                  <a:p>
                    <a:fld id="{DEA02B50-D609-46F4-992E-138742F18920}" type="CELLRANGE">
                      <a:rPr lang="en-US" baseline="0"/>
                      <a:pPr/>
                      <a:t>[CELLRANGE]</a:t>
                    </a:fld>
                    <a:r>
                      <a:rPr lang="en-US" baseline="0"/>
                      <a:t>, (</a:t>
                    </a:r>
                    <a:fld id="{28FE2D40-DB09-41D4-A57C-69309CA42E6A}" type="XVALUE">
                      <a:rPr lang="en-US" baseline="0"/>
                      <a:pPr/>
                      <a:t>[X VALUE]</a:t>
                    </a:fld>
                    <a:r>
                      <a:rPr lang="en-US" baseline="0"/>
                      <a:t>, </a:t>
                    </a:r>
                    <a:fld id="{DDF0BFCA-E402-4FED-94C6-A7E2C9AE27F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A09A-405F-A447-0FC1DA1CBFBD}"/>
                </c:ext>
              </c:extLst>
            </c:dLbl>
            <c:dLbl>
              <c:idx val="7"/>
              <c:tx>
                <c:rich>
                  <a:bodyPr/>
                  <a:lstStyle/>
                  <a:p>
                    <a:fld id="{392A028C-44CB-4448-85D9-19A64E02A4BF}" type="CELLRANGE">
                      <a:rPr lang="en-US"/>
                      <a:pPr/>
                      <a:t>[CELLRANGE]</a:t>
                    </a:fld>
                    <a:r>
                      <a:rPr lang="en-US" baseline="0"/>
                      <a:t>, (</a:t>
                    </a:r>
                    <a:fld id="{5BE3C6E5-428E-4979-8F88-591B477C33B3}" type="XVALUE">
                      <a:rPr lang="en-US" baseline="0"/>
                      <a:pPr/>
                      <a:t>[X VALUE]</a:t>
                    </a:fld>
                    <a:r>
                      <a:rPr lang="en-US" baseline="0"/>
                      <a:t>, </a:t>
                    </a:r>
                    <a:fld id="{F956753D-BD0B-4D80-A2D9-AF028891F96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A09A-405F-A447-0FC1DA1CBFBD}"/>
                </c:ext>
              </c:extLst>
            </c:dLbl>
            <c:dLbl>
              <c:idx val="8"/>
              <c:layout>
                <c:manualLayout>
                  <c:x val="-4.3083726651021108E-2"/>
                  <c:y val="3.2761028747894855E-2"/>
                </c:manualLayout>
              </c:layout>
              <c:tx>
                <c:rich>
                  <a:bodyPr/>
                  <a:lstStyle/>
                  <a:p>
                    <a:fld id="{E9F7BAC4-5893-49E9-A007-62A7AB70ABF2}" type="CELLRANGE">
                      <a:rPr lang="en-US"/>
                      <a:pPr/>
                      <a:t>[CELLRANGE]</a:t>
                    </a:fld>
                    <a:r>
                      <a:rPr lang="en-US" baseline="0"/>
                      <a:t>, (</a:t>
                    </a:r>
                    <a:fld id="{48420F2F-6F47-4074-A96D-B9893F8856AE}" type="XVALUE">
                      <a:rPr lang="en-US" baseline="0"/>
                      <a:pPr/>
                      <a:t>[X VALUE]</a:t>
                    </a:fld>
                    <a:r>
                      <a:rPr lang="en-US" baseline="0"/>
                      <a:t>, </a:t>
                    </a:r>
                    <a:fld id="{460101AF-4E91-4A10-BFBE-F6478FB858F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A09A-405F-A447-0FC1DA1CBFBD}"/>
                </c:ext>
              </c:extLst>
            </c:dLbl>
            <c:dLbl>
              <c:idx val="9"/>
              <c:layout>
                <c:manualLayout>
                  <c:x val="1.3256531277237214E-2"/>
                  <c:y val="1.4040440891954916E-2"/>
                </c:manualLayout>
              </c:layout>
              <c:tx>
                <c:rich>
                  <a:bodyPr/>
                  <a:lstStyle/>
                  <a:p>
                    <a:fld id="{76787780-DD46-4DF8-9F92-95F3C5D08833}" type="CELLRANGE">
                      <a:rPr lang="en-US"/>
                      <a:pPr/>
                      <a:t>[CELLRANGE]</a:t>
                    </a:fld>
                    <a:r>
                      <a:rPr lang="en-US" baseline="0"/>
                      <a:t>, (</a:t>
                    </a:r>
                    <a:fld id="{3DEBF230-2435-4B16-91C7-33860FD19B83}" type="XVALUE">
                      <a:rPr lang="en-US" baseline="0"/>
                      <a:pPr/>
                      <a:t>[X VALUE]</a:t>
                    </a:fld>
                    <a:r>
                      <a:rPr lang="en-US" baseline="0"/>
                      <a:t>, </a:t>
                    </a:r>
                    <a:fld id="{28474607-F34A-4B09-A426-EC99CF1364A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A09A-405F-A447-0FC1DA1CBFB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Matrix!$C$21:$C$30</c:f>
              <c:numCache>
                <c:formatCode>0</c:formatCode>
                <c:ptCount val="10"/>
                <c:pt idx="0">
                  <c:v>493.30587023686923</c:v>
                </c:pt>
                <c:pt idx="1">
                  <c:v>527.57544224765866</c:v>
                </c:pt>
                <c:pt idx="2">
                  <c:v>626</c:v>
                </c:pt>
                <c:pt idx="3">
                  <c:v>552.49745158002042</c:v>
                </c:pt>
                <c:pt idx="4">
                  <c:v>886.11713665943603</c:v>
                </c:pt>
                <c:pt idx="5">
                  <c:v>572.87449392712551</c:v>
                </c:pt>
                <c:pt idx="6">
                  <c:v>887</c:v>
                </c:pt>
                <c:pt idx="7">
                  <c:v>709.38215102974834</c:v>
                </c:pt>
                <c:pt idx="8">
                  <c:v>844.10256410256409</c:v>
                </c:pt>
                <c:pt idx="9">
                  <c:v>898.24945295404814</c:v>
                </c:pt>
              </c:numCache>
            </c:numRef>
          </c:xVal>
          <c:yVal>
            <c:numRef>
              <c:f>Matrix!$D$21:$D$30</c:f>
              <c:numCache>
                <c:formatCode>General</c:formatCode>
                <c:ptCount val="10"/>
                <c:pt idx="0">
                  <c:v>569</c:v>
                </c:pt>
                <c:pt idx="1">
                  <c:v>434</c:v>
                </c:pt>
                <c:pt idx="2">
                  <c:v>579</c:v>
                </c:pt>
                <c:pt idx="3">
                  <c:v>545</c:v>
                </c:pt>
                <c:pt idx="4">
                  <c:v>673</c:v>
                </c:pt>
                <c:pt idx="5">
                  <c:v>586</c:v>
                </c:pt>
                <c:pt idx="6">
                  <c:v>813</c:v>
                </c:pt>
                <c:pt idx="7">
                  <c:v>624</c:v>
                </c:pt>
                <c:pt idx="8">
                  <c:v>875</c:v>
                </c:pt>
                <c:pt idx="9">
                  <c:v>896</c:v>
                </c:pt>
              </c:numCache>
            </c:numRef>
          </c:yVal>
          <c:smooth val="0"/>
          <c:extLst>
            <c:ext xmlns:c15="http://schemas.microsoft.com/office/drawing/2012/chart" uri="{02D57815-91ED-43cb-92C2-25804820EDAC}">
              <c15:datalabelsRange>
                <c15:f>Matrix!$A$21:$A$30</c15:f>
                <c15:dlblRangeCache>
                  <c:ptCount val="10"/>
                  <c:pt idx="0">
                    <c:v>P6</c:v>
                  </c:pt>
                  <c:pt idx="1">
                    <c:v>P7</c:v>
                  </c:pt>
                  <c:pt idx="2">
                    <c:v>P11</c:v>
                  </c:pt>
                  <c:pt idx="3">
                    <c:v>P13</c:v>
                  </c:pt>
                  <c:pt idx="4">
                    <c:v>P14</c:v>
                  </c:pt>
                  <c:pt idx="5">
                    <c:v>P16</c:v>
                  </c:pt>
                  <c:pt idx="6">
                    <c:v>P28</c:v>
                  </c:pt>
                  <c:pt idx="7">
                    <c:v>P30</c:v>
                  </c:pt>
                  <c:pt idx="8">
                    <c:v>P32</c:v>
                  </c:pt>
                  <c:pt idx="9">
                    <c:v>P19</c:v>
                  </c:pt>
                </c15:dlblRangeCache>
              </c15:datalabelsRange>
            </c:ext>
            <c:ext xmlns:c16="http://schemas.microsoft.com/office/drawing/2014/chart" uri="{C3380CC4-5D6E-409C-BE32-E72D297353CC}">
              <c16:uniqueId val="{0000001A-A09A-405F-A447-0FC1DA1CBFBD}"/>
            </c:ext>
          </c:extLst>
        </c:ser>
        <c:ser>
          <c:idx val="2"/>
          <c:order val="2"/>
          <c:tx>
            <c:v>Consultant</c:v>
          </c:tx>
          <c:spPr>
            <a:ln w="25400" cap="rnd">
              <a:noFill/>
              <a:round/>
            </a:ln>
            <a:effectLst/>
          </c:spPr>
          <c:marker>
            <c:symbol val="circle"/>
            <c:size val="8"/>
            <c:spPr>
              <a:solidFill>
                <a:schemeClr val="tx1"/>
              </a:solidFill>
              <a:ln w="25400" cap="flat">
                <a:solidFill>
                  <a:schemeClr val="tx1"/>
                </a:solidFill>
              </a:ln>
              <a:effectLst/>
            </c:spPr>
          </c:marker>
          <c:dLbls>
            <c:dLbl>
              <c:idx val="0"/>
              <c:layout>
                <c:manualLayout>
                  <c:x val="-7.1608823245061057E-2"/>
                  <c:y val="-3.9783745257878665E-2"/>
                </c:manualLayout>
              </c:layout>
              <c:tx>
                <c:rich>
                  <a:bodyPr/>
                  <a:lstStyle/>
                  <a:p>
                    <a:fld id="{ED497099-0784-4439-B509-9BDC8DC71B75}" type="CELLRANGE">
                      <a:rPr lang="en-US" b="1" baseline="0">
                        <a:solidFill>
                          <a:schemeClr val="tx1"/>
                        </a:solidFill>
                      </a:rPr>
                      <a:pPr/>
                      <a:t>[CELLRANGE]</a:t>
                    </a:fld>
                    <a:r>
                      <a:rPr lang="en-US" b="1" baseline="0">
                        <a:solidFill>
                          <a:schemeClr val="tx1"/>
                        </a:solidFill>
                      </a:rPr>
                      <a:t>, (</a:t>
                    </a:r>
                    <a:fld id="{A2CA6500-C818-4EB8-A8BF-041B57B749B5}" type="XVALUE">
                      <a:rPr lang="en-US" b="1" baseline="0">
                        <a:solidFill>
                          <a:schemeClr val="tx1"/>
                        </a:solidFill>
                      </a:rPr>
                      <a:pPr/>
                      <a:t>[X VALUE]</a:t>
                    </a:fld>
                    <a:r>
                      <a:rPr lang="en-US" b="1" baseline="0">
                        <a:solidFill>
                          <a:schemeClr val="tx1"/>
                        </a:solidFill>
                      </a:rPr>
                      <a:t>, </a:t>
                    </a:r>
                    <a:fld id="{895F6479-2441-4F32-980E-FE0E21391124}"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A09A-405F-A447-0FC1DA1CBFBD}"/>
                </c:ext>
              </c:extLst>
            </c:dLbl>
            <c:dLbl>
              <c:idx val="1"/>
              <c:layout>
                <c:manualLayout>
                  <c:x val="-3.0561405005500319E-2"/>
                  <c:y val="3.211944400574826E-2"/>
                </c:manualLayout>
              </c:layout>
              <c:tx>
                <c:rich>
                  <a:bodyPr/>
                  <a:lstStyle/>
                  <a:p>
                    <a:fld id="{76FED29D-F798-423D-A211-B562C874D95B}" type="CELLRANGE">
                      <a:rPr lang="en-US" b="1" baseline="0">
                        <a:solidFill>
                          <a:schemeClr val="tx1"/>
                        </a:solidFill>
                      </a:rPr>
                      <a:pPr/>
                      <a:t>[CELLRANGE]</a:t>
                    </a:fld>
                    <a:r>
                      <a:rPr lang="en-US" b="1" baseline="0">
                        <a:solidFill>
                          <a:schemeClr val="tx1"/>
                        </a:solidFill>
                      </a:rPr>
                      <a:t>, (</a:t>
                    </a:r>
                    <a:fld id="{DB816B7A-7742-44C8-B3F0-63DF380601B4}" type="XVALUE">
                      <a:rPr lang="en-US" b="1" baseline="0">
                        <a:solidFill>
                          <a:schemeClr val="tx1"/>
                        </a:solidFill>
                      </a:rPr>
                      <a:pPr/>
                      <a:t>[X VALUE]</a:t>
                    </a:fld>
                    <a:r>
                      <a:rPr lang="en-US" b="1" baseline="0">
                        <a:solidFill>
                          <a:schemeClr val="tx1"/>
                        </a:solidFill>
                      </a:rPr>
                      <a:t>, </a:t>
                    </a:r>
                    <a:fld id="{448B0AE5-00CD-4306-BF2A-9D5BB73DF653}"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A09A-405F-A447-0FC1DA1CBFBD}"/>
                </c:ext>
              </c:extLst>
            </c:dLbl>
            <c:dLbl>
              <c:idx val="2"/>
              <c:layout>
                <c:manualLayout>
                  <c:x val="-2.5113218925685771E-2"/>
                  <c:y val="-3.4511059402863073E-2"/>
                </c:manualLayout>
              </c:layout>
              <c:tx>
                <c:rich>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fld id="{5D728884-A881-4573-969D-A7D9B8B9D48B}" type="CELLRANGE">
                      <a:rPr lang="en-US"/>
                      <a:pPr algn="ctr" rtl="0">
                        <a:defRPr lang="en-US" sz="800" b="1">
                          <a:solidFill>
                            <a:schemeClr val="tx1"/>
                          </a:solidFill>
                        </a:defRPr>
                      </a:pPr>
                      <a:t>[CELLRANGE]</a:t>
                    </a:fld>
                    <a:r>
                      <a:rPr lang="en-US" baseline="0"/>
                      <a:t>, (</a:t>
                    </a:r>
                    <a:fld id="{59EC07FD-8D0F-4502-8A74-D53EAF155437}" type="XVALUE">
                      <a:rPr lang="en-US" baseline="0"/>
                      <a:pPr algn="ctr" rtl="0">
                        <a:defRPr lang="en-US" sz="800" b="1">
                          <a:solidFill>
                            <a:schemeClr val="tx1"/>
                          </a:solidFill>
                        </a:defRPr>
                      </a:pPr>
                      <a:t>[X VALUE]</a:t>
                    </a:fld>
                    <a:r>
                      <a:rPr lang="en-US" baseline="0"/>
                      <a:t>, </a:t>
                    </a:r>
                    <a:fld id="{7D154BB9-10C0-476E-919F-E23F9F9BAD63}" type="YVALUE">
                      <a:rPr lang="en-US" baseline="0"/>
                      <a:pPr algn="ctr" rtl="0">
                        <a:defRPr lang="en-US" sz="800" b="1">
                          <a:solidFill>
                            <a:schemeClr val="tx1"/>
                          </a:solidFill>
                        </a:defRPr>
                      </a:pPr>
                      <a:t>[Y VALUE]</a:t>
                    </a:fld>
                    <a:r>
                      <a:rPr lang="en-US" baseline="0"/>
                      <a:t>)</a:t>
                    </a:r>
                  </a:p>
                </c:rich>
              </c:tx>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A09A-405F-A447-0FC1DA1CBFBD}"/>
                </c:ext>
              </c:extLst>
            </c:dLbl>
            <c:dLbl>
              <c:idx val="3"/>
              <c:tx>
                <c:rich>
                  <a:bodyPr/>
                  <a:lstStyle/>
                  <a:p>
                    <a:fld id="{C1BB2080-DCEE-4C90-B4CB-31E1E24B0E98}" type="CELLRANGE">
                      <a:rPr lang="en-US"/>
                      <a:pPr/>
                      <a:t>[CELLRANGE]</a:t>
                    </a:fld>
                    <a:r>
                      <a:rPr lang="en-US" baseline="0"/>
                      <a:t>, (</a:t>
                    </a:r>
                    <a:fld id="{64E236D8-CB04-490B-B415-59728774F0B5}" type="XVALUE">
                      <a:rPr lang="en-US" baseline="0"/>
                      <a:pPr/>
                      <a:t>[X VALUE]</a:t>
                    </a:fld>
                    <a:r>
                      <a:rPr lang="en-US" baseline="0"/>
                      <a:t>, </a:t>
                    </a:r>
                    <a:fld id="{86F7CF41-7AD0-42A8-8DA2-0049245EFFB7}"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A09A-405F-A447-0FC1DA1CBFBD}"/>
                </c:ext>
              </c:extLst>
            </c:dLbl>
            <c:dLbl>
              <c:idx val="4"/>
              <c:layout>
                <c:manualLayout>
                  <c:x val="-4.612737013184609E-2"/>
                  <c:y val="5.4656462263835991E-2"/>
                </c:manualLayout>
              </c:layout>
              <c:tx>
                <c:rich>
                  <a:bodyPr/>
                  <a:lstStyle/>
                  <a:p>
                    <a:fld id="{AA3245AB-A71C-4825-B149-F674082A5CB9}" type="CELLRANGE">
                      <a:rPr lang="en-US" baseline="0"/>
                      <a:pPr/>
                      <a:t>[CELLRANGE]</a:t>
                    </a:fld>
                    <a:r>
                      <a:rPr lang="en-US" baseline="0"/>
                      <a:t>, (</a:t>
                    </a:r>
                    <a:fld id="{8A6132C3-6A00-4C63-83CF-3848868572B1}" type="XVALUE">
                      <a:rPr lang="en-US" baseline="0"/>
                      <a:pPr/>
                      <a:t>[X VALUE]</a:t>
                    </a:fld>
                    <a:r>
                      <a:rPr lang="en-US" baseline="0"/>
                      <a:t>, </a:t>
                    </a:r>
                    <a:fld id="{3795B835-FBF4-4E2A-B4C3-31683421402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A09A-405F-A447-0FC1DA1CBFBD}"/>
                </c:ext>
              </c:extLst>
            </c:dLbl>
            <c:dLbl>
              <c:idx val="5"/>
              <c:layout>
                <c:manualLayout>
                  <c:x val="-2.8927781676774858E-2"/>
                  <c:y val="2.6749018156371561E-2"/>
                </c:manualLayout>
              </c:layout>
              <c:tx>
                <c:rich>
                  <a:bodyPr/>
                  <a:lstStyle/>
                  <a:p>
                    <a:fld id="{EAD9C381-731B-475D-B62A-035835B89069}" type="CELLRANGE">
                      <a:rPr lang="en-US"/>
                      <a:pPr/>
                      <a:t>[CELLRANGE]</a:t>
                    </a:fld>
                    <a:r>
                      <a:rPr lang="en-US" baseline="0"/>
                      <a:t>, (</a:t>
                    </a:r>
                    <a:fld id="{A9A58FF9-00BF-428F-8994-0B6E2C0CADD9}" type="XVALUE">
                      <a:rPr lang="en-US" baseline="0"/>
                      <a:pPr/>
                      <a:t>[X VALUE]</a:t>
                    </a:fld>
                    <a:r>
                      <a:rPr lang="en-US" baseline="0"/>
                      <a:t>, </a:t>
                    </a:r>
                    <a:fld id="{903F890C-9599-48F3-BB46-3DEBB8B7E92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A09A-405F-A447-0FC1DA1CBFBD}"/>
                </c:ext>
              </c:extLst>
            </c:dLbl>
            <c:dLbl>
              <c:idx val="6"/>
              <c:layout>
                <c:manualLayout>
                  <c:x val="-9.3439234809354732E-2"/>
                  <c:y val="-2.5681845820481356E-3"/>
                </c:manualLayout>
              </c:layout>
              <c:tx>
                <c:rich>
                  <a:bodyPr/>
                  <a:lstStyle/>
                  <a:p>
                    <a:fld id="{8BBDB056-EA87-424D-9BA2-65A3763FE0E2}" type="CELLRANGE">
                      <a:rPr lang="en-US"/>
                      <a:pPr/>
                      <a:t>[CELLRANGE]</a:t>
                    </a:fld>
                    <a:r>
                      <a:rPr lang="en-US" baseline="0"/>
                      <a:t>, (</a:t>
                    </a:r>
                    <a:fld id="{E68F98AC-D2FD-497B-8357-948675C21A75}" type="XVALUE">
                      <a:rPr lang="en-US" baseline="0"/>
                      <a:pPr/>
                      <a:t>[X VALUE]</a:t>
                    </a:fld>
                    <a:r>
                      <a:rPr lang="en-US" baseline="0"/>
                      <a:t>, </a:t>
                    </a:r>
                    <a:fld id="{11524976-5441-4098-B520-779EB1287D9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A09A-405F-A447-0FC1DA1CBFBD}"/>
                </c:ext>
              </c:extLst>
            </c:dLbl>
            <c:dLbl>
              <c:idx val="7"/>
              <c:layout>
                <c:manualLayout>
                  <c:x val="-7.35544378934989E-2"/>
                  <c:y val="-3.7669286811935522E-2"/>
                </c:manualLayout>
              </c:layout>
              <c:tx>
                <c:rich>
                  <a:bodyPr/>
                  <a:lstStyle/>
                  <a:p>
                    <a:fld id="{D247645D-FF89-4980-9FFF-5659F060424E}" type="CELLRANGE">
                      <a:rPr lang="en-US"/>
                      <a:pPr/>
                      <a:t>[CELLRANGE]</a:t>
                    </a:fld>
                    <a:r>
                      <a:rPr lang="en-US" baseline="0"/>
                      <a:t>, (</a:t>
                    </a:r>
                    <a:fld id="{C4544E8B-C915-42AA-B7D4-3F0AA599DB8E}" type="XVALUE">
                      <a:rPr lang="en-US" baseline="0"/>
                      <a:pPr/>
                      <a:t>[X VALUE]</a:t>
                    </a:fld>
                    <a:r>
                      <a:rPr lang="en-US" baseline="0"/>
                      <a:t>, </a:t>
                    </a:r>
                    <a:fld id="{2A055CF0-FC09-46A9-9749-BABC9A0F469C}"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A09A-405F-A447-0FC1DA1CBFB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Matrix!$C$31:$C$38</c:f>
              <c:numCache>
                <c:formatCode>0</c:formatCode>
                <c:ptCount val="8"/>
                <c:pt idx="0">
                  <c:v>202</c:v>
                </c:pt>
                <c:pt idx="1">
                  <c:v>683.66285119667009</c:v>
                </c:pt>
                <c:pt idx="2">
                  <c:v>604.62670872765511</c:v>
                </c:pt>
                <c:pt idx="3">
                  <c:v>78.404401650618979</c:v>
                </c:pt>
                <c:pt idx="4">
                  <c:v>420.34943473792396</c:v>
                </c:pt>
                <c:pt idx="5">
                  <c:v>637.93103448275861</c:v>
                </c:pt>
                <c:pt idx="6">
                  <c:v>677.02552719200889</c:v>
                </c:pt>
                <c:pt idx="7">
                  <c:v>490.79089924160348</c:v>
                </c:pt>
              </c:numCache>
            </c:numRef>
          </c:xVal>
          <c:yVal>
            <c:numRef>
              <c:f>Matrix!$D$31:$D$38</c:f>
              <c:numCache>
                <c:formatCode>General</c:formatCode>
                <c:ptCount val="8"/>
                <c:pt idx="0">
                  <c:v>403</c:v>
                </c:pt>
                <c:pt idx="1">
                  <c:v>730</c:v>
                </c:pt>
                <c:pt idx="2">
                  <c:v>702</c:v>
                </c:pt>
                <c:pt idx="3">
                  <c:v>200</c:v>
                </c:pt>
                <c:pt idx="4">
                  <c:v>410</c:v>
                </c:pt>
                <c:pt idx="5">
                  <c:v>518</c:v>
                </c:pt>
                <c:pt idx="6">
                  <c:v>777</c:v>
                </c:pt>
                <c:pt idx="7">
                  <c:v>617</c:v>
                </c:pt>
              </c:numCache>
            </c:numRef>
          </c:yVal>
          <c:smooth val="0"/>
          <c:extLst>
            <c:ext xmlns:c15="http://schemas.microsoft.com/office/drawing/2012/chart" uri="{02D57815-91ED-43cb-92C2-25804820EDAC}">
              <c15:datalabelsRange>
                <c15:f>Matrix!$A$31:$A$38</c15:f>
                <c15:dlblRangeCache>
                  <c:ptCount val="8"/>
                  <c:pt idx="0">
                    <c:v>P1</c:v>
                  </c:pt>
                  <c:pt idx="1">
                    <c:v>P9</c:v>
                  </c:pt>
                  <c:pt idx="2">
                    <c:v>P10</c:v>
                  </c:pt>
                  <c:pt idx="3">
                    <c:v>P15</c:v>
                  </c:pt>
                  <c:pt idx="4">
                    <c:v>P18</c:v>
                  </c:pt>
                  <c:pt idx="5">
                    <c:v>P21</c:v>
                  </c:pt>
                  <c:pt idx="6">
                    <c:v>P31</c:v>
                  </c:pt>
                  <c:pt idx="7">
                    <c:v>P23</c:v>
                  </c:pt>
                </c15:dlblRangeCache>
              </c15:datalabelsRange>
            </c:ext>
            <c:ext xmlns:c16="http://schemas.microsoft.com/office/drawing/2014/chart" uri="{C3380CC4-5D6E-409C-BE32-E72D297353CC}">
              <c16:uniqueId val="{00000023-A09A-405F-A447-0FC1DA1CBFBD}"/>
            </c:ext>
          </c:extLst>
        </c:ser>
        <c:ser>
          <c:idx val="3"/>
          <c:order val="3"/>
          <c:tx>
            <c:v>In-progress Project/Program</c:v>
          </c:tx>
          <c:spPr>
            <a:ln w="25400" cap="rnd">
              <a:noFill/>
              <a:round/>
            </a:ln>
            <a:effectLst/>
          </c:spPr>
          <c:marker>
            <c:symbol val="x"/>
            <c:size val="8"/>
            <c:spPr>
              <a:noFill/>
              <a:ln w="9525">
                <a:solidFill>
                  <a:schemeClr val="tx1"/>
                </a:solidFill>
              </a:ln>
              <a:effectLst/>
            </c:spPr>
          </c:marker>
          <c:dLbls>
            <c:dLbl>
              <c:idx val="0"/>
              <c:tx>
                <c:rich>
                  <a:bodyPr/>
                  <a:lstStyle/>
                  <a:p>
                    <a:fld id="{F0B3AF32-3DFA-42BB-8342-CAB11274CE01}" type="CELLRANGE">
                      <a:rPr lang="en-US"/>
                      <a:pPr/>
                      <a:t>[CELLRANGE]</a:t>
                    </a:fld>
                    <a:r>
                      <a:rPr lang="en-US" baseline="0"/>
                      <a:t>, (</a:t>
                    </a:r>
                    <a:fld id="{BD26CEF8-88E1-4DF1-B451-9B2B2AEF1A11}" type="XVALUE">
                      <a:rPr lang="en-US" baseline="0"/>
                      <a:pPr/>
                      <a:t>[X VALUE]</a:t>
                    </a:fld>
                    <a:r>
                      <a:rPr lang="en-US" baseline="0"/>
                      <a:t>, </a:t>
                    </a:r>
                    <a:fld id="{8C66218B-CB13-4F42-9561-392C0D67DAE5}"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A09A-405F-A447-0FC1DA1CBFBD}"/>
                </c:ext>
              </c:extLst>
            </c:dLbl>
            <c:dLbl>
              <c:idx val="1"/>
              <c:tx>
                <c:rich>
                  <a:bodyPr/>
                  <a:lstStyle/>
                  <a:p>
                    <a:fld id="{8ACD6BA8-1822-4725-B812-E134B0F4AD4A}" type="CELLRANGE">
                      <a:rPr lang="en-US"/>
                      <a:pPr/>
                      <a:t>[CELLRANGE]</a:t>
                    </a:fld>
                    <a:r>
                      <a:rPr lang="en-US" baseline="0"/>
                      <a:t>, (</a:t>
                    </a:r>
                    <a:fld id="{170B07D0-7CAF-4971-98FC-F53915B6D5AD}" type="XVALUE">
                      <a:rPr lang="en-US" baseline="0"/>
                      <a:pPr/>
                      <a:t>[X VALUE]</a:t>
                    </a:fld>
                    <a:r>
                      <a:rPr lang="en-US" baseline="0"/>
                      <a:t>, </a:t>
                    </a:r>
                    <a:fld id="{2CA48198-691D-4996-A51D-DCF146504C60}"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A09A-405F-A447-0FC1DA1CBFBD}"/>
                </c:ext>
              </c:extLst>
            </c:dLbl>
            <c:dLbl>
              <c:idx val="2"/>
              <c:layout>
                <c:manualLayout>
                  <c:x val="1.6745630118009357E-3"/>
                  <c:y val="-1.0604686424794292E-2"/>
                </c:manualLayout>
              </c:layout>
              <c:tx>
                <c:rich>
                  <a:bodyPr/>
                  <a:lstStyle/>
                  <a:p>
                    <a:fld id="{FD7785F4-FBD6-43DB-9145-BB9C8D1825C6}" type="CELLRANGE">
                      <a:rPr lang="en-US"/>
                      <a:pPr/>
                      <a:t>[CELLRANGE]</a:t>
                    </a:fld>
                    <a:r>
                      <a:rPr lang="en-US" baseline="0"/>
                      <a:t>, (</a:t>
                    </a:r>
                    <a:fld id="{51F61871-91C0-4566-BA46-E8F63963B7F9}" type="XVALUE">
                      <a:rPr lang="en-US" baseline="0"/>
                      <a:pPr/>
                      <a:t>[X VALUE]</a:t>
                    </a:fld>
                    <a:r>
                      <a:rPr lang="en-US" baseline="0"/>
                      <a:t>, </a:t>
                    </a:r>
                    <a:fld id="{AC612F3C-866F-4FC9-A248-AF48FDDD82FC}"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A09A-405F-A447-0FC1DA1CBFB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Matrix!$C$39:$C$41</c:f>
              <c:numCache>
                <c:formatCode>General</c:formatCode>
                <c:ptCount val="3"/>
              </c:numCache>
            </c:numRef>
          </c:xVal>
          <c:yVal>
            <c:numRef>
              <c:f>Matrix!$D$39:$D$41</c:f>
              <c:numCache>
                <c:formatCode>General</c:formatCode>
                <c:ptCount val="3"/>
              </c:numCache>
            </c:numRef>
          </c:yVal>
          <c:smooth val="0"/>
          <c:extLst>
            <c:ext xmlns:c15="http://schemas.microsoft.com/office/drawing/2012/chart" uri="{02D57815-91ED-43cb-92C2-25804820EDAC}">
              <c15:datalabelsRange>
                <c15:f>Matrix!$A$39:$A$41</c15:f>
                <c15:dlblRangeCache>
                  <c:ptCount val="3"/>
                </c15:dlblRangeCache>
              </c15:datalabelsRange>
            </c:ext>
            <c:ext xmlns:c16="http://schemas.microsoft.com/office/drawing/2014/chart" uri="{C3380CC4-5D6E-409C-BE32-E72D297353CC}">
              <c16:uniqueId val="{00000027-A09A-405F-A447-0FC1DA1CBFBD}"/>
            </c:ext>
          </c:extLst>
        </c:ser>
        <c:ser>
          <c:idx val="4"/>
          <c:order val="4"/>
          <c:tx>
            <c:v> </c:v>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28-A09A-405F-A447-0FC1DA1CBFB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both"/>
            <c:errValType val="percentage"/>
            <c:noEndCap val="1"/>
            <c:val val="100"/>
            <c:spPr>
              <a:noFill/>
              <a:ln w="22225" cap="flat" cmpd="sng" algn="ctr">
                <a:solidFill>
                  <a:srgbClr val="00B0F0"/>
                </a:solidFill>
                <a:round/>
              </a:ln>
              <a:effectLst/>
            </c:spPr>
          </c:errBars>
          <c:errBars>
            <c:errDir val="y"/>
            <c:errBarType val="both"/>
            <c:errValType val="percentage"/>
            <c:noEndCap val="1"/>
            <c:val val="100"/>
            <c:spPr>
              <a:noFill/>
              <a:ln w="22225" cap="flat" cmpd="sng" algn="ctr">
                <a:solidFill>
                  <a:srgbClr val="00B0F0"/>
                </a:solidFill>
                <a:round/>
              </a:ln>
              <a:effectLst/>
            </c:spPr>
          </c:errBars>
          <c:xVal>
            <c:numLit>
              <c:formatCode>General</c:formatCode>
              <c:ptCount val="1"/>
              <c:pt idx="0">
                <c:v>573</c:v>
              </c:pt>
            </c:numLit>
          </c:xVal>
          <c:yVal>
            <c:numLit>
              <c:formatCode>General</c:formatCode>
              <c:ptCount val="1"/>
              <c:pt idx="0">
                <c:v>794</c:v>
              </c:pt>
            </c:numLit>
          </c:yVal>
          <c:smooth val="0"/>
          <c:extLst>
            <c:ext xmlns:c16="http://schemas.microsoft.com/office/drawing/2014/chart" uri="{C3380CC4-5D6E-409C-BE32-E72D297353CC}">
              <c16:uniqueId val="{00000029-A09A-405F-A447-0FC1DA1CBFBD}"/>
            </c:ext>
          </c:extLst>
        </c:ser>
        <c:dLbls>
          <c:dLblPos val="t"/>
          <c:showLegendKey val="0"/>
          <c:showVal val="1"/>
          <c:showCatName val="0"/>
          <c:showSerName val="0"/>
          <c:showPercent val="0"/>
          <c:showBubbleSize val="0"/>
        </c:dLbls>
        <c:axId val="663308000"/>
        <c:axId val="663306032"/>
      </c:scatterChart>
      <c:valAx>
        <c:axId val="66330800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6032"/>
        <c:crosses val="autoZero"/>
        <c:crossBetween val="midCat"/>
      </c:valAx>
      <c:valAx>
        <c:axId val="66330603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Envrionment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800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 and Environment Matrix</a:t>
            </a:r>
            <a:r>
              <a:rPr lang="en-US" baseline="0"/>
              <a:t> – </a:t>
            </a:r>
            <a:r>
              <a:rPr lang="en-US"/>
              <a:t>39 </a:t>
            </a:r>
            <a:r>
              <a:rPr lang="en-US" baseline="0"/>
              <a:t>Projects</a:t>
            </a:r>
            <a:endParaRPr lang="en-US"/>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8542574109313862E-2"/>
          <c:y val="7.4019284390266657E-2"/>
          <c:w val="0.86259508187789857"/>
          <c:h val="0.79840570814250234"/>
        </c:manualLayout>
      </c:layout>
      <c:scatterChart>
        <c:scatterStyle val="lineMarker"/>
        <c:varyColors val="0"/>
        <c:ser>
          <c:idx val="0"/>
          <c:order val="0"/>
          <c:tx>
            <c:v>Contractor</c:v>
          </c:tx>
          <c:spPr>
            <a:ln w="1905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2.5777743587394455E-2"/>
                  <c:y val="-2.5396281072242451E-2"/>
                </c:manualLayout>
              </c:layout>
              <c:tx>
                <c:rich>
                  <a:bodyPr/>
                  <a:lstStyle/>
                  <a:p>
                    <a:fld id="{B58C3F72-AFF3-4BE1-9D23-CB5DC7D2DAF7}" type="CELLRANGE">
                      <a:rPr lang="en-US" baseline="0"/>
                      <a:pPr/>
                      <a:t>[CELLRANGE]</a:t>
                    </a:fld>
                    <a:r>
                      <a:rPr lang="en-US" baseline="0"/>
                      <a:t>, (</a:t>
                    </a:r>
                    <a:fld id="{FE8C9449-7943-4EE8-A093-189767E3F177}" type="XVALUE">
                      <a:rPr lang="en-US" baseline="0"/>
                      <a:pPr/>
                      <a:t>[X VALUE]</a:t>
                    </a:fld>
                    <a:r>
                      <a:rPr lang="en-US" baseline="0"/>
                      <a:t>, </a:t>
                    </a:r>
                    <a:fld id="{D28AAD03-1969-4E17-B7FA-0F226362032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2C2D-4A23-8728-F6CDBCA90139}"/>
                </c:ext>
              </c:extLst>
            </c:dLbl>
            <c:dLbl>
              <c:idx val="1"/>
              <c:layout>
                <c:manualLayout>
                  <c:x val="-9.6629802998563861E-3"/>
                  <c:y val="4.0159879343564568E-2"/>
                </c:manualLayout>
              </c:layout>
              <c:tx>
                <c:rich>
                  <a:bodyPr/>
                  <a:lstStyle/>
                  <a:p>
                    <a:fld id="{0C6D85C3-8721-4896-BE6A-B70B5724D56B}" type="CELLRANGE">
                      <a:rPr lang="en-US" baseline="0"/>
                      <a:pPr/>
                      <a:t>[CELLRANGE]</a:t>
                    </a:fld>
                    <a:r>
                      <a:rPr lang="en-US" baseline="0"/>
                      <a:t>, (</a:t>
                    </a:r>
                    <a:fld id="{89EC8553-7625-4773-AF3C-608414D8D495}" type="XVALUE">
                      <a:rPr lang="en-US" baseline="0"/>
                      <a:pPr/>
                      <a:t>[X VALUE]</a:t>
                    </a:fld>
                    <a:r>
                      <a:rPr lang="en-US" baseline="0"/>
                      <a:t>, </a:t>
                    </a:r>
                    <a:fld id="{51A96446-48D6-4D29-8AC4-583DCA76380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2C2D-4A23-8728-F6CDBCA90139}"/>
                </c:ext>
              </c:extLst>
            </c:dLbl>
            <c:dLbl>
              <c:idx val="2"/>
              <c:layout>
                <c:manualLayout>
                  <c:x val="1.1375680640956128E-2"/>
                  <c:y val="-1.3464313687574598E-3"/>
                </c:manualLayout>
              </c:layout>
              <c:tx>
                <c:rich>
                  <a:bodyPr/>
                  <a:lstStyle/>
                  <a:p>
                    <a:fld id="{49BB6EEA-E00E-48B5-B182-D63BD744E942}" type="CELLRANGE">
                      <a:rPr lang="en-US" baseline="0"/>
                      <a:pPr/>
                      <a:t>[CELLRANGE]</a:t>
                    </a:fld>
                    <a:r>
                      <a:rPr lang="en-US" baseline="0"/>
                      <a:t>, (</a:t>
                    </a:r>
                    <a:fld id="{AED9C3DD-3BA4-4C82-8D8A-D7AD46734E97}" type="XVALUE">
                      <a:rPr lang="en-US" baseline="0"/>
                      <a:pPr/>
                      <a:t>[X VALUE]</a:t>
                    </a:fld>
                    <a:r>
                      <a:rPr lang="en-US" baseline="0"/>
                      <a:t>, </a:t>
                    </a:r>
                    <a:fld id="{974B3093-DF9E-4F22-B6F8-F2FC28F54FF2}"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2C2D-4A23-8728-F6CDBCA90139}"/>
                </c:ext>
              </c:extLst>
            </c:dLbl>
            <c:dLbl>
              <c:idx val="3"/>
              <c:layout>
                <c:manualLayout>
                  <c:x val="-7.112423454190496E-2"/>
                  <c:y val="-5.2031418054910773E-2"/>
                </c:manualLayout>
              </c:layout>
              <c:tx>
                <c:rich>
                  <a:bodyPr/>
                  <a:lstStyle/>
                  <a:p>
                    <a:fld id="{F4DE4366-9193-40E3-BB56-4CD7CE5897FF}" type="CELLRANGE">
                      <a:rPr lang="en-US" baseline="0"/>
                      <a:pPr/>
                      <a:t>[CELLRANGE]</a:t>
                    </a:fld>
                    <a:r>
                      <a:rPr lang="en-US" baseline="0"/>
                      <a:t>, (</a:t>
                    </a:r>
                    <a:fld id="{CF10FDDA-3B41-4776-B971-B281042F6AA2}" type="XVALUE">
                      <a:rPr lang="en-US" baseline="0"/>
                      <a:pPr/>
                      <a:t>[X VALUE]</a:t>
                    </a:fld>
                    <a:r>
                      <a:rPr lang="en-US" baseline="0"/>
                      <a:t>, </a:t>
                    </a:r>
                    <a:fld id="{DCA14835-27A8-475E-9C92-A3102750EA4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2C2D-4A23-8728-F6CDBCA90139}"/>
                </c:ext>
              </c:extLst>
            </c:dLbl>
            <c:dLbl>
              <c:idx val="4"/>
              <c:layout>
                <c:manualLayout>
                  <c:x val="-6.6696804145142216E-2"/>
                  <c:y val="4.1066679127728149E-2"/>
                </c:manualLayout>
              </c:layout>
              <c:tx>
                <c:rich>
                  <a:bodyPr/>
                  <a:lstStyle/>
                  <a:p>
                    <a:fld id="{8FC3F943-18E3-4551-A1E0-AEB7ABE1AA10}" type="CELLRANGE">
                      <a:rPr lang="en-US" baseline="0"/>
                      <a:pPr/>
                      <a:t>[CELLRANGE]</a:t>
                    </a:fld>
                    <a:r>
                      <a:rPr lang="en-US" baseline="0"/>
                      <a:t>, (</a:t>
                    </a:r>
                    <a:fld id="{836D3A34-4BC6-44CD-8555-715BDE4DBB4C}" type="XVALUE">
                      <a:rPr lang="en-US" baseline="0"/>
                      <a:pPr/>
                      <a:t>[X VALUE]</a:t>
                    </a:fld>
                    <a:r>
                      <a:rPr lang="en-US" baseline="0"/>
                      <a:t>, </a:t>
                    </a:r>
                    <a:fld id="{51CE0307-5DC7-4DE8-8C93-F9E6F96189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2C2D-4A23-8728-F6CDBCA90139}"/>
                </c:ext>
              </c:extLst>
            </c:dLbl>
            <c:dLbl>
              <c:idx val="5"/>
              <c:layout>
                <c:manualLayout>
                  <c:x val="-1.3555257855250356E-2"/>
                  <c:y val="-2.142069152254017E-2"/>
                </c:manualLayout>
              </c:layout>
              <c:tx>
                <c:rich>
                  <a:bodyPr/>
                  <a:lstStyle/>
                  <a:p>
                    <a:fld id="{1621A4D0-79DA-4C8D-9292-1791005C916D}" type="CELLRANGE">
                      <a:rPr lang="en-US" baseline="0"/>
                      <a:pPr/>
                      <a:t>[CELLRANGE]</a:t>
                    </a:fld>
                    <a:r>
                      <a:rPr lang="en-US" baseline="0"/>
                      <a:t>, (</a:t>
                    </a:r>
                    <a:fld id="{42EC3DEA-B9FA-4EF5-8BA7-D42E799FA624}" type="XVALUE">
                      <a:rPr lang="en-US" baseline="0"/>
                      <a:pPr/>
                      <a:t>[X VALUE]</a:t>
                    </a:fld>
                    <a:r>
                      <a:rPr lang="en-US" baseline="0"/>
                      <a:t>, </a:t>
                    </a:r>
                    <a:fld id="{68F5F725-FA79-421D-AF13-F579317CF098}"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2C2D-4A23-8728-F6CDBCA90139}"/>
                </c:ext>
              </c:extLst>
            </c:dLbl>
            <c:dLbl>
              <c:idx val="6"/>
              <c:layout>
                <c:manualLayout>
                  <c:x val="-8.9547426638825756E-3"/>
                  <c:y val="-3.7345327123305329E-2"/>
                </c:manualLayout>
              </c:layout>
              <c:tx>
                <c:rich>
                  <a:bodyPr/>
                  <a:lstStyle/>
                  <a:p>
                    <a:fld id="{45E68CBB-965C-40D4-93FD-18AF3292A2CF}" type="CELLRANGE">
                      <a:rPr lang="en-US" baseline="0"/>
                      <a:pPr/>
                      <a:t>[CELLRANGE]</a:t>
                    </a:fld>
                    <a:r>
                      <a:rPr lang="en-US" baseline="0"/>
                      <a:t>, (</a:t>
                    </a:r>
                    <a:fld id="{A35E19F0-4A47-44FC-8253-D7DCE2D0313C}" type="XVALUE">
                      <a:rPr lang="en-US" baseline="0"/>
                      <a:pPr/>
                      <a:t>[X VALUE]</a:t>
                    </a:fld>
                    <a:r>
                      <a:rPr lang="en-US" baseline="0"/>
                      <a:t>, </a:t>
                    </a:r>
                    <a:fld id="{D2C65F13-02B0-46DE-ADE0-F8CD4AC502A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2C2D-4A23-8728-F6CDBCA90139}"/>
                </c:ext>
              </c:extLst>
            </c:dLbl>
            <c:dLbl>
              <c:idx val="7"/>
              <c:layout>
                <c:manualLayout>
                  <c:x val="-1.1910930785650354E-3"/>
                  <c:y val="-3.5704252649983954E-2"/>
                </c:manualLayout>
              </c:layout>
              <c:tx>
                <c:rich>
                  <a:bodyPr/>
                  <a:lstStyle/>
                  <a:p>
                    <a:fld id="{752C3325-E7F0-4D8D-A3F5-7D2A15FEF630}" type="CELLRANGE">
                      <a:rPr lang="en-US" baseline="0"/>
                      <a:pPr/>
                      <a:t>[CELLRANGE]</a:t>
                    </a:fld>
                    <a:r>
                      <a:rPr lang="en-US" baseline="0"/>
                      <a:t>, (</a:t>
                    </a:r>
                    <a:fld id="{3B4D8E92-889D-4EE6-8545-644008F85735}" type="XVALUE">
                      <a:rPr lang="en-US" baseline="0"/>
                      <a:pPr/>
                      <a:t>[X VALUE]</a:t>
                    </a:fld>
                    <a:r>
                      <a:rPr lang="en-US" baseline="0"/>
                      <a:t>, </a:t>
                    </a:r>
                    <a:fld id="{C40ED639-A73F-4E40-9069-E7B4BE8F359F}"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2C2D-4A23-8728-F6CDBCA90139}"/>
                </c:ext>
              </c:extLst>
            </c:dLbl>
            <c:dLbl>
              <c:idx val="8"/>
              <c:layout>
                <c:manualLayout>
                  <c:x val="-1.2766154180421908E-2"/>
                  <c:y val="-2.6768037043403591E-2"/>
                </c:manualLayout>
              </c:layout>
              <c:tx>
                <c:rich>
                  <a:bodyPr/>
                  <a:lstStyle/>
                  <a:p>
                    <a:fld id="{7E1F70DC-5EC2-4948-A147-F580AB0E1600}" type="CELLRANGE">
                      <a:rPr lang="en-US" baseline="0"/>
                      <a:pPr/>
                      <a:t>[CELLRANGE]</a:t>
                    </a:fld>
                    <a:r>
                      <a:rPr lang="en-US" baseline="0"/>
                      <a:t>, (</a:t>
                    </a:r>
                    <a:fld id="{CD38DC1E-5F68-4694-87EC-F56864321C9D}" type="XVALUE">
                      <a:rPr lang="en-US" baseline="0"/>
                      <a:pPr/>
                      <a:t>[X VALUE]</a:t>
                    </a:fld>
                    <a:r>
                      <a:rPr lang="en-US" baseline="0"/>
                      <a:t>, </a:t>
                    </a:r>
                    <a:fld id="{DA4928B0-EDA7-489E-B963-A59A75EDB5B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2C2D-4A23-8728-F6CDBCA90139}"/>
                </c:ext>
              </c:extLst>
            </c:dLbl>
            <c:dLbl>
              <c:idx val="9"/>
              <c:layout>
                <c:manualLayout>
                  <c:x val="2.3622193573369994E-3"/>
                  <c:y val="-2.1965748393139375E-2"/>
                </c:manualLayout>
              </c:layout>
              <c:tx>
                <c:rich>
                  <a:bodyPr/>
                  <a:lstStyle/>
                  <a:p>
                    <a:fld id="{EF9B0D62-4797-446C-8467-B1FD8DB71687}" type="CELLRANGE">
                      <a:rPr lang="en-US" baseline="0"/>
                      <a:pPr/>
                      <a:t>[CELLRANGE]</a:t>
                    </a:fld>
                    <a:r>
                      <a:rPr lang="en-US" baseline="0"/>
                      <a:t>, (</a:t>
                    </a:r>
                    <a:fld id="{AF4DFFF8-29FA-4485-B71A-010DF5AC02C4}" type="XVALUE">
                      <a:rPr lang="en-US" baseline="0"/>
                      <a:pPr/>
                      <a:t>[X VALUE]</a:t>
                    </a:fld>
                    <a:r>
                      <a:rPr lang="en-US" baseline="0"/>
                      <a:t>, </a:t>
                    </a:r>
                    <a:fld id="{2B542AED-0B39-4F3D-AABE-4F9964EFA2A4}"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2C2D-4A23-8728-F6CDBCA90139}"/>
                </c:ext>
              </c:extLst>
            </c:dLbl>
            <c:dLbl>
              <c:idx val="10"/>
              <c:layout>
                <c:manualLayout>
                  <c:x val="-7.8308060061171095E-2"/>
                  <c:y val="-4.8477085966054545E-2"/>
                </c:manualLayout>
              </c:layout>
              <c:tx>
                <c:rich>
                  <a:bodyPr/>
                  <a:lstStyle/>
                  <a:p>
                    <a:fld id="{EF0A2428-92E5-4756-A81D-716D245DAA3D}" type="CELLRANGE">
                      <a:rPr lang="en-US" baseline="0"/>
                      <a:pPr/>
                      <a:t>[CELLRANGE]</a:t>
                    </a:fld>
                    <a:r>
                      <a:rPr lang="en-US" baseline="0"/>
                      <a:t>, (</a:t>
                    </a:r>
                    <a:fld id="{5F42887E-7923-4BF8-B944-E6815977E1F3}" type="XVALUE">
                      <a:rPr lang="en-US" baseline="0"/>
                      <a:pPr/>
                      <a:t>[X VALUE]</a:t>
                    </a:fld>
                    <a:r>
                      <a:rPr lang="en-US" baseline="0"/>
                      <a:t>, </a:t>
                    </a:r>
                    <a:fld id="{417E52DB-494C-47C1-8D2C-E7945C880B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2C2D-4A23-8728-F6CDBCA90139}"/>
                </c:ext>
              </c:extLst>
            </c:dLbl>
            <c:dLbl>
              <c:idx val="11"/>
              <c:layout>
                <c:manualLayout>
                  <c:x val="-9.1824892030178393E-2"/>
                  <c:y val="2.1322764979535835E-2"/>
                </c:manualLayout>
              </c:layout>
              <c:tx>
                <c:rich>
                  <a:bodyPr/>
                  <a:lstStyle/>
                  <a:p>
                    <a:fld id="{E8B413A9-7DE4-4E53-A88D-7CBDD9B8B38E}" type="CELLRANGE">
                      <a:rPr lang="en-US" baseline="0"/>
                      <a:pPr/>
                      <a:t>[CELLRANGE]</a:t>
                    </a:fld>
                    <a:r>
                      <a:rPr lang="en-US" baseline="0"/>
                      <a:t>, (</a:t>
                    </a:r>
                    <a:fld id="{08E96311-C3E7-4EFE-8DE5-888CEDFE543C}" type="XVALUE">
                      <a:rPr lang="en-US" baseline="0"/>
                      <a:pPr/>
                      <a:t>[X VALUE]</a:t>
                    </a:fld>
                    <a:r>
                      <a:rPr lang="en-US" baseline="0"/>
                      <a:t>, </a:t>
                    </a:r>
                    <a:fld id="{C1DDF868-D50B-4B8F-B6C8-E02E8B6660F6}"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2C2D-4A23-8728-F6CDBCA90139}"/>
                </c:ext>
              </c:extLst>
            </c:dLbl>
            <c:dLbl>
              <c:idx val="12"/>
              <c:layout>
                <c:manualLayout>
                  <c:x val="-8.7931452506892216E-2"/>
                  <c:y val="2.528093039975907E-2"/>
                </c:manualLayout>
              </c:layout>
              <c:tx>
                <c:rich>
                  <a:bodyPr/>
                  <a:lstStyle/>
                  <a:p>
                    <a:fld id="{B278AC52-014D-4D47-ACC3-41A4E6BC8578}" type="CELLRANGE">
                      <a:rPr lang="en-US" baseline="0"/>
                      <a:pPr/>
                      <a:t>[CELLRANGE]</a:t>
                    </a:fld>
                    <a:r>
                      <a:rPr lang="en-US" baseline="0"/>
                      <a:t>, (</a:t>
                    </a:r>
                    <a:fld id="{FD33519B-85D7-432F-BF30-ECA77E81A398}" type="XVALUE">
                      <a:rPr lang="en-US" baseline="0"/>
                      <a:pPr/>
                      <a:t>[X VALUE]</a:t>
                    </a:fld>
                    <a:r>
                      <a:rPr lang="en-US" baseline="0"/>
                      <a:t>, </a:t>
                    </a:r>
                    <a:fld id="{5A2C5433-41D0-4CB0-BD5B-972658A78F57}"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2C2D-4A23-8728-F6CDBCA90139}"/>
                </c:ext>
              </c:extLst>
            </c:dLbl>
            <c:dLbl>
              <c:idx val="13"/>
              <c:layout>
                <c:manualLayout>
                  <c:x val="-2.3766542299147549E-3"/>
                  <c:y val="1.4018694167836885E-2"/>
                </c:manualLayout>
              </c:layout>
              <c:tx>
                <c:rich>
                  <a:bodyPr/>
                  <a:lstStyle/>
                  <a:p>
                    <a:fld id="{6A4B1EAC-9D97-4914-85E9-1C5F0FAA27E3}" type="CELLRANGE">
                      <a:rPr lang="en-US"/>
                      <a:pPr/>
                      <a:t>[CELLRANGE]</a:t>
                    </a:fld>
                    <a:r>
                      <a:rPr lang="en-US" baseline="0"/>
                      <a:t>, (</a:t>
                    </a:r>
                    <a:fld id="{CDEA856B-95C6-41FA-8457-3C31CD6A87FD}" type="XVALUE">
                      <a:rPr lang="en-US" baseline="0"/>
                      <a:pPr/>
                      <a:t>[X VALUE]</a:t>
                    </a:fld>
                    <a:r>
                      <a:rPr lang="en-US" baseline="0"/>
                      <a:t>, </a:t>
                    </a:r>
                    <a:fld id="{1A6CC969-DB97-488E-A5E0-6AC6FDE7664D}"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2C2D-4A23-8728-F6CDBCA90139}"/>
                </c:ext>
              </c:extLst>
            </c:dLbl>
            <c:dLbl>
              <c:idx val="14"/>
              <c:layout>
                <c:manualLayout>
                  <c:x val="-4.2361856324613568E-2"/>
                  <c:y val="2.7520793936418046E-2"/>
                </c:manualLayout>
              </c:layout>
              <c:tx>
                <c:rich>
                  <a:bodyPr/>
                  <a:lstStyle/>
                  <a:p>
                    <a:fld id="{85557549-7831-4907-912E-97C9D54F6984}" type="CELLRANGE">
                      <a:rPr lang="en-US"/>
                      <a:pPr/>
                      <a:t>[CELLRANGE]</a:t>
                    </a:fld>
                    <a:r>
                      <a:rPr lang="en-US" baseline="0"/>
                      <a:t>, (</a:t>
                    </a:r>
                    <a:fld id="{C4AB6B6A-AF01-4311-88CF-55E16E678994}" type="XVALUE">
                      <a:rPr lang="en-US" baseline="0"/>
                      <a:pPr/>
                      <a:t>[X VALUE]</a:t>
                    </a:fld>
                    <a:r>
                      <a:rPr lang="en-US" baseline="0"/>
                      <a:t>, </a:t>
                    </a:r>
                    <a:fld id="{4E654D05-EBEA-4750-8025-E64E1E5347A0}"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2C2D-4A23-8728-F6CDBCA90139}"/>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1"/>
            <c:showCatName val="1"/>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Matrix!$C$6:$C$20</c:f>
              <c:numCache>
                <c:formatCode>0</c:formatCode>
                <c:ptCount val="15"/>
                <c:pt idx="0">
                  <c:v>711</c:v>
                </c:pt>
                <c:pt idx="1">
                  <c:v>822.94264339152119</c:v>
                </c:pt>
                <c:pt idx="2">
                  <c:v>857.58513931888547</c:v>
                </c:pt>
                <c:pt idx="3">
                  <c:v>570.42253521126759</c:v>
                </c:pt>
                <c:pt idx="4">
                  <c:v>543.97834912043299</c:v>
                </c:pt>
                <c:pt idx="5">
                  <c:v>730.01038421599173</c:v>
                </c:pt>
                <c:pt idx="6">
                  <c:v>816.22176591375774</c:v>
                </c:pt>
                <c:pt idx="7">
                  <c:v>857.28744939271257</c:v>
                </c:pt>
                <c:pt idx="8">
                  <c:v>728.68217054263562</c:v>
                </c:pt>
                <c:pt idx="9">
                  <c:v>734.17721518987344</c:v>
                </c:pt>
                <c:pt idx="10">
                  <c:v>703.21931589537223</c:v>
                </c:pt>
                <c:pt idx="11">
                  <c:v>511.20162932790225</c:v>
                </c:pt>
                <c:pt idx="12">
                  <c:v>809.72972972972968</c:v>
                </c:pt>
                <c:pt idx="13">
                  <c:v>707</c:v>
                </c:pt>
                <c:pt idx="14">
                  <c:v>627.40384615384619</c:v>
                </c:pt>
              </c:numCache>
            </c:numRef>
          </c:xVal>
          <c:yVal>
            <c:numRef>
              <c:f>Matrix!$D$6:$D$20</c:f>
              <c:numCache>
                <c:formatCode>General</c:formatCode>
                <c:ptCount val="15"/>
                <c:pt idx="0">
                  <c:v>735</c:v>
                </c:pt>
                <c:pt idx="1">
                  <c:v>684</c:v>
                </c:pt>
                <c:pt idx="2">
                  <c:v>730</c:v>
                </c:pt>
                <c:pt idx="3">
                  <c:v>686</c:v>
                </c:pt>
                <c:pt idx="4">
                  <c:v>530</c:v>
                </c:pt>
                <c:pt idx="5">
                  <c:v>705</c:v>
                </c:pt>
                <c:pt idx="6">
                  <c:v>723</c:v>
                </c:pt>
                <c:pt idx="7">
                  <c:v>891</c:v>
                </c:pt>
                <c:pt idx="8">
                  <c:v>794</c:v>
                </c:pt>
                <c:pt idx="9">
                  <c:v>556</c:v>
                </c:pt>
                <c:pt idx="10">
                  <c:v>800</c:v>
                </c:pt>
                <c:pt idx="11">
                  <c:v>544</c:v>
                </c:pt>
                <c:pt idx="12">
                  <c:v>897</c:v>
                </c:pt>
                <c:pt idx="13">
                  <c:v>516</c:v>
                </c:pt>
                <c:pt idx="14">
                  <c:v>701</c:v>
                </c:pt>
              </c:numCache>
            </c:numRef>
          </c:yVal>
          <c:smooth val="0"/>
          <c:extLst>
            <c:ext xmlns:c15="http://schemas.microsoft.com/office/drawing/2012/chart" uri="{02D57815-91ED-43cb-92C2-25804820EDAC}">
              <c15:datalabelsRange>
                <c15:f>Matrix!$A$6:$A$20</c15:f>
                <c15:dlblRangeCache>
                  <c:ptCount val="15"/>
                  <c:pt idx="0">
                    <c:v>P2</c:v>
                  </c:pt>
                  <c:pt idx="1">
                    <c:v>P3</c:v>
                  </c:pt>
                  <c:pt idx="2">
                    <c:v>P4</c:v>
                  </c:pt>
                  <c:pt idx="3">
                    <c:v>P5</c:v>
                  </c:pt>
                  <c:pt idx="4">
                    <c:v>P8</c:v>
                  </c:pt>
                  <c:pt idx="5">
                    <c:v>P12</c:v>
                  </c:pt>
                  <c:pt idx="6">
                    <c:v>P17</c:v>
                  </c:pt>
                  <c:pt idx="7">
                    <c:v>P20</c:v>
                  </c:pt>
                  <c:pt idx="8">
                    <c:v>P22</c:v>
                  </c:pt>
                  <c:pt idx="9">
                    <c:v>P24</c:v>
                  </c:pt>
                  <c:pt idx="10">
                    <c:v>P25</c:v>
                  </c:pt>
                  <c:pt idx="11">
                    <c:v>P26</c:v>
                  </c:pt>
                  <c:pt idx="12">
                    <c:v>P29</c:v>
                  </c:pt>
                  <c:pt idx="13">
                    <c:v>P33</c:v>
                  </c:pt>
                  <c:pt idx="14">
                    <c:v>P27</c:v>
                  </c:pt>
                </c15:dlblRangeCache>
              </c15:datalabelsRange>
            </c:ext>
            <c:ext xmlns:c16="http://schemas.microsoft.com/office/drawing/2014/chart" uri="{C3380CC4-5D6E-409C-BE32-E72D297353CC}">
              <c16:uniqueId val="{0000000F-2C2D-4A23-8728-F6CDBCA90139}"/>
            </c:ext>
          </c:extLst>
        </c:ser>
        <c:ser>
          <c:idx val="1"/>
          <c:order val="1"/>
          <c:tx>
            <c:v>Owner</c:v>
          </c:tx>
          <c:spPr>
            <a:ln w="2540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419809312740166E-2"/>
                  <c:y val="9.3457961118912566E-3"/>
                </c:manualLayout>
              </c:layout>
              <c:tx>
                <c:rich>
                  <a:bodyPr/>
                  <a:lstStyle/>
                  <a:p>
                    <a:fld id="{2B1CDB0B-18C5-4F91-900E-EB6F55ED98B4}" type="CELLRANGE">
                      <a:rPr lang="en-US" baseline="0"/>
                      <a:pPr/>
                      <a:t>[CELLRANGE]</a:t>
                    </a:fld>
                    <a:r>
                      <a:rPr lang="en-US" baseline="0"/>
                      <a:t>, (</a:t>
                    </a:r>
                    <a:fld id="{8743479B-1462-476D-9419-29EF327D3ED9}" type="XVALUE">
                      <a:rPr lang="en-US" baseline="0"/>
                      <a:pPr/>
                      <a:t>[X VALUE]</a:t>
                    </a:fld>
                    <a:r>
                      <a:rPr lang="en-US" baseline="0"/>
                      <a:t>, </a:t>
                    </a:r>
                    <a:fld id="{84E8936A-1FCE-4336-818B-239DF0B02AA1}"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C2D-4A23-8728-F6CDBCA90139}"/>
                </c:ext>
              </c:extLst>
            </c:dLbl>
            <c:dLbl>
              <c:idx val="1"/>
              <c:layout>
                <c:manualLayout>
                  <c:x val="-7.9037410089975932E-2"/>
                  <c:y val="1.4018694167836885E-2"/>
                </c:manualLayout>
              </c:layout>
              <c:tx>
                <c:rich>
                  <a:bodyPr/>
                  <a:lstStyle/>
                  <a:p>
                    <a:fld id="{F986C202-F8F0-47AD-A7D3-A64A44D26A04}" type="CELLRANGE">
                      <a:rPr lang="en-US"/>
                      <a:pPr/>
                      <a:t>[CELLRANGE]</a:t>
                    </a:fld>
                    <a:r>
                      <a:rPr lang="en-US" baseline="0"/>
                      <a:t>, (</a:t>
                    </a:r>
                    <a:fld id="{6A19A343-F4D3-4F0F-AC80-839F14A871CF}" type="XVALUE">
                      <a:rPr lang="en-US" baseline="0"/>
                      <a:pPr/>
                      <a:t>[X VALUE]</a:t>
                    </a:fld>
                    <a:r>
                      <a:rPr lang="en-US" baseline="0"/>
                      <a:t>, </a:t>
                    </a:r>
                    <a:fld id="{7DB31719-93FD-43B2-B6EE-129309E2765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2C2D-4A23-8728-F6CDBCA90139}"/>
                </c:ext>
              </c:extLst>
            </c:dLbl>
            <c:dLbl>
              <c:idx val="2"/>
              <c:layout>
                <c:manualLayout>
                  <c:x val="-4.0568042488659277E-3"/>
                  <c:y val="-1.5973584512028943E-2"/>
                </c:manualLayout>
              </c:layout>
              <c:tx>
                <c:rich>
                  <a:bodyPr/>
                  <a:lstStyle/>
                  <a:p>
                    <a:fld id="{8C153D18-8A7A-4E69-A2A2-5AC56F194BC2}" type="CELLRANGE">
                      <a:rPr lang="en-US" baseline="0"/>
                      <a:pPr/>
                      <a:t>[CELLRANGE]</a:t>
                    </a:fld>
                    <a:r>
                      <a:rPr lang="en-US" baseline="0"/>
                      <a:t>, (</a:t>
                    </a:r>
                    <a:fld id="{AB76264C-1379-40F1-80FF-111FB217E42B}" type="XVALUE">
                      <a:rPr lang="en-US" baseline="0"/>
                      <a:pPr/>
                      <a:t>[X VALUE]</a:t>
                    </a:fld>
                    <a:r>
                      <a:rPr lang="en-US" baseline="0"/>
                      <a:t>, </a:t>
                    </a:r>
                    <a:fld id="{FB309113-5682-4658-9ED4-3A62028BBB58}"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2C2D-4A23-8728-F6CDBCA90139}"/>
                </c:ext>
              </c:extLst>
            </c:dLbl>
            <c:dLbl>
              <c:idx val="3"/>
              <c:layout>
                <c:manualLayout>
                  <c:x val="-5.5183739937186692E-2"/>
                  <c:y val="-5.944404655310298E-2"/>
                </c:manualLayout>
              </c:layout>
              <c:tx>
                <c:rich>
                  <a:bodyPr/>
                  <a:lstStyle/>
                  <a:p>
                    <a:fld id="{360C5819-BDA2-440D-8432-B555C8F56C45}" type="CELLRANGE">
                      <a:rPr lang="en-US"/>
                      <a:pPr/>
                      <a:t>[CELLRANGE]</a:t>
                    </a:fld>
                    <a:r>
                      <a:rPr lang="en-US" baseline="0"/>
                      <a:t>, (</a:t>
                    </a:r>
                    <a:fld id="{11C7D49B-434B-4742-A0DE-BD6249C41852}" type="XVALUE">
                      <a:rPr lang="en-US" baseline="0"/>
                      <a:pPr/>
                      <a:t>[X VALUE]</a:t>
                    </a:fld>
                    <a:r>
                      <a:rPr lang="en-US" baseline="0"/>
                      <a:t>, </a:t>
                    </a:r>
                    <a:fld id="{DA5FA719-61B4-4B26-9FA3-7F05B138478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C2D-4A23-8728-F6CDBCA90139}"/>
                </c:ext>
              </c:extLst>
            </c:dLbl>
            <c:dLbl>
              <c:idx val="4"/>
              <c:layout>
                <c:manualLayout>
                  <c:x val="7.6289050683081344E-3"/>
                  <c:y val="-9.8648119513102634E-4"/>
                </c:manualLayout>
              </c:layout>
              <c:tx>
                <c:rich>
                  <a:bodyPr/>
                  <a:lstStyle/>
                  <a:p>
                    <a:fld id="{982B1C5E-B53E-4AFC-9035-BD329DD48D9E}" type="CELLRANGE">
                      <a:rPr lang="en-US" baseline="0"/>
                      <a:pPr/>
                      <a:t>[CELLRANGE]</a:t>
                    </a:fld>
                    <a:r>
                      <a:rPr lang="en-US" baseline="0"/>
                      <a:t>, (</a:t>
                    </a:r>
                    <a:fld id="{350F4EF0-B4F5-45C5-97A1-511FC4E2812F}" type="XVALUE">
                      <a:rPr lang="en-US" baseline="0"/>
                      <a:pPr/>
                      <a:t>[X VALUE]</a:t>
                    </a:fld>
                    <a:r>
                      <a:rPr lang="en-US" baseline="0"/>
                      <a:t>, </a:t>
                    </a:r>
                    <a:fld id="{308BCE81-2F7B-4E9C-AF5C-CBB6AE00A54B}"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C2D-4A23-8728-F6CDBCA90139}"/>
                </c:ext>
              </c:extLst>
            </c:dLbl>
            <c:dLbl>
              <c:idx val="5"/>
              <c:layout>
                <c:manualLayout>
                  <c:x val="-9.2314035407007767E-5"/>
                  <c:y val="-3.880694657571318E-2"/>
                </c:manualLayout>
              </c:layout>
              <c:tx>
                <c:rich>
                  <a:bodyPr/>
                  <a:lstStyle/>
                  <a:p>
                    <a:fld id="{DBC4F583-030B-42E9-AF2A-C434FDF4510A}" type="CELLRANGE">
                      <a:rPr lang="en-US" baseline="0"/>
                      <a:pPr/>
                      <a:t>[CELLRANGE]</a:t>
                    </a:fld>
                    <a:r>
                      <a:rPr lang="en-US" baseline="0"/>
                      <a:t>, (</a:t>
                    </a:r>
                    <a:fld id="{4EDF8AA7-4CDC-4418-B1A0-7E78B6F0AD27}" type="XVALUE">
                      <a:rPr lang="en-US" baseline="0"/>
                      <a:pPr/>
                      <a:t>[X VALUE]</a:t>
                    </a:fld>
                    <a:r>
                      <a:rPr lang="en-US" baseline="0"/>
                      <a:t>, </a:t>
                    </a:r>
                    <a:fld id="{2FCF35CA-8001-4093-8578-64999265BEAE}"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2C2D-4A23-8728-F6CDBCA90139}"/>
                </c:ext>
              </c:extLst>
            </c:dLbl>
            <c:dLbl>
              <c:idx val="6"/>
              <c:layout>
                <c:manualLayout>
                  <c:x val="1.3083267173500685E-2"/>
                  <c:y val="-3.1237219669810079E-2"/>
                </c:manualLayout>
              </c:layout>
              <c:tx>
                <c:rich>
                  <a:bodyPr/>
                  <a:lstStyle/>
                  <a:p>
                    <a:fld id="{DEA02B50-D609-46F4-992E-138742F18920}" type="CELLRANGE">
                      <a:rPr lang="en-US" baseline="0"/>
                      <a:pPr/>
                      <a:t>[CELLRANGE]</a:t>
                    </a:fld>
                    <a:r>
                      <a:rPr lang="en-US" baseline="0"/>
                      <a:t>, (</a:t>
                    </a:r>
                    <a:fld id="{28FE2D40-DB09-41D4-A57C-69309CA42E6A}" type="XVALUE">
                      <a:rPr lang="en-US" baseline="0"/>
                      <a:pPr/>
                      <a:t>[X VALUE]</a:t>
                    </a:fld>
                    <a:r>
                      <a:rPr lang="en-US" baseline="0"/>
                      <a:t>, </a:t>
                    </a:r>
                    <a:fld id="{DDF0BFCA-E402-4FED-94C6-A7E2C9AE27F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2C2D-4A23-8728-F6CDBCA90139}"/>
                </c:ext>
              </c:extLst>
            </c:dLbl>
            <c:dLbl>
              <c:idx val="7"/>
              <c:tx>
                <c:rich>
                  <a:bodyPr/>
                  <a:lstStyle/>
                  <a:p>
                    <a:fld id="{392A028C-44CB-4448-85D9-19A64E02A4BF}" type="CELLRANGE">
                      <a:rPr lang="en-US"/>
                      <a:pPr/>
                      <a:t>[CELLRANGE]</a:t>
                    </a:fld>
                    <a:r>
                      <a:rPr lang="en-US" baseline="0"/>
                      <a:t>, (</a:t>
                    </a:r>
                    <a:fld id="{5BE3C6E5-428E-4979-8F88-591B477C33B3}" type="XVALUE">
                      <a:rPr lang="en-US" baseline="0"/>
                      <a:pPr/>
                      <a:t>[X VALUE]</a:t>
                    </a:fld>
                    <a:r>
                      <a:rPr lang="en-US" baseline="0"/>
                      <a:t>, </a:t>
                    </a:r>
                    <a:fld id="{F956753D-BD0B-4D80-A2D9-AF028891F96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2C2D-4A23-8728-F6CDBCA90139}"/>
                </c:ext>
              </c:extLst>
            </c:dLbl>
            <c:dLbl>
              <c:idx val="8"/>
              <c:layout>
                <c:manualLayout>
                  <c:x val="-6.2571282987897617E-2"/>
                  <c:y val="-5.607477667134754E-2"/>
                </c:manualLayout>
              </c:layout>
              <c:tx>
                <c:rich>
                  <a:bodyPr/>
                  <a:lstStyle/>
                  <a:p>
                    <a:fld id="{E9F7BAC4-5893-49E9-A007-62A7AB70ABF2}" type="CELLRANGE">
                      <a:rPr lang="en-US"/>
                      <a:pPr/>
                      <a:t>[CELLRANGE]</a:t>
                    </a:fld>
                    <a:r>
                      <a:rPr lang="en-US" baseline="0"/>
                      <a:t>, (</a:t>
                    </a:r>
                    <a:fld id="{48420F2F-6F47-4074-A96D-B9893F8856AE}" type="XVALUE">
                      <a:rPr lang="en-US" baseline="0"/>
                      <a:pPr/>
                      <a:t>[X VALUE]</a:t>
                    </a:fld>
                    <a:r>
                      <a:rPr lang="en-US" baseline="0"/>
                      <a:t>, </a:t>
                    </a:r>
                    <a:fld id="{460101AF-4E91-4A10-BFBE-F6478FB858F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C2D-4A23-8728-F6CDBCA90139}"/>
                </c:ext>
              </c:extLst>
            </c:dLbl>
            <c:dLbl>
              <c:idx val="9"/>
              <c:tx>
                <c:rich>
                  <a:bodyPr/>
                  <a:lstStyle/>
                  <a:p>
                    <a:fld id="{76787780-DD46-4DF8-9F92-95F3C5D08833}" type="CELLRANGE">
                      <a:rPr lang="en-US"/>
                      <a:pPr/>
                      <a:t>[CELLRANGE]</a:t>
                    </a:fld>
                    <a:r>
                      <a:rPr lang="en-US" baseline="0"/>
                      <a:t>, (</a:t>
                    </a:r>
                    <a:fld id="{3DEBF230-2435-4B16-91C7-33860FD19B83}" type="XVALUE">
                      <a:rPr lang="en-US" baseline="0"/>
                      <a:pPr/>
                      <a:t>[X VALUE]</a:t>
                    </a:fld>
                    <a:r>
                      <a:rPr lang="en-US" baseline="0"/>
                      <a:t>, </a:t>
                    </a:r>
                    <a:fld id="{28474607-F34A-4B09-A426-EC99CF1364A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2C2D-4A23-8728-F6CDBCA90139}"/>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Matrix!$C$21:$C$30</c:f>
              <c:numCache>
                <c:formatCode>0</c:formatCode>
                <c:ptCount val="10"/>
                <c:pt idx="0">
                  <c:v>493.30587023686923</c:v>
                </c:pt>
                <c:pt idx="1">
                  <c:v>527.57544224765866</c:v>
                </c:pt>
                <c:pt idx="2">
                  <c:v>626</c:v>
                </c:pt>
                <c:pt idx="3">
                  <c:v>552.49745158002042</c:v>
                </c:pt>
                <c:pt idx="4">
                  <c:v>886.11713665943603</c:v>
                </c:pt>
                <c:pt idx="5">
                  <c:v>572.87449392712551</c:v>
                </c:pt>
                <c:pt idx="6">
                  <c:v>887</c:v>
                </c:pt>
                <c:pt idx="7">
                  <c:v>709.38215102974834</c:v>
                </c:pt>
                <c:pt idx="8">
                  <c:v>844.10256410256409</c:v>
                </c:pt>
                <c:pt idx="9">
                  <c:v>898.24945295404814</c:v>
                </c:pt>
              </c:numCache>
            </c:numRef>
          </c:xVal>
          <c:yVal>
            <c:numRef>
              <c:f>Matrix!$D$21:$D$30</c:f>
              <c:numCache>
                <c:formatCode>General</c:formatCode>
                <c:ptCount val="10"/>
                <c:pt idx="0">
                  <c:v>569</c:v>
                </c:pt>
                <c:pt idx="1">
                  <c:v>434</c:v>
                </c:pt>
                <c:pt idx="2">
                  <c:v>579</c:v>
                </c:pt>
                <c:pt idx="3">
                  <c:v>545</c:v>
                </c:pt>
                <c:pt idx="4">
                  <c:v>673</c:v>
                </c:pt>
                <c:pt idx="5">
                  <c:v>586</c:v>
                </c:pt>
                <c:pt idx="6">
                  <c:v>813</c:v>
                </c:pt>
                <c:pt idx="7">
                  <c:v>624</c:v>
                </c:pt>
                <c:pt idx="8">
                  <c:v>875</c:v>
                </c:pt>
                <c:pt idx="9">
                  <c:v>896</c:v>
                </c:pt>
              </c:numCache>
            </c:numRef>
          </c:yVal>
          <c:smooth val="0"/>
          <c:extLst>
            <c:ext xmlns:c15="http://schemas.microsoft.com/office/drawing/2012/chart" uri="{02D57815-91ED-43cb-92C2-25804820EDAC}">
              <c15:datalabelsRange>
                <c15:f>Matrix!$A$21:$A$30</c15:f>
                <c15:dlblRangeCache>
                  <c:ptCount val="10"/>
                  <c:pt idx="0">
                    <c:v>P6</c:v>
                  </c:pt>
                  <c:pt idx="1">
                    <c:v>P7</c:v>
                  </c:pt>
                  <c:pt idx="2">
                    <c:v>P11</c:v>
                  </c:pt>
                  <c:pt idx="3">
                    <c:v>P13</c:v>
                  </c:pt>
                  <c:pt idx="4">
                    <c:v>P14</c:v>
                  </c:pt>
                  <c:pt idx="5">
                    <c:v>P16</c:v>
                  </c:pt>
                  <c:pt idx="6">
                    <c:v>P28</c:v>
                  </c:pt>
                  <c:pt idx="7">
                    <c:v>P30</c:v>
                  </c:pt>
                  <c:pt idx="8">
                    <c:v>P32</c:v>
                  </c:pt>
                  <c:pt idx="9">
                    <c:v>P19</c:v>
                  </c:pt>
                </c15:dlblRangeCache>
              </c15:datalabelsRange>
            </c:ext>
            <c:ext xmlns:c16="http://schemas.microsoft.com/office/drawing/2014/chart" uri="{C3380CC4-5D6E-409C-BE32-E72D297353CC}">
              <c16:uniqueId val="{0000001A-2C2D-4A23-8728-F6CDBCA90139}"/>
            </c:ext>
          </c:extLst>
        </c:ser>
        <c:ser>
          <c:idx val="2"/>
          <c:order val="2"/>
          <c:tx>
            <c:v>Consultant</c:v>
          </c:tx>
          <c:spPr>
            <a:ln w="25400" cap="rnd">
              <a:noFill/>
              <a:round/>
            </a:ln>
            <a:effectLst/>
          </c:spPr>
          <c:marker>
            <c:symbol val="circle"/>
            <c:size val="8"/>
            <c:spPr>
              <a:solidFill>
                <a:schemeClr val="tx1"/>
              </a:solidFill>
              <a:ln w="25400" cap="flat">
                <a:solidFill>
                  <a:schemeClr val="tx1"/>
                </a:solidFill>
              </a:ln>
              <a:effectLst/>
            </c:spPr>
          </c:marker>
          <c:dLbls>
            <c:dLbl>
              <c:idx val="0"/>
              <c:layout>
                <c:manualLayout>
                  <c:x val="-7.1608823245061057E-2"/>
                  <c:y val="-3.9783745257878665E-2"/>
                </c:manualLayout>
              </c:layout>
              <c:tx>
                <c:rich>
                  <a:bodyPr/>
                  <a:lstStyle/>
                  <a:p>
                    <a:fld id="{ED497099-0784-4439-B509-9BDC8DC71B75}" type="CELLRANGE">
                      <a:rPr lang="en-US" b="1" baseline="0">
                        <a:solidFill>
                          <a:schemeClr val="tx1"/>
                        </a:solidFill>
                      </a:rPr>
                      <a:pPr/>
                      <a:t>[CELLRANGE]</a:t>
                    </a:fld>
                    <a:r>
                      <a:rPr lang="en-US" b="1" baseline="0">
                        <a:solidFill>
                          <a:schemeClr val="tx1"/>
                        </a:solidFill>
                      </a:rPr>
                      <a:t>, (</a:t>
                    </a:r>
                    <a:fld id="{A2CA6500-C818-4EB8-A8BF-041B57B749B5}" type="XVALUE">
                      <a:rPr lang="en-US" b="1" baseline="0">
                        <a:solidFill>
                          <a:schemeClr val="tx1"/>
                        </a:solidFill>
                      </a:rPr>
                      <a:pPr/>
                      <a:t>[X VALUE]</a:t>
                    </a:fld>
                    <a:r>
                      <a:rPr lang="en-US" b="1" baseline="0">
                        <a:solidFill>
                          <a:schemeClr val="tx1"/>
                        </a:solidFill>
                      </a:rPr>
                      <a:t>, </a:t>
                    </a:r>
                    <a:fld id="{895F6479-2441-4F32-980E-FE0E21391124}"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C2D-4A23-8728-F6CDBCA90139}"/>
                </c:ext>
              </c:extLst>
            </c:dLbl>
            <c:dLbl>
              <c:idx val="1"/>
              <c:layout>
                <c:manualLayout>
                  <c:x val="-3.0561405005500319E-2"/>
                  <c:y val="3.211944400574826E-2"/>
                </c:manualLayout>
              </c:layout>
              <c:tx>
                <c:rich>
                  <a:bodyPr/>
                  <a:lstStyle/>
                  <a:p>
                    <a:fld id="{76FED29D-F798-423D-A211-B562C874D95B}" type="CELLRANGE">
                      <a:rPr lang="en-US" b="1" baseline="0">
                        <a:solidFill>
                          <a:schemeClr val="tx1"/>
                        </a:solidFill>
                      </a:rPr>
                      <a:pPr/>
                      <a:t>[CELLRANGE]</a:t>
                    </a:fld>
                    <a:r>
                      <a:rPr lang="en-US" b="1" baseline="0">
                        <a:solidFill>
                          <a:schemeClr val="tx1"/>
                        </a:solidFill>
                      </a:rPr>
                      <a:t>, (</a:t>
                    </a:r>
                    <a:fld id="{DB816B7A-7742-44C8-B3F0-63DF380601B4}" type="XVALUE">
                      <a:rPr lang="en-US" b="1" baseline="0">
                        <a:solidFill>
                          <a:schemeClr val="tx1"/>
                        </a:solidFill>
                      </a:rPr>
                      <a:pPr/>
                      <a:t>[X VALUE]</a:t>
                    </a:fld>
                    <a:r>
                      <a:rPr lang="en-US" b="1" baseline="0">
                        <a:solidFill>
                          <a:schemeClr val="tx1"/>
                        </a:solidFill>
                      </a:rPr>
                      <a:t>, </a:t>
                    </a:r>
                    <a:fld id="{448B0AE5-00CD-4306-BF2A-9D5BB73DF653}"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C2D-4A23-8728-F6CDBCA90139}"/>
                </c:ext>
              </c:extLst>
            </c:dLbl>
            <c:dLbl>
              <c:idx val="2"/>
              <c:layout>
                <c:manualLayout>
                  <c:x val="-2.5113218925685771E-2"/>
                  <c:y val="-3.4511059402863073E-2"/>
                </c:manualLayout>
              </c:layout>
              <c:tx>
                <c:rich>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fld id="{5D728884-A881-4573-969D-A7D9B8B9D48B}" type="CELLRANGE">
                      <a:rPr lang="en-US"/>
                      <a:pPr algn="ctr" rtl="0">
                        <a:defRPr lang="en-US" sz="800" b="1">
                          <a:solidFill>
                            <a:schemeClr val="tx1"/>
                          </a:solidFill>
                        </a:defRPr>
                      </a:pPr>
                      <a:t>[CELLRANGE]</a:t>
                    </a:fld>
                    <a:r>
                      <a:rPr lang="en-US" baseline="0"/>
                      <a:t>, (</a:t>
                    </a:r>
                    <a:fld id="{59EC07FD-8D0F-4502-8A74-D53EAF155437}" type="XVALUE">
                      <a:rPr lang="en-US" baseline="0"/>
                      <a:pPr algn="ctr" rtl="0">
                        <a:defRPr lang="en-US" sz="800" b="1">
                          <a:solidFill>
                            <a:schemeClr val="tx1"/>
                          </a:solidFill>
                        </a:defRPr>
                      </a:pPr>
                      <a:t>[X VALUE]</a:t>
                    </a:fld>
                    <a:r>
                      <a:rPr lang="en-US" baseline="0"/>
                      <a:t>, </a:t>
                    </a:r>
                    <a:fld id="{7D154BB9-10C0-476E-919F-E23F9F9BAD63}" type="YVALUE">
                      <a:rPr lang="en-US" baseline="0"/>
                      <a:pPr algn="ctr" rtl="0">
                        <a:defRPr lang="en-US" sz="800" b="1">
                          <a:solidFill>
                            <a:schemeClr val="tx1"/>
                          </a:solidFill>
                        </a:defRPr>
                      </a:pPr>
                      <a:t>[Y VALUE]</a:t>
                    </a:fld>
                    <a:r>
                      <a:rPr lang="en-US" baseline="0"/>
                      <a:t>)</a:t>
                    </a:r>
                  </a:p>
                </c:rich>
              </c:tx>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C2D-4A23-8728-F6CDBCA90139}"/>
                </c:ext>
              </c:extLst>
            </c:dLbl>
            <c:dLbl>
              <c:idx val="3"/>
              <c:tx>
                <c:rich>
                  <a:bodyPr/>
                  <a:lstStyle/>
                  <a:p>
                    <a:fld id="{C1BB2080-DCEE-4C90-B4CB-31E1E24B0E98}" type="CELLRANGE">
                      <a:rPr lang="en-US"/>
                      <a:pPr/>
                      <a:t>[CELLRANGE]</a:t>
                    </a:fld>
                    <a:r>
                      <a:rPr lang="en-US" baseline="0"/>
                      <a:t>, (</a:t>
                    </a:r>
                    <a:fld id="{64E236D8-CB04-490B-B415-59728774F0B5}" type="XVALUE">
                      <a:rPr lang="en-US" baseline="0"/>
                      <a:pPr/>
                      <a:t>[X VALUE]</a:t>
                    </a:fld>
                    <a:r>
                      <a:rPr lang="en-US" baseline="0"/>
                      <a:t>, </a:t>
                    </a:r>
                    <a:fld id="{86F7CF41-7AD0-42A8-8DA2-0049245EFFB7}"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2C2D-4A23-8728-F6CDBCA90139}"/>
                </c:ext>
              </c:extLst>
            </c:dLbl>
            <c:dLbl>
              <c:idx val="4"/>
              <c:layout>
                <c:manualLayout>
                  <c:x val="-7.027768978075849E-2"/>
                  <c:y val="4.7647186630213154E-2"/>
                </c:manualLayout>
              </c:layout>
              <c:tx>
                <c:rich>
                  <a:bodyPr/>
                  <a:lstStyle/>
                  <a:p>
                    <a:fld id="{AA3245AB-A71C-4825-B149-F674082A5CB9}" type="CELLRANGE">
                      <a:rPr lang="en-US" baseline="0"/>
                      <a:pPr/>
                      <a:t>[CELLRANGE]</a:t>
                    </a:fld>
                    <a:r>
                      <a:rPr lang="en-US" baseline="0"/>
                      <a:t>, (</a:t>
                    </a:r>
                    <a:fld id="{8A6132C3-6A00-4C63-83CF-3848868572B1}" type="XVALUE">
                      <a:rPr lang="en-US" baseline="0"/>
                      <a:pPr/>
                      <a:t>[X VALUE]</a:t>
                    </a:fld>
                    <a:r>
                      <a:rPr lang="en-US" baseline="0"/>
                      <a:t>, </a:t>
                    </a:r>
                    <a:fld id="{3795B835-FBF4-4E2A-B4C3-31683421402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C2D-4A23-8728-F6CDBCA90139}"/>
                </c:ext>
              </c:extLst>
            </c:dLbl>
            <c:dLbl>
              <c:idx val="5"/>
              <c:layout>
                <c:manualLayout>
                  <c:x val="-2.8927781676774858E-2"/>
                  <c:y val="2.6749018156371561E-2"/>
                </c:manualLayout>
              </c:layout>
              <c:tx>
                <c:rich>
                  <a:bodyPr/>
                  <a:lstStyle/>
                  <a:p>
                    <a:fld id="{EAD9C381-731B-475D-B62A-035835B89069}" type="CELLRANGE">
                      <a:rPr lang="en-US"/>
                      <a:pPr/>
                      <a:t>[CELLRANGE]</a:t>
                    </a:fld>
                    <a:r>
                      <a:rPr lang="en-US" baseline="0"/>
                      <a:t>, (</a:t>
                    </a:r>
                    <a:fld id="{A9A58FF9-00BF-428F-8994-0B6E2C0CADD9}" type="XVALUE">
                      <a:rPr lang="en-US" baseline="0"/>
                      <a:pPr/>
                      <a:t>[X VALUE]</a:t>
                    </a:fld>
                    <a:r>
                      <a:rPr lang="en-US" baseline="0"/>
                      <a:t>, </a:t>
                    </a:r>
                    <a:fld id="{903F890C-9599-48F3-BB46-3DEBB8B7E92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C2D-4A23-8728-F6CDBCA90139}"/>
                </c:ext>
              </c:extLst>
            </c:dLbl>
            <c:dLbl>
              <c:idx val="6"/>
              <c:layout>
                <c:manualLayout>
                  <c:x val="-8.955654256277773E-2"/>
                  <c:y val="4.4451402688093378E-3"/>
                </c:manualLayout>
              </c:layout>
              <c:tx>
                <c:rich>
                  <a:bodyPr/>
                  <a:lstStyle/>
                  <a:p>
                    <a:fld id="{8BBDB056-EA87-424D-9BA2-65A3763FE0E2}" type="CELLRANGE">
                      <a:rPr lang="en-US"/>
                      <a:pPr/>
                      <a:t>[CELLRANGE]</a:t>
                    </a:fld>
                    <a:r>
                      <a:rPr lang="en-US" baseline="0"/>
                      <a:t>, (</a:t>
                    </a:r>
                    <a:fld id="{E68F98AC-D2FD-497B-8357-948675C21A75}" type="XVALUE">
                      <a:rPr lang="en-US" baseline="0"/>
                      <a:pPr/>
                      <a:t>[X VALUE]</a:t>
                    </a:fld>
                    <a:r>
                      <a:rPr lang="en-US" baseline="0"/>
                      <a:t>, </a:t>
                    </a:r>
                    <a:fld id="{11524976-5441-4098-B520-779EB1287D9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2C2D-4A23-8728-F6CDBCA90139}"/>
                </c:ext>
              </c:extLst>
            </c:dLbl>
            <c:dLbl>
              <c:idx val="7"/>
              <c:tx>
                <c:rich>
                  <a:bodyPr/>
                  <a:lstStyle/>
                  <a:p>
                    <a:fld id="{D247645D-FF89-4980-9FFF-5659F060424E}" type="CELLRANGE">
                      <a:rPr lang="en-US"/>
                      <a:pPr/>
                      <a:t>[CELLRANGE]</a:t>
                    </a:fld>
                    <a:r>
                      <a:rPr lang="en-US" baseline="0"/>
                      <a:t>, (</a:t>
                    </a:r>
                    <a:fld id="{C4544E8B-C915-42AA-B7D4-3F0AA599DB8E}" type="XVALUE">
                      <a:rPr lang="en-US" baseline="0"/>
                      <a:pPr/>
                      <a:t>[X VALUE]</a:t>
                    </a:fld>
                    <a:r>
                      <a:rPr lang="en-US" baseline="0"/>
                      <a:t>, </a:t>
                    </a:r>
                    <a:fld id="{2A055CF0-FC09-46A9-9749-BABC9A0F469C}"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2C2D-4A23-8728-F6CDBCA90139}"/>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Matrix!$C$31:$C$38</c:f>
              <c:numCache>
                <c:formatCode>0</c:formatCode>
                <c:ptCount val="8"/>
                <c:pt idx="0">
                  <c:v>202</c:v>
                </c:pt>
                <c:pt idx="1">
                  <c:v>683.66285119667009</c:v>
                </c:pt>
                <c:pt idx="2">
                  <c:v>604.62670872765511</c:v>
                </c:pt>
                <c:pt idx="3">
                  <c:v>78.404401650618979</c:v>
                </c:pt>
                <c:pt idx="4">
                  <c:v>420.34943473792396</c:v>
                </c:pt>
                <c:pt idx="5">
                  <c:v>637.93103448275861</c:v>
                </c:pt>
                <c:pt idx="6">
                  <c:v>677.02552719200889</c:v>
                </c:pt>
                <c:pt idx="7">
                  <c:v>490.79089924160348</c:v>
                </c:pt>
              </c:numCache>
            </c:numRef>
          </c:xVal>
          <c:yVal>
            <c:numRef>
              <c:f>Matrix!$D$31:$D$38</c:f>
              <c:numCache>
                <c:formatCode>General</c:formatCode>
                <c:ptCount val="8"/>
                <c:pt idx="0">
                  <c:v>403</c:v>
                </c:pt>
                <c:pt idx="1">
                  <c:v>730</c:v>
                </c:pt>
                <c:pt idx="2">
                  <c:v>702</c:v>
                </c:pt>
                <c:pt idx="3">
                  <c:v>200</c:v>
                </c:pt>
                <c:pt idx="4">
                  <c:v>410</c:v>
                </c:pt>
                <c:pt idx="5">
                  <c:v>518</c:v>
                </c:pt>
                <c:pt idx="6">
                  <c:v>777</c:v>
                </c:pt>
                <c:pt idx="7">
                  <c:v>617</c:v>
                </c:pt>
              </c:numCache>
            </c:numRef>
          </c:yVal>
          <c:smooth val="0"/>
          <c:extLst>
            <c:ext xmlns:c15="http://schemas.microsoft.com/office/drawing/2012/chart" uri="{02D57815-91ED-43cb-92C2-25804820EDAC}">
              <c15:datalabelsRange>
                <c15:f>Matrix!$A$31:$A$38</c15:f>
                <c15:dlblRangeCache>
                  <c:ptCount val="8"/>
                  <c:pt idx="0">
                    <c:v>P1</c:v>
                  </c:pt>
                  <c:pt idx="1">
                    <c:v>P9</c:v>
                  </c:pt>
                  <c:pt idx="2">
                    <c:v>P10</c:v>
                  </c:pt>
                  <c:pt idx="3">
                    <c:v>P15</c:v>
                  </c:pt>
                  <c:pt idx="4">
                    <c:v>P18</c:v>
                  </c:pt>
                  <c:pt idx="5">
                    <c:v>P21</c:v>
                  </c:pt>
                  <c:pt idx="6">
                    <c:v>P31</c:v>
                  </c:pt>
                  <c:pt idx="7">
                    <c:v>P23</c:v>
                  </c:pt>
                </c15:dlblRangeCache>
              </c15:datalabelsRange>
            </c:ext>
            <c:ext xmlns:c16="http://schemas.microsoft.com/office/drawing/2014/chart" uri="{C3380CC4-5D6E-409C-BE32-E72D297353CC}">
              <c16:uniqueId val="{00000023-2C2D-4A23-8728-F6CDBCA90139}"/>
            </c:ext>
          </c:extLst>
        </c:ser>
        <c:ser>
          <c:idx val="3"/>
          <c:order val="3"/>
          <c:tx>
            <c:v>In-progress Project/Program</c:v>
          </c:tx>
          <c:spPr>
            <a:ln w="25400" cap="rnd">
              <a:noFill/>
              <a:round/>
            </a:ln>
            <a:effectLst/>
          </c:spPr>
          <c:marker>
            <c:symbol val="diamond"/>
            <c:size val="8"/>
            <c:spPr>
              <a:solidFill>
                <a:srgbClr val="FFC000"/>
              </a:solidFill>
              <a:ln w="9525">
                <a:solidFill>
                  <a:schemeClr val="tx1"/>
                </a:solidFill>
              </a:ln>
              <a:effectLst/>
            </c:spPr>
          </c:marker>
          <c:dLbls>
            <c:dLbl>
              <c:idx val="0"/>
              <c:layout>
                <c:manualLayout>
                  <c:x val="-0.10264715682711129"/>
                  <c:y val="7.1427270481137402E-3"/>
                </c:manualLayout>
              </c:layout>
              <c:tx>
                <c:rich>
                  <a:bodyPr/>
                  <a:lstStyle/>
                  <a:p>
                    <a:fld id="{F0B3AF32-3DFA-42BB-8342-CAB11274CE01}" type="CELLRANGE">
                      <a:rPr lang="en-US"/>
                      <a:pPr/>
                      <a:t>[CELLRANGE]</a:t>
                    </a:fld>
                    <a:r>
                      <a:rPr lang="en-US" baseline="0"/>
                      <a:t>, (</a:t>
                    </a:r>
                    <a:fld id="{BD26CEF8-88E1-4DF1-B451-9B2B2AEF1A11}" type="XVALUE">
                      <a:rPr lang="en-US" baseline="0"/>
                      <a:pPr/>
                      <a:t>[X VALUE]</a:t>
                    </a:fld>
                    <a:r>
                      <a:rPr lang="en-US" baseline="0"/>
                      <a:t>, </a:t>
                    </a:r>
                    <a:fld id="{8C66218B-CB13-4F42-9561-392C0D67DAE5}"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2C2D-4A23-8728-F6CDBCA90139}"/>
                </c:ext>
              </c:extLst>
            </c:dLbl>
            <c:dLbl>
              <c:idx val="1"/>
              <c:layout>
                <c:manualLayout>
                  <c:x val="-4.9914319955433412E-2"/>
                  <c:y val="-3.2938044178755642E-2"/>
                </c:manualLayout>
              </c:layout>
              <c:tx>
                <c:rich>
                  <a:bodyPr/>
                  <a:lstStyle/>
                  <a:p>
                    <a:fld id="{8ACD6BA8-1822-4725-B812-E134B0F4AD4A}" type="CELLRANGE">
                      <a:rPr lang="en-US"/>
                      <a:pPr/>
                      <a:t>[CELLRANGE]</a:t>
                    </a:fld>
                    <a:r>
                      <a:rPr lang="en-US" baseline="0"/>
                      <a:t>, (</a:t>
                    </a:r>
                    <a:fld id="{170B07D0-7CAF-4971-98FC-F53915B6D5AD}" type="XVALUE">
                      <a:rPr lang="en-US" baseline="0"/>
                      <a:pPr/>
                      <a:t>[X VALUE]</a:t>
                    </a:fld>
                    <a:r>
                      <a:rPr lang="en-US" baseline="0"/>
                      <a:t>, </a:t>
                    </a:r>
                    <a:fld id="{2CA48198-691D-4996-A51D-DCF146504C60}"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2C2D-4A23-8728-F6CDBCA90139}"/>
                </c:ext>
              </c:extLst>
            </c:dLbl>
            <c:dLbl>
              <c:idx val="2"/>
              <c:layout>
                <c:manualLayout>
                  <c:x val="1.6745630118009357E-3"/>
                  <c:y val="-1.0604686424794292E-2"/>
                </c:manualLayout>
              </c:layout>
              <c:tx>
                <c:rich>
                  <a:bodyPr/>
                  <a:lstStyle/>
                  <a:p>
                    <a:fld id="{FD7785F4-FBD6-43DB-9145-BB9C8D1825C6}" type="CELLRANGE">
                      <a:rPr lang="en-US"/>
                      <a:pPr/>
                      <a:t>[CELLRANGE]</a:t>
                    </a:fld>
                    <a:r>
                      <a:rPr lang="en-US" baseline="0"/>
                      <a:t>, (</a:t>
                    </a:r>
                    <a:fld id="{51F61871-91C0-4566-BA46-E8F63963B7F9}" type="XVALUE">
                      <a:rPr lang="en-US" baseline="0"/>
                      <a:pPr/>
                      <a:t>[X VALUE]</a:t>
                    </a:fld>
                    <a:r>
                      <a:rPr lang="en-US" baseline="0"/>
                      <a:t>, </a:t>
                    </a:r>
                    <a:fld id="{AC612F3C-866F-4FC9-A248-AF48FDDD82FC}"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C2D-4A23-8728-F6CDBCA90139}"/>
                </c:ext>
              </c:extLst>
            </c:dLbl>
            <c:dLbl>
              <c:idx val="3"/>
              <c:layout>
                <c:manualLayout>
                  <c:x val="-8.0812121489765285E-2"/>
                  <c:y val="-1.9471451076505091E-2"/>
                </c:manualLayout>
              </c:layout>
              <c:tx>
                <c:rich>
                  <a:bodyPr/>
                  <a:lstStyle/>
                  <a:p>
                    <a:fld id="{EA10E676-7666-4F71-BA56-1F6BB7A1A7D0}" type="CELLRANGE">
                      <a:rPr lang="en-US"/>
                      <a:pPr/>
                      <a:t>[CELLRANGE]</a:t>
                    </a:fld>
                    <a:r>
                      <a:rPr lang="en-US" baseline="0"/>
                      <a:t>, (</a:t>
                    </a:r>
                    <a:fld id="{4CD6E73F-5A77-40B2-A232-B749C1471EDD}" type="XVALUE">
                      <a:rPr lang="en-US" baseline="0"/>
                      <a:pPr/>
                      <a:t>[X VALUE]</a:t>
                    </a:fld>
                    <a:r>
                      <a:rPr lang="en-US" baseline="0"/>
                      <a:t>, </a:t>
                    </a:r>
                    <a:fld id="{7816D180-D728-461E-A8A5-BC1C87CFDA3B}"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7-2C2D-4A23-8728-F6CDBCA90139}"/>
                </c:ext>
              </c:extLst>
            </c:dLbl>
            <c:dLbl>
              <c:idx val="4"/>
              <c:layout>
                <c:manualLayout>
                  <c:x val="-1.9003034348514009E-3"/>
                  <c:y val="3.7134269838521854E-2"/>
                </c:manualLayout>
              </c:layout>
              <c:tx>
                <c:rich>
                  <a:bodyPr/>
                  <a:lstStyle/>
                  <a:p>
                    <a:fld id="{46234C21-33FA-4466-8DB2-381B2257B5A9}" type="CELLRANGE">
                      <a:rPr lang="en-US"/>
                      <a:pPr/>
                      <a:t>[CELLRANGE]</a:t>
                    </a:fld>
                    <a:r>
                      <a:rPr lang="en-US" baseline="0"/>
                      <a:t>, (</a:t>
                    </a:r>
                    <a:fld id="{DFEB0E38-5FF3-4BFF-BBE2-706B57E11CC9}" type="XVALUE">
                      <a:rPr lang="en-US" baseline="0"/>
                      <a:pPr/>
                      <a:t>[X VALUE]</a:t>
                    </a:fld>
                    <a:r>
                      <a:rPr lang="en-US" baseline="0"/>
                      <a:t>, </a:t>
                    </a:r>
                    <a:fld id="{314E03CA-980C-4896-9207-94057DED988B}"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8-2C2D-4A23-8728-F6CDBCA90139}"/>
                </c:ext>
              </c:extLst>
            </c:dLbl>
            <c:dLbl>
              <c:idx val="5"/>
              <c:layout>
                <c:manualLayout>
                  <c:x val="-5.2427716511203745E-2"/>
                  <c:y val="-2.4462805295239858E-2"/>
                </c:manualLayout>
              </c:layout>
              <c:tx>
                <c:rich>
                  <a:bodyPr/>
                  <a:lstStyle/>
                  <a:p>
                    <a:fld id="{3D621BD6-0B61-4786-BA2C-FC3EC9FEA58E}" type="CELLRANGE">
                      <a:rPr lang="en-US"/>
                      <a:pPr/>
                      <a:t>[CELLRANGE]</a:t>
                    </a:fld>
                    <a:r>
                      <a:rPr lang="en-US" baseline="0"/>
                      <a:t>, (</a:t>
                    </a:r>
                    <a:fld id="{F7BBC24A-E7D5-479C-BEF9-979AC36D4C33}" type="XVALUE">
                      <a:rPr lang="en-US" baseline="0"/>
                      <a:pPr/>
                      <a:t>[X VALUE]</a:t>
                    </a:fld>
                    <a:r>
                      <a:rPr lang="en-US" baseline="0"/>
                      <a:t>, </a:t>
                    </a:r>
                    <a:fld id="{3C4692EB-730C-4D7F-B037-7E43A31BBBB6}"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9-2C2D-4A23-8728-F6CDBCA90139}"/>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Matrix!$C$39:$C$44</c:f>
              <c:numCache>
                <c:formatCode>0</c:formatCode>
                <c:ptCount val="6"/>
                <c:pt idx="0">
                  <c:v>497</c:v>
                </c:pt>
                <c:pt idx="1">
                  <c:v>411</c:v>
                </c:pt>
                <c:pt idx="2">
                  <c:v>441</c:v>
                </c:pt>
                <c:pt idx="3">
                  <c:v>543</c:v>
                </c:pt>
                <c:pt idx="4">
                  <c:v>574</c:v>
                </c:pt>
                <c:pt idx="5">
                  <c:v>687</c:v>
                </c:pt>
              </c:numCache>
            </c:numRef>
          </c:xVal>
          <c:yVal>
            <c:numRef>
              <c:f>Matrix!$D$39:$D$44</c:f>
              <c:numCache>
                <c:formatCode>General</c:formatCode>
                <c:ptCount val="6"/>
                <c:pt idx="0">
                  <c:v>597</c:v>
                </c:pt>
                <c:pt idx="1">
                  <c:v>431</c:v>
                </c:pt>
                <c:pt idx="2">
                  <c:v>358</c:v>
                </c:pt>
                <c:pt idx="3">
                  <c:v>678</c:v>
                </c:pt>
                <c:pt idx="4">
                  <c:v>489</c:v>
                </c:pt>
                <c:pt idx="5">
                  <c:v>539</c:v>
                </c:pt>
              </c:numCache>
            </c:numRef>
          </c:yVal>
          <c:smooth val="0"/>
          <c:extLst>
            <c:ext xmlns:c15="http://schemas.microsoft.com/office/drawing/2012/chart" uri="{02D57815-91ED-43cb-92C2-25804820EDAC}">
              <c15:datalabelsRange>
                <c15:f>Matrix!$A$39:$A$44</c15:f>
                <c15:dlblRangeCache>
                  <c:ptCount val="6"/>
                  <c:pt idx="0">
                    <c:v>IP1</c:v>
                  </c:pt>
                  <c:pt idx="1">
                    <c:v>IP2</c:v>
                  </c:pt>
                  <c:pt idx="2">
                    <c:v>IP3</c:v>
                  </c:pt>
                  <c:pt idx="3">
                    <c:v>IP4</c:v>
                  </c:pt>
                  <c:pt idx="4">
                    <c:v>IP5</c:v>
                  </c:pt>
                  <c:pt idx="5">
                    <c:v>IP6</c:v>
                  </c:pt>
                </c15:dlblRangeCache>
              </c15:datalabelsRange>
            </c:ext>
            <c:ext xmlns:c16="http://schemas.microsoft.com/office/drawing/2014/chart" uri="{C3380CC4-5D6E-409C-BE32-E72D297353CC}">
              <c16:uniqueId val="{0000002A-2C2D-4A23-8728-F6CDBCA90139}"/>
            </c:ext>
          </c:extLst>
        </c:ser>
        <c:ser>
          <c:idx val="4"/>
          <c:order val="4"/>
          <c:tx>
            <c:v> </c:v>
          </c:tx>
          <c:spPr>
            <a:ln w="25400"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2B-2C2D-4A23-8728-F6CDBCA90139}"/>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both"/>
            <c:errValType val="percentage"/>
            <c:noEndCap val="1"/>
            <c:val val="100"/>
            <c:spPr>
              <a:noFill/>
              <a:ln w="22225" cap="flat" cmpd="sng" algn="ctr">
                <a:solidFill>
                  <a:srgbClr val="00B0F0"/>
                </a:solidFill>
                <a:round/>
              </a:ln>
              <a:effectLst/>
            </c:spPr>
          </c:errBars>
          <c:errBars>
            <c:errDir val="y"/>
            <c:errBarType val="both"/>
            <c:errValType val="percentage"/>
            <c:noEndCap val="1"/>
            <c:val val="100"/>
            <c:spPr>
              <a:noFill/>
              <a:ln w="22225" cap="flat" cmpd="sng" algn="ctr">
                <a:solidFill>
                  <a:srgbClr val="00B0F0"/>
                </a:solidFill>
                <a:round/>
              </a:ln>
              <a:effectLst/>
            </c:spPr>
          </c:errBars>
          <c:xVal>
            <c:numLit>
              <c:formatCode>General</c:formatCode>
              <c:ptCount val="1"/>
              <c:pt idx="0">
                <c:v>573</c:v>
              </c:pt>
            </c:numLit>
          </c:xVal>
          <c:yVal>
            <c:numLit>
              <c:formatCode>General</c:formatCode>
              <c:ptCount val="1"/>
              <c:pt idx="0">
                <c:v>794</c:v>
              </c:pt>
            </c:numLit>
          </c:yVal>
          <c:smooth val="0"/>
          <c:extLst>
            <c:ext xmlns:c16="http://schemas.microsoft.com/office/drawing/2014/chart" uri="{C3380CC4-5D6E-409C-BE32-E72D297353CC}">
              <c16:uniqueId val="{0000002C-2C2D-4A23-8728-F6CDBCA90139}"/>
            </c:ext>
          </c:extLst>
        </c:ser>
        <c:dLbls>
          <c:dLblPos val="t"/>
          <c:showLegendKey val="0"/>
          <c:showVal val="1"/>
          <c:showCatName val="0"/>
          <c:showSerName val="0"/>
          <c:showPercent val="0"/>
          <c:showBubbleSize val="0"/>
        </c:dLbls>
        <c:axId val="663308000"/>
        <c:axId val="663306032"/>
      </c:scatterChart>
      <c:valAx>
        <c:axId val="66330800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6032"/>
        <c:crosses val="autoZero"/>
        <c:crossBetween val="midCat"/>
      </c:valAx>
      <c:valAx>
        <c:axId val="66330603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Envrionment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800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359016641244"/>
          <c:y val="5.55344433351583E-2"/>
          <c:w val="0.79692753459581001"/>
          <c:h val="0.79257570744833405"/>
        </c:manualLayout>
      </c:layout>
      <c:scatterChart>
        <c:scatterStyle val="lineMarker"/>
        <c:varyColors val="0"/>
        <c:ser>
          <c:idx val="0"/>
          <c:order val="0"/>
          <c:tx>
            <c:v>Completed Projects</c:v>
          </c:tx>
          <c:spPr>
            <a:ln w="28575">
              <a:noFill/>
            </a:ln>
          </c:spPr>
          <c:marker>
            <c:symbol val="square"/>
            <c:size val="7"/>
            <c:spPr>
              <a:solidFill>
                <a:srgbClr val="C00000"/>
              </a:solidFill>
              <a:ln>
                <a:solidFill>
                  <a:schemeClr val="tx1"/>
                </a:solidFill>
              </a:ln>
            </c:spPr>
          </c:marker>
          <c:dPt>
            <c:idx val="2"/>
            <c:bubble3D val="0"/>
            <c:extLst>
              <c:ext xmlns:c16="http://schemas.microsoft.com/office/drawing/2014/chart" uri="{C3380CC4-5D6E-409C-BE32-E72D297353CC}">
                <c16:uniqueId val="{00000000-C57C-4064-AAA4-35F8421CA491}"/>
              </c:ext>
            </c:extLst>
          </c:dPt>
          <c:dPt>
            <c:idx val="13"/>
            <c:bubble3D val="0"/>
            <c:extLst>
              <c:ext xmlns:c16="http://schemas.microsoft.com/office/drawing/2014/chart" uri="{C3380CC4-5D6E-409C-BE32-E72D297353CC}">
                <c16:uniqueId val="{00000001-C57C-4064-AAA4-35F8421CA491}"/>
              </c:ext>
            </c:extLst>
          </c:dPt>
          <c:dLbls>
            <c:delete val="1"/>
          </c:dLbls>
          <c:xVal>
            <c:numRef>
              <c:f>'Comp (33) and In-Progress (7)'!$H$2:$H$34</c:f>
              <c:numCache>
                <c:formatCode>0</c:formatCode>
                <c:ptCount val="33"/>
                <c:pt idx="0">
                  <c:v>86</c:v>
                </c:pt>
                <c:pt idx="1">
                  <c:v>79</c:v>
                </c:pt>
                <c:pt idx="2">
                  <c:v>76</c:v>
                </c:pt>
                <c:pt idx="3">
                  <c:v>54</c:v>
                </c:pt>
                <c:pt idx="4">
                  <c:v>81</c:v>
                </c:pt>
                <c:pt idx="5">
                  <c:v>81</c:v>
                </c:pt>
                <c:pt idx="6">
                  <c:v>71</c:v>
                </c:pt>
                <c:pt idx="7">
                  <c:v>66</c:v>
                </c:pt>
                <c:pt idx="8">
                  <c:v>71</c:v>
                </c:pt>
                <c:pt idx="9">
                  <c:v>76</c:v>
                </c:pt>
                <c:pt idx="10">
                  <c:v>71</c:v>
                </c:pt>
                <c:pt idx="11">
                  <c:v>44</c:v>
                </c:pt>
                <c:pt idx="12">
                  <c:v>24</c:v>
                </c:pt>
                <c:pt idx="13">
                  <c:v>66</c:v>
                </c:pt>
                <c:pt idx="14">
                  <c:v>97</c:v>
                </c:pt>
                <c:pt idx="15">
                  <c:v>71</c:v>
                </c:pt>
                <c:pt idx="16">
                  <c:v>67</c:v>
                </c:pt>
                <c:pt idx="17">
                  <c:v>77</c:v>
                </c:pt>
                <c:pt idx="18">
                  <c:v>81</c:v>
                </c:pt>
                <c:pt idx="19">
                  <c:v>75</c:v>
                </c:pt>
                <c:pt idx="20">
                  <c:v>75</c:v>
                </c:pt>
                <c:pt idx="21">
                  <c:v>58</c:v>
                </c:pt>
                <c:pt idx="22">
                  <c:v>74</c:v>
                </c:pt>
                <c:pt idx="23">
                  <c:v>73</c:v>
                </c:pt>
                <c:pt idx="24">
                  <c:v>73</c:v>
                </c:pt>
                <c:pt idx="25">
                  <c:v>69</c:v>
                </c:pt>
                <c:pt idx="26">
                  <c:v>88</c:v>
                </c:pt>
                <c:pt idx="27">
                  <c:v>72</c:v>
                </c:pt>
                <c:pt idx="28">
                  <c:v>75</c:v>
                </c:pt>
                <c:pt idx="29">
                  <c:v>51</c:v>
                </c:pt>
                <c:pt idx="30">
                  <c:v>46</c:v>
                </c:pt>
                <c:pt idx="31">
                  <c:v>50</c:v>
                </c:pt>
                <c:pt idx="32">
                  <c:v>92</c:v>
                </c:pt>
              </c:numCache>
            </c:numRef>
          </c:xVal>
          <c:yVal>
            <c:numRef>
              <c:f>'Comp (33) and In-Progress (7)'!$G$2:$G$34</c:f>
              <c:numCache>
                <c:formatCode>0</c:formatCode>
                <c:ptCount val="33"/>
                <c:pt idx="0">
                  <c:v>95.778747979999011</c:v>
                </c:pt>
                <c:pt idx="1">
                  <c:v>87.336244199999982</c:v>
                </c:pt>
                <c:pt idx="2">
                  <c:v>90.393012809999675</c:v>
                </c:pt>
                <c:pt idx="3">
                  <c:v>67.394468029999999</c:v>
                </c:pt>
                <c:pt idx="4">
                  <c:v>87.627365019999345</c:v>
                </c:pt>
                <c:pt idx="5">
                  <c:v>92.430858549999982</c:v>
                </c:pt>
                <c:pt idx="6">
                  <c:v>77.438136319999302</c:v>
                </c:pt>
                <c:pt idx="7">
                  <c:v>86.754002560000004</c:v>
                </c:pt>
                <c:pt idx="8">
                  <c:v>70.74235745999998</c:v>
                </c:pt>
                <c:pt idx="9">
                  <c:v>96.797670850000003</c:v>
                </c:pt>
                <c:pt idx="10">
                  <c:v>91.266375269999983</c:v>
                </c:pt>
                <c:pt idx="11">
                  <c:v>74.526928120000008</c:v>
                </c:pt>
                <c:pt idx="12">
                  <c:v>51.673943750000007</c:v>
                </c:pt>
                <c:pt idx="13">
                  <c:v>89.082969120000001</c:v>
                </c:pt>
                <c:pt idx="14">
                  <c:v>96.50655003</c:v>
                </c:pt>
                <c:pt idx="15">
                  <c:v>82.241629849999995</c:v>
                </c:pt>
                <c:pt idx="16">
                  <c:v>75.691411399999978</c:v>
                </c:pt>
                <c:pt idx="17">
                  <c:v>90.2474524</c:v>
                </c:pt>
                <c:pt idx="18">
                  <c:v>83.842794359999345</c:v>
                </c:pt>
                <c:pt idx="19">
                  <c:v>86.171760919999286</c:v>
                </c:pt>
                <c:pt idx="20">
                  <c:v>88.209606660000006</c:v>
                </c:pt>
                <c:pt idx="21">
                  <c:v>73.362444839999242</c:v>
                </c:pt>
                <c:pt idx="22">
                  <c:v>87.045123380000007</c:v>
                </c:pt>
                <c:pt idx="23">
                  <c:v>84.716156819999981</c:v>
                </c:pt>
                <c:pt idx="24">
                  <c:v>71.615719920000004</c:v>
                </c:pt>
                <c:pt idx="25">
                  <c:v>77.874817549999847</c:v>
                </c:pt>
                <c:pt idx="26">
                  <c:v>89.519650350000006</c:v>
                </c:pt>
                <c:pt idx="27">
                  <c:v>63.609897369999999</c:v>
                </c:pt>
                <c:pt idx="28">
                  <c:v>81.222706979999302</c:v>
                </c:pt>
                <c:pt idx="29">
                  <c:v>78.89374042</c:v>
                </c:pt>
                <c:pt idx="30">
                  <c:v>74.381367709999978</c:v>
                </c:pt>
                <c:pt idx="31">
                  <c:v>80</c:v>
                </c:pt>
                <c:pt idx="32">
                  <c:v>81.804948620000005</c:v>
                </c:pt>
              </c:numCache>
            </c:numRef>
          </c:yVal>
          <c:smooth val="0"/>
          <c:extLst>
            <c:ext xmlns:c16="http://schemas.microsoft.com/office/drawing/2014/chart" uri="{C3380CC4-5D6E-409C-BE32-E72D297353CC}">
              <c16:uniqueId val="{00000002-C57C-4064-AAA4-35F8421CA491}"/>
            </c:ext>
          </c:extLst>
        </c:ser>
        <c:dLbls>
          <c:showLegendKey val="0"/>
          <c:showVal val="1"/>
          <c:showCatName val="0"/>
          <c:showSerName val="0"/>
          <c:showPercent val="0"/>
          <c:showBubbleSize val="0"/>
        </c:dLbls>
        <c:axId val="425316632"/>
        <c:axId val="425318592"/>
      </c:scatterChart>
      <c:valAx>
        <c:axId val="425316632"/>
        <c:scaling>
          <c:orientation val="minMax"/>
          <c:max val="100"/>
          <c:min val="20"/>
        </c:scaling>
        <c:delete val="0"/>
        <c:axPos val="b"/>
        <c:title>
          <c:tx>
            <c:rich>
              <a:bodyPr/>
              <a:lstStyle/>
              <a:p>
                <a:pPr>
                  <a:defRPr sz="1200">
                    <a:latin typeface="Arial"/>
                    <a:cs typeface="Arial"/>
                  </a:defRPr>
                </a:pPr>
                <a:r>
                  <a:rPr lang="en-US" sz="1200" dirty="0">
                    <a:latin typeface="Arial"/>
                    <a:cs typeface="Arial"/>
                  </a:rPr>
                  <a:t>Accuracy Score  (0-100</a:t>
                </a:r>
                <a:r>
                  <a:rPr lang="en-US" sz="1200" baseline="0" dirty="0">
                    <a:latin typeface="Arial"/>
                    <a:cs typeface="Arial"/>
                  </a:rPr>
                  <a:t>)</a:t>
                </a:r>
              </a:p>
            </c:rich>
          </c:tx>
          <c:layout>
            <c:manualLayout>
              <c:xMode val="edge"/>
              <c:yMode val="edge"/>
              <c:x val="0.42076988927708497"/>
              <c:y val="0.93143177327553195"/>
            </c:manualLayout>
          </c:layout>
          <c:overlay val="0"/>
        </c:title>
        <c:numFmt formatCode="0" sourceLinked="1"/>
        <c:majorTickMark val="out"/>
        <c:minorTickMark val="none"/>
        <c:tickLblPos val="nextTo"/>
        <c:txPr>
          <a:bodyPr/>
          <a:lstStyle/>
          <a:p>
            <a:pPr>
              <a:defRPr sz="1200" b="1">
                <a:latin typeface="Arial"/>
                <a:cs typeface="Arial"/>
              </a:defRPr>
            </a:pPr>
            <a:endParaRPr lang="en-US"/>
          </a:p>
        </c:txPr>
        <c:crossAx val="425318592"/>
        <c:crosses val="autoZero"/>
        <c:crossBetween val="midCat"/>
        <c:majorUnit val="5"/>
      </c:valAx>
      <c:valAx>
        <c:axId val="425318592"/>
        <c:scaling>
          <c:orientation val="minMax"/>
          <c:max val="100"/>
          <c:min val="50"/>
        </c:scaling>
        <c:delete val="0"/>
        <c:axPos val="l"/>
        <c:title>
          <c:tx>
            <c:rich>
              <a:bodyPr rot="-5400000" vert="horz"/>
              <a:lstStyle/>
              <a:p>
                <a:pPr>
                  <a:defRPr sz="1200">
                    <a:latin typeface="Arial"/>
                    <a:cs typeface="Arial"/>
                  </a:defRPr>
                </a:pPr>
                <a:r>
                  <a:rPr lang="en-US" sz="1200" dirty="0">
                    <a:latin typeface="Arial"/>
                    <a:cs typeface="Arial"/>
                  </a:rPr>
                  <a:t>Maturity Score</a:t>
                </a:r>
                <a:r>
                  <a:rPr lang="en-US" sz="1200" baseline="0" dirty="0">
                    <a:latin typeface="Arial"/>
                    <a:cs typeface="Arial"/>
                  </a:rPr>
                  <a:t>  (0-100)</a:t>
                </a:r>
                <a:endParaRPr lang="en-US" sz="1200" dirty="0">
                  <a:latin typeface="Arial"/>
                  <a:cs typeface="Arial"/>
                </a:endParaRPr>
              </a:p>
            </c:rich>
          </c:tx>
          <c:layout>
            <c:manualLayout>
              <c:xMode val="edge"/>
              <c:yMode val="edge"/>
              <c:x val="2.8980752405949198E-3"/>
              <c:y val="0.21234692854404399"/>
            </c:manualLayout>
          </c:layout>
          <c:overlay val="0"/>
        </c:title>
        <c:numFmt formatCode="0" sourceLinked="1"/>
        <c:majorTickMark val="out"/>
        <c:minorTickMark val="none"/>
        <c:tickLblPos val="nextTo"/>
        <c:txPr>
          <a:bodyPr/>
          <a:lstStyle/>
          <a:p>
            <a:pPr>
              <a:defRPr sz="1200" b="1">
                <a:latin typeface="Arial"/>
                <a:cs typeface="Arial"/>
              </a:defRPr>
            </a:pPr>
            <a:endParaRPr lang="en-US"/>
          </a:p>
        </c:txPr>
        <c:crossAx val="425316632"/>
        <c:crosses val="autoZero"/>
        <c:crossBetween val="midCat"/>
        <c:majorUnit val="5"/>
      </c:valAx>
      <c:spPr>
        <a:ln>
          <a:solidFill>
            <a:schemeClr val="tx1"/>
          </a:solidFill>
        </a:ln>
      </c:spPr>
    </c:plotArea>
    <c:plotVisOnly val="1"/>
    <c:dispBlanksAs val="gap"/>
    <c:showDLblsOverMax val="0"/>
  </c:chart>
  <c:spPr>
    <a:noFill/>
    <a:ln>
      <a:noFill/>
    </a:ln>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sz="1800" b="1" i="0" baseline="0">
                <a:effectLst/>
              </a:rPr>
              <a:t>Type of Employer; N=86</a:t>
            </a:r>
            <a:endParaRPr lang="en-US">
              <a:effectLst/>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5">
                  <a:shade val="53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9C54-4130-B48B-A3A5F2DCABAE}"/>
              </c:ext>
            </c:extLst>
          </c:dPt>
          <c:dPt>
            <c:idx val="1"/>
            <c:bubble3D val="0"/>
            <c:spPr>
              <a:solidFill>
                <a:schemeClr val="accent5">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9C54-4130-B48B-A3A5F2DCABAE}"/>
              </c:ext>
            </c:extLst>
          </c:dPt>
          <c:dPt>
            <c:idx val="2"/>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9C54-4130-B48B-A3A5F2DCABAE}"/>
              </c:ext>
            </c:extLst>
          </c:dPt>
          <c:dPt>
            <c:idx val="3"/>
            <c:bubble3D val="0"/>
            <c:spPr>
              <a:solidFill>
                <a:schemeClr val="accent5">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9C54-4130-B48B-A3A5F2DCABAE}"/>
              </c:ext>
            </c:extLst>
          </c:dPt>
          <c:dPt>
            <c:idx val="4"/>
            <c:bubble3D val="0"/>
            <c:spPr>
              <a:solidFill>
                <a:schemeClr val="accent5">
                  <a:tint val="54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9C54-4130-B48B-A3A5F2DCABAE}"/>
              </c:ext>
            </c:extLst>
          </c:dPt>
          <c:dLbls>
            <c:dLbl>
              <c:idx val="1"/>
              <c:tx>
                <c:rich>
                  <a:bodyPr/>
                  <a:lstStyle/>
                  <a:p>
                    <a:fld id="{8C7398B4-7569-4DF4-A164-D3D26517700B}" type="CATEGORYNAME">
                      <a:rPr lang="en-US"/>
                      <a:pPr/>
                      <a:t>[CATEGORY NAME]</a:t>
                    </a:fld>
                    <a:r>
                      <a:rPr lang="en-US" baseline="0"/>
                      <a:t>
37%</a:t>
                    </a:r>
                  </a:p>
                </c:rich>
              </c:tx>
              <c:dLblPos val="inEnd"/>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9C54-4130-B48B-A3A5F2DCABAE}"/>
                </c:ext>
              </c:extLst>
            </c:dLbl>
            <c:dLbl>
              <c:idx val="2"/>
              <c:layout>
                <c:manualLayout>
                  <c:x val="8.0369727406121486E-2"/>
                  <c:y val="0.11104277388212046"/>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9C54-4130-B48B-A3A5F2DCABAE}"/>
                </c:ext>
              </c:extLst>
            </c:dLbl>
            <c:dLbl>
              <c:idx val="3"/>
              <c:layout>
                <c:manualLayout>
                  <c:x val="-6.0182636331028619E-2"/>
                  <c:y val="7.6656303877941048E-2"/>
                </c:manualLayout>
              </c:layout>
              <c:tx>
                <c:rich>
                  <a:bodyPr/>
                  <a:lstStyle/>
                  <a:p>
                    <a:fld id="{BB66BE5A-2AF6-4C77-A24D-754FDCF535EA}" type="CATEGORYNAME">
                      <a:rPr lang="en-US"/>
                      <a:pPr/>
                      <a:t>[CATEGORY NAME]</a:t>
                    </a:fld>
                    <a:r>
                      <a:rPr lang="en-US" baseline="0" dirty="0"/>
                      <a:t>
4%</a:t>
                    </a: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9C54-4130-B48B-A3A5F2DCABAE}"/>
                </c:ext>
              </c:extLst>
            </c:dLbl>
            <c:dLbl>
              <c:idx val="4"/>
              <c:layout>
                <c:manualLayout>
                  <c:x val="1.7584369638708585E-2"/>
                  <c:y val="0.12820400563037498"/>
                </c:manualLayout>
              </c:layout>
              <c:tx>
                <c:rich>
                  <a:bodyPr/>
                  <a:lstStyle/>
                  <a:p>
                    <a:r>
                      <a:rPr lang="en-US" dirty="0"/>
                      <a:t>Manufacturer/</a:t>
                    </a:r>
                  </a:p>
                  <a:p>
                    <a:r>
                      <a:rPr lang="en-US" baseline="0" dirty="0"/>
                      <a:t>Constructor
</a:t>
                    </a:r>
                    <a:fld id="{CC62B270-F277-4F6D-8968-581844D89BD3}" type="VALUE">
                      <a:rPr lang="en-US" baseline="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9C54-4130-B48B-A3A5F2DCABAE}"/>
                </c:ext>
              </c:extLst>
            </c:dLbl>
            <c:spPr>
              <a:solidFill>
                <a:schemeClr val="tx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1"/>
            <c:showSerName val="0"/>
            <c:showPercent val="0"/>
            <c:showBubbleSize val="0"/>
            <c:separator>
</c:separator>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'Q1'!$C$92:$C$96</c:f>
              <c:strCache>
                <c:ptCount val="5"/>
                <c:pt idx="0">
                  <c:v>Government contractor</c:v>
                </c:pt>
                <c:pt idx="1">
                  <c:v>Government</c:v>
                </c:pt>
                <c:pt idx="2">
                  <c:v>Consultant</c:v>
                </c:pt>
                <c:pt idx="3">
                  <c:v>Other (software developer)</c:v>
                </c:pt>
                <c:pt idx="4">
                  <c:v>Manufacturer/Constructor</c:v>
                </c:pt>
              </c:strCache>
            </c:strRef>
          </c:cat>
          <c:val>
            <c:numRef>
              <c:f>'Q1'!$D$92:$D$96</c:f>
              <c:numCache>
                <c:formatCode>0%</c:formatCode>
                <c:ptCount val="5"/>
                <c:pt idx="0">
                  <c:v>0.44186046511627908</c:v>
                </c:pt>
                <c:pt idx="1">
                  <c:v>0.36046511627906974</c:v>
                </c:pt>
                <c:pt idx="2">
                  <c:v>0.12790697674418605</c:v>
                </c:pt>
                <c:pt idx="3">
                  <c:v>4.6511627906976744E-2</c:v>
                </c:pt>
                <c:pt idx="4">
                  <c:v>2.3255813953488372E-2</c:v>
                </c:pt>
              </c:numCache>
            </c:numRef>
          </c:val>
          <c:extLst>
            <c:ext xmlns:c16="http://schemas.microsoft.com/office/drawing/2014/chart" uri="{C3380CC4-5D6E-409C-BE32-E72D297353CC}">
              <c16:uniqueId val="{0000000A-9C54-4130-B48B-A3A5F2DCABAE}"/>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sz="1800" b="1" i="0" baseline="0">
                <a:effectLst/>
              </a:rPr>
              <a:t>Employment Role; N=86</a:t>
            </a:r>
            <a:endParaRPr lang="en-US">
              <a:effectLst/>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4">
                  <a:shade val="5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6B46-4641-BEC2-3034C2574F16}"/>
              </c:ext>
            </c:extLst>
          </c:dPt>
          <c:dPt>
            <c:idx val="1"/>
            <c:bubble3D val="0"/>
            <c:spPr>
              <a:solidFill>
                <a:schemeClr val="accent4">
                  <a:shade val="7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6B46-4641-BEC2-3034C2574F16}"/>
              </c:ext>
            </c:extLst>
          </c:dPt>
          <c:dPt>
            <c:idx val="2"/>
            <c:bubble3D val="0"/>
            <c:spPr>
              <a:solidFill>
                <a:schemeClr val="accent4">
                  <a:shade val="9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6B46-4641-BEC2-3034C2574F16}"/>
              </c:ext>
            </c:extLst>
          </c:dPt>
          <c:dPt>
            <c:idx val="3"/>
            <c:bubble3D val="0"/>
            <c:spPr>
              <a:solidFill>
                <a:schemeClr val="accent4">
                  <a:tint val="9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6B46-4641-BEC2-3034C2574F16}"/>
              </c:ext>
            </c:extLst>
          </c:dPt>
          <c:dPt>
            <c:idx val="4"/>
            <c:bubble3D val="0"/>
            <c:spPr>
              <a:solidFill>
                <a:schemeClr val="accent4">
                  <a:tint val="7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6B46-4641-BEC2-3034C2574F16}"/>
              </c:ext>
            </c:extLst>
          </c:dPt>
          <c:dPt>
            <c:idx val="5"/>
            <c:bubble3D val="0"/>
            <c:spPr>
              <a:solidFill>
                <a:schemeClr val="accent4">
                  <a:tint val="5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6B46-4641-BEC2-3034C2574F16}"/>
              </c:ext>
            </c:extLst>
          </c:dPt>
          <c:dLbls>
            <c:dLbl>
              <c:idx val="0"/>
              <c:tx>
                <c:rich>
                  <a:bodyPr/>
                  <a:lstStyle/>
                  <a:p>
                    <a:fld id="{AEAB79C8-9DB4-4A3B-83E9-6625F6E178CD}" type="CATEGORYNAME">
                      <a:rPr lang="en-US"/>
                      <a:pPr/>
                      <a:t>[CATEGORY NAME]</a:t>
                    </a:fld>
                    <a:r>
                      <a:rPr lang="en-US" baseline="0"/>
                      <a:t>
30%</a:t>
                    </a:r>
                  </a:p>
                </c:rich>
              </c:tx>
              <c:dLblPos val="inEnd"/>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6B46-4641-BEC2-3034C2574F16}"/>
                </c:ext>
              </c:extLst>
            </c:dLbl>
            <c:dLbl>
              <c:idx val="3"/>
              <c:tx>
                <c:rich>
                  <a:bodyPr/>
                  <a:lstStyle/>
                  <a:p>
                    <a:fld id="{F7F1FDE6-E419-476A-BA9D-071C124AF854}" type="CATEGORYNAME">
                      <a:rPr lang="en-US"/>
                      <a:pPr/>
                      <a:t>[CATEGORY NAME]</a:t>
                    </a:fld>
                    <a:r>
                      <a:rPr lang="en-US" baseline="0"/>
                      <a:t>
15%</a:t>
                    </a:r>
                  </a:p>
                </c:rich>
              </c:tx>
              <c:dLblPos val="inEnd"/>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6B46-4641-BEC2-3034C2574F16}"/>
                </c:ext>
              </c:extLst>
            </c:dLbl>
            <c:dLbl>
              <c:idx val="4"/>
              <c:layout>
                <c:manualLayout>
                  <c:x val="9.1027262959477412E-2"/>
                  <c:y val="0.19660380568003891"/>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6B46-4641-BEC2-3034C2574F16}"/>
                </c:ext>
              </c:extLst>
            </c:dLbl>
            <c:dLbl>
              <c:idx val="5"/>
              <c:layout>
                <c:manualLayout>
                  <c:x val="1.374371583193304E-2"/>
                  <c:y val="8.7153899206461813E-2"/>
                </c:manualLayout>
              </c:layout>
              <c:tx>
                <c:rich>
                  <a:bodyPr/>
                  <a:lstStyle/>
                  <a:p>
                    <a:fld id="{B993378D-5701-4A69-857E-54026C2DEC03}" type="CATEGORYNAME">
                      <a:rPr lang="en-US"/>
                      <a:pPr/>
                      <a:t>[CATEGORY NAME]</a:t>
                    </a:fld>
                    <a:r>
                      <a:rPr lang="en-US" baseline="0" dirty="0"/>
                      <a:t>
1%</a:t>
                    </a: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6B46-4641-BEC2-3034C2574F16}"/>
                </c:ext>
              </c:extLst>
            </c:dLbl>
            <c:spPr>
              <a:solidFill>
                <a:schemeClr val="accent1"/>
              </a:solidFill>
              <a:ln w="9525">
                <a:noFill/>
              </a:ln>
              <a:effectLst/>
            </c:spPr>
            <c:txPr>
              <a:bodyPr rot="0" spcFirstLastPara="1" vertOverflow="ellipsis" horzOverflow="clip"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'Q2'!$C$93:$C$98</c:f>
              <c:strCache>
                <c:ptCount val="6"/>
                <c:pt idx="0">
                  <c:v>Project controls management</c:v>
                </c:pt>
                <c:pt idx="1">
                  <c:v>Project/program management</c:v>
                </c:pt>
                <c:pt idx="2">
                  <c:v>Compliance management</c:v>
                </c:pt>
                <c:pt idx="3">
                  <c:v>Consulting</c:v>
                </c:pt>
                <c:pt idx="4">
                  <c:v>Executive or senior management</c:v>
                </c:pt>
                <c:pt idx="5">
                  <c:v>Other (risk management)</c:v>
                </c:pt>
              </c:strCache>
            </c:strRef>
          </c:cat>
          <c:val>
            <c:numRef>
              <c:f>'Q2'!$D$93:$D$98</c:f>
              <c:numCache>
                <c:formatCode>0%</c:formatCode>
                <c:ptCount val="6"/>
                <c:pt idx="0">
                  <c:v>0.31395348837209303</c:v>
                </c:pt>
                <c:pt idx="1">
                  <c:v>0.23</c:v>
                </c:pt>
                <c:pt idx="2">
                  <c:v>0.20930232558139536</c:v>
                </c:pt>
                <c:pt idx="3">
                  <c:v>0.12790697674418605</c:v>
                </c:pt>
                <c:pt idx="4">
                  <c:v>0.10465116279069768</c:v>
                </c:pt>
                <c:pt idx="5">
                  <c:v>2.3255813953488372E-2</c:v>
                </c:pt>
              </c:numCache>
            </c:numRef>
          </c:val>
          <c:extLst>
            <c:ext xmlns:c16="http://schemas.microsoft.com/office/drawing/2014/chart" uri="{C3380CC4-5D6E-409C-BE32-E72D297353CC}">
              <c16:uniqueId val="{0000000C-6B46-4641-BEC2-3034C2574F16}"/>
            </c:ext>
          </c:extLst>
        </c:ser>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i="0" baseline="0">
                <a:effectLst/>
                <a:latin typeface="Arial" panose="020B0604020202020204" pitchFamily="34" charset="0"/>
                <a:cs typeface="Arial" panose="020B0604020202020204" pitchFamily="34" charset="0"/>
              </a:rPr>
              <a:t>Top processes by overall score</a:t>
            </a:r>
            <a:endParaRPr lang="en-US">
              <a:effectLst/>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'Q20'!$AS$4:$BC$4</c:f>
              <c:strCache>
                <c:ptCount val="11"/>
                <c:pt idx="0">
                  <c:v>Other</c:v>
                </c:pt>
                <c:pt idx="1">
                  <c:v>Indirect Costs Process</c:v>
                </c:pt>
                <c:pt idx="2">
                  <c:v>Material Management Process</c:v>
                </c:pt>
                <c:pt idx="3">
                  <c:v>Subcontract Management Process</c:v>
                </c:pt>
                <c:pt idx="4">
                  <c:v>Accounting Process</c:v>
                </c:pt>
                <c:pt idx="5">
                  <c:v>Organizing Process</c:v>
                </c:pt>
                <c:pt idx="6">
                  <c:v>Budget &amp; Authorization Process</c:v>
                </c:pt>
                <c:pt idx="7">
                  <c:v>Risk Management Process</c:v>
                </c:pt>
                <c:pt idx="8">
                  <c:v>Management Analysis Process</c:v>
                </c:pt>
                <c:pt idx="9">
                  <c:v>Change Control Process</c:v>
                </c:pt>
                <c:pt idx="10">
                  <c:v>Planning and Scheduling Process</c:v>
                </c:pt>
              </c:strCache>
            </c:strRef>
          </c:cat>
          <c:val>
            <c:numRef>
              <c:f>'Q20'!$AS$5:$BC$5</c:f>
              <c:numCache>
                <c:formatCode>0.000</c:formatCode>
                <c:ptCount val="11"/>
                <c:pt idx="0">
                  <c:v>4.3478260869565216E-2</c:v>
                </c:pt>
                <c:pt idx="1">
                  <c:v>5.0724637681159424E-2</c:v>
                </c:pt>
                <c:pt idx="2">
                  <c:v>0.12681159420289856</c:v>
                </c:pt>
                <c:pt idx="3">
                  <c:v>0.27898550724637683</c:v>
                </c:pt>
                <c:pt idx="4">
                  <c:v>0.31521739130434784</c:v>
                </c:pt>
                <c:pt idx="5">
                  <c:v>0.34057971014492755</c:v>
                </c:pt>
                <c:pt idx="6">
                  <c:v>0.52898550724637683</c:v>
                </c:pt>
                <c:pt idx="7">
                  <c:v>0.54347826086956519</c:v>
                </c:pt>
                <c:pt idx="8">
                  <c:v>0.60144927536231885</c:v>
                </c:pt>
                <c:pt idx="9">
                  <c:v>0.99637681159420288</c:v>
                </c:pt>
                <c:pt idx="10">
                  <c:v>2.152173913043478</c:v>
                </c:pt>
              </c:numCache>
            </c:numRef>
          </c:val>
          <c:extLst>
            <c:ext xmlns:c16="http://schemas.microsoft.com/office/drawing/2014/chart" uri="{C3380CC4-5D6E-409C-BE32-E72D297353CC}">
              <c16:uniqueId val="{00000000-5B87-4D34-9061-2C529D1435F9}"/>
            </c:ext>
          </c:extLst>
        </c:ser>
        <c:dLbls>
          <c:dLblPos val="outEnd"/>
          <c:showLegendKey val="0"/>
          <c:showVal val="1"/>
          <c:showCatName val="0"/>
          <c:showSerName val="0"/>
          <c:showPercent val="0"/>
          <c:showBubbleSize val="0"/>
        </c:dLbls>
        <c:gapWidth val="182"/>
        <c:axId val="541106912"/>
        <c:axId val="526733184"/>
      </c:barChart>
      <c:catAx>
        <c:axId val="541106912"/>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6733184"/>
        <c:crosses val="autoZero"/>
        <c:auto val="1"/>
        <c:lblAlgn val="ctr"/>
        <c:lblOffset val="100"/>
        <c:noMultiLvlLbl val="0"/>
      </c:catAx>
      <c:valAx>
        <c:axId val="5267331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a:latin typeface="Arial" panose="020B0604020202020204" pitchFamily="34" charset="0"/>
                    <a:cs typeface="Arial" panose="020B0604020202020204" pitchFamily="34" charset="0"/>
                  </a:rPr>
                  <a:t>Average Score (</a:t>
                </a:r>
                <a:r>
                  <a:rPr lang="en-US" sz="1400" baseline="0" dirty="0">
                    <a:latin typeface="Arial" panose="020B0604020202020204" pitchFamily="34" charset="0"/>
                    <a:cs typeface="Arial" panose="020B0604020202020204" pitchFamily="34" charset="0"/>
                  </a:rPr>
                  <a:t>3 </a:t>
                </a:r>
                <a:r>
                  <a:rPr lang="en-US" sz="1400" dirty="0">
                    <a:latin typeface="Arial" panose="020B0604020202020204" pitchFamily="34" charset="0"/>
                    <a:cs typeface="Arial" panose="020B0604020202020204" pitchFamily="34" charset="0"/>
                  </a:rPr>
                  <a:t>Maximum)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1106912"/>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Top factors that affect environment by overall score</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'Q21 (2)'!$BB$7:$BT$7</c:f>
              <c:strCache>
                <c:ptCount val="19"/>
                <c:pt idx="0">
                  <c:v>1.47</c:v>
                </c:pt>
                <c:pt idx="1">
                  <c:v>0.37</c:v>
                </c:pt>
                <c:pt idx="2">
                  <c:v>1.34</c:v>
                </c:pt>
                <c:pt idx="3">
                  <c:v>1.53</c:v>
                </c:pt>
                <c:pt idx="4">
                  <c:v>0.97</c:v>
                </c:pt>
                <c:pt idx="5">
                  <c:v>0.84</c:v>
                </c:pt>
                <c:pt idx="6">
                  <c:v>0.57</c:v>
                </c:pt>
                <c:pt idx="7">
                  <c:v>0.59</c:v>
                </c:pt>
                <c:pt idx="8">
                  <c:v>0.68</c:v>
                </c:pt>
                <c:pt idx="9">
                  <c:v>1.53</c:v>
                </c:pt>
                <c:pt idx="10">
                  <c:v>0.26</c:v>
                </c:pt>
                <c:pt idx="11">
                  <c:v>0.79</c:v>
                </c:pt>
                <c:pt idx="12">
                  <c:v>0.41</c:v>
                </c:pt>
                <c:pt idx="13">
                  <c:v>0.30</c:v>
                </c:pt>
                <c:pt idx="14">
                  <c:v>1.22</c:v>
                </c:pt>
                <c:pt idx="15">
                  <c:v>0.71</c:v>
                </c:pt>
                <c:pt idx="16">
                  <c:v>0.45</c:v>
                </c:pt>
                <c:pt idx="17">
                  <c:v>0.62</c:v>
                </c:pt>
                <c:pt idx="18">
                  <c:v>0.18</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'Q21 (2)'!$CM$4:$CS$4</c:f>
              <c:strCache>
                <c:ptCount val="7"/>
                <c:pt idx="0">
                  <c:v>EVMS implementation team experience with the local regulations, with similar projects</c:v>
                </c:pt>
                <c:pt idx="1">
                  <c:v>Technical capability and relevant training/certification of EVMS implementation team</c:v>
                </c:pt>
                <c:pt idx="2">
                  <c:v>Quality and level of data available</c:v>
                </c:pt>
                <c:pt idx="3">
                  <c:v>Project/Program leadership is defined, effective, and accountable</c:v>
                </c:pt>
                <c:pt idx="4">
                  <c:v>Leadership team’s previous experience planning, designing and executing an EVMS on a project/program of similar size, scope, and/or location</c:v>
                </c:pt>
                <c:pt idx="5">
                  <c:v>The organization implements and follows a standard EVMS Development process, has a formal structure or process to prepare EVMS, and implements planning tools that are used effectively</c:v>
                </c:pt>
                <c:pt idx="6">
                  <c:v>Organizational culture fosters trust, honesty, and shared values</c:v>
                </c:pt>
              </c:strCache>
            </c:strRef>
          </c:cat>
          <c:val>
            <c:numRef>
              <c:f>'Q21 (2)'!$CM$5:$CS$5</c:f>
              <c:numCache>
                <c:formatCode>0.000</c:formatCode>
                <c:ptCount val="7"/>
                <c:pt idx="0">
                  <c:v>0.83823529411764708</c:v>
                </c:pt>
                <c:pt idx="1">
                  <c:v>0.96691176470588236</c:v>
                </c:pt>
                <c:pt idx="2">
                  <c:v>1.2169117647058822</c:v>
                </c:pt>
                <c:pt idx="3">
                  <c:v>1.338235294117647</c:v>
                </c:pt>
                <c:pt idx="4">
                  <c:v>1.4669117647058822</c:v>
                </c:pt>
                <c:pt idx="5">
                  <c:v>1.525735294117647</c:v>
                </c:pt>
                <c:pt idx="6">
                  <c:v>1.5330882352941178</c:v>
                </c:pt>
              </c:numCache>
            </c:numRef>
          </c:val>
          <c:extLst>
            <c:ext xmlns:c16="http://schemas.microsoft.com/office/drawing/2014/chart" uri="{C3380CC4-5D6E-409C-BE32-E72D297353CC}">
              <c16:uniqueId val="{00000000-2B24-4459-BA2E-A57359875908}"/>
            </c:ext>
          </c:extLst>
        </c:ser>
        <c:dLbls>
          <c:dLblPos val="outEnd"/>
          <c:showLegendKey val="0"/>
          <c:showVal val="1"/>
          <c:showCatName val="0"/>
          <c:showSerName val="0"/>
          <c:showPercent val="0"/>
          <c:showBubbleSize val="0"/>
        </c:dLbls>
        <c:gapWidth val="182"/>
        <c:axId val="541106912"/>
        <c:axId val="526733184"/>
      </c:barChart>
      <c:catAx>
        <c:axId val="541106912"/>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26733184"/>
        <c:crosses val="autoZero"/>
        <c:auto val="1"/>
        <c:lblAlgn val="ctr"/>
        <c:lblOffset val="100"/>
        <c:noMultiLvlLbl val="0"/>
      </c:catAx>
      <c:valAx>
        <c:axId val="5267331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Average Score (5</a:t>
                </a:r>
                <a:r>
                  <a:rPr lang="en-US" sz="1400" b="1" baseline="0" dirty="0"/>
                  <a:t> </a:t>
                </a:r>
                <a:r>
                  <a:rPr lang="en-US" sz="1400" b="1" dirty="0"/>
                  <a:t>Maximum)</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1106912"/>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sz="1800" b="1" i="0" baseline="0" dirty="0">
                <a:effectLst/>
              </a:rPr>
              <a:t>Type of Employer; N=30*</a:t>
            </a:r>
            <a:endParaRPr lang="en-US" dirty="0">
              <a:effectLst/>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5">
                  <a:shade val="53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095B-47E4-83BE-122F0692BEC8}"/>
              </c:ext>
            </c:extLst>
          </c:dPt>
          <c:dPt>
            <c:idx val="1"/>
            <c:bubble3D val="0"/>
            <c:spPr>
              <a:solidFill>
                <a:schemeClr val="accent5">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095B-47E4-83BE-122F0692BEC8}"/>
              </c:ext>
            </c:extLst>
          </c:dPt>
          <c:dPt>
            <c:idx val="2"/>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095B-47E4-83BE-122F0692BEC8}"/>
              </c:ext>
            </c:extLst>
          </c:dPt>
          <c:dPt>
            <c:idx val="3"/>
            <c:bubble3D val="0"/>
            <c:spPr>
              <a:solidFill>
                <a:schemeClr val="accent5">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095B-47E4-83BE-122F0692BEC8}"/>
              </c:ext>
            </c:extLst>
          </c:dPt>
          <c:dPt>
            <c:idx val="4"/>
            <c:bubble3D val="0"/>
            <c:spPr>
              <a:solidFill>
                <a:schemeClr val="accent5">
                  <a:tint val="54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095B-47E4-83BE-122F0692BEC8}"/>
              </c:ext>
            </c:extLst>
          </c:dPt>
          <c:dLbls>
            <c:dLbl>
              <c:idx val="2"/>
              <c:layout>
                <c:manualLayout>
                  <c:x val="8.0369727406121486E-2"/>
                  <c:y val="0.11104277388212046"/>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095B-47E4-83BE-122F0692BEC8}"/>
                </c:ext>
              </c:extLst>
            </c:dLbl>
            <c:dLbl>
              <c:idx val="3"/>
              <c:layout>
                <c:manualLayout>
                  <c:x val="-8.3872906634702205E-2"/>
                  <c:y val="7.665630726507444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95B-47E4-83BE-122F0692BEC8}"/>
                </c:ext>
              </c:extLst>
            </c:dLbl>
            <c:dLbl>
              <c:idx val="4"/>
              <c:layout>
                <c:manualLayout>
                  <c:x val="1.2507836126783365E-2"/>
                  <c:y val="4.141192549936233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95B-47E4-83BE-122F0692BEC8}"/>
                </c:ext>
              </c:extLst>
            </c:dLbl>
            <c:spPr>
              <a:solidFill>
                <a:schemeClr val="tx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1"/>
            <c:showSerName val="0"/>
            <c:showPercent val="0"/>
            <c:showBubbleSize val="0"/>
            <c:separator>
</c:separator>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'Q1'!$C$20:$C$22</c:f>
              <c:strCache>
                <c:ptCount val="3"/>
                <c:pt idx="0">
                  <c:v>Government contractor</c:v>
                </c:pt>
                <c:pt idx="1">
                  <c:v>Government</c:v>
                </c:pt>
                <c:pt idx="2">
                  <c:v>Consultant</c:v>
                </c:pt>
              </c:strCache>
            </c:strRef>
          </c:cat>
          <c:val>
            <c:numRef>
              <c:f>'Q1'!$D$20:$D$22</c:f>
              <c:numCache>
                <c:formatCode>0%</c:formatCode>
                <c:ptCount val="3"/>
                <c:pt idx="0">
                  <c:v>0.6</c:v>
                </c:pt>
                <c:pt idx="1">
                  <c:v>0.23333333333333334</c:v>
                </c:pt>
                <c:pt idx="2">
                  <c:v>0.16666666666666666</c:v>
                </c:pt>
              </c:numCache>
            </c:numRef>
          </c:val>
          <c:extLst>
            <c:ext xmlns:c16="http://schemas.microsoft.com/office/drawing/2014/chart" uri="{C3380CC4-5D6E-409C-BE32-E72D297353CC}">
              <c16:uniqueId val="{0000000A-095B-47E4-83BE-122F0692BEC8}"/>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sz="1800" b="1" i="0" baseline="0" dirty="0">
                <a:effectLst/>
              </a:rPr>
              <a:t>Employment Role; N=30*</a:t>
            </a:r>
            <a:endParaRPr lang="en-US" dirty="0">
              <a:effectLst/>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4">
                  <a:shade val="53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098C-4008-A2D8-3D768358B0ED}"/>
              </c:ext>
            </c:extLst>
          </c:dPt>
          <c:dPt>
            <c:idx val="1"/>
            <c:bubble3D val="0"/>
            <c:spPr>
              <a:solidFill>
                <a:schemeClr val="accent4">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098C-4008-A2D8-3D768358B0ED}"/>
              </c:ext>
            </c:extLst>
          </c:dPt>
          <c:dPt>
            <c:idx val="2"/>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098C-4008-A2D8-3D768358B0ED}"/>
              </c:ext>
            </c:extLst>
          </c:dPt>
          <c:dPt>
            <c:idx val="3"/>
            <c:bubble3D val="0"/>
            <c:spPr>
              <a:solidFill>
                <a:schemeClr val="accent4">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098C-4008-A2D8-3D768358B0ED}"/>
              </c:ext>
            </c:extLst>
          </c:dPt>
          <c:dPt>
            <c:idx val="4"/>
            <c:bubble3D val="0"/>
            <c:spPr>
              <a:solidFill>
                <a:schemeClr val="accent4">
                  <a:tint val="54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098C-4008-A2D8-3D768358B0ED}"/>
              </c:ext>
            </c:extLst>
          </c:dPt>
          <c:dLbls>
            <c:dLbl>
              <c:idx val="3"/>
              <c:layout>
                <c:manualLayout>
                  <c:x val="0.11674428210125055"/>
                  <c:y val="-7.555295338171322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98C-4008-A2D8-3D768358B0ED}"/>
                </c:ext>
              </c:extLst>
            </c:dLbl>
            <c:spPr>
              <a:solidFill>
                <a:schemeClr val="accent1"/>
              </a:solidFill>
              <a:ln w="9525">
                <a:noFill/>
              </a:ln>
              <a:effectLst/>
            </c:spPr>
            <c:txPr>
              <a:bodyPr rot="0" spcFirstLastPara="1" vertOverflow="ellipsis" horzOverflow="clip"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'Q2'!$C$23:$C$27</c:f>
              <c:strCache>
                <c:ptCount val="5"/>
                <c:pt idx="0">
                  <c:v>Project/program management</c:v>
                </c:pt>
                <c:pt idx="1">
                  <c:v>Project controls management</c:v>
                </c:pt>
                <c:pt idx="2">
                  <c:v>Compliance management</c:v>
                </c:pt>
                <c:pt idx="3">
                  <c:v>Consulting</c:v>
                </c:pt>
                <c:pt idx="4">
                  <c:v>Executive or senior management</c:v>
                </c:pt>
              </c:strCache>
              <c:extLst/>
            </c:strRef>
          </c:cat>
          <c:val>
            <c:numRef>
              <c:f>'Q2'!$D$23:$D$27</c:f>
              <c:numCache>
                <c:formatCode>0%</c:formatCode>
                <c:ptCount val="5"/>
                <c:pt idx="0">
                  <c:v>0.23333333333333334</c:v>
                </c:pt>
                <c:pt idx="1">
                  <c:v>0.2</c:v>
                </c:pt>
                <c:pt idx="2">
                  <c:v>0.2</c:v>
                </c:pt>
                <c:pt idx="3">
                  <c:v>0.2</c:v>
                </c:pt>
                <c:pt idx="4">
                  <c:v>0.16666666666666666</c:v>
                </c:pt>
              </c:numCache>
              <c:extLst/>
            </c:numRef>
          </c:val>
          <c:extLst>
            <c:ext xmlns:c16="http://schemas.microsoft.com/office/drawing/2014/chart" uri="{C3380CC4-5D6E-409C-BE32-E72D297353CC}">
              <c16:uniqueId val="{0000000A-098C-4008-A2D8-3D768358B0ED}"/>
            </c:ext>
          </c:extLst>
        </c:ser>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 and Environment Matrix</a:t>
            </a:r>
            <a:r>
              <a:rPr lang="en-US" baseline="0"/>
              <a:t> – </a:t>
            </a:r>
            <a:r>
              <a:rPr lang="en-US"/>
              <a:t>33 Completed</a:t>
            </a:r>
            <a:r>
              <a:rPr lang="en-US" baseline="0"/>
              <a:t> </a:t>
            </a:r>
            <a:r>
              <a:rPr lang="en-US"/>
              <a:t>Projects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8542579473577937E-2"/>
          <c:y val="6.9297800308529695E-2"/>
          <c:w val="0.86259508187789857"/>
          <c:h val="0.79840570814250234"/>
        </c:manualLayout>
      </c:layout>
      <c:scatterChart>
        <c:scatterStyle val="lineMarker"/>
        <c:varyColors val="0"/>
        <c:ser>
          <c:idx val="0"/>
          <c:order val="0"/>
          <c:tx>
            <c:v>Contractor</c:v>
          </c:tx>
          <c:spPr>
            <a:ln w="1905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7.5965494815115235E-3"/>
                  <c:y val="-2.3011281836991554E-2"/>
                </c:manualLayout>
              </c:layout>
              <c:tx>
                <c:rich>
                  <a:bodyPr/>
                  <a:lstStyle/>
                  <a:p>
                    <a:fld id="{B58C3F72-AFF3-4BE1-9D23-CB5DC7D2DAF7}" type="CELLRANGE">
                      <a:rPr lang="en-US" baseline="0"/>
                      <a:pPr/>
                      <a:t>[CELLRANGE]</a:t>
                    </a:fld>
                    <a:r>
                      <a:rPr lang="en-US" baseline="0"/>
                      <a:t>, (</a:t>
                    </a:r>
                    <a:fld id="{FE8C9449-7943-4EE8-A093-189767E3F177}" type="XVALUE">
                      <a:rPr lang="en-US" baseline="0"/>
                      <a:pPr/>
                      <a:t>[X VALUE]</a:t>
                    </a:fld>
                    <a:r>
                      <a:rPr lang="en-US" baseline="0"/>
                      <a:t>, </a:t>
                    </a:r>
                    <a:fld id="{D28AAD03-1969-4E17-B7FA-0F226362032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6627-4144-A226-143FDD9F8229}"/>
                </c:ext>
              </c:extLst>
            </c:dLbl>
            <c:dLbl>
              <c:idx val="1"/>
              <c:layout>
                <c:manualLayout>
                  <c:x val="-1.703246866006641E-2"/>
                  <c:y val="3.5826844909269254E-2"/>
                </c:manualLayout>
              </c:layout>
              <c:tx>
                <c:rich>
                  <a:bodyPr/>
                  <a:lstStyle/>
                  <a:p>
                    <a:fld id="{0C6D85C3-8721-4896-BE6A-B70B5724D56B}" type="CELLRANGE">
                      <a:rPr lang="en-US" baseline="0"/>
                      <a:pPr/>
                      <a:t>[CELLRANGE]</a:t>
                    </a:fld>
                    <a:r>
                      <a:rPr lang="en-US" baseline="0"/>
                      <a:t>, (</a:t>
                    </a:r>
                    <a:fld id="{89EC8553-7625-4773-AF3C-608414D8D495}" type="XVALUE">
                      <a:rPr lang="en-US" baseline="0"/>
                      <a:pPr/>
                      <a:t>[X VALUE]</a:t>
                    </a:fld>
                    <a:r>
                      <a:rPr lang="en-US" baseline="0"/>
                      <a:t>, </a:t>
                    </a:r>
                    <a:fld id="{51A96446-48D6-4D29-8AC4-583DCA76380C}"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6627-4144-A226-143FDD9F8229}"/>
                </c:ext>
              </c:extLst>
            </c:dLbl>
            <c:dLbl>
              <c:idx val="2"/>
              <c:layout>
                <c:manualLayout>
                  <c:x val="1.1375680640956128E-2"/>
                  <c:y val="-1.3464313687574598E-3"/>
                </c:manualLayout>
              </c:layout>
              <c:tx>
                <c:rich>
                  <a:bodyPr/>
                  <a:lstStyle/>
                  <a:p>
                    <a:fld id="{49BB6EEA-E00E-48B5-B182-D63BD744E942}" type="CELLRANGE">
                      <a:rPr lang="en-US" baseline="0"/>
                      <a:pPr/>
                      <a:t>[CELLRANGE]</a:t>
                    </a:fld>
                    <a:r>
                      <a:rPr lang="en-US" baseline="0"/>
                      <a:t>, (</a:t>
                    </a:r>
                    <a:fld id="{AED9C3DD-3BA4-4C82-8D8A-D7AD46734E97}" type="XVALUE">
                      <a:rPr lang="en-US" baseline="0"/>
                      <a:pPr/>
                      <a:t>[X VALUE]</a:t>
                    </a:fld>
                    <a:r>
                      <a:rPr lang="en-US" baseline="0"/>
                      <a:t>, </a:t>
                    </a:r>
                    <a:fld id="{974B3093-DF9E-4F22-B6F8-F2FC28F54FF2}"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6627-4144-A226-143FDD9F8229}"/>
                </c:ext>
              </c:extLst>
            </c:dLbl>
            <c:dLbl>
              <c:idx val="3"/>
              <c:layout>
                <c:manualLayout>
                  <c:x val="-7.112423454190496E-2"/>
                  <c:y val="-5.2031418054910773E-2"/>
                </c:manualLayout>
              </c:layout>
              <c:tx>
                <c:rich>
                  <a:bodyPr/>
                  <a:lstStyle/>
                  <a:p>
                    <a:fld id="{F4DE4366-9193-40E3-BB56-4CD7CE5897FF}" type="CELLRANGE">
                      <a:rPr lang="en-US" baseline="0"/>
                      <a:pPr/>
                      <a:t>[CELLRANGE]</a:t>
                    </a:fld>
                    <a:r>
                      <a:rPr lang="en-US" baseline="0"/>
                      <a:t>, (</a:t>
                    </a:r>
                    <a:fld id="{CF10FDDA-3B41-4776-B971-B281042F6AA2}" type="XVALUE">
                      <a:rPr lang="en-US" baseline="0"/>
                      <a:pPr/>
                      <a:t>[X VALUE]</a:t>
                    </a:fld>
                    <a:r>
                      <a:rPr lang="en-US" baseline="0"/>
                      <a:t>, </a:t>
                    </a:r>
                    <a:fld id="{DCA14835-27A8-475E-9C92-A3102750EA4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6627-4144-A226-143FDD9F8229}"/>
                </c:ext>
              </c:extLst>
            </c:dLbl>
            <c:dLbl>
              <c:idx val="4"/>
              <c:layout>
                <c:manualLayout>
                  <c:x val="-6.8743146826316437E-2"/>
                  <c:y val="4.1357813220008741E-2"/>
                </c:manualLayout>
              </c:layout>
              <c:tx>
                <c:rich>
                  <a:bodyPr/>
                  <a:lstStyle/>
                  <a:p>
                    <a:fld id="{8FC3F943-18E3-4551-A1E0-AEB7ABE1AA10}" type="CELLRANGE">
                      <a:rPr lang="en-US" baseline="0"/>
                      <a:pPr/>
                      <a:t>[CELLRANGE]</a:t>
                    </a:fld>
                    <a:r>
                      <a:rPr lang="en-US" baseline="0"/>
                      <a:t>, (</a:t>
                    </a:r>
                    <a:fld id="{836D3A34-4BC6-44CD-8555-715BDE4DBB4C}" type="XVALUE">
                      <a:rPr lang="en-US" baseline="0"/>
                      <a:pPr/>
                      <a:t>[X VALUE]</a:t>
                    </a:fld>
                    <a:r>
                      <a:rPr lang="en-US" baseline="0"/>
                      <a:t>, </a:t>
                    </a:r>
                    <a:fld id="{51CE0307-5DC7-4DE8-8C93-F9E6F96189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6627-4144-A226-143FDD9F8229}"/>
                </c:ext>
              </c:extLst>
            </c:dLbl>
            <c:dLbl>
              <c:idx val="5"/>
              <c:layout>
                <c:manualLayout>
                  <c:x val="-1.3555257855250356E-2"/>
                  <c:y val="-2.142069152254017E-2"/>
                </c:manualLayout>
              </c:layout>
              <c:tx>
                <c:rich>
                  <a:bodyPr/>
                  <a:lstStyle/>
                  <a:p>
                    <a:fld id="{1621A4D0-79DA-4C8D-9292-1791005C916D}" type="CELLRANGE">
                      <a:rPr lang="en-US" baseline="0"/>
                      <a:pPr/>
                      <a:t>[CELLRANGE]</a:t>
                    </a:fld>
                    <a:r>
                      <a:rPr lang="en-US" baseline="0"/>
                      <a:t>, (</a:t>
                    </a:r>
                    <a:fld id="{42EC3DEA-B9FA-4EF5-8BA7-D42E799FA624}" type="XVALUE">
                      <a:rPr lang="en-US" baseline="0"/>
                      <a:pPr/>
                      <a:t>[X VALUE]</a:t>
                    </a:fld>
                    <a:r>
                      <a:rPr lang="en-US" baseline="0"/>
                      <a:t>, </a:t>
                    </a:r>
                    <a:fld id="{68F5F725-FA79-421D-AF13-F579317CF098}"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6627-4144-A226-143FDD9F8229}"/>
                </c:ext>
              </c:extLst>
            </c:dLbl>
            <c:dLbl>
              <c:idx val="6"/>
              <c:layout>
                <c:manualLayout>
                  <c:x val="-8.9547426638825756E-3"/>
                  <c:y val="-3.7345327123305329E-2"/>
                </c:manualLayout>
              </c:layout>
              <c:tx>
                <c:rich>
                  <a:bodyPr/>
                  <a:lstStyle/>
                  <a:p>
                    <a:fld id="{45E68CBB-965C-40D4-93FD-18AF3292A2CF}" type="CELLRANGE">
                      <a:rPr lang="en-US" baseline="0"/>
                      <a:pPr/>
                      <a:t>[CELLRANGE]</a:t>
                    </a:fld>
                    <a:r>
                      <a:rPr lang="en-US" baseline="0"/>
                      <a:t>, (</a:t>
                    </a:r>
                    <a:fld id="{A35E19F0-4A47-44FC-8253-D7DCE2D0313C}" type="XVALUE">
                      <a:rPr lang="en-US" baseline="0"/>
                      <a:pPr/>
                      <a:t>[X VALUE]</a:t>
                    </a:fld>
                    <a:r>
                      <a:rPr lang="en-US" baseline="0"/>
                      <a:t>, </a:t>
                    </a:r>
                    <a:fld id="{D2C65F13-02B0-46DE-ADE0-F8CD4AC502AA}"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6627-4144-A226-143FDD9F8229}"/>
                </c:ext>
              </c:extLst>
            </c:dLbl>
            <c:dLbl>
              <c:idx val="7"/>
              <c:layout>
                <c:manualLayout>
                  <c:x val="-5.023746646195678E-2"/>
                  <c:y val="4.865058686259794E-2"/>
                </c:manualLayout>
              </c:layout>
              <c:tx>
                <c:rich>
                  <a:bodyPr/>
                  <a:lstStyle/>
                  <a:p>
                    <a:fld id="{752C3325-E7F0-4D8D-A3F5-7D2A15FEF630}" type="CELLRANGE">
                      <a:rPr lang="en-US" baseline="0"/>
                      <a:pPr/>
                      <a:t>[CELLRANGE]</a:t>
                    </a:fld>
                    <a:r>
                      <a:rPr lang="en-US" baseline="0"/>
                      <a:t>, (</a:t>
                    </a:r>
                    <a:fld id="{3B4D8E92-889D-4EE6-8545-644008F85735}" type="XVALUE">
                      <a:rPr lang="en-US" baseline="0"/>
                      <a:pPr/>
                      <a:t>[X VALUE]</a:t>
                    </a:fld>
                    <a:r>
                      <a:rPr lang="en-US" baseline="0"/>
                      <a:t>, </a:t>
                    </a:r>
                    <a:fld id="{C40ED639-A73F-4E40-9069-E7B4BE8F359F}"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6627-4144-A226-143FDD9F8229}"/>
                </c:ext>
              </c:extLst>
            </c:dLbl>
            <c:dLbl>
              <c:idx val="8"/>
              <c:layout>
                <c:manualLayout>
                  <c:x val="-1.2766154180421908E-2"/>
                  <c:y val="-2.6768037043403591E-2"/>
                </c:manualLayout>
              </c:layout>
              <c:tx>
                <c:rich>
                  <a:bodyPr/>
                  <a:lstStyle/>
                  <a:p>
                    <a:fld id="{7E1F70DC-5EC2-4948-A147-F580AB0E1600}" type="CELLRANGE">
                      <a:rPr lang="en-US" baseline="0"/>
                      <a:pPr/>
                      <a:t>[CELLRANGE]</a:t>
                    </a:fld>
                    <a:r>
                      <a:rPr lang="en-US" baseline="0"/>
                      <a:t>, (</a:t>
                    </a:r>
                    <a:fld id="{CD38DC1E-5F68-4694-87EC-F56864321C9D}" type="XVALUE">
                      <a:rPr lang="en-US" baseline="0"/>
                      <a:pPr/>
                      <a:t>[X VALUE]</a:t>
                    </a:fld>
                    <a:r>
                      <a:rPr lang="en-US" baseline="0"/>
                      <a:t>, </a:t>
                    </a:r>
                    <a:fld id="{DA4928B0-EDA7-489E-B963-A59A75EDB5B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6627-4144-A226-143FDD9F8229}"/>
                </c:ext>
              </c:extLst>
            </c:dLbl>
            <c:dLbl>
              <c:idx val="9"/>
              <c:layout>
                <c:manualLayout>
                  <c:x val="1.1618656951786909E-2"/>
                  <c:y val="-7.3100608229925571E-3"/>
                </c:manualLayout>
              </c:layout>
              <c:tx>
                <c:rich>
                  <a:bodyPr/>
                  <a:lstStyle/>
                  <a:p>
                    <a:fld id="{EF9B0D62-4797-446C-8467-B1FD8DB71687}" type="CELLRANGE">
                      <a:rPr lang="en-US" baseline="0"/>
                      <a:pPr/>
                      <a:t>[CELLRANGE]</a:t>
                    </a:fld>
                    <a:r>
                      <a:rPr lang="en-US" baseline="0"/>
                      <a:t>, (</a:t>
                    </a:r>
                    <a:fld id="{AF4DFFF8-29FA-4485-B71A-010DF5AC02C4}" type="XVALUE">
                      <a:rPr lang="en-US" baseline="0"/>
                      <a:pPr/>
                      <a:t>[X VALUE]</a:t>
                    </a:fld>
                    <a:r>
                      <a:rPr lang="en-US" baseline="0"/>
                      <a:t>, </a:t>
                    </a:r>
                    <a:fld id="{2B542AED-0B39-4F3D-AABE-4F9964EFA2A4}"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6627-4144-A226-143FDD9F8229}"/>
                </c:ext>
              </c:extLst>
            </c:dLbl>
            <c:dLbl>
              <c:idx val="10"/>
              <c:layout>
                <c:manualLayout>
                  <c:x val="-3.1105135474468273E-2"/>
                  <c:y val="-4.6140710370462142E-2"/>
                </c:manualLayout>
              </c:layout>
              <c:tx>
                <c:rich>
                  <a:bodyPr/>
                  <a:lstStyle/>
                  <a:p>
                    <a:fld id="{EF0A2428-92E5-4756-A81D-716D245DAA3D}" type="CELLRANGE">
                      <a:rPr lang="en-US" baseline="0"/>
                      <a:pPr/>
                      <a:t>[CELLRANGE]</a:t>
                    </a:fld>
                    <a:r>
                      <a:rPr lang="en-US" baseline="0"/>
                      <a:t>, (</a:t>
                    </a:r>
                    <a:fld id="{5F42887E-7923-4BF8-B944-E6815977E1F3}" type="XVALUE">
                      <a:rPr lang="en-US" baseline="0"/>
                      <a:pPr/>
                      <a:t>[X VALUE]</a:t>
                    </a:fld>
                    <a:r>
                      <a:rPr lang="en-US" baseline="0"/>
                      <a:t>, </a:t>
                    </a:r>
                    <a:fld id="{417E52DB-494C-47C1-8D2C-E7945C880B63}"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6627-4144-A226-143FDD9F8229}"/>
                </c:ext>
              </c:extLst>
            </c:dLbl>
            <c:dLbl>
              <c:idx val="11"/>
              <c:layout>
                <c:manualLayout>
                  <c:x val="-9.6236723421304501E-2"/>
                  <c:y val="2.1419931821591007E-2"/>
                </c:manualLayout>
              </c:layout>
              <c:tx>
                <c:rich>
                  <a:bodyPr/>
                  <a:lstStyle/>
                  <a:p>
                    <a:fld id="{E8B413A9-7DE4-4E53-A88D-7CBDD9B8B38E}" type="CELLRANGE">
                      <a:rPr lang="en-US" baseline="0"/>
                      <a:pPr/>
                      <a:t>[CELLRANGE]</a:t>
                    </a:fld>
                    <a:r>
                      <a:rPr lang="en-US" baseline="0"/>
                      <a:t>, (</a:t>
                    </a:r>
                    <a:fld id="{08E96311-C3E7-4EFE-8DE5-888CEDFE543C}" type="XVALUE">
                      <a:rPr lang="en-US" baseline="0"/>
                      <a:pPr/>
                      <a:t>[X VALUE]</a:t>
                    </a:fld>
                    <a:r>
                      <a:rPr lang="en-US" baseline="0"/>
                      <a:t>, </a:t>
                    </a:r>
                    <a:fld id="{C1DDF868-D50B-4B8F-B6C8-E02E8B6660F6}"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6627-4144-A226-143FDD9F8229}"/>
                </c:ext>
              </c:extLst>
            </c:dLbl>
            <c:dLbl>
              <c:idx val="12"/>
              <c:layout>
                <c:manualLayout>
                  <c:x val="-5.1705978534579637E-2"/>
                  <c:y val="2.5280923874325532E-2"/>
                </c:manualLayout>
              </c:layout>
              <c:tx>
                <c:rich>
                  <a:bodyPr/>
                  <a:lstStyle/>
                  <a:p>
                    <a:fld id="{B278AC52-014D-4D47-ACC3-41A4E6BC8578}" type="CELLRANGE">
                      <a:rPr lang="en-US" baseline="0"/>
                      <a:pPr/>
                      <a:t>[CELLRANGE]</a:t>
                    </a:fld>
                    <a:r>
                      <a:rPr lang="en-US" baseline="0"/>
                      <a:t>, (</a:t>
                    </a:r>
                    <a:fld id="{FD33519B-85D7-432F-BF30-ECA77E81A398}" type="XVALUE">
                      <a:rPr lang="en-US" baseline="0"/>
                      <a:pPr/>
                      <a:t>[X VALUE]</a:t>
                    </a:fld>
                    <a:r>
                      <a:rPr lang="en-US" baseline="0"/>
                      <a:t>, </a:t>
                    </a:r>
                    <a:fld id="{5A2C5433-41D0-4CB0-BD5B-972658A78F57}"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6627-4144-A226-143FDD9F8229}"/>
                </c:ext>
              </c:extLst>
            </c:dLbl>
            <c:dLbl>
              <c:idx val="13"/>
              <c:layout>
                <c:manualLayout>
                  <c:x val="1.3433002426723939E-2"/>
                  <c:y val="1.6525057396227106E-2"/>
                </c:manualLayout>
              </c:layout>
              <c:tx>
                <c:rich>
                  <a:bodyPr/>
                  <a:lstStyle/>
                  <a:p>
                    <a:fld id="{6A4B1EAC-9D97-4914-85E9-1C5F0FAA27E3}" type="CELLRANGE">
                      <a:rPr lang="en-US"/>
                      <a:pPr/>
                      <a:t>[CELLRANGE]</a:t>
                    </a:fld>
                    <a:r>
                      <a:rPr lang="en-US" baseline="0"/>
                      <a:t>, (</a:t>
                    </a:r>
                    <a:fld id="{CDEA856B-95C6-41FA-8457-3C31CD6A87FD}" type="XVALUE">
                      <a:rPr lang="en-US" baseline="0"/>
                      <a:pPr/>
                      <a:t>[X VALUE]</a:t>
                    </a:fld>
                    <a:r>
                      <a:rPr lang="en-US" baseline="0"/>
                      <a:t>, </a:t>
                    </a:r>
                    <a:fld id="{1A6CC969-DB97-488E-A5E0-6AC6FDE7664D}"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6627-4144-A226-143FDD9F8229}"/>
                </c:ext>
              </c:extLst>
            </c:dLbl>
            <c:dLbl>
              <c:idx val="14"/>
              <c:layout>
                <c:manualLayout>
                  <c:x val="-4.5655048607677377E-2"/>
                  <c:y val="2.0511369909174317E-2"/>
                </c:manualLayout>
              </c:layout>
              <c:tx>
                <c:rich>
                  <a:bodyPr/>
                  <a:lstStyle/>
                  <a:p>
                    <a:fld id="{85557549-7831-4907-912E-97C9D54F6984}" type="CELLRANGE">
                      <a:rPr lang="en-US"/>
                      <a:pPr/>
                      <a:t>[CELLRANGE]</a:t>
                    </a:fld>
                    <a:r>
                      <a:rPr lang="en-US" baseline="0"/>
                      <a:t>, (</a:t>
                    </a:r>
                    <a:fld id="{C4AB6B6A-AF01-4311-88CF-55E16E678994}" type="XVALUE">
                      <a:rPr lang="en-US" baseline="0"/>
                      <a:pPr/>
                      <a:t>[X VALUE]</a:t>
                    </a:fld>
                    <a:r>
                      <a:rPr lang="en-US" baseline="0"/>
                      <a:t>, </a:t>
                    </a:r>
                    <a:fld id="{4E654D05-EBEA-4750-8025-E64E1E5347A0}" type="YVALUE">
                      <a:rPr lang="en-US" baseline="0"/>
                      <a:pPr/>
                      <a:t>[Y VALUE]</a:t>
                    </a:fld>
                    <a:r>
                      <a:rPr lang="en-US" baseline="0"/>
                      <a:t>)</a:t>
                    </a:r>
                  </a:p>
                </c:rich>
              </c:tx>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6627-4144-A226-143FDD9F8229}"/>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1"/>
            <c:showCatName val="1"/>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Matrix!$C$6:$C$20</c:f>
              <c:numCache>
                <c:formatCode>0</c:formatCode>
                <c:ptCount val="15"/>
                <c:pt idx="0">
                  <c:v>711</c:v>
                </c:pt>
                <c:pt idx="1">
                  <c:v>822.94264339152119</c:v>
                </c:pt>
                <c:pt idx="2">
                  <c:v>857.58513931888547</c:v>
                </c:pt>
                <c:pt idx="3">
                  <c:v>570.42253521126759</c:v>
                </c:pt>
                <c:pt idx="4">
                  <c:v>543.97834912043299</c:v>
                </c:pt>
                <c:pt idx="5">
                  <c:v>730.01038421599173</c:v>
                </c:pt>
                <c:pt idx="6">
                  <c:v>816.22176591375774</c:v>
                </c:pt>
                <c:pt idx="7">
                  <c:v>857.28744939271257</c:v>
                </c:pt>
                <c:pt idx="8">
                  <c:v>728.68217054263562</c:v>
                </c:pt>
                <c:pt idx="9">
                  <c:v>734.17721518987344</c:v>
                </c:pt>
                <c:pt idx="10">
                  <c:v>703.21931589537223</c:v>
                </c:pt>
                <c:pt idx="11">
                  <c:v>511.20162932790225</c:v>
                </c:pt>
                <c:pt idx="12">
                  <c:v>809.72972972972968</c:v>
                </c:pt>
                <c:pt idx="13">
                  <c:v>707</c:v>
                </c:pt>
                <c:pt idx="14">
                  <c:v>627.40384615384619</c:v>
                </c:pt>
              </c:numCache>
            </c:numRef>
          </c:xVal>
          <c:yVal>
            <c:numRef>
              <c:f>Matrix!$D$6:$D$20</c:f>
              <c:numCache>
                <c:formatCode>General</c:formatCode>
                <c:ptCount val="15"/>
                <c:pt idx="0">
                  <c:v>735</c:v>
                </c:pt>
                <c:pt idx="1">
                  <c:v>684</c:v>
                </c:pt>
                <c:pt idx="2">
                  <c:v>730</c:v>
                </c:pt>
                <c:pt idx="3">
                  <c:v>686</c:v>
                </c:pt>
                <c:pt idx="4">
                  <c:v>530</c:v>
                </c:pt>
                <c:pt idx="5">
                  <c:v>705</c:v>
                </c:pt>
                <c:pt idx="6">
                  <c:v>723</c:v>
                </c:pt>
                <c:pt idx="7">
                  <c:v>891</c:v>
                </c:pt>
                <c:pt idx="8">
                  <c:v>794</c:v>
                </c:pt>
                <c:pt idx="9">
                  <c:v>556</c:v>
                </c:pt>
                <c:pt idx="10">
                  <c:v>800</c:v>
                </c:pt>
                <c:pt idx="11">
                  <c:v>544</c:v>
                </c:pt>
                <c:pt idx="12">
                  <c:v>897</c:v>
                </c:pt>
                <c:pt idx="13">
                  <c:v>516</c:v>
                </c:pt>
                <c:pt idx="14">
                  <c:v>701</c:v>
                </c:pt>
              </c:numCache>
            </c:numRef>
          </c:yVal>
          <c:smooth val="0"/>
          <c:extLst>
            <c:ext xmlns:c15="http://schemas.microsoft.com/office/drawing/2012/chart" uri="{02D57815-91ED-43cb-92C2-25804820EDAC}">
              <c15:datalabelsRange>
                <c15:f>Matrix!$A$6:$A$20</c15:f>
                <c15:dlblRangeCache>
                  <c:ptCount val="15"/>
                  <c:pt idx="0">
                    <c:v>P2</c:v>
                  </c:pt>
                  <c:pt idx="1">
                    <c:v>P3</c:v>
                  </c:pt>
                  <c:pt idx="2">
                    <c:v>P4</c:v>
                  </c:pt>
                  <c:pt idx="3">
                    <c:v>P5</c:v>
                  </c:pt>
                  <c:pt idx="4">
                    <c:v>P8</c:v>
                  </c:pt>
                  <c:pt idx="5">
                    <c:v>P12</c:v>
                  </c:pt>
                  <c:pt idx="6">
                    <c:v>P17</c:v>
                  </c:pt>
                  <c:pt idx="7">
                    <c:v>P20</c:v>
                  </c:pt>
                  <c:pt idx="8">
                    <c:v>P22</c:v>
                  </c:pt>
                  <c:pt idx="9">
                    <c:v>P24</c:v>
                  </c:pt>
                  <c:pt idx="10">
                    <c:v>P25</c:v>
                  </c:pt>
                  <c:pt idx="11">
                    <c:v>P26</c:v>
                  </c:pt>
                  <c:pt idx="12">
                    <c:v>P29</c:v>
                  </c:pt>
                  <c:pt idx="13">
                    <c:v>P33</c:v>
                  </c:pt>
                  <c:pt idx="14">
                    <c:v>P27</c:v>
                  </c:pt>
                </c15:dlblRangeCache>
              </c15:datalabelsRange>
            </c:ext>
            <c:ext xmlns:c16="http://schemas.microsoft.com/office/drawing/2014/chart" uri="{C3380CC4-5D6E-409C-BE32-E72D297353CC}">
              <c16:uniqueId val="{0000000F-6627-4144-A226-143FDD9F8229}"/>
            </c:ext>
          </c:extLst>
        </c:ser>
        <c:ser>
          <c:idx val="1"/>
          <c:order val="1"/>
          <c:tx>
            <c:v>Owner</c:v>
          </c:tx>
          <c:spPr>
            <a:ln w="25400" cap="rnd">
              <a:noFill/>
              <a:round/>
            </a:ln>
            <a:effectLst/>
          </c:spPr>
          <c:marker>
            <c:symbol val="circle"/>
            <c:size val="8"/>
            <c:spPr>
              <a:solidFill>
                <a:schemeClr val="tx1">
                  <a:alpha val="98000"/>
                </a:schemeClr>
              </a:solidFill>
              <a:ln w="25400">
                <a:solidFill>
                  <a:schemeClr val="tx1"/>
                </a:solidFill>
              </a:ln>
              <a:effectLst/>
            </c:spPr>
          </c:marker>
          <c:dLbls>
            <c:dLbl>
              <c:idx val="0"/>
              <c:layout>
                <c:manualLayout>
                  <c:x val="-8.0904870068112866E-2"/>
                  <c:y val="-5.3081361593432647E-17"/>
                </c:manualLayout>
              </c:layout>
              <c:tx>
                <c:rich>
                  <a:bodyPr/>
                  <a:lstStyle/>
                  <a:p>
                    <a:fld id="{2B1CDB0B-18C5-4F91-900E-EB6F55ED98B4}" type="CELLRANGE">
                      <a:rPr lang="en-US" baseline="0"/>
                      <a:pPr/>
                      <a:t>[CELLRANGE]</a:t>
                    </a:fld>
                    <a:r>
                      <a:rPr lang="en-US" baseline="0"/>
                      <a:t>, (</a:t>
                    </a:r>
                    <a:fld id="{8743479B-1462-476D-9419-29EF327D3ED9}" type="XVALUE">
                      <a:rPr lang="en-US" baseline="0"/>
                      <a:pPr/>
                      <a:t>[X VALUE]</a:t>
                    </a:fld>
                    <a:r>
                      <a:rPr lang="en-US" baseline="0"/>
                      <a:t>, </a:t>
                    </a:r>
                    <a:fld id="{84E8936A-1FCE-4336-818B-239DF0B02AA1}"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6627-4144-A226-143FDD9F8229}"/>
                </c:ext>
              </c:extLst>
            </c:dLbl>
            <c:dLbl>
              <c:idx val="1"/>
              <c:tx>
                <c:rich>
                  <a:bodyPr/>
                  <a:lstStyle/>
                  <a:p>
                    <a:fld id="{F986C202-F8F0-47AD-A7D3-A64A44D26A04}" type="CELLRANGE">
                      <a:rPr lang="en-US"/>
                      <a:pPr/>
                      <a:t>[CELLRANGE]</a:t>
                    </a:fld>
                    <a:r>
                      <a:rPr lang="en-US" baseline="0"/>
                      <a:t>, (</a:t>
                    </a:r>
                    <a:fld id="{6A19A343-F4D3-4F0F-AC80-839F14A871CF}" type="XVALUE">
                      <a:rPr lang="en-US" baseline="0"/>
                      <a:pPr/>
                      <a:t>[X VALUE]</a:t>
                    </a:fld>
                    <a:r>
                      <a:rPr lang="en-US" baseline="0"/>
                      <a:t>, </a:t>
                    </a:r>
                    <a:fld id="{7DB31719-93FD-43B2-B6EE-129309E2765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6627-4144-A226-143FDD9F8229}"/>
                </c:ext>
              </c:extLst>
            </c:dLbl>
            <c:dLbl>
              <c:idx val="2"/>
              <c:layout>
                <c:manualLayout>
                  <c:x val="-7.635733406157559E-4"/>
                  <c:y val="-8.9641835021093928E-3"/>
                </c:manualLayout>
              </c:layout>
              <c:tx>
                <c:rich>
                  <a:bodyPr/>
                  <a:lstStyle/>
                  <a:p>
                    <a:fld id="{8C153D18-8A7A-4E69-A2A2-5AC56F194BC2}" type="CELLRANGE">
                      <a:rPr lang="en-US" baseline="0"/>
                      <a:pPr/>
                      <a:t>[CELLRANGE]</a:t>
                    </a:fld>
                    <a:r>
                      <a:rPr lang="en-US" baseline="0"/>
                      <a:t>, (</a:t>
                    </a:r>
                    <a:fld id="{AB76264C-1379-40F1-80FF-111FB217E42B}" type="XVALUE">
                      <a:rPr lang="en-US" baseline="0"/>
                      <a:pPr/>
                      <a:t>[X VALUE]</a:t>
                    </a:fld>
                    <a:r>
                      <a:rPr lang="en-US" baseline="0"/>
                      <a:t>, </a:t>
                    </a:r>
                    <a:fld id="{FB309113-5682-4658-9ED4-3A62028BBB58}"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6627-4144-A226-143FDD9F8229}"/>
                </c:ext>
              </c:extLst>
            </c:dLbl>
            <c:dLbl>
              <c:idx val="3"/>
              <c:layout>
                <c:manualLayout>
                  <c:x val="-1.2019759483264196E-2"/>
                  <c:y val="3.9026646236813095E-2"/>
                </c:manualLayout>
              </c:layout>
              <c:tx>
                <c:rich>
                  <a:bodyPr/>
                  <a:lstStyle/>
                  <a:p>
                    <a:fld id="{360C5819-BDA2-440D-8432-B555C8F56C45}" type="CELLRANGE">
                      <a:rPr lang="en-US"/>
                      <a:pPr/>
                      <a:t>[CELLRANGE]</a:t>
                    </a:fld>
                    <a:r>
                      <a:rPr lang="en-US" baseline="0"/>
                      <a:t>, (</a:t>
                    </a:r>
                    <a:fld id="{11C7D49B-434B-4742-A0DE-BD6249C41852}" type="XVALUE">
                      <a:rPr lang="en-US" baseline="0"/>
                      <a:pPr/>
                      <a:t>[X VALUE]</a:t>
                    </a:fld>
                    <a:r>
                      <a:rPr lang="en-US" baseline="0"/>
                      <a:t>, </a:t>
                    </a:r>
                    <a:fld id="{DA5FA719-61B4-4B26-9FA3-7F05B138478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6627-4144-A226-143FDD9F8229}"/>
                </c:ext>
              </c:extLst>
            </c:dLbl>
            <c:dLbl>
              <c:idx val="4"/>
              <c:layout>
                <c:manualLayout>
                  <c:x val="7.6289022258062469E-3"/>
                  <c:y val="2.7342185237156879E-2"/>
                </c:manualLayout>
              </c:layout>
              <c:tx>
                <c:rich>
                  <a:bodyPr/>
                  <a:lstStyle/>
                  <a:p>
                    <a:fld id="{982B1C5E-B53E-4AFC-9035-BD329DD48D9E}" type="CELLRANGE">
                      <a:rPr lang="en-US" baseline="0"/>
                      <a:pPr/>
                      <a:t>[CELLRANGE]</a:t>
                    </a:fld>
                    <a:r>
                      <a:rPr lang="en-US" baseline="0"/>
                      <a:t>, (</a:t>
                    </a:r>
                    <a:fld id="{350F4EF0-B4F5-45C5-97A1-511FC4E2812F}" type="XVALUE">
                      <a:rPr lang="en-US" baseline="0"/>
                      <a:pPr/>
                      <a:t>[X VALUE]</a:t>
                    </a:fld>
                    <a:r>
                      <a:rPr lang="en-US" baseline="0"/>
                      <a:t>, </a:t>
                    </a:r>
                    <a:fld id="{308BCE81-2F7B-4E9C-AF5C-CBB6AE00A54B}"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6627-4144-A226-143FDD9F8229}"/>
                </c:ext>
              </c:extLst>
            </c:dLbl>
            <c:dLbl>
              <c:idx val="5"/>
              <c:layout>
                <c:manualLayout>
                  <c:x val="-2.5183475037396909E-2"/>
                  <c:y val="-2.9461169857957194E-2"/>
                </c:manualLayout>
              </c:layout>
              <c:tx>
                <c:rich>
                  <a:bodyPr/>
                  <a:lstStyle/>
                  <a:p>
                    <a:fld id="{DBC4F583-030B-42E9-AF2A-C434FDF4510A}" type="CELLRANGE">
                      <a:rPr lang="en-US" baseline="0"/>
                      <a:pPr/>
                      <a:t>[CELLRANGE]</a:t>
                    </a:fld>
                    <a:r>
                      <a:rPr lang="en-US" baseline="0"/>
                      <a:t>, (</a:t>
                    </a:r>
                    <a:fld id="{4EDF8AA7-4CDC-4418-B1A0-7E78B6F0AD27}" type="XVALUE">
                      <a:rPr lang="en-US" baseline="0"/>
                      <a:pPr/>
                      <a:t>[X VALUE]</a:t>
                    </a:fld>
                    <a:r>
                      <a:rPr lang="en-US" baseline="0"/>
                      <a:t>, </a:t>
                    </a:r>
                    <a:fld id="{2FCF35CA-8001-4093-8578-64999265BEAE}"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6627-4144-A226-143FDD9F8229}"/>
                </c:ext>
              </c:extLst>
            </c:dLbl>
            <c:dLbl>
              <c:idx val="6"/>
              <c:layout>
                <c:manualLayout>
                  <c:x val="5.6600321793621846E-3"/>
                  <c:y val="-5.477991467568227E-4"/>
                </c:manualLayout>
              </c:layout>
              <c:tx>
                <c:rich>
                  <a:bodyPr/>
                  <a:lstStyle/>
                  <a:p>
                    <a:fld id="{DEA02B50-D609-46F4-992E-138742F18920}" type="CELLRANGE">
                      <a:rPr lang="en-US" baseline="0"/>
                      <a:pPr/>
                      <a:t>[CELLRANGE]</a:t>
                    </a:fld>
                    <a:r>
                      <a:rPr lang="en-US" baseline="0"/>
                      <a:t>, (</a:t>
                    </a:r>
                    <a:fld id="{28FE2D40-DB09-41D4-A57C-69309CA42E6A}" type="XVALUE">
                      <a:rPr lang="en-US" baseline="0"/>
                      <a:pPr/>
                      <a:t>[X VALUE]</a:t>
                    </a:fld>
                    <a:r>
                      <a:rPr lang="en-US" baseline="0"/>
                      <a:t>, </a:t>
                    </a:r>
                    <a:fld id="{DDF0BFCA-E402-4FED-94C6-A7E2C9AE27F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6627-4144-A226-143FDD9F8229}"/>
                </c:ext>
              </c:extLst>
            </c:dLbl>
            <c:dLbl>
              <c:idx val="7"/>
              <c:tx>
                <c:rich>
                  <a:bodyPr/>
                  <a:lstStyle/>
                  <a:p>
                    <a:fld id="{392A028C-44CB-4448-85D9-19A64E02A4BF}" type="CELLRANGE">
                      <a:rPr lang="en-US"/>
                      <a:pPr/>
                      <a:t>[CELLRANGE]</a:t>
                    </a:fld>
                    <a:r>
                      <a:rPr lang="en-US" baseline="0"/>
                      <a:t>, (</a:t>
                    </a:r>
                    <a:fld id="{5BE3C6E5-428E-4979-8F88-591B477C33B3}" type="XVALUE">
                      <a:rPr lang="en-US" baseline="0"/>
                      <a:pPr/>
                      <a:t>[X VALUE]</a:t>
                    </a:fld>
                    <a:r>
                      <a:rPr lang="en-US" baseline="0"/>
                      <a:t>, </a:t>
                    </a:r>
                    <a:fld id="{F956753D-BD0B-4D80-A2D9-AF028891F96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6627-4144-A226-143FDD9F8229}"/>
                </c:ext>
              </c:extLst>
            </c:dLbl>
            <c:dLbl>
              <c:idx val="8"/>
              <c:layout>
                <c:manualLayout>
                  <c:x val="-8.1721959621808934E-2"/>
                  <c:y val="-5.9018062129382855E-2"/>
                </c:manualLayout>
              </c:layout>
              <c:tx>
                <c:rich>
                  <a:bodyPr/>
                  <a:lstStyle/>
                  <a:p>
                    <a:fld id="{E9F7BAC4-5893-49E9-A007-62A7AB70ABF2}" type="CELLRANGE">
                      <a:rPr lang="en-US"/>
                      <a:pPr/>
                      <a:t>[CELLRANGE]</a:t>
                    </a:fld>
                    <a:r>
                      <a:rPr lang="en-US" baseline="0"/>
                      <a:t>, (</a:t>
                    </a:r>
                    <a:fld id="{48420F2F-6F47-4074-A96D-B9893F8856AE}" type="XVALUE">
                      <a:rPr lang="en-US" baseline="0"/>
                      <a:pPr/>
                      <a:t>[X VALUE]</a:t>
                    </a:fld>
                    <a:r>
                      <a:rPr lang="en-US" baseline="0"/>
                      <a:t>, </a:t>
                    </a:r>
                    <a:fld id="{460101AF-4E91-4A10-BFBE-F6478FB858FA}"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6627-4144-A226-143FDD9F8229}"/>
                </c:ext>
              </c:extLst>
            </c:dLbl>
            <c:dLbl>
              <c:idx val="9"/>
              <c:layout>
                <c:manualLayout>
                  <c:x val="9.0802177357565475E-3"/>
                  <c:y val="3.7771559762805017E-2"/>
                </c:manualLayout>
              </c:layout>
              <c:tx>
                <c:rich>
                  <a:bodyPr/>
                  <a:lstStyle/>
                  <a:p>
                    <a:fld id="{76787780-DD46-4DF8-9F92-95F3C5D08833}" type="CELLRANGE">
                      <a:rPr lang="en-US"/>
                      <a:pPr/>
                      <a:t>[CELLRANGE]</a:t>
                    </a:fld>
                    <a:r>
                      <a:rPr lang="en-US" baseline="0"/>
                      <a:t>, (</a:t>
                    </a:r>
                    <a:fld id="{3DEBF230-2435-4B16-91C7-33860FD19B83}" type="XVALUE">
                      <a:rPr lang="en-US" baseline="0"/>
                      <a:pPr/>
                      <a:t>[X VALUE]</a:t>
                    </a:fld>
                    <a:r>
                      <a:rPr lang="en-US" baseline="0"/>
                      <a:t>, </a:t>
                    </a:r>
                    <a:fld id="{28474607-F34A-4B09-A426-EC99CF1364A7}"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6627-4144-A226-143FDD9F8229}"/>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Matrix!$C$21:$C$30</c:f>
              <c:numCache>
                <c:formatCode>0</c:formatCode>
                <c:ptCount val="10"/>
                <c:pt idx="0">
                  <c:v>493.30587023686923</c:v>
                </c:pt>
                <c:pt idx="1">
                  <c:v>527.57544224765866</c:v>
                </c:pt>
                <c:pt idx="2">
                  <c:v>626</c:v>
                </c:pt>
                <c:pt idx="3">
                  <c:v>552.49745158002042</c:v>
                </c:pt>
                <c:pt idx="4">
                  <c:v>886.11713665943603</c:v>
                </c:pt>
                <c:pt idx="5">
                  <c:v>572.87449392712551</c:v>
                </c:pt>
                <c:pt idx="6">
                  <c:v>887</c:v>
                </c:pt>
                <c:pt idx="7">
                  <c:v>709.38215102974834</c:v>
                </c:pt>
                <c:pt idx="8">
                  <c:v>844.10256410256409</c:v>
                </c:pt>
                <c:pt idx="9">
                  <c:v>898.24945295404814</c:v>
                </c:pt>
              </c:numCache>
            </c:numRef>
          </c:xVal>
          <c:yVal>
            <c:numRef>
              <c:f>Matrix!$D$21:$D$30</c:f>
              <c:numCache>
                <c:formatCode>General</c:formatCode>
                <c:ptCount val="10"/>
                <c:pt idx="0">
                  <c:v>569</c:v>
                </c:pt>
                <c:pt idx="1">
                  <c:v>434</c:v>
                </c:pt>
                <c:pt idx="2">
                  <c:v>579</c:v>
                </c:pt>
                <c:pt idx="3">
                  <c:v>545</c:v>
                </c:pt>
                <c:pt idx="4">
                  <c:v>673</c:v>
                </c:pt>
                <c:pt idx="5">
                  <c:v>586</c:v>
                </c:pt>
                <c:pt idx="6">
                  <c:v>813</c:v>
                </c:pt>
                <c:pt idx="7">
                  <c:v>624</c:v>
                </c:pt>
                <c:pt idx="8">
                  <c:v>875</c:v>
                </c:pt>
                <c:pt idx="9">
                  <c:v>896</c:v>
                </c:pt>
              </c:numCache>
            </c:numRef>
          </c:yVal>
          <c:smooth val="0"/>
          <c:extLst>
            <c:ext xmlns:c15="http://schemas.microsoft.com/office/drawing/2012/chart" uri="{02D57815-91ED-43cb-92C2-25804820EDAC}">
              <c15:datalabelsRange>
                <c15:f>Matrix!$A$21:$A$30</c15:f>
                <c15:dlblRangeCache>
                  <c:ptCount val="10"/>
                  <c:pt idx="0">
                    <c:v>P6</c:v>
                  </c:pt>
                  <c:pt idx="1">
                    <c:v>P7</c:v>
                  </c:pt>
                  <c:pt idx="2">
                    <c:v>P11</c:v>
                  </c:pt>
                  <c:pt idx="3">
                    <c:v>P13</c:v>
                  </c:pt>
                  <c:pt idx="4">
                    <c:v>P14</c:v>
                  </c:pt>
                  <c:pt idx="5">
                    <c:v>P16</c:v>
                  </c:pt>
                  <c:pt idx="6">
                    <c:v>P28</c:v>
                  </c:pt>
                  <c:pt idx="7">
                    <c:v>P30</c:v>
                  </c:pt>
                  <c:pt idx="8">
                    <c:v>P32</c:v>
                  </c:pt>
                  <c:pt idx="9">
                    <c:v>P19</c:v>
                  </c:pt>
                </c15:dlblRangeCache>
              </c15:datalabelsRange>
            </c:ext>
            <c:ext xmlns:c16="http://schemas.microsoft.com/office/drawing/2014/chart" uri="{C3380CC4-5D6E-409C-BE32-E72D297353CC}">
              <c16:uniqueId val="{0000001A-6627-4144-A226-143FDD9F8229}"/>
            </c:ext>
          </c:extLst>
        </c:ser>
        <c:ser>
          <c:idx val="2"/>
          <c:order val="2"/>
          <c:tx>
            <c:v>Consultant</c:v>
          </c:tx>
          <c:spPr>
            <a:ln w="25400" cap="rnd">
              <a:noFill/>
              <a:round/>
            </a:ln>
            <a:effectLst/>
          </c:spPr>
          <c:marker>
            <c:symbol val="circle"/>
            <c:size val="8"/>
            <c:spPr>
              <a:solidFill>
                <a:schemeClr val="tx1"/>
              </a:solidFill>
              <a:ln w="25400" cap="flat">
                <a:solidFill>
                  <a:schemeClr val="tx1"/>
                </a:solidFill>
              </a:ln>
              <a:effectLst/>
            </c:spPr>
          </c:marker>
          <c:dLbls>
            <c:dLbl>
              <c:idx val="0"/>
              <c:layout>
                <c:manualLayout>
                  <c:x val="-7.1608823245061057E-2"/>
                  <c:y val="-3.9783745257878665E-2"/>
                </c:manualLayout>
              </c:layout>
              <c:tx>
                <c:rich>
                  <a:bodyPr/>
                  <a:lstStyle/>
                  <a:p>
                    <a:fld id="{ED497099-0784-4439-B509-9BDC8DC71B75}" type="CELLRANGE">
                      <a:rPr lang="en-US" b="1" baseline="0">
                        <a:solidFill>
                          <a:schemeClr val="tx1"/>
                        </a:solidFill>
                      </a:rPr>
                      <a:pPr/>
                      <a:t>[CELLRANGE]</a:t>
                    </a:fld>
                    <a:r>
                      <a:rPr lang="en-US" b="1" baseline="0">
                        <a:solidFill>
                          <a:schemeClr val="tx1"/>
                        </a:solidFill>
                      </a:rPr>
                      <a:t>, (</a:t>
                    </a:r>
                    <a:fld id="{A2CA6500-C818-4EB8-A8BF-041B57B749B5}" type="XVALUE">
                      <a:rPr lang="en-US" b="1" baseline="0">
                        <a:solidFill>
                          <a:schemeClr val="tx1"/>
                        </a:solidFill>
                      </a:rPr>
                      <a:pPr/>
                      <a:t>[X VALUE]</a:t>
                    </a:fld>
                    <a:r>
                      <a:rPr lang="en-US" b="1" baseline="0">
                        <a:solidFill>
                          <a:schemeClr val="tx1"/>
                        </a:solidFill>
                      </a:rPr>
                      <a:t>, </a:t>
                    </a:r>
                    <a:fld id="{895F6479-2441-4F32-980E-FE0E21391124}"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6627-4144-A226-143FDD9F8229}"/>
                </c:ext>
              </c:extLst>
            </c:dLbl>
            <c:dLbl>
              <c:idx val="1"/>
              <c:layout>
                <c:manualLayout>
                  <c:x val="-3.0561405005500319E-2"/>
                  <c:y val="3.211944400574826E-2"/>
                </c:manualLayout>
              </c:layout>
              <c:tx>
                <c:rich>
                  <a:bodyPr/>
                  <a:lstStyle/>
                  <a:p>
                    <a:fld id="{76FED29D-F798-423D-A211-B562C874D95B}" type="CELLRANGE">
                      <a:rPr lang="en-US" b="1" baseline="0">
                        <a:solidFill>
                          <a:schemeClr val="tx1"/>
                        </a:solidFill>
                      </a:rPr>
                      <a:pPr/>
                      <a:t>[CELLRANGE]</a:t>
                    </a:fld>
                    <a:r>
                      <a:rPr lang="en-US" b="1" baseline="0">
                        <a:solidFill>
                          <a:schemeClr val="tx1"/>
                        </a:solidFill>
                      </a:rPr>
                      <a:t>, (</a:t>
                    </a:r>
                    <a:fld id="{DB816B7A-7742-44C8-B3F0-63DF380601B4}" type="XVALUE">
                      <a:rPr lang="en-US" b="1" baseline="0">
                        <a:solidFill>
                          <a:schemeClr val="tx1"/>
                        </a:solidFill>
                      </a:rPr>
                      <a:pPr/>
                      <a:t>[X VALUE]</a:t>
                    </a:fld>
                    <a:r>
                      <a:rPr lang="en-US" b="1" baseline="0">
                        <a:solidFill>
                          <a:schemeClr val="tx1"/>
                        </a:solidFill>
                      </a:rPr>
                      <a:t>, </a:t>
                    </a:r>
                    <a:fld id="{448B0AE5-00CD-4306-BF2A-9D5BB73DF653}" type="YVALUE">
                      <a:rPr lang="en-US" b="1" baseline="0">
                        <a:solidFill>
                          <a:schemeClr val="tx1"/>
                        </a:solidFill>
                      </a:rPr>
                      <a:pPr/>
                      <a:t>[Y VALUE]</a:t>
                    </a:fld>
                    <a:r>
                      <a:rPr lang="en-US" b="1" baseline="0">
                        <a:solidFill>
                          <a:schemeClr val="tx1"/>
                        </a:solidFill>
                      </a:rPr>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6627-4144-A226-143FDD9F8229}"/>
                </c:ext>
              </c:extLst>
            </c:dLbl>
            <c:dLbl>
              <c:idx val="2"/>
              <c:layout>
                <c:manualLayout>
                  <c:x val="-2.5113218925685771E-2"/>
                  <c:y val="-3.4511059402863073E-2"/>
                </c:manualLayout>
              </c:layout>
              <c:tx>
                <c:rich>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fld id="{5D728884-A881-4573-969D-A7D9B8B9D48B}" type="CELLRANGE">
                      <a:rPr lang="en-US"/>
                      <a:pPr algn="ctr" rtl="0">
                        <a:defRPr lang="en-US" sz="800" b="1">
                          <a:solidFill>
                            <a:schemeClr val="tx1"/>
                          </a:solidFill>
                        </a:defRPr>
                      </a:pPr>
                      <a:t>[CELLRANGE]</a:t>
                    </a:fld>
                    <a:r>
                      <a:rPr lang="en-US" baseline="0"/>
                      <a:t>, (</a:t>
                    </a:r>
                    <a:fld id="{59EC07FD-8D0F-4502-8A74-D53EAF155437}" type="XVALUE">
                      <a:rPr lang="en-US" baseline="0"/>
                      <a:pPr algn="ctr" rtl="0">
                        <a:defRPr lang="en-US" sz="800" b="1">
                          <a:solidFill>
                            <a:schemeClr val="tx1"/>
                          </a:solidFill>
                        </a:defRPr>
                      </a:pPr>
                      <a:t>[X VALUE]</a:t>
                    </a:fld>
                    <a:r>
                      <a:rPr lang="en-US" baseline="0"/>
                      <a:t>, </a:t>
                    </a:r>
                    <a:fld id="{7D154BB9-10C0-476E-919F-E23F9F9BAD63}" type="YVALUE">
                      <a:rPr lang="en-US" baseline="0"/>
                      <a:pPr algn="ctr" rtl="0">
                        <a:defRPr lang="en-US" sz="800" b="1">
                          <a:solidFill>
                            <a:schemeClr val="tx1"/>
                          </a:solidFill>
                        </a:defRPr>
                      </a:pPr>
                      <a:t>[Y VALUE]</a:t>
                    </a:fld>
                    <a:r>
                      <a:rPr lang="en-US" baseline="0"/>
                      <a:t>)</a:t>
                    </a:r>
                  </a:p>
                </c:rich>
              </c:tx>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6627-4144-A226-143FDD9F8229}"/>
                </c:ext>
              </c:extLst>
            </c:dLbl>
            <c:dLbl>
              <c:idx val="3"/>
              <c:tx>
                <c:rich>
                  <a:bodyPr/>
                  <a:lstStyle/>
                  <a:p>
                    <a:fld id="{C1BB2080-DCEE-4C90-B4CB-31E1E24B0E98}" type="CELLRANGE">
                      <a:rPr lang="en-US"/>
                      <a:pPr/>
                      <a:t>[CELLRANGE]</a:t>
                    </a:fld>
                    <a:r>
                      <a:rPr lang="en-US" baseline="0"/>
                      <a:t>, (</a:t>
                    </a:r>
                    <a:fld id="{64E236D8-CB04-490B-B415-59728774F0B5}" type="XVALUE">
                      <a:rPr lang="en-US" baseline="0"/>
                      <a:pPr/>
                      <a:t>[X VALUE]</a:t>
                    </a:fld>
                    <a:r>
                      <a:rPr lang="en-US" baseline="0"/>
                      <a:t>, </a:t>
                    </a:r>
                    <a:fld id="{86F7CF41-7AD0-42A8-8DA2-0049245EFFB7}"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6627-4144-A226-143FDD9F8229}"/>
                </c:ext>
              </c:extLst>
            </c:dLbl>
            <c:dLbl>
              <c:idx val="4"/>
              <c:layout>
                <c:manualLayout>
                  <c:x val="-4.612737013184609E-2"/>
                  <c:y val="5.4656462263835991E-2"/>
                </c:manualLayout>
              </c:layout>
              <c:tx>
                <c:rich>
                  <a:bodyPr/>
                  <a:lstStyle/>
                  <a:p>
                    <a:fld id="{AA3245AB-A71C-4825-B149-F674082A5CB9}" type="CELLRANGE">
                      <a:rPr lang="en-US" baseline="0"/>
                      <a:pPr/>
                      <a:t>[CELLRANGE]</a:t>
                    </a:fld>
                    <a:r>
                      <a:rPr lang="en-US" baseline="0"/>
                      <a:t>, (</a:t>
                    </a:r>
                    <a:fld id="{8A6132C3-6A00-4C63-83CF-3848868572B1}" type="XVALUE">
                      <a:rPr lang="en-US" baseline="0"/>
                      <a:pPr/>
                      <a:t>[X VALUE]</a:t>
                    </a:fld>
                    <a:r>
                      <a:rPr lang="en-US" baseline="0"/>
                      <a:t>, </a:t>
                    </a:r>
                    <a:fld id="{3795B835-FBF4-4E2A-B4C3-31683421402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6627-4144-A226-143FDD9F8229}"/>
                </c:ext>
              </c:extLst>
            </c:dLbl>
            <c:dLbl>
              <c:idx val="5"/>
              <c:layout>
                <c:manualLayout>
                  <c:x val="-2.5522740359664207E-2"/>
                  <c:y val="4.5634810358701559E-2"/>
                </c:manualLayout>
              </c:layout>
              <c:tx>
                <c:rich>
                  <a:bodyPr/>
                  <a:lstStyle/>
                  <a:p>
                    <a:fld id="{EAD9C381-731B-475D-B62A-035835B89069}" type="CELLRANGE">
                      <a:rPr lang="en-US"/>
                      <a:pPr/>
                      <a:t>[CELLRANGE]</a:t>
                    </a:fld>
                    <a:r>
                      <a:rPr lang="en-US" baseline="0"/>
                      <a:t>, (</a:t>
                    </a:r>
                    <a:fld id="{A9A58FF9-00BF-428F-8994-0B6E2C0CADD9}" type="XVALUE">
                      <a:rPr lang="en-US" baseline="0"/>
                      <a:pPr/>
                      <a:t>[X VALUE]</a:t>
                    </a:fld>
                    <a:r>
                      <a:rPr lang="en-US" baseline="0"/>
                      <a:t>, </a:t>
                    </a:r>
                    <a:fld id="{903F890C-9599-48F3-BB46-3DEBB8B7E922}"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6627-4144-A226-143FDD9F8229}"/>
                </c:ext>
              </c:extLst>
            </c:dLbl>
            <c:dLbl>
              <c:idx val="6"/>
              <c:layout>
                <c:manualLayout>
                  <c:x val="-6.8762808715114337E-2"/>
                  <c:y val="-3.3280238763843964E-2"/>
                </c:manualLayout>
              </c:layout>
              <c:tx>
                <c:rich>
                  <a:bodyPr/>
                  <a:lstStyle/>
                  <a:p>
                    <a:fld id="{8BBDB056-EA87-424D-9BA2-65A3763FE0E2}" type="CELLRANGE">
                      <a:rPr lang="en-US"/>
                      <a:pPr/>
                      <a:t>[CELLRANGE]</a:t>
                    </a:fld>
                    <a:r>
                      <a:rPr lang="en-US" baseline="0"/>
                      <a:t>, (</a:t>
                    </a:r>
                    <a:fld id="{E68F98AC-D2FD-497B-8357-948675C21A75}" type="XVALUE">
                      <a:rPr lang="en-US" baseline="0"/>
                      <a:pPr/>
                      <a:t>[X VALUE]</a:t>
                    </a:fld>
                    <a:r>
                      <a:rPr lang="en-US" baseline="0"/>
                      <a:t>, </a:t>
                    </a:r>
                    <a:fld id="{11524976-5441-4098-B520-779EB1287D93}" type="YVALUE">
                      <a:rPr lang="en-US" baseline="0"/>
                      <a:pPr/>
                      <a:t>[Y VALUE]</a:t>
                    </a:fld>
                    <a:r>
                      <a:rPr lang="en-US" baseline="0"/>
                      <a:t>)</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6627-4144-A226-143FDD9F8229}"/>
                </c:ext>
              </c:extLst>
            </c:dLbl>
            <c:dLbl>
              <c:idx val="7"/>
              <c:tx>
                <c:rich>
                  <a:bodyPr/>
                  <a:lstStyle/>
                  <a:p>
                    <a:fld id="{D247645D-FF89-4980-9FFF-5659F060424E}" type="CELLRANGE">
                      <a:rPr lang="en-US"/>
                      <a:pPr/>
                      <a:t>[CELLRANGE]</a:t>
                    </a:fld>
                    <a:r>
                      <a:rPr lang="en-US" baseline="0"/>
                      <a:t>, (</a:t>
                    </a:r>
                    <a:fld id="{C4544E8B-C915-42AA-B7D4-3F0AA599DB8E}" type="XVALUE">
                      <a:rPr lang="en-US" baseline="0"/>
                      <a:pPr/>
                      <a:t>[X VALUE]</a:t>
                    </a:fld>
                    <a:r>
                      <a:rPr lang="en-US" baseline="0"/>
                      <a:t>, </a:t>
                    </a:r>
                    <a:fld id="{2A055CF0-FC09-46A9-9749-BABC9A0F469C}" type="YVALUE">
                      <a:rPr lang="en-US" baseline="0"/>
                      <a:pPr/>
                      <a:t>[Y VALUE]</a:t>
                    </a:fld>
                    <a:r>
                      <a:rPr lang="en-US" baseline="0"/>
                      <a:t>)</a:t>
                    </a:r>
                  </a:p>
                </c:rich>
              </c:tx>
              <c:dLblPos val="t"/>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6627-4144-A226-143FDD9F8229}"/>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Matrix!$C$31:$C$38</c:f>
              <c:numCache>
                <c:formatCode>0</c:formatCode>
                <c:ptCount val="8"/>
                <c:pt idx="0">
                  <c:v>202</c:v>
                </c:pt>
                <c:pt idx="1">
                  <c:v>683.66285119667009</c:v>
                </c:pt>
                <c:pt idx="2">
                  <c:v>604.62670872765511</c:v>
                </c:pt>
                <c:pt idx="3">
                  <c:v>78.404401650618979</c:v>
                </c:pt>
                <c:pt idx="4">
                  <c:v>420.34943473792396</c:v>
                </c:pt>
                <c:pt idx="5">
                  <c:v>637.93103448275861</c:v>
                </c:pt>
                <c:pt idx="6">
                  <c:v>677.02552719200889</c:v>
                </c:pt>
                <c:pt idx="7">
                  <c:v>490.79089924160348</c:v>
                </c:pt>
              </c:numCache>
            </c:numRef>
          </c:xVal>
          <c:yVal>
            <c:numRef>
              <c:f>Matrix!$D$31:$D$38</c:f>
              <c:numCache>
                <c:formatCode>General</c:formatCode>
                <c:ptCount val="8"/>
                <c:pt idx="0">
                  <c:v>403</c:v>
                </c:pt>
                <c:pt idx="1">
                  <c:v>730</c:v>
                </c:pt>
                <c:pt idx="2">
                  <c:v>702</c:v>
                </c:pt>
                <c:pt idx="3">
                  <c:v>200</c:v>
                </c:pt>
                <c:pt idx="4">
                  <c:v>410</c:v>
                </c:pt>
                <c:pt idx="5">
                  <c:v>518</c:v>
                </c:pt>
                <c:pt idx="6">
                  <c:v>777</c:v>
                </c:pt>
                <c:pt idx="7">
                  <c:v>617</c:v>
                </c:pt>
              </c:numCache>
            </c:numRef>
          </c:yVal>
          <c:smooth val="0"/>
          <c:extLst>
            <c:ext xmlns:c15="http://schemas.microsoft.com/office/drawing/2012/chart" uri="{02D57815-91ED-43cb-92C2-25804820EDAC}">
              <c15:datalabelsRange>
                <c15:f>Matrix!$A$31:$A$38</c15:f>
                <c15:dlblRangeCache>
                  <c:ptCount val="8"/>
                  <c:pt idx="0">
                    <c:v>P1</c:v>
                  </c:pt>
                  <c:pt idx="1">
                    <c:v>P9</c:v>
                  </c:pt>
                  <c:pt idx="2">
                    <c:v>P10</c:v>
                  </c:pt>
                  <c:pt idx="3">
                    <c:v>P15</c:v>
                  </c:pt>
                  <c:pt idx="4">
                    <c:v>P18</c:v>
                  </c:pt>
                  <c:pt idx="5">
                    <c:v>P21</c:v>
                  </c:pt>
                  <c:pt idx="6">
                    <c:v>P31</c:v>
                  </c:pt>
                  <c:pt idx="7">
                    <c:v>P23</c:v>
                  </c:pt>
                </c15:dlblRangeCache>
              </c15:datalabelsRange>
            </c:ext>
            <c:ext xmlns:c16="http://schemas.microsoft.com/office/drawing/2014/chart" uri="{C3380CC4-5D6E-409C-BE32-E72D297353CC}">
              <c16:uniqueId val="{00000023-6627-4144-A226-143FDD9F8229}"/>
            </c:ext>
          </c:extLst>
        </c:ser>
        <c:dLbls>
          <c:dLblPos val="t"/>
          <c:showLegendKey val="0"/>
          <c:showVal val="1"/>
          <c:showCatName val="0"/>
          <c:showSerName val="0"/>
          <c:showPercent val="0"/>
          <c:showBubbleSize val="0"/>
        </c:dLbls>
        <c:axId val="663308000"/>
        <c:axId val="663306032"/>
        <c:extLst>
          <c:ext xmlns:c15="http://schemas.microsoft.com/office/drawing/2012/chart" uri="{02D57815-91ED-43cb-92C2-25804820EDAC}">
            <c15:filteredScatterSeries>
              <c15:ser>
                <c:idx val="3"/>
                <c:order val="3"/>
                <c:tx>
                  <c:v>In-progress Project/Program</c:v>
                </c:tx>
                <c:spPr>
                  <a:ln w="25400" cap="rnd">
                    <a:noFill/>
                    <a:round/>
                  </a:ln>
                  <a:effectLst/>
                </c:spPr>
                <c:marker>
                  <c:symbol val="x"/>
                  <c:size val="8"/>
                  <c:spPr>
                    <a:noFill/>
                    <a:ln w="9525">
                      <a:solidFill>
                        <a:schemeClr val="tx1"/>
                      </a:solidFill>
                    </a:ln>
                    <a:effectLst/>
                  </c:spPr>
                </c:marker>
                <c:dLbls>
                  <c:dLbl>
                    <c:idx val="0"/>
                    <c:tx>
                      <c:rich>
                        <a:bodyPr/>
                        <a:lstStyle/>
                        <a:p>
                          <a:fld id="{F0B3AF32-3DFA-42BB-8342-CAB11274CE01}" type="CELLRANGE">
                            <a:rPr lang="en-US"/>
                            <a:pPr/>
                            <a:t>[CELLRANGE]</a:t>
                          </a:fld>
                          <a:r>
                            <a:rPr lang="en-US" baseline="0"/>
                            <a:t>, (</a:t>
                          </a:r>
                          <a:fld id="{BD26CEF8-88E1-4DF1-B451-9B2B2AEF1A11}" type="XVALUE">
                            <a:rPr lang="en-US" baseline="0"/>
                            <a:pPr/>
                            <a:t>[X VALUE]</a:t>
                          </a:fld>
                          <a:r>
                            <a:rPr lang="en-US" baseline="0"/>
                            <a:t>, </a:t>
                          </a:r>
                          <a:fld id="{8C66218B-CB13-4F42-9561-392C0D67DAE5}" type="YVALUE">
                            <a:rPr lang="en-US" baseline="0"/>
                            <a:pPr/>
                            <a:t>[Y VALUE]</a:t>
                          </a:fld>
                          <a:r>
                            <a:rPr lang="en-US" baseline="0"/>
                            <a:t>)</a:t>
                          </a:r>
                        </a:p>
                      </c:rich>
                    </c:tx>
                    <c:dLblPos val="t"/>
                    <c:showLegendKey val="0"/>
                    <c:showVal val="1"/>
                    <c:showCatName val="1"/>
                    <c:showSerName val="0"/>
                    <c:showPercent val="0"/>
                    <c:showBubbleSize val="0"/>
                    <c:extLst>
                      <c:ext uri="{CE6537A1-D6FC-4f65-9D91-7224C49458BB}">
                        <c15:dlblFieldTable/>
                        <c15:showDataLabelsRange val="1"/>
                      </c:ext>
                      <c:ext xmlns:c16="http://schemas.microsoft.com/office/drawing/2014/chart" uri="{C3380CC4-5D6E-409C-BE32-E72D297353CC}">
                        <c16:uniqueId val="{00000024-6627-4144-A226-143FDD9F8229}"/>
                      </c:ext>
                    </c:extLst>
                  </c:dLbl>
                  <c:dLbl>
                    <c:idx val="1"/>
                    <c:tx>
                      <c:rich>
                        <a:bodyPr/>
                        <a:lstStyle/>
                        <a:p>
                          <a:fld id="{8ACD6BA8-1822-4725-B812-E134B0F4AD4A}" type="CELLRANGE">
                            <a:rPr lang="en-US"/>
                            <a:pPr/>
                            <a:t>[CELLRANGE]</a:t>
                          </a:fld>
                          <a:r>
                            <a:rPr lang="en-US" baseline="0"/>
                            <a:t>, (</a:t>
                          </a:r>
                          <a:fld id="{170B07D0-7CAF-4971-98FC-F53915B6D5AD}" type="XVALUE">
                            <a:rPr lang="en-US" baseline="0"/>
                            <a:pPr/>
                            <a:t>[X VALUE]</a:t>
                          </a:fld>
                          <a:r>
                            <a:rPr lang="en-US" baseline="0"/>
                            <a:t>, </a:t>
                          </a:r>
                          <a:fld id="{2CA48198-691D-4996-A51D-DCF146504C60}" type="YVALUE">
                            <a:rPr lang="en-US" baseline="0"/>
                            <a:pPr/>
                            <a:t>[Y VALUE]</a:t>
                          </a:fld>
                          <a:r>
                            <a:rPr lang="en-US" baseline="0"/>
                            <a:t>)</a:t>
                          </a:r>
                        </a:p>
                      </c:rich>
                    </c:tx>
                    <c:dLblPos val="t"/>
                    <c:showLegendKey val="0"/>
                    <c:showVal val="1"/>
                    <c:showCatName val="1"/>
                    <c:showSerName val="0"/>
                    <c:showPercent val="0"/>
                    <c:showBubbleSize val="0"/>
                    <c:extLst>
                      <c:ext uri="{CE6537A1-D6FC-4f65-9D91-7224C49458BB}">
                        <c15:dlblFieldTable/>
                        <c15:showDataLabelsRange val="1"/>
                      </c:ext>
                      <c:ext xmlns:c16="http://schemas.microsoft.com/office/drawing/2014/chart" uri="{C3380CC4-5D6E-409C-BE32-E72D297353CC}">
                        <c16:uniqueId val="{00000025-6627-4144-A226-143FDD9F8229}"/>
                      </c:ext>
                    </c:extLst>
                  </c:dLbl>
                  <c:dLbl>
                    <c:idx val="2"/>
                    <c:layout>
                      <c:manualLayout>
                        <c:x val="1.6745630118009357E-3"/>
                        <c:y val="-1.0604686424794292E-2"/>
                      </c:manualLayout>
                    </c:layout>
                    <c:tx>
                      <c:rich>
                        <a:bodyPr/>
                        <a:lstStyle/>
                        <a:p>
                          <a:fld id="{FD7785F4-FBD6-43DB-9145-BB9C8D1825C6}" type="CELLRANGE">
                            <a:rPr lang="en-US"/>
                            <a:pPr/>
                            <a:t>[CELLRANGE]</a:t>
                          </a:fld>
                          <a:r>
                            <a:rPr lang="en-US" baseline="0"/>
                            <a:t>, (</a:t>
                          </a:r>
                          <a:fld id="{51F61871-91C0-4566-BA46-E8F63963B7F9}" type="XVALUE">
                            <a:rPr lang="en-US" baseline="0"/>
                            <a:pPr/>
                            <a:t>[X VALUE]</a:t>
                          </a:fld>
                          <a:r>
                            <a:rPr lang="en-US" baseline="0"/>
                            <a:t>, </a:t>
                          </a:r>
                          <a:fld id="{AC612F3C-866F-4FC9-A248-AF48FDDD82FC}" type="YVALUE">
                            <a:rPr lang="en-US" baseline="0"/>
                            <a:pPr/>
                            <a:t>[Y VALUE]</a:t>
                          </a:fld>
                          <a:r>
                            <a:rPr lang="en-US" baseline="0"/>
                            <a:t>)</a:t>
                          </a:r>
                        </a:p>
                      </c:rich>
                    </c:tx>
                    <c:dLblPos val="r"/>
                    <c:showLegendKey val="0"/>
                    <c:showVal val="1"/>
                    <c:showCatName val="1"/>
                    <c:showSerName val="0"/>
                    <c:showPercent val="0"/>
                    <c:showBubbleSize val="0"/>
                    <c:extLst>
                      <c:ext uri="{CE6537A1-D6FC-4f65-9D91-7224C49458BB}">
                        <c15:dlblFieldTable/>
                        <c15:showDataLabelsRange val="1"/>
                      </c:ext>
                      <c:ext xmlns:c16="http://schemas.microsoft.com/office/drawing/2014/chart" uri="{C3380CC4-5D6E-409C-BE32-E72D297353CC}">
                        <c16:uniqueId val="{00000026-6627-4144-A226-143FDD9F8229}"/>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1"/>
                  <c:showSerName val="0"/>
                  <c:showPercent val="0"/>
                  <c:showBubbleSize val="0"/>
                  <c:showLeaderLines val="0"/>
                  <c:extLst>
                    <c:ex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extLst>
                      <c:ext uri="{02D57815-91ED-43cb-92C2-25804820EDAC}">
                        <c15:formulaRef>
                          <c15:sqref>Matrix!$C$39:$C$41</c15:sqref>
                        </c15:formulaRef>
                      </c:ext>
                    </c:extLst>
                    <c:numCache>
                      <c:formatCode>General</c:formatCode>
                      <c:ptCount val="3"/>
                    </c:numCache>
                  </c:numRef>
                </c:xVal>
                <c:yVal>
                  <c:numRef>
                    <c:extLst>
                      <c:ext uri="{02D57815-91ED-43cb-92C2-25804820EDAC}">
                        <c15:formulaRef>
                          <c15:sqref>Matrix!$D$39:$D$41</c15:sqref>
                        </c15:formulaRef>
                      </c:ext>
                    </c:extLst>
                    <c:numCache>
                      <c:formatCode>General</c:formatCode>
                      <c:ptCount val="3"/>
                    </c:numCache>
                  </c:numRef>
                </c:yVal>
                <c:smooth val="0"/>
                <c:extLst>
                  <c:ext uri="{02D57815-91ED-43cb-92C2-25804820EDAC}">
                    <c15:datalabelsRange>
                      <c15:f>Matrix!$A$39:$A$41</c15:f>
                      <c15:dlblRangeCache>
                        <c:ptCount val="3"/>
                      </c15:dlblRangeCache>
                    </c15:datalabelsRange>
                  </c:ext>
                  <c:ext xmlns:c16="http://schemas.microsoft.com/office/drawing/2014/chart" uri="{C3380CC4-5D6E-409C-BE32-E72D297353CC}">
                    <c16:uniqueId val="{00000027-6627-4144-A226-143FDD9F8229}"/>
                  </c:ext>
                </c:extLst>
              </c15:ser>
            </c15:filteredScatterSeries>
            <c15:filteredScatterSeries>
              <c15:ser>
                <c:idx val="4"/>
                <c:order val="4"/>
                <c:tx>
                  <c:v> </c:v>
                </c:tx>
                <c:spPr>
                  <a:ln w="25400" cap="rnd">
                    <a:noFill/>
                    <a:round/>
                  </a:ln>
                  <a:effectLst/>
                </c:spPr>
                <c:marker>
                  <c:symbol val="circle"/>
                  <c:size val="5"/>
                  <c:spPr>
                    <a:noFill/>
                    <a:ln w="9525">
                      <a:noFill/>
                    </a:ln>
                    <a:effectLst/>
                  </c:spPr>
                </c:marker>
                <c:dLbls>
                  <c:dLbl>
                    <c:idx val="0"/>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28-6627-4144-A226-143FDD9F8229}"/>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both"/>
                  <c:errValType val="percentage"/>
                  <c:noEndCap val="1"/>
                  <c:val val="100"/>
                  <c:spPr>
                    <a:noFill/>
                    <a:ln w="22225" cap="flat" cmpd="sng" algn="ctr">
                      <a:solidFill>
                        <a:srgbClr val="00B0F0"/>
                      </a:solidFill>
                      <a:round/>
                    </a:ln>
                    <a:effectLst/>
                  </c:spPr>
                </c:errBars>
                <c:errBars>
                  <c:errDir val="y"/>
                  <c:errBarType val="both"/>
                  <c:errValType val="percentage"/>
                  <c:noEndCap val="1"/>
                  <c:val val="100"/>
                  <c:spPr>
                    <a:noFill/>
                    <a:ln w="22225" cap="flat" cmpd="sng" algn="ctr">
                      <a:solidFill>
                        <a:srgbClr val="00B0F0"/>
                      </a:solidFill>
                      <a:round/>
                    </a:ln>
                    <a:effectLst/>
                  </c:spPr>
                </c:errBars>
                <c:xVal>
                  <c:numLit>
                    <c:formatCode>General</c:formatCode>
                    <c:ptCount val="1"/>
                    <c:pt idx="0">
                      <c:v>650</c:v>
                    </c:pt>
                  </c:numLit>
                </c:xVal>
                <c:yVal>
                  <c:numLit>
                    <c:formatCode>General</c:formatCode>
                    <c:ptCount val="1"/>
                    <c:pt idx="0">
                      <c:v>650</c:v>
                    </c:pt>
                  </c:numLit>
                </c:yVal>
                <c:smooth val="0"/>
                <c:extLst xmlns:c15="http://schemas.microsoft.com/office/drawing/2012/chart">
                  <c:ext xmlns:c16="http://schemas.microsoft.com/office/drawing/2014/chart" uri="{C3380CC4-5D6E-409C-BE32-E72D297353CC}">
                    <c16:uniqueId val="{00000029-6627-4144-A226-143FDD9F8229}"/>
                  </c:ext>
                </c:extLst>
              </c15:ser>
            </c15:filteredScatterSeries>
          </c:ext>
        </c:extLst>
      </c:scatterChart>
      <c:valAx>
        <c:axId val="663308000"/>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Maturity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6032"/>
        <c:crosses val="autoZero"/>
        <c:crossBetween val="midCat"/>
      </c:valAx>
      <c:valAx>
        <c:axId val="66330603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Envrionment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30800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withinLinear" id="17">
  <a:schemeClr val="accent4"/>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0.91875</cdr:x>
      <cdr:y>0.80282</cdr:y>
    </cdr:from>
    <cdr:to>
      <cdr:x>0.97755</cdr:x>
      <cdr:y>0.85971</cdr:y>
    </cdr:to>
    <cdr:sp macro="" textlink="">
      <cdr:nvSpPr>
        <cdr:cNvPr id="2" name="TextBox 8">
          <a:extLst xmlns:a="http://schemas.openxmlformats.org/drawingml/2006/main">
            <a:ext uri="{FF2B5EF4-FFF2-40B4-BE49-F238E27FC236}">
              <a16:creationId xmlns:a16="http://schemas.microsoft.com/office/drawing/2014/main" id="{58660222-4061-4B56-A75A-E5E2458A7FF9}"/>
            </a:ext>
          </a:extLst>
        </cdr:cNvPr>
        <cdr:cNvSpPr txBox="1"/>
      </cdr:nvSpPr>
      <cdr:spPr>
        <a:xfrm xmlns:a="http://schemas.openxmlformats.org/drawingml/2006/main">
          <a:off x="11201399" y="4343400"/>
          <a:ext cx="716863"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xmlns:a="http://schemas.openxmlformats.org/drawingml/2006/main">
          <a:r>
            <a:rPr lang="en-US" sz="1400" dirty="0"/>
            <a:t>N=278</a:t>
          </a:r>
        </a:p>
      </cdr:txBody>
    </cdr:sp>
  </cdr:relSizeAnchor>
</c:userShapes>
</file>

<file path=ppt/drawings/drawing10.xml><?xml version="1.0" encoding="utf-8"?>
<c:userShapes xmlns:c="http://schemas.openxmlformats.org/drawingml/2006/chart">
  <cdr:relSizeAnchor xmlns:cdr="http://schemas.openxmlformats.org/drawingml/2006/chartDrawing">
    <cdr:from>
      <cdr:x>0.59291</cdr:x>
      <cdr:y>0.06791</cdr:y>
    </cdr:from>
    <cdr:to>
      <cdr:x>0.74868</cdr:x>
      <cdr:y>0.12043</cdr:y>
    </cdr:to>
    <cdr:sp macro="" textlink="">
      <cdr:nvSpPr>
        <cdr:cNvPr id="2" name="TextBox 22">
          <a:extLst xmlns:a="http://schemas.openxmlformats.org/drawingml/2006/main">
            <a:ext uri="{FF2B5EF4-FFF2-40B4-BE49-F238E27FC236}">
              <a16:creationId xmlns:a16="http://schemas.microsoft.com/office/drawing/2014/main" id="{7FABDCCB-8547-4C2E-94AF-634F82EE2F42}"/>
            </a:ext>
          </a:extLst>
        </cdr:cNvPr>
        <cdr:cNvSpPr txBox="1"/>
      </cdr:nvSpPr>
      <cdr:spPr>
        <a:xfrm xmlns:a="http://schemas.openxmlformats.org/drawingml/2006/main">
          <a:off x="6816252" y="368582"/>
          <a:ext cx="1790766" cy="2850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0.70666</cdr:x>
      <cdr:y>0.74758</cdr:y>
    </cdr:from>
    <cdr:to>
      <cdr:x>0.91145</cdr:x>
      <cdr:y>0.79703</cdr:y>
    </cdr:to>
    <cdr:sp macro="" textlink="">
      <cdr:nvSpPr>
        <cdr:cNvPr id="3" name="TextBox 20">
          <a:extLst xmlns:a="http://schemas.openxmlformats.org/drawingml/2006/main">
            <a:ext uri="{FF2B5EF4-FFF2-40B4-BE49-F238E27FC236}">
              <a16:creationId xmlns:a16="http://schemas.microsoft.com/office/drawing/2014/main" id="{E356BC0A-5A62-4044-BFB5-C9ACF204B07F}"/>
            </a:ext>
          </a:extLst>
        </cdr:cNvPr>
        <cdr:cNvSpPr txBox="1"/>
      </cdr:nvSpPr>
      <cdr:spPr>
        <a:xfrm xmlns:a="http://schemas.openxmlformats.org/drawingml/2006/main">
          <a:off x="11928923" y="6748033"/>
          <a:ext cx="345700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0.09959</cdr:x>
      <cdr:y>0.7492</cdr:y>
    </cdr:from>
    <cdr:to>
      <cdr:x>0.28167</cdr:x>
      <cdr:y>0.79865</cdr:y>
    </cdr:to>
    <cdr:sp macro="" textlink="">
      <cdr:nvSpPr>
        <cdr:cNvPr id="4" name="TextBox 19">
          <a:extLst xmlns:a="http://schemas.openxmlformats.org/drawingml/2006/main">
            <a:ext uri="{FF2B5EF4-FFF2-40B4-BE49-F238E27FC236}">
              <a16:creationId xmlns:a16="http://schemas.microsoft.com/office/drawing/2014/main" id="{59A4B5CE-E435-43AB-B572-F7CBEDB15F45}"/>
            </a:ext>
          </a:extLst>
        </cdr:cNvPr>
        <cdr:cNvSpPr txBox="1"/>
      </cdr:nvSpPr>
      <cdr:spPr>
        <a:xfrm xmlns:a="http://schemas.openxmlformats.org/drawingml/2006/main">
          <a:off x="1681150" y="6762656"/>
          <a:ext cx="307364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0.10509</cdr:x>
      <cdr:y>0.14707</cdr:y>
    </cdr:from>
    <cdr:to>
      <cdr:x>0.30693</cdr:x>
      <cdr:y>0.19652</cdr:y>
    </cdr:to>
    <cdr:sp macro="" textlink="">
      <cdr:nvSpPr>
        <cdr:cNvPr id="6" name="TextBox 22">
          <a:extLst xmlns:a="http://schemas.openxmlformats.org/drawingml/2006/main">
            <a:ext uri="{FF2B5EF4-FFF2-40B4-BE49-F238E27FC236}">
              <a16:creationId xmlns:a16="http://schemas.microsoft.com/office/drawing/2014/main" id="{6498E3F8-7935-4420-AFA5-337BD38E6828}"/>
            </a:ext>
          </a:extLst>
        </cdr:cNvPr>
        <cdr:cNvSpPr txBox="1"/>
      </cdr:nvSpPr>
      <cdr:spPr>
        <a:xfrm xmlns:a="http://schemas.openxmlformats.org/drawingml/2006/main">
          <a:off x="1773994" y="1327528"/>
          <a:ext cx="3407202"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0.45317</cdr:x>
      <cdr:y>0.23489</cdr:y>
    </cdr:from>
    <cdr:to>
      <cdr:x>0.71487</cdr:x>
      <cdr:y>0.47584</cdr:y>
    </cdr:to>
    <cdr:sp macro="" textlink="">
      <cdr:nvSpPr>
        <cdr:cNvPr id="7" name="Arrow: Right 6">
          <a:extLst xmlns:a="http://schemas.openxmlformats.org/drawingml/2006/main">
            <a:ext uri="{FF2B5EF4-FFF2-40B4-BE49-F238E27FC236}">
              <a16:creationId xmlns:a16="http://schemas.microsoft.com/office/drawing/2014/main" id="{BD48F25E-2CBB-42CD-9019-39DCEF1DC38C}"/>
            </a:ext>
          </a:extLst>
        </cdr:cNvPr>
        <cdr:cNvSpPr/>
      </cdr:nvSpPr>
      <cdr:spPr>
        <a:xfrm xmlns:a="http://schemas.openxmlformats.org/drawingml/2006/main" rot="19934489">
          <a:off x="5209688" y="1274775"/>
          <a:ext cx="3008671" cy="1307691"/>
        </a:xfrm>
        <a:prstGeom xmlns:a="http://schemas.openxmlformats.org/drawingml/2006/main" prst="rightArrow">
          <a:avLst/>
        </a:prstGeom>
        <a:solidFill xmlns:a="http://schemas.openxmlformats.org/drawingml/2006/main">
          <a:schemeClr val="accent2">
            <a:alpha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l"/>
          <a:endParaRPr lang="en-US" sz="1800"/>
        </a:p>
      </cdr:txBody>
    </cdr:sp>
  </cdr:relSizeAnchor>
</c:userShapes>
</file>

<file path=ppt/drawings/drawing11.xml><?xml version="1.0" encoding="utf-8"?>
<c:userShapes xmlns:c="http://schemas.openxmlformats.org/drawingml/2006/chart">
  <cdr:relSizeAnchor xmlns:cdr="http://schemas.openxmlformats.org/drawingml/2006/chartDrawing">
    <cdr:from>
      <cdr:x>0.60825</cdr:x>
      <cdr:y>0.07911</cdr:y>
    </cdr:from>
    <cdr:to>
      <cdr:x>0.76402</cdr:x>
      <cdr:y>0.13163</cdr:y>
    </cdr:to>
    <cdr:sp macro="" textlink="">
      <cdr:nvSpPr>
        <cdr:cNvPr id="2" name="TextBox 22">
          <a:extLst xmlns:a="http://schemas.openxmlformats.org/drawingml/2006/main">
            <a:ext uri="{FF2B5EF4-FFF2-40B4-BE49-F238E27FC236}">
              <a16:creationId xmlns:a16="http://schemas.microsoft.com/office/drawing/2014/main" id="{7FABDCCB-8547-4C2E-94AF-634F82EE2F42}"/>
            </a:ext>
          </a:extLst>
        </cdr:cNvPr>
        <cdr:cNvSpPr txBox="1"/>
      </cdr:nvSpPr>
      <cdr:spPr>
        <a:xfrm xmlns:a="http://schemas.openxmlformats.org/drawingml/2006/main">
          <a:off x="6975227" y="430021"/>
          <a:ext cx="1786309" cy="28547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0.67825</cdr:x>
      <cdr:y>0.74758</cdr:y>
    </cdr:from>
    <cdr:to>
      <cdr:x>0.88304</cdr:x>
      <cdr:y>0.79703</cdr:y>
    </cdr:to>
    <cdr:sp macro="" textlink="">
      <cdr:nvSpPr>
        <cdr:cNvPr id="3" name="TextBox 20">
          <a:extLst xmlns:a="http://schemas.openxmlformats.org/drawingml/2006/main">
            <a:ext uri="{FF2B5EF4-FFF2-40B4-BE49-F238E27FC236}">
              <a16:creationId xmlns:a16="http://schemas.microsoft.com/office/drawing/2014/main" id="{E356BC0A-5A62-4044-BFB5-C9ACF204B07F}"/>
            </a:ext>
          </a:extLst>
        </cdr:cNvPr>
        <cdr:cNvSpPr txBox="1"/>
      </cdr:nvSpPr>
      <cdr:spPr>
        <a:xfrm xmlns:a="http://schemas.openxmlformats.org/drawingml/2006/main">
          <a:off x="7846821" y="4063545"/>
          <a:ext cx="2369258" cy="26879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0.09959</cdr:x>
      <cdr:y>0.7492</cdr:y>
    </cdr:from>
    <cdr:to>
      <cdr:x>0.28167</cdr:x>
      <cdr:y>0.79865</cdr:y>
    </cdr:to>
    <cdr:sp macro="" textlink="">
      <cdr:nvSpPr>
        <cdr:cNvPr id="4" name="TextBox 19">
          <a:extLst xmlns:a="http://schemas.openxmlformats.org/drawingml/2006/main">
            <a:ext uri="{FF2B5EF4-FFF2-40B4-BE49-F238E27FC236}">
              <a16:creationId xmlns:a16="http://schemas.microsoft.com/office/drawing/2014/main" id="{59A4B5CE-E435-43AB-B572-F7CBEDB15F45}"/>
            </a:ext>
          </a:extLst>
        </cdr:cNvPr>
        <cdr:cNvSpPr txBox="1"/>
      </cdr:nvSpPr>
      <cdr:spPr>
        <a:xfrm xmlns:a="http://schemas.openxmlformats.org/drawingml/2006/main">
          <a:off x="1681150" y="6762656"/>
          <a:ext cx="307364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0.0985</cdr:x>
      <cdr:y>0.10419</cdr:y>
    </cdr:from>
    <cdr:to>
      <cdr:x>0.30034</cdr:x>
      <cdr:y>0.15364</cdr:y>
    </cdr:to>
    <cdr:sp macro="" textlink="">
      <cdr:nvSpPr>
        <cdr:cNvPr id="6" name="TextBox 22">
          <a:extLst xmlns:a="http://schemas.openxmlformats.org/drawingml/2006/main">
            <a:ext uri="{FF2B5EF4-FFF2-40B4-BE49-F238E27FC236}">
              <a16:creationId xmlns:a16="http://schemas.microsoft.com/office/drawing/2014/main" id="{6498E3F8-7935-4420-AFA5-337BD38E6828}"/>
            </a:ext>
          </a:extLst>
        </cdr:cNvPr>
        <cdr:cNvSpPr txBox="1"/>
      </cdr:nvSpPr>
      <cdr:spPr>
        <a:xfrm xmlns:a="http://schemas.openxmlformats.org/drawingml/2006/main">
          <a:off x="1139608" y="566309"/>
          <a:ext cx="2335128" cy="26879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userShapes>
</file>

<file path=ppt/drawings/drawing2.xml><?xml version="1.0" encoding="utf-8"?>
<c:userShapes xmlns:c="http://schemas.openxmlformats.org/drawingml/2006/chart">
  <cdr:relSizeAnchor xmlns:cdr="http://schemas.openxmlformats.org/drawingml/2006/chartDrawing">
    <cdr:from>
      <cdr:x>0.66624</cdr:x>
      <cdr:y>0.05389</cdr:y>
    </cdr:from>
    <cdr:to>
      <cdr:x>0.66924</cdr:x>
      <cdr:y>0.84916</cdr:y>
    </cdr:to>
    <cdr:cxnSp macro="">
      <cdr:nvCxnSpPr>
        <cdr:cNvPr id="3" name="Straight Connector 2">
          <a:extLst xmlns:a="http://schemas.openxmlformats.org/drawingml/2006/main">
            <a:ext uri="{FF2B5EF4-FFF2-40B4-BE49-F238E27FC236}">
              <a16:creationId xmlns:a16="http://schemas.microsoft.com/office/drawing/2014/main" id="{11282B14-A446-48AD-A5A6-FA88F0669025}"/>
            </a:ext>
          </a:extLst>
        </cdr:cNvPr>
        <cdr:cNvCxnSpPr/>
      </cdr:nvCxnSpPr>
      <cdr:spPr>
        <a:xfrm xmlns:a="http://schemas.openxmlformats.org/drawingml/2006/main">
          <a:off x="5519470" y="228438"/>
          <a:ext cx="24825" cy="3370833"/>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0.11564</cdr:x>
      <cdr:y>0.37203</cdr:y>
    </cdr:from>
    <cdr:to>
      <cdr:x>0.91016</cdr:x>
      <cdr:y>0.37363</cdr:y>
    </cdr:to>
    <cdr:cxnSp macro="">
      <cdr:nvCxnSpPr>
        <cdr:cNvPr id="4" name="Straight Connector 3">
          <a:extLst xmlns:a="http://schemas.openxmlformats.org/drawingml/2006/main">
            <a:ext uri="{FF2B5EF4-FFF2-40B4-BE49-F238E27FC236}">
              <a16:creationId xmlns:a16="http://schemas.microsoft.com/office/drawing/2014/main" id="{3D155538-23FA-4681-A611-F5F5518BB686}"/>
            </a:ext>
          </a:extLst>
        </cdr:cNvPr>
        <cdr:cNvCxnSpPr/>
      </cdr:nvCxnSpPr>
      <cdr:spPr>
        <a:xfrm xmlns:a="http://schemas.openxmlformats.org/drawingml/2006/main" flipH="1">
          <a:off x="916763" y="2069458"/>
          <a:ext cx="6298740" cy="890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0.76637</cdr:x>
      <cdr:y>0.68758</cdr:y>
    </cdr:from>
    <cdr:to>
      <cdr:x>0.94288</cdr:x>
      <cdr:y>0.80009</cdr:y>
    </cdr:to>
    <cdr:sp macro="" textlink="">
      <cdr:nvSpPr>
        <cdr:cNvPr id="7" name="TextBox 6"/>
        <cdr:cNvSpPr txBox="1"/>
      </cdr:nvSpPr>
      <cdr:spPr>
        <a:xfrm xmlns:a="http://schemas.openxmlformats.org/drawingml/2006/main">
          <a:off x="6348931" y="2914399"/>
          <a:ext cx="1462291" cy="47688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indent="0"/>
          <a:r>
            <a:rPr lang="en-US" sz="1200" b="1" dirty="0">
              <a:solidFill>
                <a:schemeClr val="tx1"/>
              </a:solidFill>
              <a:latin typeface="Arial"/>
              <a:ea typeface="+mn-ea"/>
              <a:cs typeface="Arial"/>
            </a:rPr>
            <a:t>Low</a:t>
          </a:r>
          <a:r>
            <a:rPr lang="en-US" sz="1200" b="1" baseline="0" dirty="0">
              <a:solidFill>
                <a:schemeClr val="tx1"/>
              </a:solidFill>
              <a:latin typeface="Arial"/>
              <a:ea typeface="+mn-ea"/>
              <a:cs typeface="Arial"/>
            </a:rPr>
            <a:t> </a:t>
          </a:r>
          <a:r>
            <a:rPr lang="en-US" sz="1200" b="1" dirty="0">
              <a:solidFill>
                <a:schemeClr val="tx1"/>
              </a:solidFill>
              <a:latin typeface="Arial"/>
              <a:ea typeface="+mn-ea"/>
              <a:cs typeface="Arial"/>
            </a:rPr>
            <a:t>Maturity</a:t>
          </a:r>
        </a:p>
        <a:p xmlns:a="http://schemas.openxmlformats.org/drawingml/2006/main">
          <a:pPr marL="0" indent="0"/>
          <a:r>
            <a:rPr lang="en-US" sz="1200" b="1" dirty="0">
              <a:solidFill>
                <a:schemeClr val="tx1"/>
              </a:solidFill>
              <a:latin typeface="Arial"/>
              <a:ea typeface="+mn-ea"/>
              <a:cs typeface="Arial"/>
            </a:rPr>
            <a:t>High</a:t>
          </a:r>
          <a:r>
            <a:rPr lang="en-US" sz="1200" b="1" baseline="0" dirty="0">
              <a:solidFill>
                <a:schemeClr val="tx1"/>
              </a:solidFill>
              <a:latin typeface="Arial"/>
              <a:ea typeface="+mn-ea"/>
              <a:cs typeface="Arial"/>
            </a:rPr>
            <a:t> </a:t>
          </a:r>
          <a:r>
            <a:rPr lang="en-US" sz="1200" b="1" dirty="0">
              <a:solidFill>
                <a:schemeClr val="tx1"/>
              </a:solidFill>
              <a:latin typeface="Arial"/>
              <a:ea typeface="+mn-ea"/>
              <a:cs typeface="Arial"/>
            </a:rPr>
            <a:t>Accuracy</a:t>
          </a:r>
        </a:p>
      </cdr:txBody>
    </cdr:sp>
  </cdr:relSizeAnchor>
  <cdr:relSizeAnchor xmlns:cdr="http://schemas.openxmlformats.org/drawingml/2006/chartDrawing">
    <cdr:from>
      <cdr:x>0.13823</cdr:x>
      <cdr:y>0.6773</cdr:y>
    </cdr:from>
    <cdr:to>
      <cdr:x>0.31708</cdr:x>
      <cdr:y>0.79118</cdr:y>
    </cdr:to>
    <cdr:sp macro="" textlink="">
      <cdr:nvSpPr>
        <cdr:cNvPr id="8" name="TextBox 7"/>
        <cdr:cNvSpPr txBox="1"/>
      </cdr:nvSpPr>
      <cdr:spPr>
        <a:xfrm xmlns:a="http://schemas.openxmlformats.org/drawingml/2006/main">
          <a:off x="1145133" y="2870822"/>
          <a:ext cx="1481677" cy="48269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indent="0"/>
          <a:r>
            <a:rPr lang="en-US" sz="1200" b="1" dirty="0">
              <a:solidFill>
                <a:schemeClr val="tx1"/>
              </a:solidFill>
              <a:latin typeface="Arial"/>
              <a:ea typeface="+mn-ea"/>
              <a:cs typeface="Arial"/>
            </a:rPr>
            <a:t>Low Maturity</a:t>
          </a:r>
        </a:p>
        <a:p xmlns:a="http://schemas.openxmlformats.org/drawingml/2006/main">
          <a:pPr marL="0" indent="0"/>
          <a:r>
            <a:rPr lang="en-US" sz="1200" b="1" dirty="0">
              <a:solidFill>
                <a:schemeClr val="tx1"/>
              </a:solidFill>
              <a:latin typeface="Arial"/>
              <a:ea typeface="+mn-ea"/>
              <a:cs typeface="Arial"/>
            </a:rPr>
            <a:t>Low Accuracy</a:t>
          </a:r>
        </a:p>
      </cdr:txBody>
    </cdr:sp>
  </cdr:relSizeAnchor>
  <cdr:relSizeAnchor xmlns:cdr="http://schemas.openxmlformats.org/drawingml/2006/chartDrawing">
    <cdr:from>
      <cdr:x>0.13775</cdr:x>
      <cdr:y>0.1211</cdr:y>
    </cdr:from>
    <cdr:to>
      <cdr:x>0.30844</cdr:x>
      <cdr:y>0.23774</cdr:y>
    </cdr:to>
    <cdr:sp macro="" textlink="">
      <cdr:nvSpPr>
        <cdr:cNvPr id="9" name="TextBox 8"/>
        <cdr:cNvSpPr txBox="1"/>
      </cdr:nvSpPr>
      <cdr:spPr>
        <a:xfrm xmlns:a="http://schemas.openxmlformats.org/drawingml/2006/main">
          <a:off x="1141150" y="513294"/>
          <a:ext cx="1414076" cy="49439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indent="0"/>
          <a:r>
            <a:rPr lang="en-US" sz="1200" b="1" dirty="0">
              <a:solidFill>
                <a:schemeClr val="tx1"/>
              </a:solidFill>
              <a:latin typeface="Arial"/>
              <a:ea typeface="+mn-ea"/>
              <a:cs typeface="Arial"/>
            </a:rPr>
            <a:t>High Maturity </a:t>
          </a:r>
        </a:p>
        <a:p xmlns:a="http://schemas.openxmlformats.org/drawingml/2006/main">
          <a:pPr marL="0" indent="0"/>
          <a:r>
            <a:rPr lang="en-US" sz="1200" b="1" dirty="0">
              <a:solidFill>
                <a:schemeClr val="tx1"/>
              </a:solidFill>
              <a:latin typeface="Arial"/>
              <a:ea typeface="+mn-ea"/>
              <a:cs typeface="Arial"/>
            </a:rPr>
            <a:t>Low Accuracy</a:t>
          </a:r>
        </a:p>
      </cdr:txBody>
    </cdr:sp>
  </cdr:relSizeAnchor>
  <cdr:relSizeAnchor xmlns:cdr="http://schemas.openxmlformats.org/drawingml/2006/chartDrawing">
    <cdr:from>
      <cdr:x>0.76588</cdr:x>
      <cdr:y>0.11826</cdr:y>
    </cdr:from>
    <cdr:to>
      <cdr:x>0.93417</cdr:x>
      <cdr:y>0.23939</cdr:y>
    </cdr:to>
    <cdr:sp macro="" textlink="">
      <cdr:nvSpPr>
        <cdr:cNvPr id="10" name="TextBox 10"/>
        <cdr:cNvSpPr txBox="1"/>
      </cdr:nvSpPr>
      <cdr:spPr>
        <a:xfrm xmlns:a="http://schemas.openxmlformats.org/drawingml/2006/main">
          <a:off x="6344921" y="501262"/>
          <a:ext cx="1394193" cy="51342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indent="0"/>
          <a:r>
            <a:rPr lang="en-US" sz="1200" b="1" dirty="0">
              <a:solidFill>
                <a:schemeClr val="tx1"/>
              </a:solidFill>
              <a:latin typeface="Arial"/>
              <a:ea typeface="+mn-ea"/>
              <a:cs typeface="Arial"/>
            </a:rPr>
            <a:t>High Maturity</a:t>
          </a:r>
        </a:p>
        <a:p xmlns:a="http://schemas.openxmlformats.org/drawingml/2006/main">
          <a:pPr marL="0" indent="0"/>
          <a:r>
            <a:rPr lang="en-US" sz="1200" b="1" dirty="0">
              <a:solidFill>
                <a:schemeClr val="tx1"/>
              </a:solidFill>
              <a:latin typeface="Arial"/>
              <a:ea typeface="+mn-ea"/>
              <a:cs typeface="Arial"/>
            </a:rPr>
            <a:t>High Accuracy</a:t>
          </a:r>
        </a:p>
      </cdr:txBody>
    </cdr:sp>
  </cdr:relSizeAnchor>
</c:userShapes>
</file>

<file path=ppt/drawings/drawing3.xml><?xml version="1.0" encoding="utf-8"?>
<c:userShapes xmlns:c="http://schemas.openxmlformats.org/drawingml/2006/chart">
  <cdr:relSizeAnchor xmlns:cdr="http://schemas.openxmlformats.org/drawingml/2006/chartDrawing">
    <cdr:from>
      <cdr:x>0.19182</cdr:x>
      <cdr:y>0.87838</cdr:y>
    </cdr:from>
    <cdr:to>
      <cdr:x>0.25734</cdr:x>
      <cdr:y>0.93842</cdr:y>
    </cdr:to>
    <cdr:sp macro="" textlink="">
      <cdr:nvSpPr>
        <cdr:cNvPr id="2" name="TextBox 8">
          <a:extLst xmlns:a="http://schemas.openxmlformats.org/drawingml/2006/main">
            <a:ext uri="{FF2B5EF4-FFF2-40B4-BE49-F238E27FC236}">
              <a16:creationId xmlns:a16="http://schemas.microsoft.com/office/drawing/2014/main" id="{D1382079-E2F0-4B41-9665-A89447B9AE96}"/>
            </a:ext>
          </a:extLst>
        </cdr:cNvPr>
        <cdr:cNvSpPr txBox="1"/>
      </cdr:nvSpPr>
      <cdr:spPr>
        <a:xfrm xmlns:a="http://schemas.openxmlformats.org/drawingml/2006/main">
          <a:off x="2324100" y="4953000"/>
          <a:ext cx="793807"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xmlns:a="http://schemas.openxmlformats.org/drawingml/2006/main">
          <a:r>
            <a:rPr lang="en-US" sz="1600" dirty="0"/>
            <a:t>N=272</a:t>
          </a:r>
        </a:p>
      </cdr:txBody>
    </cdr:sp>
  </cdr:relSizeAnchor>
</c:userShapes>
</file>

<file path=ppt/drawings/drawing4.xml><?xml version="1.0" encoding="utf-8"?>
<c:userShapes xmlns:c="http://schemas.openxmlformats.org/drawingml/2006/chart">
  <cdr:relSizeAnchor xmlns:cdr="http://schemas.openxmlformats.org/drawingml/2006/chartDrawing">
    <cdr:from>
      <cdr:x>0.82519</cdr:x>
      <cdr:y>0.05932</cdr:y>
    </cdr:from>
    <cdr:to>
      <cdr:x>0.98096</cdr:x>
      <cdr:y>0.11184</cdr:y>
    </cdr:to>
    <cdr:sp macro="" textlink="">
      <cdr:nvSpPr>
        <cdr:cNvPr id="2" name="TextBox 22">
          <a:extLst xmlns:a="http://schemas.openxmlformats.org/drawingml/2006/main">
            <a:ext uri="{FF2B5EF4-FFF2-40B4-BE49-F238E27FC236}">
              <a16:creationId xmlns:a16="http://schemas.microsoft.com/office/drawing/2014/main" id="{7FABDCCB-8547-4C2E-94AF-634F82EE2F42}"/>
            </a:ext>
          </a:extLst>
        </cdr:cNvPr>
        <cdr:cNvSpPr txBox="1"/>
      </cdr:nvSpPr>
      <cdr:spPr>
        <a:xfrm xmlns:a="http://schemas.openxmlformats.org/drawingml/2006/main">
          <a:off x="9233156" y="319138"/>
          <a:ext cx="1742935" cy="2825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0.08779</cdr:x>
      <cdr:y>0.78508</cdr:y>
    </cdr:from>
    <cdr:to>
      <cdr:x>0.26987</cdr:x>
      <cdr:y>0.83453</cdr:y>
    </cdr:to>
    <cdr:sp macro="" textlink="">
      <cdr:nvSpPr>
        <cdr:cNvPr id="4" name="TextBox 19">
          <a:extLst xmlns:a="http://schemas.openxmlformats.org/drawingml/2006/main">
            <a:ext uri="{FF2B5EF4-FFF2-40B4-BE49-F238E27FC236}">
              <a16:creationId xmlns:a16="http://schemas.microsoft.com/office/drawing/2014/main" id="{59A4B5CE-E435-43AB-B572-F7CBEDB15F45}"/>
            </a:ext>
          </a:extLst>
        </cdr:cNvPr>
        <cdr:cNvSpPr txBox="1"/>
      </cdr:nvSpPr>
      <cdr:spPr>
        <a:xfrm xmlns:a="http://schemas.openxmlformats.org/drawingml/2006/main">
          <a:off x="982248" y="4223518"/>
          <a:ext cx="2037322" cy="26602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0.81476</cdr:x>
      <cdr:y>0.78639</cdr:y>
    </cdr:from>
    <cdr:to>
      <cdr:x>0.9462</cdr:x>
      <cdr:y>0.87221</cdr:y>
    </cdr:to>
    <cdr:sp macro="" textlink="">
      <cdr:nvSpPr>
        <cdr:cNvPr id="7" name="TextBox 20">
          <a:extLst xmlns:a="http://schemas.openxmlformats.org/drawingml/2006/main">
            <a:ext uri="{FF2B5EF4-FFF2-40B4-BE49-F238E27FC236}">
              <a16:creationId xmlns:a16="http://schemas.microsoft.com/office/drawing/2014/main" id="{49B60F59-E68A-45B5-BF01-B1871936D534}"/>
            </a:ext>
          </a:extLst>
        </cdr:cNvPr>
        <cdr:cNvSpPr txBox="1"/>
      </cdr:nvSpPr>
      <cdr:spPr>
        <a:xfrm xmlns:a="http://schemas.openxmlformats.org/drawingml/2006/main">
          <a:off x="9116448" y="4230557"/>
          <a:ext cx="1470682"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0.09439</cdr:x>
      <cdr:y>0.0847</cdr:y>
    </cdr:from>
    <cdr:to>
      <cdr:x>0.29486</cdr:x>
      <cdr:y>0.13397</cdr:y>
    </cdr:to>
    <cdr:sp macro="" textlink="">
      <cdr:nvSpPr>
        <cdr:cNvPr id="8" name="TextBox 22">
          <a:extLst xmlns:a="http://schemas.openxmlformats.org/drawingml/2006/main">
            <a:ext uri="{FF2B5EF4-FFF2-40B4-BE49-F238E27FC236}">
              <a16:creationId xmlns:a16="http://schemas.microsoft.com/office/drawing/2014/main" id="{AB773BED-711E-42DF-86C8-DFAB5EB3B354}"/>
            </a:ext>
          </a:extLst>
        </cdr:cNvPr>
        <cdr:cNvSpPr txBox="1"/>
      </cdr:nvSpPr>
      <cdr:spPr>
        <a:xfrm xmlns:a="http://schemas.openxmlformats.org/drawingml/2006/main">
          <a:off x="1056102" y="455641"/>
          <a:ext cx="2243091" cy="26505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userShapes>
</file>

<file path=ppt/drawings/drawing5.xml><?xml version="1.0" encoding="utf-8"?>
<c:userShapes xmlns:c="http://schemas.openxmlformats.org/drawingml/2006/chart">
  <cdr:relSizeAnchor xmlns:cdr="http://schemas.openxmlformats.org/drawingml/2006/chartDrawing">
    <cdr:from>
      <cdr:x>0.6008</cdr:x>
      <cdr:y>0.07572</cdr:y>
    </cdr:from>
    <cdr:to>
      <cdr:x>0.75657</cdr:x>
      <cdr:y>0.12824</cdr:y>
    </cdr:to>
    <cdr:sp macro="" textlink="">
      <cdr:nvSpPr>
        <cdr:cNvPr id="2" name="TextBox 22">
          <a:extLst xmlns:a="http://schemas.openxmlformats.org/drawingml/2006/main">
            <a:ext uri="{FF2B5EF4-FFF2-40B4-BE49-F238E27FC236}">
              <a16:creationId xmlns:a16="http://schemas.microsoft.com/office/drawing/2014/main" id="{7FABDCCB-8547-4C2E-94AF-634F82EE2F42}"/>
            </a:ext>
          </a:extLst>
        </cdr:cNvPr>
        <cdr:cNvSpPr txBox="1"/>
      </cdr:nvSpPr>
      <cdr:spPr>
        <a:xfrm xmlns:a="http://schemas.openxmlformats.org/drawingml/2006/main">
          <a:off x="6899040" y="410951"/>
          <a:ext cx="1788711" cy="28503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0.70666</cdr:x>
      <cdr:y>0.74758</cdr:y>
    </cdr:from>
    <cdr:to>
      <cdr:x>0.91145</cdr:x>
      <cdr:y>0.79703</cdr:y>
    </cdr:to>
    <cdr:sp macro="" textlink="">
      <cdr:nvSpPr>
        <cdr:cNvPr id="3" name="TextBox 20">
          <a:extLst xmlns:a="http://schemas.openxmlformats.org/drawingml/2006/main">
            <a:ext uri="{FF2B5EF4-FFF2-40B4-BE49-F238E27FC236}">
              <a16:creationId xmlns:a16="http://schemas.microsoft.com/office/drawing/2014/main" id="{E356BC0A-5A62-4044-BFB5-C9ACF204B07F}"/>
            </a:ext>
          </a:extLst>
        </cdr:cNvPr>
        <cdr:cNvSpPr txBox="1"/>
      </cdr:nvSpPr>
      <cdr:spPr>
        <a:xfrm xmlns:a="http://schemas.openxmlformats.org/drawingml/2006/main">
          <a:off x="11928923" y="6748033"/>
          <a:ext cx="345700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0.09959</cdr:x>
      <cdr:y>0.7492</cdr:y>
    </cdr:from>
    <cdr:to>
      <cdr:x>0.28167</cdr:x>
      <cdr:y>0.79865</cdr:y>
    </cdr:to>
    <cdr:sp macro="" textlink="">
      <cdr:nvSpPr>
        <cdr:cNvPr id="4" name="TextBox 19">
          <a:extLst xmlns:a="http://schemas.openxmlformats.org/drawingml/2006/main">
            <a:ext uri="{FF2B5EF4-FFF2-40B4-BE49-F238E27FC236}">
              <a16:creationId xmlns:a16="http://schemas.microsoft.com/office/drawing/2014/main" id="{59A4B5CE-E435-43AB-B572-F7CBEDB15F45}"/>
            </a:ext>
          </a:extLst>
        </cdr:cNvPr>
        <cdr:cNvSpPr txBox="1"/>
      </cdr:nvSpPr>
      <cdr:spPr>
        <a:xfrm xmlns:a="http://schemas.openxmlformats.org/drawingml/2006/main">
          <a:off x="1681150" y="6762656"/>
          <a:ext cx="307364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0.10509</cdr:x>
      <cdr:y>0.14707</cdr:y>
    </cdr:from>
    <cdr:to>
      <cdr:x>0.30693</cdr:x>
      <cdr:y>0.19652</cdr:y>
    </cdr:to>
    <cdr:sp macro="" textlink="">
      <cdr:nvSpPr>
        <cdr:cNvPr id="6" name="TextBox 22">
          <a:extLst xmlns:a="http://schemas.openxmlformats.org/drawingml/2006/main">
            <a:ext uri="{FF2B5EF4-FFF2-40B4-BE49-F238E27FC236}">
              <a16:creationId xmlns:a16="http://schemas.microsoft.com/office/drawing/2014/main" id="{6498E3F8-7935-4420-AFA5-337BD38E6828}"/>
            </a:ext>
          </a:extLst>
        </cdr:cNvPr>
        <cdr:cNvSpPr txBox="1"/>
      </cdr:nvSpPr>
      <cdr:spPr>
        <a:xfrm xmlns:a="http://schemas.openxmlformats.org/drawingml/2006/main">
          <a:off x="1773994" y="1327528"/>
          <a:ext cx="3407202"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userShapes>
</file>

<file path=ppt/drawings/drawing6.xml><?xml version="1.0" encoding="utf-8"?>
<c:userShapes xmlns:c="http://schemas.openxmlformats.org/drawingml/2006/chart">
  <cdr:relSizeAnchor xmlns:cdr="http://schemas.openxmlformats.org/drawingml/2006/chartDrawing">
    <cdr:from>
      <cdr:x>0.68646</cdr:x>
      <cdr:y>0.0709</cdr:y>
    </cdr:from>
    <cdr:to>
      <cdr:x>0.84223</cdr:x>
      <cdr:y>0.12342</cdr:y>
    </cdr:to>
    <cdr:sp macro="" textlink="">
      <cdr:nvSpPr>
        <cdr:cNvPr id="2" name="TextBox 22">
          <a:extLst xmlns:a="http://schemas.openxmlformats.org/drawingml/2006/main">
            <a:ext uri="{FF2B5EF4-FFF2-40B4-BE49-F238E27FC236}">
              <a16:creationId xmlns:a16="http://schemas.microsoft.com/office/drawing/2014/main" id="{7FABDCCB-8547-4C2E-94AF-634F82EE2F42}"/>
            </a:ext>
          </a:extLst>
        </cdr:cNvPr>
        <cdr:cNvSpPr txBox="1"/>
      </cdr:nvSpPr>
      <cdr:spPr>
        <a:xfrm xmlns:a="http://schemas.openxmlformats.org/drawingml/2006/main">
          <a:off x="7882600" y="390973"/>
          <a:ext cx="1788711" cy="2896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0.70666</cdr:x>
      <cdr:y>0.74758</cdr:y>
    </cdr:from>
    <cdr:to>
      <cdr:x>0.91145</cdr:x>
      <cdr:y>0.79703</cdr:y>
    </cdr:to>
    <cdr:sp macro="" textlink="">
      <cdr:nvSpPr>
        <cdr:cNvPr id="3" name="TextBox 20">
          <a:extLst xmlns:a="http://schemas.openxmlformats.org/drawingml/2006/main">
            <a:ext uri="{FF2B5EF4-FFF2-40B4-BE49-F238E27FC236}">
              <a16:creationId xmlns:a16="http://schemas.microsoft.com/office/drawing/2014/main" id="{E356BC0A-5A62-4044-BFB5-C9ACF204B07F}"/>
            </a:ext>
          </a:extLst>
        </cdr:cNvPr>
        <cdr:cNvSpPr txBox="1"/>
      </cdr:nvSpPr>
      <cdr:spPr>
        <a:xfrm xmlns:a="http://schemas.openxmlformats.org/drawingml/2006/main">
          <a:off x="11928923" y="6748033"/>
          <a:ext cx="345700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0.09959</cdr:x>
      <cdr:y>0.7492</cdr:y>
    </cdr:from>
    <cdr:to>
      <cdr:x>0.28167</cdr:x>
      <cdr:y>0.79865</cdr:y>
    </cdr:to>
    <cdr:sp macro="" textlink="">
      <cdr:nvSpPr>
        <cdr:cNvPr id="4" name="TextBox 19">
          <a:extLst xmlns:a="http://schemas.openxmlformats.org/drawingml/2006/main">
            <a:ext uri="{FF2B5EF4-FFF2-40B4-BE49-F238E27FC236}">
              <a16:creationId xmlns:a16="http://schemas.microsoft.com/office/drawing/2014/main" id="{59A4B5CE-E435-43AB-B572-F7CBEDB15F45}"/>
            </a:ext>
          </a:extLst>
        </cdr:cNvPr>
        <cdr:cNvSpPr txBox="1"/>
      </cdr:nvSpPr>
      <cdr:spPr>
        <a:xfrm xmlns:a="http://schemas.openxmlformats.org/drawingml/2006/main">
          <a:off x="1681150" y="6762656"/>
          <a:ext cx="307364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0.10509</cdr:x>
      <cdr:y>0.14707</cdr:y>
    </cdr:from>
    <cdr:to>
      <cdr:x>0.30693</cdr:x>
      <cdr:y>0.19652</cdr:y>
    </cdr:to>
    <cdr:sp macro="" textlink="">
      <cdr:nvSpPr>
        <cdr:cNvPr id="6" name="TextBox 22">
          <a:extLst xmlns:a="http://schemas.openxmlformats.org/drawingml/2006/main">
            <a:ext uri="{FF2B5EF4-FFF2-40B4-BE49-F238E27FC236}">
              <a16:creationId xmlns:a16="http://schemas.microsoft.com/office/drawing/2014/main" id="{6498E3F8-7935-4420-AFA5-337BD38E6828}"/>
            </a:ext>
          </a:extLst>
        </cdr:cNvPr>
        <cdr:cNvSpPr txBox="1"/>
      </cdr:nvSpPr>
      <cdr:spPr>
        <a:xfrm xmlns:a="http://schemas.openxmlformats.org/drawingml/2006/main">
          <a:off x="1773994" y="1327528"/>
          <a:ext cx="3407202"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userShapes>
</file>

<file path=ppt/drawings/drawing7.xml><?xml version="1.0" encoding="utf-8"?>
<c:userShapes xmlns:c="http://schemas.openxmlformats.org/drawingml/2006/chart">
  <cdr:relSizeAnchor xmlns:cdr="http://schemas.openxmlformats.org/drawingml/2006/chartDrawing">
    <cdr:from>
      <cdr:x>0.59291</cdr:x>
      <cdr:y>0.06791</cdr:y>
    </cdr:from>
    <cdr:to>
      <cdr:x>0.74868</cdr:x>
      <cdr:y>0.12043</cdr:y>
    </cdr:to>
    <cdr:sp macro="" textlink="">
      <cdr:nvSpPr>
        <cdr:cNvPr id="2" name="TextBox 22">
          <a:extLst xmlns:a="http://schemas.openxmlformats.org/drawingml/2006/main">
            <a:ext uri="{FF2B5EF4-FFF2-40B4-BE49-F238E27FC236}">
              <a16:creationId xmlns:a16="http://schemas.microsoft.com/office/drawing/2014/main" id="{7FABDCCB-8547-4C2E-94AF-634F82EE2F42}"/>
            </a:ext>
          </a:extLst>
        </cdr:cNvPr>
        <cdr:cNvSpPr txBox="1"/>
      </cdr:nvSpPr>
      <cdr:spPr>
        <a:xfrm xmlns:a="http://schemas.openxmlformats.org/drawingml/2006/main">
          <a:off x="6816252" y="368582"/>
          <a:ext cx="1790766" cy="2850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0.70666</cdr:x>
      <cdr:y>0.74758</cdr:y>
    </cdr:from>
    <cdr:to>
      <cdr:x>0.91145</cdr:x>
      <cdr:y>0.79703</cdr:y>
    </cdr:to>
    <cdr:sp macro="" textlink="">
      <cdr:nvSpPr>
        <cdr:cNvPr id="3" name="TextBox 20">
          <a:extLst xmlns:a="http://schemas.openxmlformats.org/drawingml/2006/main">
            <a:ext uri="{FF2B5EF4-FFF2-40B4-BE49-F238E27FC236}">
              <a16:creationId xmlns:a16="http://schemas.microsoft.com/office/drawing/2014/main" id="{E356BC0A-5A62-4044-BFB5-C9ACF204B07F}"/>
            </a:ext>
          </a:extLst>
        </cdr:cNvPr>
        <cdr:cNvSpPr txBox="1"/>
      </cdr:nvSpPr>
      <cdr:spPr>
        <a:xfrm xmlns:a="http://schemas.openxmlformats.org/drawingml/2006/main">
          <a:off x="11928923" y="6748033"/>
          <a:ext cx="345700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0.09959</cdr:x>
      <cdr:y>0.7492</cdr:y>
    </cdr:from>
    <cdr:to>
      <cdr:x>0.28167</cdr:x>
      <cdr:y>0.79865</cdr:y>
    </cdr:to>
    <cdr:sp macro="" textlink="">
      <cdr:nvSpPr>
        <cdr:cNvPr id="4" name="TextBox 19">
          <a:extLst xmlns:a="http://schemas.openxmlformats.org/drawingml/2006/main">
            <a:ext uri="{FF2B5EF4-FFF2-40B4-BE49-F238E27FC236}">
              <a16:creationId xmlns:a16="http://schemas.microsoft.com/office/drawing/2014/main" id="{59A4B5CE-E435-43AB-B572-F7CBEDB15F45}"/>
            </a:ext>
          </a:extLst>
        </cdr:cNvPr>
        <cdr:cNvSpPr txBox="1"/>
      </cdr:nvSpPr>
      <cdr:spPr>
        <a:xfrm xmlns:a="http://schemas.openxmlformats.org/drawingml/2006/main">
          <a:off x="1681150" y="6762656"/>
          <a:ext cx="307364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0.10509</cdr:x>
      <cdr:y>0.14707</cdr:y>
    </cdr:from>
    <cdr:to>
      <cdr:x>0.30693</cdr:x>
      <cdr:y>0.19652</cdr:y>
    </cdr:to>
    <cdr:sp macro="" textlink="">
      <cdr:nvSpPr>
        <cdr:cNvPr id="6" name="TextBox 22">
          <a:extLst xmlns:a="http://schemas.openxmlformats.org/drawingml/2006/main">
            <a:ext uri="{FF2B5EF4-FFF2-40B4-BE49-F238E27FC236}">
              <a16:creationId xmlns:a16="http://schemas.microsoft.com/office/drawing/2014/main" id="{6498E3F8-7935-4420-AFA5-337BD38E6828}"/>
            </a:ext>
          </a:extLst>
        </cdr:cNvPr>
        <cdr:cNvSpPr txBox="1"/>
      </cdr:nvSpPr>
      <cdr:spPr>
        <a:xfrm xmlns:a="http://schemas.openxmlformats.org/drawingml/2006/main">
          <a:off x="1773994" y="1327528"/>
          <a:ext cx="3407202"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0.45317</cdr:x>
      <cdr:y>0.23489</cdr:y>
    </cdr:from>
    <cdr:to>
      <cdr:x>0.71487</cdr:x>
      <cdr:y>0.47584</cdr:y>
    </cdr:to>
    <cdr:sp macro="" textlink="">
      <cdr:nvSpPr>
        <cdr:cNvPr id="7" name="Arrow: Right 6">
          <a:extLst xmlns:a="http://schemas.openxmlformats.org/drawingml/2006/main">
            <a:ext uri="{FF2B5EF4-FFF2-40B4-BE49-F238E27FC236}">
              <a16:creationId xmlns:a16="http://schemas.microsoft.com/office/drawing/2014/main" id="{BD48F25E-2CBB-42CD-9019-39DCEF1DC38C}"/>
            </a:ext>
          </a:extLst>
        </cdr:cNvPr>
        <cdr:cNvSpPr/>
      </cdr:nvSpPr>
      <cdr:spPr>
        <a:xfrm xmlns:a="http://schemas.openxmlformats.org/drawingml/2006/main" rot="19934489">
          <a:off x="5209688" y="1274775"/>
          <a:ext cx="3008671" cy="1307691"/>
        </a:xfrm>
        <a:prstGeom xmlns:a="http://schemas.openxmlformats.org/drawingml/2006/main" prst="rightArrow">
          <a:avLst/>
        </a:prstGeom>
        <a:solidFill xmlns:a="http://schemas.openxmlformats.org/drawingml/2006/main">
          <a:schemeClr val="accent2">
            <a:alpha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l"/>
          <a:endParaRPr lang="en-US" sz="1800"/>
        </a:p>
      </cdr:txBody>
    </cdr:sp>
  </cdr:relSizeAnchor>
</c:userShapes>
</file>

<file path=ppt/drawings/drawing8.xml><?xml version="1.0" encoding="utf-8"?>
<c:userShapes xmlns:c="http://schemas.openxmlformats.org/drawingml/2006/chart">
  <cdr:relSizeAnchor xmlns:cdr="http://schemas.openxmlformats.org/drawingml/2006/chartDrawing">
    <cdr:from>
      <cdr:x>0.59291</cdr:x>
      <cdr:y>0.06791</cdr:y>
    </cdr:from>
    <cdr:to>
      <cdr:x>0.74868</cdr:x>
      <cdr:y>0.12043</cdr:y>
    </cdr:to>
    <cdr:sp macro="" textlink="">
      <cdr:nvSpPr>
        <cdr:cNvPr id="2" name="TextBox 22">
          <a:extLst xmlns:a="http://schemas.openxmlformats.org/drawingml/2006/main">
            <a:ext uri="{FF2B5EF4-FFF2-40B4-BE49-F238E27FC236}">
              <a16:creationId xmlns:a16="http://schemas.microsoft.com/office/drawing/2014/main" id="{7FABDCCB-8547-4C2E-94AF-634F82EE2F42}"/>
            </a:ext>
          </a:extLst>
        </cdr:cNvPr>
        <cdr:cNvSpPr txBox="1"/>
      </cdr:nvSpPr>
      <cdr:spPr>
        <a:xfrm xmlns:a="http://schemas.openxmlformats.org/drawingml/2006/main">
          <a:off x="6816252" y="368582"/>
          <a:ext cx="1790766" cy="2850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0.70666</cdr:x>
      <cdr:y>0.74758</cdr:y>
    </cdr:from>
    <cdr:to>
      <cdr:x>0.91145</cdr:x>
      <cdr:y>0.79703</cdr:y>
    </cdr:to>
    <cdr:sp macro="" textlink="">
      <cdr:nvSpPr>
        <cdr:cNvPr id="3" name="TextBox 20">
          <a:extLst xmlns:a="http://schemas.openxmlformats.org/drawingml/2006/main">
            <a:ext uri="{FF2B5EF4-FFF2-40B4-BE49-F238E27FC236}">
              <a16:creationId xmlns:a16="http://schemas.microsoft.com/office/drawing/2014/main" id="{E356BC0A-5A62-4044-BFB5-C9ACF204B07F}"/>
            </a:ext>
          </a:extLst>
        </cdr:cNvPr>
        <cdr:cNvSpPr txBox="1"/>
      </cdr:nvSpPr>
      <cdr:spPr>
        <a:xfrm xmlns:a="http://schemas.openxmlformats.org/drawingml/2006/main">
          <a:off x="11928923" y="6748033"/>
          <a:ext cx="345700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0.09959</cdr:x>
      <cdr:y>0.7492</cdr:y>
    </cdr:from>
    <cdr:to>
      <cdr:x>0.28167</cdr:x>
      <cdr:y>0.79865</cdr:y>
    </cdr:to>
    <cdr:sp macro="" textlink="">
      <cdr:nvSpPr>
        <cdr:cNvPr id="4" name="TextBox 19">
          <a:extLst xmlns:a="http://schemas.openxmlformats.org/drawingml/2006/main">
            <a:ext uri="{FF2B5EF4-FFF2-40B4-BE49-F238E27FC236}">
              <a16:creationId xmlns:a16="http://schemas.microsoft.com/office/drawing/2014/main" id="{59A4B5CE-E435-43AB-B572-F7CBEDB15F45}"/>
            </a:ext>
          </a:extLst>
        </cdr:cNvPr>
        <cdr:cNvSpPr txBox="1"/>
      </cdr:nvSpPr>
      <cdr:spPr>
        <a:xfrm xmlns:a="http://schemas.openxmlformats.org/drawingml/2006/main">
          <a:off x="1681150" y="6762656"/>
          <a:ext cx="307364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0.10509</cdr:x>
      <cdr:y>0.14707</cdr:y>
    </cdr:from>
    <cdr:to>
      <cdr:x>0.30693</cdr:x>
      <cdr:y>0.19652</cdr:y>
    </cdr:to>
    <cdr:sp macro="" textlink="">
      <cdr:nvSpPr>
        <cdr:cNvPr id="6" name="TextBox 22">
          <a:extLst xmlns:a="http://schemas.openxmlformats.org/drawingml/2006/main">
            <a:ext uri="{FF2B5EF4-FFF2-40B4-BE49-F238E27FC236}">
              <a16:creationId xmlns:a16="http://schemas.microsoft.com/office/drawing/2014/main" id="{6498E3F8-7935-4420-AFA5-337BD38E6828}"/>
            </a:ext>
          </a:extLst>
        </cdr:cNvPr>
        <cdr:cNvSpPr txBox="1"/>
      </cdr:nvSpPr>
      <cdr:spPr>
        <a:xfrm xmlns:a="http://schemas.openxmlformats.org/drawingml/2006/main">
          <a:off x="1773994" y="1327528"/>
          <a:ext cx="3407202"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0.45317</cdr:x>
      <cdr:y>0.23489</cdr:y>
    </cdr:from>
    <cdr:to>
      <cdr:x>0.71487</cdr:x>
      <cdr:y>0.47584</cdr:y>
    </cdr:to>
    <cdr:sp macro="" textlink="">
      <cdr:nvSpPr>
        <cdr:cNvPr id="7" name="Arrow: Right 6">
          <a:extLst xmlns:a="http://schemas.openxmlformats.org/drawingml/2006/main">
            <a:ext uri="{FF2B5EF4-FFF2-40B4-BE49-F238E27FC236}">
              <a16:creationId xmlns:a16="http://schemas.microsoft.com/office/drawing/2014/main" id="{BD48F25E-2CBB-42CD-9019-39DCEF1DC38C}"/>
            </a:ext>
          </a:extLst>
        </cdr:cNvPr>
        <cdr:cNvSpPr/>
      </cdr:nvSpPr>
      <cdr:spPr>
        <a:xfrm xmlns:a="http://schemas.openxmlformats.org/drawingml/2006/main" rot="19934489">
          <a:off x="5209688" y="1274775"/>
          <a:ext cx="3008671" cy="1307691"/>
        </a:xfrm>
        <a:prstGeom xmlns:a="http://schemas.openxmlformats.org/drawingml/2006/main" prst="rightArrow">
          <a:avLst/>
        </a:prstGeom>
        <a:solidFill xmlns:a="http://schemas.openxmlformats.org/drawingml/2006/main">
          <a:schemeClr val="accent2">
            <a:alpha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l"/>
          <a:endParaRPr lang="en-US" sz="1800"/>
        </a:p>
      </cdr:txBody>
    </cdr:sp>
  </cdr:relSizeAnchor>
</c:userShapes>
</file>

<file path=ppt/drawings/drawing9.xml><?xml version="1.0" encoding="utf-8"?>
<c:userShapes xmlns:c="http://schemas.openxmlformats.org/drawingml/2006/chart">
  <cdr:relSizeAnchor xmlns:cdr="http://schemas.openxmlformats.org/drawingml/2006/chartDrawing">
    <cdr:from>
      <cdr:x>0.59291</cdr:x>
      <cdr:y>0.06791</cdr:y>
    </cdr:from>
    <cdr:to>
      <cdr:x>0.74868</cdr:x>
      <cdr:y>0.12043</cdr:y>
    </cdr:to>
    <cdr:sp macro="" textlink="">
      <cdr:nvSpPr>
        <cdr:cNvPr id="2" name="TextBox 22">
          <a:extLst xmlns:a="http://schemas.openxmlformats.org/drawingml/2006/main">
            <a:ext uri="{FF2B5EF4-FFF2-40B4-BE49-F238E27FC236}">
              <a16:creationId xmlns:a16="http://schemas.microsoft.com/office/drawing/2014/main" id="{7FABDCCB-8547-4C2E-94AF-634F82EE2F42}"/>
            </a:ext>
          </a:extLst>
        </cdr:cNvPr>
        <cdr:cNvSpPr txBox="1"/>
      </cdr:nvSpPr>
      <cdr:spPr>
        <a:xfrm xmlns:a="http://schemas.openxmlformats.org/drawingml/2006/main">
          <a:off x="6816252" y="368582"/>
          <a:ext cx="1790766" cy="2850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0.70666</cdr:x>
      <cdr:y>0.74758</cdr:y>
    </cdr:from>
    <cdr:to>
      <cdr:x>0.91145</cdr:x>
      <cdr:y>0.79703</cdr:y>
    </cdr:to>
    <cdr:sp macro="" textlink="">
      <cdr:nvSpPr>
        <cdr:cNvPr id="3" name="TextBox 20">
          <a:extLst xmlns:a="http://schemas.openxmlformats.org/drawingml/2006/main">
            <a:ext uri="{FF2B5EF4-FFF2-40B4-BE49-F238E27FC236}">
              <a16:creationId xmlns:a16="http://schemas.microsoft.com/office/drawing/2014/main" id="{E356BC0A-5A62-4044-BFB5-C9ACF204B07F}"/>
            </a:ext>
          </a:extLst>
        </cdr:cNvPr>
        <cdr:cNvSpPr txBox="1"/>
      </cdr:nvSpPr>
      <cdr:spPr>
        <a:xfrm xmlns:a="http://schemas.openxmlformats.org/drawingml/2006/main">
          <a:off x="11928923" y="6748033"/>
          <a:ext cx="345700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High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0.09959</cdr:x>
      <cdr:y>0.7492</cdr:y>
    </cdr:from>
    <cdr:to>
      <cdr:x>0.28167</cdr:x>
      <cdr:y>0.79865</cdr:y>
    </cdr:to>
    <cdr:sp macro="" textlink="">
      <cdr:nvSpPr>
        <cdr:cNvPr id="4" name="TextBox 19">
          <a:extLst xmlns:a="http://schemas.openxmlformats.org/drawingml/2006/main">
            <a:ext uri="{FF2B5EF4-FFF2-40B4-BE49-F238E27FC236}">
              <a16:creationId xmlns:a16="http://schemas.microsoft.com/office/drawing/2014/main" id="{59A4B5CE-E435-43AB-B572-F7CBEDB15F45}"/>
            </a:ext>
          </a:extLst>
        </cdr:cNvPr>
        <cdr:cNvSpPr txBox="1"/>
      </cdr:nvSpPr>
      <cdr:spPr>
        <a:xfrm xmlns:a="http://schemas.openxmlformats.org/drawingml/2006/main">
          <a:off x="1681150" y="6762656"/>
          <a:ext cx="3073640"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Poor Environment</a:t>
          </a:r>
        </a:p>
      </cdr:txBody>
    </cdr:sp>
  </cdr:relSizeAnchor>
  <cdr:relSizeAnchor xmlns:cdr="http://schemas.openxmlformats.org/drawingml/2006/chartDrawing">
    <cdr:from>
      <cdr:x>0.10509</cdr:x>
      <cdr:y>0.14707</cdr:y>
    </cdr:from>
    <cdr:to>
      <cdr:x>0.30693</cdr:x>
      <cdr:y>0.19652</cdr:y>
    </cdr:to>
    <cdr:sp macro="" textlink="">
      <cdr:nvSpPr>
        <cdr:cNvPr id="6" name="TextBox 22">
          <a:extLst xmlns:a="http://schemas.openxmlformats.org/drawingml/2006/main">
            <a:ext uri="{FF2B5EF4-FFF2-40B4-BE49-F238E27FC236}">
              <a16:creationId xmlns:a16="http://schemas.microsoft.com/office/drawing/2014/main" id="{6498E3F8-7935-4420-AFA5-337BD38E6828}"/>
            </a:ext>
          </a:extLst>
        </cdr:cNvPr>
        <cdr:cNvSpPr txBox="1"/>
      </cdr:nvSpPr>
      <cdr:spPr>
        <a:xfrm xmlns:a="http://schemas.openxmlformats.org/drawingml/2006/main">
          <a:off x="1773994" y="1327528"/>
          <a:ext cx="3407202" cy="4464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Low Maturity</a:t>
          </a:r>
        </a:p>
        <a:p xmlns:a="http://schemas.openxmlformats.org/drawingml/2006/main">
          <a:r>
            <a:rPr lang="en-US" sz="1200" dirty="0">
              <a:latin typeface="Arial" panose="020B0604020202020204" pitchFamily="34" charset="0"/>
              <a:cs typeface="Arial" panose="020B0604020202020204" pitchFamily="34" charset="0"/>
            </a:rPr>
            <a:t>Good Environment</a:t>
          </a:r>
        </a:p>
      </cdr:txBody>
    </cdr:sp>
  </cdr:relSizeAnchor>
  <cdr:relSizeAnchor xmlns:cdr="http://schemas.openxmlformats.org/drawingml/2006/chartDrawing">
    <cdr:from>
      <cdr:x>0.45317</cdr:x>
      <cdr:y>0.23489</cdr:y>
    </cdr:from>
    <cdr:to>
      <cdr:x>0.71487</cdr:x>
      <cdr:y>0.47584</cdr:y>
    </cdr:to>
    <cdr:sp macro="" textlink="">
      <cdr:nvSpPr>
        <cdr:cNvPr id="7" name="Arrow: Right 6">
          <a:extLst xmlns:a="http://schemas.openxmlformats.org/drawingml/2006/main">
            <a:ext uri="{FF2B5EF4-FFF2-40B4-BE49-F238E27FC236}">
              <a16:creationId xmlns:a16="http://schemas.microsoft.com/office/drawing/2014/main" id="{BD48F25E-2CBB-42CD-9019-39DCEF1DC38C}"/>
            </a:ext>
          </a:extLst>
        </cdr:cNvPr>
        <cdr:cNvSpPr/>
      </cdr:nvSpPr>
      <cdr:spPr>
        <a:xfrm xmlns:a="http://schemas.openxmlformats.org/drawingml/2006/main" rot="19934489">
          <a:off x="5209688" y="1274775"/>
          <a:ext cx="3008671" cy="1307691"/>
        </a:xfrm>
        <a:prstGeom xmlns:a="http://schemas.openxmlformats.org/drawingml/2006/main" prst="rightArrow">
          <a:avLst/>
        </a:prstGeom>
        <a:solidFill xmlns:a="http://schemas.openxmlformats.org/drawingml/2006/main">
          <a:schemeClr val="accent2">
            <a:alpha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l"/>
          <a:endParaRPr lang="en-US" sz="18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0" tIns="48326" rIns="96650" bIns="48326" rtlCol="0"/>
          <a:lstStyle>
            <a:lvl1pPr algn="l">
              <a:defRPr sz="1300"/>
            </a:lvl1pPr>
          </a:lstStyle>
          <a:p>
            <a:endParaRPr lang="en-US"/>
          </a:p>
        </p:txBody>
      </p:sp>
      <p:sp>
        <p:nvSpPr>
          <p:cNvPr id="3" name="Date Placeholder 2"/>
          <p:cNvSpPr>
            <a:spLocks noGrp="1"/>
          </p:cNvSpPr>
          <p:nvPr>
            <p:ph type="dt" sz="quarter" idx="1"/>
          </p:nvPr>
        </p:nvSpPr>
        <p:spPr>
          <a:xfrm>
            <a:off x="4143588" y="0"/>
            <a:ext cx="3169920" cy="480060"/>
          </a:xfrm>
          <a:prstGeom prst="rect">
            <a:avLst/>
          </a:prstGeom>
        </p:spPr>
        <p:txBody>
          <a:bodyPr vert="horz" lIns="96650" tIns="48326" rIns="96650" bIns="48326" rtlCol="0"/>
          <a:lstStyle>
            <a:lvl1pPr algn="r">
              <a:defRPr sz="1300"/>
            </a:lvl1pPr>
          </a:lstStyle>
          <a:p>
            <a:fld id="{6DA415DB-001C-4A9C-A31F-22400B50BB78}" type="datetimeFigureOut">
              <a:rPr lang="en-US" smtClean="0"/>
              <a:t>9/22/2021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0" tIns="48326" rIns="96650" bIns="48326" rtlCol="0" anchor="b"/>
          <a:lstStyle>
            <a:lvl1pPr algn="l">
              <a:defRPr sz="1300"/>
            </a:lvl1pPr>
          </a:lstStyle>
          <a:p>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0" tIns="48326" rIns="96650" bIns="48326" rtlCol="0" anchor="b"/>
          <a:lstStyle>
            <a:lvl1pPr algn="r">
              <a:defRPr sz="1300"/>
            </a:lvl1pPr>
          </a:lstStyle>
          <a:p>
            <a:fld id="{15887C44-9999-4070-B65B-3436D9CACBE0}" type="slidenum">
              <a:rPr lang="en-US" smtClean="0"/>
              <a:t>‹#›</a:t>
            </a:fld>
            <a:endParaRPr lang="en-US"/>
          </a:p>
        </p:txBody>
      </p:sp>
    </p:spTree>
    <p:extLst>
      <p:ext uri="{BB962C8B-B14F-4D97-AF65-F5344CB8AC3E}">
        <p14:creationId xmlns:p14="http://schemas.microsoft.com/office/powerpoint/2010/main" val="37141251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41:15.5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0 106,'642'12,"-178"0,-35 0,1144-12,-743-1,-256-10,-111 0,236-16,-628 23,556-3,-375 9,459-8,39 0,-211-20,-28-5,-403 27,323-5,75 28,-304-3,-179-16,-13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2:32.4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1 151,'3'-2,"0"0,0 1,1-1,-1 1,0 0,1 0,0 0,-1 1,1-1,-1 1,6 0,7-1,884-78,-808 73,151-12,156-7,126 15,3 28,252-3,-292-14,-161 16,28 0,25 0,-275-11,34 11,10 0,13-14,-75-3,143 18,-206-15,0-1,25-2,-39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27:07.3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71,'53'-9,"176"13,-71 2,104 2,-188-4,-18 1,96 22,-19-1,328 9,2-34,-210-3,20 4,288-4,-314-15,51-1,-246 16,57-10,-49 5,492-61,-405 45,-89 12,0 3,64-1,-56 8,83 3,-57 11,-24-3,-45-5,-15-2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27:11.0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1,'2'0,"2"0,7 0,6 0,3 0,3 0,-1 0,-2 0,-3 0,-2 0,-3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27:12.1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59,'3'-1,"0"0,-1 0,1 0,0-1,0 1,-1-1,1 0,2-2,11-7,3 5,1 0,-1 0,1 2,40-3,82 3,-128 4,-2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27:13.1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36,'2'-2,"7"-2,7-1,7 0,4 0,3 0,0 1,0 1,-4 2,-4 0,-4 1,-5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27:14.3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12,'0'-2,"2"0,4-1,10 1,4 1,2 0,1 0,0 1,-1 0,-1 0,2 0,-3 1,-2-1,-4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27:15.6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0,'5'0,"6"0,6 0,6 0,3 0,4 0,1 0,-3 0,-3 0,-4 0,-6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2:37.1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1,'52'2,"56"9,-7 1,484 12,4-24,-236-2,1376 2,-1294 17,-23 1,283-46,-125-6,179 24,-469 12,-182-4,-29 0,0 3,75 11,26 26,18-15,-92-13,-77-7,-5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2:39.2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0 165,'4'-3,"0"1,0 0,0 0,1 0,-1 1,0 0,1 0,-1 0,1 0,-1 1,6-1,2 0,296-21,-77 9,219-32,-382 39,476-37,3 25,-322 18,414 9,-259 0,65 3,-136 20,-118-8,106 16,-6-1,-199-30,108-5,-14-17,60 0,-118 8,138-24,-205 20,5-3,11-1,-66 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2:42.2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0 152,'46'-4,"-34"2,-1 1,23 0,408 64,-269-33,1187 150,338-119,-1546-68,154-27,147-49,825-123,-846 142,-237 37,38-6,-57 11,-144 21,0 1,0 1,50 9,89 26,108 18,-252-52,47 0,-63-3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41:17.5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1,'671'18,"-406"8,-32-2,-63-21,-101-4,-56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2:44.3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95,'18'-9,"1"2,0 0,0 1,1 1,0 1,32-3,127 3,-121 4,2807 2,-1731-2,-325-14,-375 4,-121-1,76-1,741 13,-1115-1,0 2,15 2,-19-2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2:48.2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0,'533'23,"-3"27,341 18,-653-63,112 5,150 48,-298-31,393 26,-401-46,390 8,-68-16,-477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2:50.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1 254,'3'-2,"1"-1,-1 0,1 1,0 0,0 0,0 0,0 0,0 1,8-3,41-4,-45 7,381-25,-168 16,396-8,-76 4,587-80,-1045 86,716-35,-576 42,447-6,-16 6,-620 2,3 0,40 6,-67-5,0 0,1 0,-1 1,0 1,-1-1,1 1,-1 1,15 9,-23-13,0 0,1 0,-1 1,0-1,0 1,0-1,0 1,0-1,0 1,0 0,0-1,-1 1,1 0,0 0,-1 0,0-1,1 5,0 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2:54.1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14,'10'-3,"0"0,0 1,0 0,0 0,0 1,0 1,0-1,18 3,-2-1,305 23,1 27,-124-17,-68-13,788 96,-383-96,-1-20,-242-3,-37-9,-140 3,-34 2,-1-4,0-4,171-50,-224 53,1 2,0 2,0 2,0 1,56 1,-52 4,459 17,52 11,-350-30,-193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2:56.5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27,'1'-1,"-1"1,0-1,1 1,-1-1,0 1,1-1,-1 1,1-1,-1 1,0-1,1 1,-1 0,1-1,-1 1,1 0,0 0,-1-1,1 1,-1 0,1 0,0 0,-1 0,1 0,0 0,21-4,-17 3,56-6,119 0,64 21,-57-2,594 1,-642-14,152 2,-107 22,-10-1,296-19,-249-5,708 2,-670-12,7 0,54 13,-311-1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0:47.4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29,'1'-2,"0"1,1 0,-1 0,0 0,1 0,-1 0,1 0,-1 0,1 0,0 1,-1-1,1 1,0-1,-1 1,4-1,-3 1,32-6,2 2,-1 1,0 2,41 4,2-2,-11-1,5-1,98 11,-106 1,-38-5,0-2,42 1,25 7,-83-12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0:50.1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0,'8'3,"0"0,0-1,1 0,-1 0,12 0,6 1,243 38,-162-26,398 15,-439-28,-45-2,253 9,19-5,-172-5,-53-2,69-12,47-3,21 7,133 10,294 3,-439 9,1 1,31 5,-51-1,776 9,-762-19,-17 0,270 2,-232 0,230 13,-312-14,0-5,183-21,-236 12,57-10,-108 13,52-8,-54 10,35-10,-50 10,8-1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0:53.3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1,'170'4,"285"44,43-10,-261-27,815 6,-714-19,60 1,418 3,-618 3,153 1,1180-6,-1339 12,10 0,183-13,-371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0:55.2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1,'197'14,"-122"-6,-18-4,-37-4,-1 1,0 1,-1 1,25 6,-34-6</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0:56.3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0,'2'0,"7"0,7 0,6 0,8 0,1 0,4 0,3 0,2 2,3 1,5 1,2 1,2 1,-1 1,-6 0,-9-1,-8-2,-9-2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41:21.3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71,'0'-1,"0"0,1 0,-1 1,0-1,1 0,-1 0,1 0,-1 1,1-1,-1 0,1 0,0 1,-1-1,1 1,0-1,0 0,-1 1,1 0,0-1,0 1,0-1,-1 1,2-1,23-6,-23 6,26-4,0 1,0 1,54 3,-30 0,2052-11,-1561 12,0-13,-16 0,1226 21,-179-4,-881-7,-482 3,226-2,-298-4,97-2,-111 6,182 7,-72 29,-220-32,92 26,-78-20,0-1,56 8,-74-15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0:57.3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0,'480'0,"-470"0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0:58.4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1,'4'0,"5"0,8 0,5 0,9 0,4 0,2 0,1 0,-1 0,3 2,-1 0,-1 1,-2-1,-6-1,-6 0,-7-1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0:59.5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0,'297'14,"-56"-5,-232-9</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9:57.8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1,'8'3,"0"-1,1 1,0-1,-1-1,1 0,0 0,0-1,12 0,14 1,455 9,-360-10,-111 1,0 0,-1 2,32 8,-41-8</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9:59.1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84,'0'-2,"0"1,1 0,-1 0,1 0,-1 0,1 0,0 0,-1 1,1-1,0 0,0 0,0 0,-1 1,1-1,0 0,0 1,0-1,2 0,23-12,-20 10,16-6,0 1,1 0,0 2,0 1,48-5,122 6,-120 5,33 5,-33 0,-36-2,-1 1,1 1,-2 2,40 15,-63-20,1 0,0-1,0 0,24-1,-7 1,-19-1,0 0,0 2,13 3,-13-2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40:00.4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48,'1'-1,"0"-1,0 1,0 0,0 0,0 1,0-1,1 0,-1 0,0 0,0 1,1-1,-1 1,0-1,1 1,-1-1,1 1,-1 0,3 0,0-1,36-9,0 2,68-4,82 9,-143 3,-37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40:01.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1,'480'0,"-412"11,-59-10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40:03.0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1,'501'31,"-343"-29,-1 0,-74 10,-41-5,-30-5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1:06.3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1,'546'12,"-450"-6,4 0,-86-6,-3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1:07.5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0,'2'0,"6"2,7 1,3-1,4 2,0 0,0 0,-2-2,-3 0,-3 1,-3 0,-1-1,0 0,0 1,1 1,-1-2,0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41:23.1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24,'318'1,"333"-2,-438-10,42-1,-152 12,-93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1:08.9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1,'10'3,"0"0,0 0,0-1,0 0,1 0,10-1,7 2,25 7,92 29,14 3,46-12,-2 0,-136-19,-37-7,-1 1,0 1,43 16,-70-22,0 1,0 0,-1 0,1-1,0 1,-1 1,1-1,-1 0,1 0,-1 0,1 1,-1-1,0 1,0-1,2 3,-1 3</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1:10.2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1,'71'3,"75"13,-44-3,-101-13,512 69,-492-65,91 23,-18 2,90 33,-171-57</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1:14.1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28 1,'0'0,"1"1,-1 0,1-1,0 1,-1 0,1-1,0 1,-1-1,1 1,0-1,0 0,0 1,-1-1,1 0,0 1,0-1,0 0,0 0,1 0,2 1,294 69,-13-4,-220-49,96 31,-156-45,1 0,0 0,-1 0,0 0,0 1,0 0,0 0,0 0,-1 0,0 1,0 0,0 0,0 0,-1 0,3 6,-1 0,-1 0,0 0,0 0,-1 1,0-1,-1 1,0 12,-1-20,-1 1,0-1,-1 1,1 0,-1-1,0 1,0-1,0 0,0 1,-1-1,0 0,0 0,0 0,-3 4,1-2,-1 0,0-1,0 0,-1 0,1 0,-1-1,0 0,-7 4,-8 3,-1-2,-1 0,1-1,-31 5,-63 15,-175 48,255-62,-22 5,11-9,29-8,0 2,0 0,1 1,-33 15,49-20,1 0,-1 0,0 0,1 1,-1-1,1 0,-1 1,1-1,-1 0,1 1,-1-1,1 1,-1-1,1 1,-1-1,1 1,0-1,-1 1,1-1,0 1,-1-1,1 1,0 0,0-1,0 1,-1-1,1 1,0 0,0-1,0 1,0 0,1 0,0 0,-1 0,1 0,0 0,0 0,0 0,0 0,0 0,0-1,0 1,0 0,0-1,0 1,2 0,48 13,-48-14,183 33,25 4,-148-23,81 30,-126-37,0 1,0 1,-1 0,18 14,-33-22,-1 0,1 0,-1 0,0 0,1 1,-1-1,0 0,0 1,0-1,0 1,0-1,-1 1,1 0,0-1,-1 1,1 0,-1 0,0-1,1 1,-1 0,0 0,0-1,0 1,-1 3,1-3,-1 1,0-1,1 0,-1 0,-1 1,1-1,0 0,0 0,-1 0,1 0,-1 0,0 0,1-1,-1 1,0 0,0-1,-3 2,-12 7,-1-1,0-1,0-1,-33 9,-83 11,30-7,21-1,1 3,-123 51,201-71,0 0,0 0,1 0,-1 1,1-1,-1 1,1 0,0 0,0 0,0 0,0 1,1-1,0 1,-1 0,1-1,-2 7,3-7,1-1,-1 1,1 0,-1 0,1 0,0 0,0 0,0-1,1 1,-1 0,1 0,-1 0,1 0,0-1,0 1,0 0,0-1,1 1,-1-1,1 1,-1-1,1 0,0 0,0 1,4 2,4 3,-1-1,2 0,-1-1,1 0,0 0,14 5,74 20,-90-28,141 32,208 22,-146-28,-201-27,6 0,0 1,0 0,0 1,-1 1,0 0,22 12,-37-17,-1 0,0 0,1 0,-1 1,0-1,1 0,-1 0,0 0,1 1,-1-1,0 0,1 1,-1-1,0 0,0 1,1-1,-1 0,0 1,0-1,0 1,0-1,0 0,1 1,-1-1,0 1,0-1,0 0,0 1,0-1,0 1,0-1,-1 1,-10 10,-22 5,-14-2,0-2,-67 7,36-6,-476 97,438-79,98-25,0 1,0 1,1 0,-19 13,33-19,0 0,0 0,0 0,1 0,-1 1,1-1,0 1,0-1,0 1,0 0,0 0,0 0,1 0,-3 5,4-6,0 0,0 0,0 0,0 0,0 0,0-1,1 1,-1 0,0 0,1 0,0 0,-1 0,1-1,0 1,0 0,0-1,0 1,0-1,0 1,1-1,-1 1,0-1,1 0,-1 0,1 1,2 0,9 6,-1-1,1 0,0-1,1 0,15 4,76 16,-50-14,426 81,-442-86,-36-7,0 1,-1 0,1 0,-1 0,1 0,-1 0,1 1,-1-1,1 1,-1-1,0 1,0 0,0 0,2 3,-3-4,0 0,-1 0,1 0,0 0,-1-1,1 1,-1 0,0 0,1 0,-1 0,0 1,0-1,1 0,-1 0,0 0,0 0,0 0,0 0,0 0,-1 0,1 0,0 0,0 0,-1 0,1 0,-1 0,1 0,-1 0,1 0,-1 0,1 0,-1 0,0-1,0 1,1 0,-1 0,0-1,-1 2,-9 5,-1-1,0 0,0-1,-1 0,-16 4,-6 3,-272 114,257-102,1 3,1 1,-85 68,129-93,1 0,0 0,0 0,0 0,0 0,0 1,1-1,0 1,-1 0,-1 5,3-7,1 0,0 0,0-1,0 1,0 0,0 0,0 0,0 0,0-1,1 1,-1 0,1 0,-1-1,1 1,0 0,0-1,0 1,0 0,0-1,0 1,0-1,0 0,0 1,1-1,-1 0,3 2,2 2,0-1,1 0,-1 0,1 0,0-1,0 0,0 0,0-1,11 3,8 0,37 1,-37-4,437 7,-285-11,-112 2,-42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4:06.9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0,'0'1,"0"-1,0 1,1 0,-1-1,1 1,-1 0,0-1,1 1,-1-1,1 1,0-1,-1 1,1-1,-1 0,1 1,0-1,-1 0,1 1,0-1,0 1,19 5,-16-5,38 11,1-2,0-1,46 1,134 1,-221-11,18 0,56 2,107 15,-141-11,-29-5,1 1,-1 0,0 1,0 1,-1 0,25 11,-32-13,0 0,0 0,0 0,0-1,10 2,8 2,-16-3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4:06.9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0,'0'1,"0"-1,0 1,1 0,-1-1,1 1,-1 0,0-1,1 1,-1-1,1 1,0-1,-1 1,1-1,-1 0,1 1,0-1,-1 0,1 1,0-1,0 1,19 5,-16-5,38 11,1-2,0-1,46 1,134 1,-221-11,18 0,56 2,107 15,-141-11,-29-5,1 1,-1 0,0 1,0 1,-1 0,25 11,-32-13,0 0,0 0,0 0,0-1,10 2,8 2,-16-3</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4:06.9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0,'0'1,"0"-1,0 1,1 0,-1-1,1 1,-1 0,0-1,1 1,-1-1,1 1,0-1,-1 1,1-1,-1 0,1 1,0-1,-1 0,1 1,0-1,0 1,19 5,-16-5,38 11,1-2,0-1,46 1,134 1,-221-11,18 0,56 2,107 15,-141-11,-29-5,1 1,-1 0,0 1,0 1,-1 0,25 11,-32-13,0 0,0 0,0 0,0-1,10 2,8 2,-16-3</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7:29.4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1,'1'1,"0"0,0 0,0 0,1 0,-1 0,0 0,1 0,-1-1,1 1,-1 0,1-1,-1 1,1-1,-1 1,3-1,0 1,26 9,0-2,59 7,65-3,-72-7,406 31,-144-29,-204-9,293-14,13 9,37 50,-482-43,201 18,300-9,-455-13,60-13,-21 3,444-27,1 36,-458 5,143 11,-4 1,-22-1,-8 3,-129-6,-16-2,59 2,20-9,-98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7:30.7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25,'159'1,"175"-3,-154-9,83-1,-204 12,0 3,92 15,-56-1,76 18,-155-31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7:32.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0,'0'1,"1"-1,-1 1,0-1,0 1,1-1,-1 1,0-1,1 0,-1 1,0-1,1 0,-1 1,0-1,1 0,-1 1,1-1,-1 0,1 0,-1 0,1 1,-1-1,1 0,-1 0,1 0,-1 0,2 0,18 3,-12-3,201 29,258 2,461-33,-774-3,53-1,36 5,201 3,-247 15,39 1,-192-18,-27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1:36.1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1,'0'2,"0"0,0 0,0 1,1-1,-1 0,0 0,1 1,0-2,0 1,-1 1,1-1,0-1,0 1,2 4,-1-5,0 1,1 0,-1 0,0-1,1 1,0-1,-2 1,2-1,0 0,-1-1,5 2,57 14,120 13,-148-25,264 25,-177-18,65 0,75 9,-106-2,195-2,-162 0,-16-1,45-7,-64-6,-110-2,-37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1:40.9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0,'498'38,"-188"-6,1151 49,-976-58,-485-23,929 70,-508-22,50-38,-306-12,122 2,201-1,-437 0,0-3,0-2,-2-2,69-20,412-104,-434 122,0 3,111 7,-91 1,953-1,-1025 1,-29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1:43.4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53,'112'-12,"-22"1,72 0,195-8,846 52,-201 15,1541-48,-949-2,-1385 16,-127-6,-24-2,368 19,-298-25,190-2,-288-1,50-14,-55 10,0 3,48-4,10 7,-23 0,105 14,-164-13,0 0,1 1,-1-1,1 2,0-2,-1 1,0-1,0 1,1 0,-1 0,1 0,-1 0,2 3,2 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25:55.4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1 107,'0'1,"0"0,1-1,-1 1,0 0,1-1,-1 1,1 0,-1 0,1-1,-1 1,1-1,-1 1,1-1,0 1,-1-1,1 1,0-1,-1 1,1-1,0 0,0 1,0-1,0 0,23 7,-19-6,30 6,0-1,67 1,-3 0,-21 2,136 13,95-18,-169-6,-95 3,-7 0,-1-2,1-1,0-1,52-13,-66 10,1 2,-1 0,31 0,76 5,-44 1,17-6,122-22,-136 14,-68 9,181-30,-112 17,101-5,-61 8,266-12,3 25,-171 2,-144-2,389 15,-143 5,-279-18,0 3,53 12,-46-7,63 3,-36-8,46 1,74 6,-99 0,69-11,500-3,-448-10,57 1,-29 2,28 5,2-1,166-2,-271 9,1247-2,-1229 12,-2 0,-8-2,-41 0,-118-8,51-1,-42-2,-28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16:32:30.0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0 140,'214'1,"223"-2,-87-31,-152 11,147 13,-10 2,76-13,123-14,-449 23,93-1,236 30,-209 11,-195-26,0-1,0 1,-1 0,1 1,-1 1,0-1,-1 1,10 8,26 17,-23-18,-13-9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0" tIns="48326" rIns="96650" bIns="48326" rtlCol="0"/>
          <a:lstStyle>
            <a:lvl1pPr algn="l">
              <a:defRPr sz="1300"/>
            </a:lvl1pPr>
          </a:lstStyle>
          <a:p>
            <a:endParaRPr lang="en-US"/>
          </a:p>
        </p:txBody>
      </p:sp>
      <p:sp>
        <p:nvSpPr>
          <p:cNvPr id="3" name="Date Placeholder 2"/>
          <p:cNvSpPr>
            <a:spLocks noGrp="1"/>
          </p:cNvSpPr>
          <p:nvPr>
            <p:ph type="dt" idx="1"/>
          </p:nvPr>
        </p:nvSpPr>
        <p:spPr>
          <a:xfrm>
            <a:off x="4143588" y="1"/>
            <a:ext cx="3169920" cy="481727"/>
          </a:xfrm>
          <a:prstGeom prst="rect">
            <a:avLst/>
          </a:prstGeom>
        </p:spPr>
        <p:txBody>
          <a:bodyPr vert="horz" lIns="96650" tIns="48326" rIns="96650" bIns="48326" rtlCol="0"/>
          <a:lstStyle>
            <a:lvl1pPr algn="r">
              <a:defRPr sz="1300"/>
            </a:lvl1pPr>
          </a:lstStyle>
          <a:p>
            <a:fld id="{C5699E29-E965-4440-AC43-D4B884F9EF7E}" type="datetimeFigureOut">
              <a:rPr lang="en-US" smtClean="0"/>
              <a:t>9/22/2021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0" tIns="48326" rIns="96650" bIns="48326" rtlCol="0" anchor="ctr"/>
          <a:lstStyle/>
          <a:p>
            <a:endParaRPr lang="en-U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50" tIns="48326" rIns="96650" bIns="4832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0" tIns="48326" rIns="96650"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4"/>
            <a:ext cx="3169920" cy="481726"/>
          </a:xfrm>
          <a:prstGeom prst="rect">
            <a:avLst/>
          </a:prstGeom>
        </p:spPr>
        <p:txBody>
          <a:bodyPr vert="horz" lIns="96650" tIns="48326" rIns="96650" bIns="48326" rtlCol="0" anchor="b"/>
          <a:lstStyle>
            <a:lvl1pPr algn="r">
              <a:defRPr sz="1300"/>
            </a:lvl1pPr>
          </a:lstStyle>
          <a:p>
            <a:fld id="{BDB2216A-DBFF-BC41-9B08-B53FE162BE41}" type="slidenum">
              <a:rPr lang="en-US" smtClean="0"/>
              <a:t>‹#›</a:t>
            </a:fld>
            <a:endParaRPr lang="en-US"/>
          </a:p>
        </p:txBody>
      </p:sp>
    </p:spTree>
    <p:extLst>
      <p:ext uri="{BB962C8B-B14F-4D97-AF65-F5344CB8AC3E}">
        <p14:creationId xmlns:p14="http://schemas.microsoft.com/office/powerpoint/2010/main" val="395528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CA7BF-A424-49F6-A150-D058EC29F1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3457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31</a:t>
            </a:fld>
            <a:endParaRPr lang="en-US"/>
          </a:p>
        </p:txBody>
      </p:sp>
    </p:spTree>
    <p:extLst>
      <p:ext uri="{BB962C8B-B14F-4D97-AF65-F5344CB8AC3E}">
        <p14:creationId xmlns:p14="http://schemas.microsoft.com/office/powerpoint/2010/main" val="3285479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32</a:t>
            </a:fld>
            <a:endParaRPr lang="en-US"/>
          </a:p>
        </p:txBody>
      </p:sp>
    </p:spTree>
    <p:extLst>
      <p:ext uri="{BB962C8B-B14F-4D97-AF65-F5344CB8AC3E}">
        <p14:creationId xmlns:p14="http://schemas.microsoft.com/office/powerpoint/2010/main" val="3315048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33</a:t>
            </a:fld>
            <a:endParaRPr lang="en-US"/>
          </a:p>
        </p:txBody>
      </p:sp>
    </p:spTree>
    <p:extLst>
      <p:ext uri="{BB962C8B-B14F-4D97-AF65-F5344CB8AC3E}">
        <p14:creationId xmlns:p14="http://schemas.microsoft.com/office/powerpoint/2010/main" val="2297682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34</a:t>
            </a:fld>
            <a:endParaRPr lang="en-US"/>
          </a:p>
        </p:txBody>
      </p:sp>
    </p:spTree>
    <p:extLst>
      <p:ext uri="{BB962C8B-B14F-4D97-AF65-F5344CB8AC3E}">
        <p14:creationId xmlns:p14="http://schemas.microsoft.com/office/powerpoint/2010/main" val="380480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35</a:t>
            </a:fld>
            <a:endParaRPr lang="en-US"/>
          </a:p>
        </p:txBody>
      </p:sp>
    </p:spTree>
    <p:extLst>
      <p:ext uri="{BB962C8B-B14F-4D97-AF65-F5344CB8AC3E}">
        <p14:creationId xmlns:p14="http://schemas.microsoft.com/office/powerpoint/2010/main" val="4154864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36</a:t>
            </a:fld>
            <a:endParaRPr lang="en-US"/>
          </a:p>
        </p:txBody>
      </p:sp>
    </p:spTree>
    <p:extLst>
      <p:ext uri="{BB962C8B-B14F-4D97-AF65-F5344CB8AC3E}">
        <p14:creationId xmlns:p14="http://schemas.microsoft.com/office/powerpoint/2010/main" val="226554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37</a:t>
            </a:fld>
            <a:endParaRPr lang="en-US"/>
          </a:p>
        </p:txBody>
      </p:sp>
    </p:spTree>
    <p:extLst>
      <p:ext uri="{BB962C8B-B14F-4D97-AF65-F5344CB8AC3E}">
        <p14:creationId xmlns:p14="http://schemas.microsoft.com/office/powerpoint/2010/main" val="80297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38</a:t>
            </a:fld>
            <a:endParaRPr lang="en-US"/>
          </a:p>
        </p:txBody>
      </p:sp>
    </p:spTree>
    <p:extLst>
      <p:ext uri="{BB962C8B-B14F-4D97-AF65-F5344CB8AC3E}">
        <p14:creationId xmlns:p14="http://schemas.microsoft.com/office/powerpoint/2010/main" val="3690526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39</a:t>
            </a:fld>
            <a:endParaRPr lang="en-US"/>
          </a:p>
        </p:txBody>
      </p:sp>
    </p:spTree>
    <p:extLst>
      <p:ext uri="{BB962C8B-B14F-4D97-AF65-F5344CB8AC3E}">
        <p14:creationId xmlns:p14="http://schemas.microsoft.com/office/powerpoint/2010/main" val="1009943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41</a:t>
            </a:fld>
            <a:endParaRPr lang="en-US"/>
          </a:p>
        </p:txBody>
      </p:sp>
    </p:spTree>
    <p:extLst>
      <p:ext uri="{BB962C8B-B14F-4D97-AF65-F5344CB8AC3E}">
        <p14:creationId xmlns:p14="http://schemas.microsoft.com/office/powerpoint/2010/main" val="379079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B2216A-DBFF-BC41-9B08-B53FE162BE41}" type="slidenum">
              <a:rPr lang="en-US" smtClean="0"/>
              <a:t>7</a:t>
            </a:fld>
            <a:endParaRPr lang="en-US"/>
          </a:p>
        </p:txBody>
      </p:sp>
    </p:spTree>
    <p:extLst>
      <p:ext uri="{BB962C8B-B14F-4D97-AF65-F5344CB8AC3E}">
        <p14:creationId xmlns:p14="http://schemas.microsoft.com/office/powerpoint/2010/main" val="1082220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42</a:t>
            </a:fld>
            <a:endParaRPr lang="en-US"/>
          </a:p>
        </p:txBody>
      </p:sp>
    </p:spTree>
    <p:extLst>
      <p:ext uri="{BB962C8B-B14F-4D97-AF65-F5344CB8AC3E}">
        <p14:creationId xmlns:p14="http://schemas.microsoft.com/office/powerpoint/2010/main" val="2111173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43</a:t>
            </a:fld>
            <a:endParaRPr lang="en-US"/>
          </a:p>
        </p:txBody>
      </p:sp>
    </p:spTree>
    <p:extLst>
      <p:ext uri="{BB962C8B-B14F-4D97-AF65-F5344CB8AC3E}">
        <p14:creationId xmlns:p14="http://schemas.microsoft.com/office/powerpoint/2010/main" val="3211234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44</a:t>
            </a:fld>
            <a:endParaRPr lang="en-US"/>
          </a:p>
        </p:txBody>
      </p:sp>
    </p:spTree>
    <p:extLst>
      <p:ext uri="{BB962C8B-B14F-4D97-AF65-F5344CB8AC3E}">
        <p14:creationId xmlns:p14="http://schemas.microsoft.com/office/powerpoint/2010/main" val="672851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45</a:t>
            </a:fld>
            <a:endParaRPr lang="en-US"/>
          </a:p>
        </p:txBody>
      </p:sp>
    </p:spTree>
    <p:extLst>
      <p:ext uri="{BB962C8B-B14F-4D97-AF65-F5344CB8AC3E}">
        <p14:creationId xmlns:p14="http://schemas.microsoft.com/office/powerpoint/2010/main" val="1637869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46</a:t>
            </a:fld>
            <a:endParaRPr lang="en-US"/>
          </a:p>
        </p:txBody>
      </p:sp>
    </p:spTree>
    <p:extLst>
      <p:ext uri="{BB962C8B-B14F-4D97-AF65-F5344CB8AC3E}">
        <p14:creationId xmlns:p14="http://schemas.microsoft.com/office/powerpoint/2010/main" val="3086115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47</a:t>
            </a:fld>
            <a:endParaRPr lang="en-US"/>
          </a:p>
        </p:txBody>
      </p:sp>
    </p:spTree>
    <p:extLst>
      <p:ext uri="{BB962C8B-B14F-4D97-AF65-F5344CB8AC3E}">
        <p14:creationId xmlns:p14="http://schemas.microsoft.com/office/powerpoint/2010/main" val="1736233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48</a:t>
            </a:fld>
            <a:endParaRPr lang="en-US"/>
          </a:p>
        </p:txBody>
      </p:sp>
    </p:spTree>
    <p:extLst>
      <p:ext uri="{BB962C8B-B14F-4D97-AF65-F5344CB8AC3E}">
        <p14:creationId xmlns:p14="http://schemas.microsoft.com/office/powerpoint/2010/main" val="2760841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49</a:t>
            </a:fld>
            <a:endParaRPr lang="en-US"/>
          </a:p>
        </p:txBody>
      </p:sp>
    </p:spTree>
    <p:extLst>
      <p:ext uri="{BB962C8B-B14F-4D97-AF65-F5344CB8AC3E}">
        <p14:creationId xmlns:p14="http://schemas.microsoft.com/office/powerpoint/2010/main" val="1259657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50</a:t>
            </a:fld>
            <a:endParaRPr lang="en-US"/>
          </a:p>
        </p:txBody>
      </p:sp>
    </p:spTree>
    <p:extLst>
      <p:ext uri="{BB962C8B-B14F-4D97-AF65-F5344CB8AC3E}">
        <p14:creationId xmlns:p14="http://schemas.microsoft.com/office/powerpoint/2010/main" val="2656475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51</a:t>
            </a:fld>
            <a:endParaRPr lang="en-US"/>
          </a:p>
        </p:txBody>
      </p:sp>
    </p:spTree>
    <p:extLst>
      <p:ext uri="{BB962C8B-B14F-4D97-AF65-F5344CB8AC3E}">
        <p14:creationId xmlns:p14="http://schemas.microsoft.com/office/powerpoint/2010/main" val="3497213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DB2216A-DBFF-BC41-9B08-B53FE162BE41}" type="slidenum">
              <a:rPr lang="en-US" smtClean="0"/>
              <a:t>8</a:t>
            </a:fld>
            <a:endParaRPr lang="en-US"/>
          </a:p>
        </p:txBody>
      </p:sp>
    </p:spTree>
    <p:extLst>
      <p:ext uri="{BB962C8B-B14F-4D97-AF65-F5344CB8AC3E}">
        <p14:creationId xmlns:p14="http://schemas.microsoft.com/office/powerpoint/2010/main" val="2163748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52</a:t>
            </a:fld>
            <a:endParaRPr lang="en-US"/>
          </a:p>
        </p:txBody>
      </p:sp>
    </p:spTree>
    <p:extLst>
      <p:ext uri="{BB962C8B-B14F-4D97-AF65-F5344CB8AC3E}">
        <p14:creationId xmlns:p14="http://schemas.microsoft.com/office/powerpoint/2010/main" val="3686780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53</a:t>
            </a:fld>
            <a:endParaRPr lang="en-US"/>
          </a:p>
        </p:txBody>
      </p:sp>
    </p:spTree>
    <p:extLst>
      <p:ext uri="{BB962C8B-B14F-4D97-AF65-F5344CB8AC3E}">
        <p14:creationId xmlns:p14="http://schemas.microsoft.com/office/powerpoint/2010/main" val="766273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54</a:t>
            </a:fld>
            <a:endParaRPr lang="en-US"/>
          </a:p>
        </p:txBody>
      </p:sp>
    </p:spTree>
    <p:extLst>
      <p:ext uri="{BB962C8B-B14F-4D97-AF65-F5344CB8AC3E}">
        <p14:creationId xmlns:p14="http://schemas.microsoft.com/office/powerpoint/2010/main" val="1200324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55</a:t>
            </a:fld>
            <a:endParaRPr lang="en-US"/>
          </a:p>
        </p:txBody>
      </p:sp>
    </p:spTree>
    <p:extLst>
      <p:ext uri="{BB962C8B-B14F-4D97-AF65-F5344CB8AC3E}">
        <p14:creationId xmlns:p14="http://schemas.microsoft.com/office/powerpoint/2010/main" val="756749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56</a:t>
            </a:fld>
            <a:endParaRPr lang="en-US"/>
          </a:p>
        </p:txBody>
      </p:sp>
    </p:spTree>
    <p:extLst>
      <p:ext uri="{BB962C8B-B14F-4D97-AF65-F5344CB8AC3E}">
        <p14:creationId xmlns:p14="http://schemas.microsoft.com/office/powerpoint/2010/main" val="354347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57</a:t>
            </a:fld>
            <a:endParaRPr lang="en-US"/>
          </a:p>
        </p:txBody>
      </p:sp>
    </p:spTree>
    <p:extLst>
      <p:ext uri="{BB962C8B-B14F-4D97-AF65-F5344CB8AC3E}">
        <p14:creationId xmlns:p14="http://schemas.microsoft.com/office/powerpoint/2010/main" val="524207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58</a:t>
            </a:fld>
            <a:endParaRPr lang="en-US"/>
          </a:p>
        </p:txBody>
      </p:sp>
    </p:spTree>
    <p:extLst>
      <p:ext uri="{BB962C8B-B14F-4D97-AF65-F5344CB8AC3E}">
        <p14:creationId xmlns:p14="http://schemas.microsoft.com/office/powerpoint/2010/main" val="105152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9</a:t>
            </a:fld>
            <a:endParaRPr lang="en-US"/>
          </a:p>
        </p:txBody>
      </p:sp>
    </p:spTree>
    <p:extLst>
      <p:ext uri="{BB962C8B-B14F-4D97-AF65-F5344CB8AC3E}">
        <p14:creationId xmlns:p14="http://schemas.microsoft.com/office/powerpoint/2010/main" val="2979716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B2216A-DBFF-BC41-9B08-B53FE162BE41}" type="slidenum">
              <a:rPr lang="en-US" smtClean="0"/>
              <a:t>10</a:t>
            </a:fld>
            <a:endParaRPr lang="en-US"/>
          </a:p>
        </p:txBody>
      </p:sp>
    </p:spTree>
    <p:extLst>
      <p:ext uri="{BB962C8B-B14F-4D97-AF65-F5344CB8AC3E}">
        <p14:creationId xmlns:p14="http://schemas.microsoft.com/office/powerpoint/2010/main" val="207298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11</a:t>
            </a:fld>
            <a:endParaRPr lang="en-US"/>
          </a:p>
        </p:txBody>
      </p:sp>
    </p:spTree>
    <p:extLst>
      <p:ext uri="{BB962C8B-B14F-4D97-AF65-F5344CB8AC3E}">
        <p14:creationId xmlns:p14="http://schemas.microsoft.com/office/powerpoint/2010/main" val="659934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2216A-DBFF-BC41-9B08-B53FE162BE41}" type="slidenum">
              <a:rPr lang="en-US" smtClean="0"/>
              <a:t>12</a:t>
            </a:fld>
            <a:endParaRPr lang="en-US"/>
          </a:p>
        </p:txBody>
      </p:sp>
    </p:spTree>
    <p:extLst>
      <p:ext uri="{BB962C8B-B14F-4D97-AF65-F5344CB8AC3E}">
        <p14:creationId xmlns:p14="http://schemas.microsoft.com/office/powerpoint/2010/main" val="2878185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CA7BF-A424-49F6-A150-D058EC29F1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6582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CA7BF-A424-49F6-A150-D058EC29F1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2601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en.wikipedia.org/wiki/United_States_Department_of_Energy"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msquaredstrategies.com/department-of-energy.htm" TargetMode="External"/><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2300">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9" y="6453386"/>
            <a:ext cx="1607944" cy="404614"/>
          </a:xfrm>
        </p:spPr>
        <p:txBody>
          <a:bodyPr/>
          <a:lstStyle>
            <a:lvl1pPr>
              <a:defRPr baseline="0">
                <a:solidFill>
                  <a:schemeClr val="tx2"/>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11"/>
          </p:nvPr>
        </p:nvSpPr>
        <p:spPr>
          <a:xfrm>
            <a:off x="2584056" y="6453386"/>
            <a:ext cx="7023377" cy="404614"/>
          </a:xfrm>
        </p:spPr>
        <p:txBody>
          <a:bodyPr/>
          <a:lstStyle>
            <a:lvl1pPr algn="ctr">
              <a:defRPr baseline="0">
                <a:solidFill>
                  <a:schemeClr val="tx2"/>
                </a:solidFill>
                <a:latin typeface="Arial" panose="020B0604020202020204" pitchFamily="34" charset="0"/>
                <a:cs typeface="Arial" panose="020B0604020202020204" pitchFamily="34" charset="0"/>
              </a:defRPr>
            </a:lvl1pPr>
          </a:lstStyle>
          <a:p>
            <a:r>
              <a:rPr lang="en-US"/>
              <a:t>CII</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latin typeface="Arial" panose="020B0604020202020204" pitchFamily="34" charset="0"/>
                <a:cs typeface="Arial" panose="020B0604020202020204" pitchFamily="34" charset="0"/>
              </a:defRPr>
            </a:lvl1pPr>
          </a:lstStyle>
          <a:p>
            <a:fld id="{CD7523D8-0813-224C-91B3-A6EBF8F66999}" type="slidenum">
              <a:rPr lang="en-US" smtClean="0"/>
              <a:pPr/>
              <a:t>‹#›</a:t>
            </a:fld>
            <a:endParaRPr lang="en-US"/>
          </a:p>
        </p:txBody>
      </p:sp>
      <p:grpSp>
        <p:nvGrpSpPr>
          <p:cNvPr id="7" name="Group 6"/>
          <p:cNvGrpSpPr/>
          <p:nvPr/>
        </p:nvGrpSpPr>
        <p:grpSpPr>
          <a:xfrm>
            <a:off x="752859" y="744471"/>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10" name="Shape 71">
            <a:extLst>
              <a:ext uri="{FF2B5EF4-FFF2-40B4-BE49-F238E27FC236}">
                <a16:creationId xmlns:a16="http://schemas.microsoft.com/office/drawing/2014/main" id="{FDFEA057-E120-4950-88E7-3D96F4A41B81}"/>
              </a:ext>
            </a:extLst>
          </p:cNvPr>
          <p:cNvPicPr preferRelativeResize="0"/>
          <p:nvPr userDrawn="1"/>
        </p:nvPicPr>
        <p:blipFill rotWithShape="1">
          <a:blip r:embed="rId2">
            <a:alphaModFix/>
          </a:blip>
          <a:srcRect/>
          <a:stretch/>
        </p:blipFill>
        <p:spPr>
          <a:xfrm>
            <a:off x="904975" y="5399026"/>
            <a:ext cx="3355943" cy="918732"/>
          </a:xfrm>
          <a:prstGeom prst="rect">
            <a:avLst/>
          </a:prstGeom>
          <a:noFill/>
          <a:ln>
            <a:noFill/>
          </a:ln>
        </p:spPr>
      </p:pic>
      <p:sp>
        <p:nvSpPr>
          <p:cNvPr id="13" name="Oval 12">
            <a:extLst>
              <a:ext uri="{FF2B5EF4-FFF2-40B4-BE49-F238E27FC236}">
                <a16:creationId xmlns:a16="http://schemas.microsoft.com/office/drawing/2014/main" id="{800D604E-8862-46A4-A210-01CCC0C0D264}"/>
              </a:ext>
            </a:extLst>
          </p:cNvPr>
          <p:cNvSpPr/>
          <p:nvPr userDrawn="1"/>
        </p:nvSpPr>
        <p:spPr>
          <a:xfrm>
            <a:off x="5282463" y="5152958"/>
            <a:ext cx="1615563" cy="1514892"/>
          </a:xfrm>
          <a:prstGeom prst="ellipse">
            <a:avLst/>
          </a:prstGeom>
          <a:blipFill dpi="0"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92371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33164"/>
            <a:ext cx="9601200" cy="1485900"/>
          </a:xfrm>
        </p:spPr>
        <p:txBody>
          <a:bodyPr/>
          <a:lstStyle/>
          <a:p>
            <a:r>
              <a:rPr lang="en-US" dirty="0"/>
              <a:t>Click to edit Master title style</a:t>
            </a:r>
          </a:p>
        </p:txBody>
      </p:sp>
      <p:sp>
        <p:nvSpPr>
          <p:cNvPr id="3" name="Vertical Text Placeholder 2"/>
          <p:cNvSpPr>
            <a:spLocks noGrp="1"/>
          </p:cNvSpPr>
          <p:nvPr>
            <p:ph type="body" orient="vert" idx="1"/>
          </p:nvPr>
        </p:nvSpPr>
        <p:spPr>
          <a:xfrm>
            <a:off x="1371600" y="2295527"/>
            <a:ext cx="9601200" cy="357187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7523D8-0813-224C-91B3-A6EBF8F66999}" type="slidenum">
              <a:rPr lang="en-US" smtClean="0"/>
              <a:t>‹#›</a:t>
            </a:fld>
            <a:endParaRPr lang="en-US"/>
          </a:p>
        </p:txBody>
      </p:sp>
    </p:spTree>
    <p:extLst>
      <p:ext uri="{BB962C8B-B14F-4D97-AF65-F5344CB8AC3E}">
        <p14:creationId xmlns:p14="http://schemas.microsoft.com/office/powerpoint/2010/main" val="225233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2" y="624156"/>
            <a:ext cx="1565767" cy="52432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371601"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7523D8-0813-224C-91B3-A6EBF8F66999}" type="slidenum">
              <a:rPr lang="en-US" smtClean="0"/>
              <a:t>‹#›</a:t>
            </a:fld>
            <a:endParaRPr lang="en-US"/>
          </a:p>
        </p:txBody>
      </p:sp>
    </p:spTree>
    <p:extLst>
      <p:ext uri="{BB962C8B-B14F-4D97-AF65-F5344CB8AC3E}">
        <p14:creationId xmlns:p14="http://schemas.microsoft.com/office/powerpoint/2010/main" val="345102218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19"/>
          <p:cNvSpPr/>
          <p:nvPr userDrawn="1"/>
        </p:nvSpPr>
        <p:spPr>
          <a:xfrm>
            <a:off x="0" y="0"/>
            <a:ext cx="12192000" cy="9271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67" dirty="0">
              <a:solidFill>
                <a:prstClr val="white"/>
              </a:solidFill>
              <a:latin typeface="Arial" panose="020B0604020202020204" pitchFamily="34" charset="0"/>
              <a:cs typeface="Arial" panose="020B0604020202020204" pitchFamily="34" charset="0"/>
              <a:sym typeface="Times New Roman" pitchFamily="18" charset="0"/>
            </a:endParaRPr>
          </a:p>
        </p:txBody>
      </p:sp>
      <p:sp>
        <p:nvSpPr>
          <p:cNvPr id="5" name="Rectangle 22"/>
          <p:cNvSpPr>
            <a:spLocks noChangeArrowheads="1"/>
          </p:cNvSpPr>
          <p:nvPr userDrawn="1"/>
        </p:nvSpPr>
        <p:spPr bwMode="auto">
          <a:xfrm flipH="1" flipV="1">
            <a:off x="0" y="933453"/>
            <a:ext cx="12192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sz="1067" dirty="0">
              <a:solidFill>
                <a:srgbClr val="FFFFFF"/>
              </a:solidFill>
              <a:latin typeface="Arial" panose="020B0604020202020204" pitchFamily="34" charset="0"/>
              <a:cs typeface="Arial" panose="020B0604020202020204" pitchFamily="34" charset="0"/>
              <a:sym typeface="Times New Roman" pitchFamily="18" charset="0"/>
            </a:endParaRPr>
          </a:p>
        </p:txBody>
      </p:sp>
      <p:sp>
        <p:nvSpPr>
          <p:cNvPr id="6" name="Rectangle 22"/>
          <p:cNvSpPr>
            <a:spLocks noChangeArrowheads="1"/>
          </p:cNvSpPr>
          <p:nvPr userDrawn="1"/>
        </p:nvSpPr>
        <p:spPr bwMode="auto">
          <a:xfrm flipH="1" flipV="1">
            <a:off x="0" y="933453"/>
            <a:ext cx="12192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sz="1067" dirty="0">
              <a:solidFill>
                <a:srgbClr val="FFFFFF"/>
              </a:solidFill>
              <a:latin typeface="Arial" panose="020B0604020202020204" pitchFamily="34" charset="0"/>
              <a:cs typeface="Arial" panose="020B0604020202020204" pitchFamily="34" charset="0"/>
              <a:sym typeface="Times New Roman" pitchFamily="18" charset="0"/>
            </a:endParaRPr>
          </a:p>
        </p:txBody>
      </p:sp>
      <p:sp>
        <p:nvSpPr>
          <p:cNvPr id="13" name="Text Placeholder 12"/>
          <p:cNvSpPr>
            <a:spLocks noGrp="1"/>
          </p:cNvSpPr>
          <p:nvPr>
            <p:ph type="body" sz="quarter" idx="13"/>
          </p:nvPr>
        </p:nvSpPr>
        <p:spPr>
          <a:xfrm>
            <a:off x="-1" y="0"/>
            <a:ext cx="10322769" cy="914400"/>
          </a:xfrm>
          <a:prstGeom prst="rect">
            <a:avLst/>
          </a:prstGeom>
          <a:solidFill>
            <a:schemeClr val="accent1">
              <a:lumMod val="75000"/>
            </a:schemeClr>
          </a:solidFill>
        </p:spPr>
        <p:txBody>
          <a:bodyPr anchor="ctr"/>
          <a:lstStyle>
            <a:lvl1pPr algn="l">
              <a:buNone/>
              <a:defRPr sz="2844" b="1">
                <a:solidFill>
                  <a:schemeClr val="bg1"/>
                </a:solidFill>
                <a:latin typeface="Arial" panose="020B0604020202020204" pitchFamily="34" charset="0"/>
                <a:cs typeface="Arial" panose="020B0604020202020204" pitchFamily="34" charset="0"/>
              </a:defRPr>
            </a:lvl1pPr>
            <a:lvl4pPr>
              <a:buNone/>
              <a:defRPr/>
            </a:lvl4pPr>
          </a:lstStyle>
          <a:p>
            <a:pPr lvl="0"/>
            <a:r>
              <a:rPr lang="en-US"/>
              <a:t>Click to edit Master text styles</a:t>
            </a:r>
          </a:p>
        </p:txBody>
      </p:sp>
      <p:sp>
        <p:nvSpPr>
          <p:cNvPr id="14" name="Content Placeholder 2"/>
          <p:cNvSpPr>
            <a:spLocks noGrp="1"/>
          </p:cNvSpPr>
          <p:nvPr>
            <p:ph idx="1"/>
          </p:nvPr>
        </p:nvSpPr>
        <p:spPr>
          <a:xfrm>
            <a:off x="304800" y="1066800"/>
            <a:ext cx="11582400" cy="5562600"/>
          </a:xfrm>
          <a:prstGeom prst="rect">
            <a:avLst/>
          </a:prstGeom>
        </p:spPr>
        <p:txBody>
          <a:bodyPr>
            <a:noAutofit/>
          </a:bodyPr>
          <a:lstStyle>
            <a:lvl1pPr>
              <a:buSzPct val="125000"/>
              <a:defRPr sz="2489" b="1">
                <a:solidFill>
                  <a:schemeClr val="accent1">
                    <a:lumMod val="50000"/>
                  </a:schemeClr>
                </a:solidFill>
                <a:latin typeface="Arial" pitchFamily="34" charset="0"/>
                <a:cs typeface="Arial" pitchFamily="34" charset="0"/>
              </a:defRPr>
            </a:lvl1pPr>
            <a:lvl2pPr marL="512227" indent="-203198">
              <a:defRPr sz="2133">
                <a:solidFill>
                  <a:schemeClr val="accent1">
                    <a:lumMod val="50000"/>
                  </a:schemeClr>
                </a:solidFill>
                <a:latin typeface="Arial" pitchFamily="34" charset="0"/>
                <a:cs typeface="Arial" pitchFamily="34" charset="0"/>
              </a:defRPr>
            </a:lvl2pPr>
            <a:lvl3pPr marL="715425" indent="-203198">
              <a:defRPr sz="1779">
                <a:solidFill>
                  <a:schemeClr val="accent1">
                    <a:lumMod val="50000"/>
                  </a:schemeClr>
                </a:solidFill>
                <a:latin typeface="Arial" pitchFamily="34" charset="0"/>
                <a:cs typeface="Arial" pitchFamily="34" charset="0"/>
              </a:defRPr>
            </a:lvl3pPr>
            <a:lvl4pPr marL="918622" indent="-203198">
              <a:defRPr sz="1600">
                <a:solidFill>
                  <a:schemeClr val="accent1">
                    <a:lumMod val="50000"/>
                  </a:schemeClr>
                </a:solidFill>
                <a:latin typeface="Arial" pitchFamily="34" charset="0"/>
                <a:cs typeface="Arial" pitchFamily="34" charset="0"/>
              </a:defRPr>
            </a:lvl4pPr>
            <a:lvl5pPr marL="1121820" indent="-203198">
              <a:defRPr sz="1423">
                <a:solidFill>
                  <a:schemeClr val="accent1">
                    <a:lumMod val="50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p:cNvSpPr txBox="1"/>
          <p:nvPr userDrawn="1"/>
        </p:nvSpPr>
        <p:spPr>
          <a:xfrm>
            <a:off x="11338768" y="506082"/>
            <a:ext cx="731290" cy="261610"/>
          </a:xfrm>
          <a:prstGeom prst="rect">
            <a:avLst/>
          </a:prstGeom>
          <a:noFill/>
        </p:spPr>
        <p:txBody>
          <a:bodyPr wrap="none" rtlCol="0">
            <a:spAutoFit/>
          </a:bodyPr>
          <a:lstStyle/>
          <a:p>
            <a:r>
              <a:rPr lang="en-US" sz="1100" b="1" dirty="0">
                <a:solidFill>
                  <a:prstClr val="white"/>
                </a:solidFill>
                <a:latin typeface="Arial" panose="020B0604020202020204" pitchFamily="34" charset="0"/>
                <a:cs typeface="Arial" panose="020B0604020202020204" pitchFamily="34" charset="0"/>
                <a:sym typeface="Arial" pitchFamily="34" charset="0"/>
              </a:rPr>
              <a:t>Slide </a:t>
            </a:r>
            <a:fld id="{72E33862-3531-444F-91AC-C799CBC8FC10}" type="slidenum">
              <a:rPr lang="en-US" sz="1100" b="1" smtClean="0">
                <a:solidFill>
                  <a:prstClr val="white"/>
                </a:solidFill>
                <a:latin typeface="Arial" panose="020B0604020202020204" pitchFamily="34" charset="0"/>
                <a:cs typeface="Arial" panose="020B0604020202020204" pitchFamily="34" charset="0"/>
                <a:sym typeface="Arial" pitchFamily="34" charset="0"/>
              </a:rPr>
              <a:pPr/>
              <a:t>‹#›</a:t>
            </a:fld>
            <a:endParaRPr lang="en-US" sz="1100" b="1" dirty="0">
              <a:solidFill>
                <a:prstClr val="white"/>
              </a:solidFill>
              <a:latin typeface="Arial" panose="020B0604020202020204" pitchFamily="34" charset="0"/>
              <a:cs typeface="Arial" panose="020B0604020202020204" pitchFamily="34" charset="0"/>
              <a:sym typeface="Arial" pitchFamily="34" charset="0"/>
            </a:endParaRPr>
          </a:p>
        </p:txBody>
      </p:sp>
      <p:pic>
        <p:nvPicPr>
          <p:cNvPr id="9" name="Picture 7" descr="Fancy DOE Seal"/>
          <p:cNvPicPr>
            <a:picLocks noChangeAspect="1" noChangeArrowheads="1"/>
          </p:cNvPicPr>
          <p:nvPr userDrawn="1"/>
        </p:nvPicPr>
        <p:blipFill>
          <a:blip r:embed="rId2" cstate="print"/>
          <a:srcRect/>
          <a:stretch>
            <a:fillRect/>
          </a:stretch>
        </p:blipFill>
        <p:spPr bwMode="auto">
          <a:xfrm>
            <a:off x="10475169" y="45720"/>
            <a:ext cx="863595" cy="819146"/>
          </a:xfrm>
          <a:prstGeom prst="ellipse">
            <a:avLst/>
          </a:prstGeom>
          <a:noFill/>
          <a:ln w="9525">
            <a:noFill/>
            <a:miter lim="800000"/>
            <a:headEnd/>
            <a:tailEnd/>
          </a:ln>
        </p:spPr>
      </p:pic>
    </p:spTree>
    <p:extLst>
      <p:ext uri="{BB962C8B-B14F-4D97-AF65-F5344CB8AC3E}">
        <p14:creationId xmlns:p14="http://schemas.microsoft.com/office/powerpoint/2010/main" val="83740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9"/>
          <p:cNvSpPr/>
          <p:nvPr userDrawn="1"/>
        </p:nvSpPr>
        <p:spPr>
          <a:xfrm>
            <a:off x="0" y="0"/>
            <a:ext cx="12192000" cy="9271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67" dirty="0">
              <a:solidFill>
                <a:prstClr val="white"/>
              </a:solidFill>
              <a:latin typeface="Arial" panose="020B0604020202020204" pitchFamily="34" charset="0"/>
              <a:sym typeface="Times New Roman" pitchFamily="18" charset="0"/>
            </a:endParaRPr>
          </a:p>
        </p:txBody>
      </p:sp>
      <p:sp>
        <p:nvSpPr>
          <p:cNvPr id="6" name="Rectangle 22"/>
          <p:cNvSpPr>
            <a:spLocks noChangeArrowheads="1"/>
          </p:cNvSpPr>
          <p:nvPr userDrawn="1"/>
        </p:nvSpPr>
        <p:spPr bwMode="auto">
          <a:xfrm flipH="1" flipV="1">
            <a:off x="0" y="933453"/>
            <a:ext cx="12192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sz="1067" dirty="0">
              <a:solidFill>
                <a:srgbClr val="FFFFFF"/>
              </a:solidFill>
              <a:sym typeface="Times New Roman" pitchFamily="18" charset="0"/>
            </a:endParaRPr>
          </a:p>
        </p:txBody>
      </p:sp>
      <p:sp>
        <p:nvSpPr>
          <p:cNvPr id="7" name="Rectangle 22"/>
          <p:cNvSpPr>
            <a:spLocks noChangeArrowheads="1"/>
          </p:cNvSpPr>
          <p:nvPr userDrawn="1"/>
        </p:nvSpPr>
        <p:spPr bwMode="auto">
          <a:xfrm flipH="1" flipV="1">
            <a:off x="0" y="933453"/>
            <a:ext cx="12192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sz="1067" dirty="0">
              <a:solidFill>
                <a:srgbClr val="FFFFFF"/>
              </a:solidFill>
              <a:sym typeface="Times New Roman" pitchFamily="18" charset="0"/>
            </a:endParaRPr>
          </a:p>
        </p:txBody>
      </p:sp>
      <p:sp>
        <p:nvSpPr>
          <p:cNvPr id="9" name="Rectangle 19"/>
          <p:cNvSpPr/>
          <p:nvPr userDrawn="1"/>
        </p:nvSpPr>
        <p:spPr>
          <a:xfrm>
            <a:off x="0" y="6400800"/>
            <a:ext cx="12192000" cy="4572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67" dirty="0">
              <a:solidFill>
                <a:prstClr val="white"/>
              </a:solidFill>
              <a:latin typeface="Arial" panose="020B0604020202020204" pitchFamily="34" charset="0"/>
              <a:sym typeface="Times New Roman" pitchFamily="18" charset="0"/>
            </a:endParaRPr>
          </a:p>
        </p:txBody>
      </p:sp>
      <p:sp>
        <p:nvSpPr>
          <p:cNvPr id="2" name="Title 1"/>
          <p:cNvSpPr>
            <a:spLocks noGrp="1"/>
          </p:cNvSpPr>
          <p:nvPr>
            <p:ph type="ctrTitle"/>
          </p:nvPr>
        </p:nvSpPr>
        <p:spPr>
          <a:xfrm>
            <a:off x="914400" y="2130452"/>
            <a:ext cx="10363200" cy="1470025"/>
          </a:xfrm>
          <a:prstGeom prst="rect">
            <a:avLst/>
          </a:prstGeom>
        </p:spPr>
        <p:txBody>
          <a:bodyPr/>
          <a:lstStyle>
            <a:lvl1pPr>
              <a:defRPr sz="2844"/>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133">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en-US"/>
              <a:t>Click to edit Master subtitle style</a:t>
            </a:r>
            <a:endParaRPr lang="en-US" dirty="0"/>
          </a:p>
        </p:txBody>
      </p:sp>
      <p:sp>
        <p:nvSpPr>
          <p:cNvPr id="10" name="Date Placeholder 3"/>
          <p:cNvSpPr>
            <a:spLocks noGrp="1"/>
          </p:cNvSpPr>
          <p:nvPr>
            <p:ph type="dt" sz="half" idx="14"/>
          </p:nvPr>
        </p:nvSpPr>
        <p:spPr>
          <a:xfrm>
            <a:off x="609600" y="6356356"/>
            <a:ext cx="2844800" cy="365125"/>
          </a:xfrm>
          <a:prstGeom prst="rect">
            <a:avLst/>
          </a:prstGeom>
        </p:spPr>
        <p:txBody>
          <a:bodyPr/>
          <a:lstStyle>
            <a:lvl1pPr eaLnBrk="1" fontAlgn="auto" hangingPunct="1">
              <a:spcBef>
                <a:spcPts val="0"/>
              </a:spcBef>
              <a:spcAft>
                <a:spcPts val="0"/>
              </a:spcAft>
              <a:defRPr>
                <a:latin typeface="Arial" panose="020B0604020202020204" pitchFamily="34" charset="0"/>
                <a:sym typeface="Times New Roman" pitchFamily="18" charset="0"/>
              </a:defRPr>
            </a:lvl1pPr>
          </a:lstStyle>
          <a:p>
            <a:pPr>
              <a:defRPr/>
            </a:pPr>
            <a:endParaRPr lang="en-US" sz="1200">
              <a:solidFill>
                <a:srgbClr val="000000"/>
              </a:solidFill>
            </a:endParaRPr>
          </a:p>
        </p:txBody>
      </p:sp>
      <p:sp>
        <p:nvSpPr>
          <p:cNvPr id="11" name="Footer Placeholder 4"/>
          <p:cNvSpPr>
            <a:spLocks noGrp="1"/>
          </p:cNvSpPr>
          <p:nvPr>
            <p:ph type="ftr" sz="quarter" idx="15"/>
          </p:nvPr>
        </p:nvSpPr>
        <p:spPr>
          <a:xfrm>
            <a:off x="4165600" y="6356356"/>
            <a:ext cx="3860800" cy="365125"/>
          </a:xfrm>
          <a:prstGeom prst="rect">
            <a:avLst/>
          </a:prstGeom>
        </p:spPr>
        <p:txBody>
          <a:bodyPr/>
          <a:lstStyle>
            <a:lvl1pPr eaLnBrk="1" fontAlgn="auto" hangingPunct="1">
              <a:spcBef>
                <a:spcPts val="0"/>
              </a:spcBef>
              <a:spcAft>
                <a:spcPts val="0"/>
              </a:spcAft>
              <a:defRPr>
                <a:latin typeface="Arial" panose="020B0604020202020204" pitchFamily="34" charset="0"/>
                <a:sym typeface="Times New Roman" pitchFamily="18" charset="0"/>
              </a:defRPr>
            </a:lvl1pPr>
          </a:lstStyle>
          <a:p>
            <a:pPr>
              <a:defRPr/>
            </a:pPr>
            <a:endParaRPr lang="en-US" sz="1200">
              <a:solidFill>
                <a:srgbClr val="000000"/>
              </a:solidFill>
            </a:endParaRPr>
          </a:p>
        </p:txBody>
      </p:sp>
      <p:sp>
        <p:nvSpPr>
          <p:cNvPr id="12" name="Slide Number Placeholder 5"/>
          <p:cNvSpPr>
            <a:spLocks noGrp="1"/>
          </p:cNvSpPr>
          <p:nvPr>
            <p:ph type="sldNum" sz="quarter" idx="16"/>
          </p:nvPr>
        </p:nvSpPr>
        <p:spPr>
          <a:xfrm>
            <a:off x="8737600" y="6356356"/>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sym typeface="Times New Roman" pitchFamily="18" charset="0"/>
              </a:defRPr>
            </a:lvl1pPr>
          </a:lstStyle>
          <a:p>
            <a:pPr>
              <a:defRPr/>
            </a:pPr>
            <a:fld id="{042C5ECC-3492-4C73-B9DF-473A1E34FA6E}" type="slidenum">
              <a:rPr lang="en-US" altLang="en-US" sz="1200">
                <a:solidFill>
                  <a:srgbClr val="000000"/>
                </a:solidFill>
              </a:rPr>
              <a:pPr>
                <a:defRPr/>
              </a:pPr>
              <a:t>‹#›</a:t>
            </a:fld>
            <a:endParaRPr lang="en-US" altLang="en-US" sz="1200" dirty="0">
              <a:solidFill>
                <a:srgbClr val="000000"/>
              </a:solidFill>
            </a:endParaRPr>
          </a:p>
        </p:txBody>
      </p:sp>
    </p:spTree>
    <p:extLst>
      <p:ext uri="{BB962C8B-B14F-4D97-AF65-F5344CB8AC3E}">
        <p14:creationId xmlns:p14="http://schemas.microsoft.com/office/powerpoint/2010/main" val="3751065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19"/>
          <p:cNvSpPr/>
          <p:nvPr userDrawn="1"/>
        </p:nvSpPr>
        <p:spPr>
          <a:xfrm>
            <a:off x="0" y="0"/>
            <a:ext cx="12192000" cy="9271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067" dirty="0">
                <a:solidFill>
                  <a:prstClr val="white"/>
                </a:solidFill>
                <a:latin typeface="Arial" panose="020B0604020202020204" pitchFamily="34" charset="0"/>
                <a:sym typeface="Times New Roman" pitchFamily="18" charset="0"/>
              </a:rPr>
              <a:t>v</a:t>
            </a:r>
          </a:p>
        </p:txBody>
      </p:sp>
      <p:sp>
        <p:nvSpPr>
          <p:cNvPr id="11" name="Rectangle 22"/>
          <p:cNvSpPr>
            <a:spLocks noChangeArrowheads="1"/>
          </p:cNvSpPr>
          <p:nvPr userDrawn="1"/>
        </p:nvSpPr>
        <p:spPr bwMode="auto">
          <a:xfrm flipH="1" flipV="1">
            <a:off x="0" y="933453"/>
            <a:ext cx="12192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sz="1067" dirty="0">
              <a:solidFill>
                <a:srgbClr val="FFFFFF"/>
              </a:solidFill>
              <a:sym typeface="Times New Roman" pitchFamily="18" charset="0"/>
            </a:endParaRPr>
          </a:p>
        </p:txBody>
      </p:sp>
      <p:sp>
        <p:nvSpPr>
          <p:cNvPr id="12" name="Rectangle 22"/>
          <p:cNvSpPr>
            <a:spLocks noChangeArrowheads="1"/>
          </p:cNvSpPr>
          <p:nvPr userDrawn="1"/>
        </p:nvSpPr>
        <p:spPr bwMode="auto">
          <a:xfrm flipH="1" flipV="1">
            <a:off x="0" y="933453"/>
            <a:ext cx="12192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sz="1067" dirty="0">
              <a:solidFill>
                <a:srgbClr val="FFFFFF"/>
              </a:solidFill>
              <a:sym typeface="Times New Roman" pitchFamily="18" charset="0"/>
            </a:endParaRPr>
          </a:p>
        </p:txBody>
      </p:sp>
      <p:pic>
        <p:nvPicPr>
          <p:cNvPr id="13" name="Picture 7" descr="Fancy DOE Seal"/>
          <p:cNvPicPr>
            <a:picLocks noChangeAspect="1" noChangeArrowheads="1"/>
          </p:cNvPicPr>
          <p:nvPr userDrawn="1"/>
        </p:nvPicPr>
        <p:blipFill>
          <a:blip r:embed="rId2" cstate="print"/>
          <a:srcRect/>
          <a:stretch>
            <a:fillRect/>
          </a:stretch>
        </p:blipFill>
        <p:spPr bwMode="auto">
          <a:xfrm>
            <a:off x="10475169" y="45720"/>
            <a:ext cx="863595" cy="819146"/>
          </a:xfrm>
          <a:prstGeom prst="ellipse">
            <a:avLst/>
          </a:prstGeom>
          <a:noFill/>
          <a:ln w="9525">
            <a:noFill/>
            <a:miter lim="800000"/>
            <a:headEnd/>
            <a:tailEnd/>
          </a:ln>
        </p:spPr>
      </p:pic>
      <p:sp>
        <p:nvSpPr>
          <p:cNvPr id="3" name="Content Placeholder 2"/>
          <p:cNvSpPr>
            <a:spLocks noGrp="1"/>
          </p:cNvSpPr>
          <p:nvPr>
            <p:ph idx="1"/>
          </p:nvPr>
        </p:nvSpPr>
        <p:spPr>
          <a:xfrm>
            <a:off x="0" y="990600"/>
            <a:ext cx="6096000" cy="2743200"/>
          </a:xfrm>
          <a:prstGeom prst="rect">
            <a:avLst/>
          </a:prstGeom>
        </p:spPr>
        <p:txBody>
          <a:bodyPr/>
          <a:lstStyle>
            <a:lvl1pPr marL="203203" indent="-203203">
              <a:buSzPct val="125000"/>
              <a:buFont typeface="Arial" pitchFamily="34" charset="0"/>
              <a:buChar char="•"/>
              <a:defRPr sz="1244" b="1">
                <a:solidFill>
                  <a:schemeClr val="accent1">
                    <a:lumMod val="50000"/>
                  </a:schemeClr>
                </a:solidFill>
                <a:latin typeface="Arial" pitchFamily="34" charset="0"/>
                <a:cs typeface="Arial" pitchFamily="34" charset="0"/>
              </a:defRPr>
            </a:lvl1pPr>
            <a:lvl2pPr marL="406405" indent="-203203">
              <a:defRPr sz="1244">
                <a:solidFill>
                  <a:schemeClr val="accent1">
                    <a:lumMod val="50000"/>
                  </a:schemeClr>
                </a:solidFill>
              </a:defRPr>
            </a:lvl2pPr>
            <a:lvl3pPr marL="560219" indent="-153813">
              <a:defRPr sz="1244">
                <a:solidFill>
                  <a:schemeClr val="accent1">
                    <a:lumMod val="50000"/>
                  </a:schemeClr>
                </a:solidFill>
              </a:defRPr>
            </a:lvl3pPr>
            <a:lvl4pPr marL="715443" indent="-155224">
              <a:defRPr sz="1244">
                <a:solidFill>
                  <a:schemeClr val="accent1">
                    <a:lumMod val="50000"/>
                  </a:schemeClr>
                </a:solidFill>
              </a:defRPr>
            </a:lvl4pPr>
            <a:lvl5pPr marL="918645" indent="-203203">
              <a:defRPr sz="1067">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0" y="3733800"/>
            <a:ext cx="6096000" cy="2743200"/>
          </a:xfrm>
          <a:prstGeom prst="rect">
            <a:avLst/>
          </a:prstGeom>
        </p:spPr>
        <p:txBody>
          <a:bodyPr/>
          <a:lstStyle>
            <a:lvl1pPr marL="203203" indent="-203203">
              <a:buSzPct val="125000"/>
              <a:buFont typeface="Arial" pitchFamily="34" charset="0"/>
              <a:buChar char="•"/>
              <a:defRPr lang="en-US" sz="1244" b="1" kern="1200" dirty="0" smtClean="0">
                <a:solidFill>
                  <a:schemeClr val="accent1">
                    <a:lumMod val="50000"/>
                  </a:schemeClr>
                </a:solidFill>
                <a:latin typeface="Arial" pitchFamily="34" charset="0"/>
                <a:ea typeface="+mn-ea"/>
                <a:cs typeface="Arial" pitchFamily="34" charset="0"/>
              </a:defRPr>
            </a:lvl1pPr>
            <a:lvl2pPr marL="406405" indent="-203203">
              <a:tabLst>
                <a:tab pos="406405" algn="l"/>
              </a:tabLst>
              <a:defRPr sz="1244">
                <a:solidFill>
                  <a:schemeClr val="accent1">
                    <a:lumMod val="50000"/>
                  </a:schemeClr>
                </a:solidFill>
              </a:defRPr>
            </a:lvl2pPr>
            <a:lvl3pPr marL="560219" indent="-153813">
              <a:defRPr sz="1244">
                <a:solidFill>
                  <a:schemeClr val="accent1">
                    <a:lumMod val="50000"/>
                  </a:schemeClr>
                </a:solidFill>
              </a:defRPr>
            </a:lvl3pPr>
            <a:lvl4pPr marL="715443" indent="-155224">
              <a:defRPr sz="1244">
                <a:solidFill>
                  <a:schemeClr val="accent1">
                    <a:lumMod val="50000"/>
                  </a:schemeClr>
                </a:solidFill>
              </a:defRPr>
            </a:lvl4pPr>
            <a:lvl5pPr marL="918645" indent="-203203">
              <a:defRPr sz="1067">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6096000" y="990600"/>
            <a:ext cx="6096000" cy="2743200"/>
          </a:xfrm>
          <a:prstGeom prst="rect">
            <a:avLst/>
          </a:prstGeom>
        </p:spPr>
        <p:txBody>
          <a:bodyPr/>
          <a:lstStyle>
            <a:lvl1pPr marL="203203" indent="-203203">
              <a:buSzPct val="125000"/>
              <a:buFont typeface="Arial" pitchFamily="34" charset="0"/>
              <a:buChar char="•"/>
              <a:defRPr lang="en-US" sz="1244" b="1" kern="1200" dirty="0" smtClean="0">
                <a:solidFill>
                  <a:schemeClr val="accent1">
                    <a:lumMod val="50000"/>
                  </a:schemeClr>
                </a:solidFill>
                <a:latin typeface="Arial" pitchFamily="34" charset="0"/>
                <a:ea typeface="+mn-ea"/>
                <a:cs typeface="Arial" pitchFamily="34" charset="0"/>
              </a:defRPr>
            </a:lvl1pPr>
            <a:lvl2pPr marL="406405" indent="-203203">
              <a:defRPr sz="1244">
                <a:solidFill>
                  <a:schemeClr val="accent1">
                    <a:lumMod val="50000"/>
                  </a:schemeClr>
                </a:solidFill>
              </a:defRPr>
            </a:lvl2pPr>
            <a:lvl3pPr marL="560219" indent="-153813">
              <a:defRPr sz="1244">
                <a:solidFill>
                  <a:schemeClr val="accent1">
                    <a:lumMod val="50000"/>
                  </a:schemeClr>
                </a:solidFill>
              </a:defRPr>
            </a:lvl3pPr>
            <a:lvl4pPr marL="715443" indent="-155224">
              <a:defRPr sz="1244">
                <a:solidFill>
                  <a:schemeClr val="accent1">
                    <a:lumMod val="50000"/>
                  </a:schemeClr>
                </a:solidFill>
              </a:defRPr>
            </a:lvl4pPr>
            <a:lvl5pPr marL="918645" indent="-203203">
              <a:defRPr sz="1067">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6096000" y="3733800"/>
            <a:ext cx="6096000" cy="2743200"/>
          </a:xfrm>
          <a:prstGeom prst="rect">
            <a:avLst/>
          </a:prstGeom>
        </p:spPr>
        <p:txBody>
          <a:bodyPr/>
          <a:lstStyle>
            <a:lvl1pPr marL="203203" indent="-203203">
              <a:buSzPct val="125000"/>
              <a:buFont typeface="Arial" pitchFamily="34" charset="0"/>
              <a:buChar char="•"/>
              <a:defRPr lang="en-US" sz="1244" b="1" kern="1200" dirty="0" smtClean="0">
                <a:solidFill>
                  <a:schemeClr val="accent1">
                    <a:lumMod val="50000"/>
                  </a:schemeClr>
                </a:solidFill>
                <a:latin typeface="Arial" pitchFamily="34" charset="0"/>
                <a:ea typeface="+mn-ea"/>
                <a:cs typeface="Arial" pitchFamily="34" charset="0"/>
              </a:defRPr>
            </a:lvl1pPr>
            <a:lvl2pPr marL="406405" indent="-203203">
              <a:defRPr sz="1244">
                <a:solidFill>
                  <a:schemeClr val="accent1">
                    <a:lumMod val="50000"/>
                  </a:schemeClr>
                </a:solidFill>
              </a:defRPr>
            </a:lvl2pPr>
            <a:lvl3pPr marL="560219" indent="-153813">
              <a:defRPr sz="1244">
                <a:solidFill>
                  <a:schemeClr val="accent1">
                    <a:lumMod val="50000"/>
                  </a:schemeClr>
                </a:solidFill>
              </a:defRPr>
            </a:lvl3pPr>
            <a:lvl4pPr marL="715443" indent="-155224">
              <a:defRPr sz="1244">
                <a:solidFill>
                  <a:schemeClr val="accent1">
                    <a:lumMod val="50000"/>
                  </a:schemeClr>
                </a:solidFill>
              </a:defRPr>
            </a:lvl4pPr>
            <a:lvl5pPr marL="918645" indent="-203203">
              <a:defRPr sz="1067">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2"/>
          <p:cNvSpPr>
            <a:spLocks noGrp="1"/>
          </p:cNvSpPr>
          <p:nvPr>
            <p:ph type="body" sz="quarter" idx="19"/>
          </p:nvPr>
        </p:nvSpPr>
        <p:spPr>
          <a:xfrm>
            <a:off x="-2" y="0"/>
            <a:ext cx="10322771" cy="914400"/>
          </a:xfrm>
          <a:prstGeom prst="rect">
            <a:avLst/>
          </a:prstGeom>
          <a:solidFill>
            <a:schemeClr val="accent1">
              <a:lumMod val="75000"/>
            </a:schemeClr>
          </a:solidFill>
        </p:spPr>
        <p:txBody>
          <a:bodyPr anchor="ctr"/>
          <a:lstStyle>
            <a:lvl1pPr algn="l">
              <a:buNone/>
              <a:defRPr sz="2844" b="1">
                <a:solidFill>
                  <a:schemeClr val="bg1"/>
                </a:solidFill>
              </a:defRPr>
            </a:lvl1pPr>
            <a:lvl4pPr>
              <a:buNone/>
              <a:defRPr/>
            </a:lvl4pPr>
          </a:lstStyle>
          <a:p>
            <a:pPr lvl="0"/>
            <a:r>
              <a:rPr lang="en-US"/>
              <a:t>Click to edit Master text styles</a:t>
            </a:r>
          </a:p>
        </p:txBody>
      </p:sp>
      <p:sp>
        <p:nvSpPr>
          <p:cNvPr id="14" name="TextBox 13"/>
          <p:cNvSpPr txBox="1"/>
          <p:nvPr userDrawn="1"/>
        </p:nvSpPr>
        <p:spPr>
          <a:xfrm>
            <a:off x="11338767" y="506081"/>
            <a:ext cx="700833" cy="261610"/>
          </a:xfrm>
          <a:prstGeom prst="rect">
            <a:avLst/>
          </a:prstGeom>
          <a:noFill/>
        </p:spPr>
        <p:txBody>
          <a:bodyPr wrap="none" rtlCol="0">
            <a:spAutoFit/>
          </a:bodyPr>
          <a:lstStyle/>
          <a:p>
            <a:r>
              <a:rPr lang="en-US" sz="1100" b="1" dirty="0">
                <a:solidFill>
                  <a:prstClr val="white"/>
                </a:solidFill>
                <a:latin typeface="Century Gothic" panose="020B0502020202020204" pitchFamily="34" charset="0"/>
                <a:sym typeface="Arial" pitchFamily="34" charset="0"/>
              </a:rPr>
              <a:t>Slide </a:t>
            </a:r>
            <a:fld id="{72E33862-3531-444F-91AC-C799CBC8FC10}" type="slidenum">
              <a:rPr lang="en-US" sz="1100" b="1" smtClean="0">
                <a:solidFill>
                  <a:prstClr val="white"/>
                </a:solidFill>
                <a:latin typeface="Century Gothic" panose="020B0502020202020204" pitchFamily="34" charset="0"/>
                <a:sym typeface="Arial" pitchFamily="34" charset="0"/>
              </a:rPr>
              <a:pPr/>
              <a:t>‹#›</a:t>
            </a:fld>
            <a:endParaRPr lang="en-US" sz="1100" b="1" dirty="0">
              <a:solidFill>
                <a:prstClr val="white"/>
              </a:solidFill>
              <a:latin typeface="Century Gothic" panose="020B0502020202020204" pitchFamily="34" charset="0"/>
              <a:sym typeface="Arial" pitchFamily="34" charset="0"/>
            </a:endParaRPr>
          </a:p>
        </p:txBody>
      </p:sp>
    </p:spTree>
    <p:extLst>
      <p:ext uri="{BB962C8B-B14F-4D97-AF65-F5344CB8AC3E}">
        <p14:creationId xmlns:p14="http://schemas.microsoft.com/office/powerpoint/2010/main" val="15427230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19"/>
          <p:cNvSpPr/>
          <p:nvPr userDrawn="1"/>
        </p:nvSpPr>
        <p:spPr>
          <a:xfrm>
            <a:off x="0" y="0"/>
            <a:ext cx="12192000" cy="9271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67" dirty="0">
              <a:solidFill>
                <a:prstClr val="white"/>
              </a:solidFill>
              <a:latin typeface="Arial" panose="020B0604020202020204" pitchFamily="34" charset="0"/>
              <a:sym typeface="Times New Roman" pitchFamily="18" charset="0"/>
            </a:endParaRPr>
          </a:p>
        </p:txBody>
      </p:sp>
      <p:sp>
        <p:nvSpPr>
          <p:cNvPr id="5" name="Rectangle 22"/>
          <p:cNvSpPr>
            <a:spLocks noChangeArrowheads="1"/>
          </p:cNvSpPr>
          <p:nvPr userDrawn="1"/>
        </p:nvSpPr>
        <p:spPr bwMode="auto">
          <a:xfrm flipH="1" flipV="1">
            <a:off x="0" y="933453"/>
            <a:ext cx="12192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sz="1067" dirty="0">
              <a:solidFill>
                <a:srgbClr val="FFFFFF"/>
              </a:solidFill>
              <a:sym typeface="Times New Roman" pitchFamily="18" charset="0"/>
            </a:endParaRPr>
          </a:p>
        </p:txBody>
      </p:sp>
      <p:sp>
        <p:nvSpPr>
          <p:cNvPr id="6" name="Rectangle 22"/>
          <p:cNvSpPr>
            <a:spLocks noChangeArrowheads="1"/>
          </p:cNvSpPr>
          <p:nvPr userDrawn="1"/>
        </p:nvSpPr>
        <p:spPr bwMode="auto">
          <a:xfrm flipH="1" flipV="1">
            <a:off x="0" y="933453"/>
            <a:ext cx="12192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sz="1067" dirty="0">
              <a:solidFill>
                <a:srgbClr val="FFFFFF"/>
              </a:solidFill>
              <a:sym typeface="Times New Roman" pitchFamily="18" charset="0"/>
            </a:endParaRPr>
          </a:p>
        </p:txBody>
      </p:sp>
      <p:sp>
        <p:nvSpPr>
          <p:cNvPr id="13" name="Text Placeholder 12"/>
          <p:cNvSpPr>
            <a:spLocks noGrp="1"/>
          </p:cNvSpPr>
          <p:nvPr>
            <p:ph type="body" sz="quarter" idx="13"/>
          </p:nvPr>
        </p:nvSpPr>
        <p:spPr>
          <a:xfrm>
            <a:off x="-1" y="0"/>
            <a:ext cx="10322769" cy="914400"/>
          </a:xfrm>
          <a:prstGeom prst="rect">
            <a:avLst/>
          </a:prstGeom>
          <a:solidFill>
            <a:schemeClr val="accent1">
              <a:lumMod val="75000"/>
            </a:schemeClr>
          </a:solidFill>
        </p:spPr>
        <p:txBody>
          <a:bodyPr anchor="ctr"/>
          <a:lstStyle>
            <a:lvl1pPr algn="l">
              <a:buNone/>
              <a:defRPr sz="2844" b="1">
                <a:solidFill>
                  <a:schemeClr val="bg1"/>
                </a:solidFill>
              </a:defRPr>
            </a:lvl1pPr>
            <a:lvl4pPr>
              <a:buNone/>
              <a:defRPr/>
            </a:lvl4pPr>
          </a:lstStyle>
          <a:p>
            <a:pPr lvl="0"/>
            <a:r>
              <a:rPr lang="en-US"/>
              <a:t>Click to edit Master text styles</a:t>
            </a:r>
          </a:p>
        </p:txBody>
      </p:sp>
      <p:sp>
        <p:nvSpPr>
          <p:cNvPr id="14" name="Content Placeholder 2"/>
          <p:cNvSpPr>
            <a:spLocks noGrp="1"/>
          </p:cNvSpPr>
          <p:nvPr>
            <p:ph idx="1"/>
          </p:nvPr>
        </p:nvSpPr>
        <p:spPr>
          <a:xfrm>
            <a:off x="304800" y="1066800"/>
            <a:ext cx="11582400" cy="5562600"/>
          </a:xfrm>
          <a:prstGeom prst="rect">
            <a:avLst/>
          </a:prstGeom>
        </p:spPr>
        <p:txBody>
          <a:bodyPr>
            <a:noAutofit/>
          </a:bodyPr>
          <a:lstStyle>
            <a:lvl1pPr>
              <a:buSzPct val="125000"/>
              <a:defRPr sz="2489" b="1">
                <a:solidFill>
                  <a:schemeClr val="accent1">
                    <a:lumMod val="50000"/>
                  </a:schemeClr>
                </a:solidFill>
                <a:latin typeface="Arial" pitchFamily="34" charset="0"/>
                <a:cs typeface="Arial" pitchFamily="34" charset="0"/>
              </a:defRPr>
            </a:lvl1pPr>
            <a:lvl2pPr marL="512240" indent="-203203">
              <a:defRPr sz="2133">
                <a:solidFill>
                  <a:schemeClr val="accent1">
                    <a:lumMod val="50000"/>
                  </a:schemeClr>
                </a:solidFill>
                <a:latin typeface="Arial" pitchFamily="34" charset="0"/>
                <a:cs typeface="Arial" pitchFamily="34" charset="0"/>
              </a:defRPr>
            </a:lvl2pPr>
            <a:lvl3pPr marL="715443" indent="-203203">
              <a:defRPr sz="1778">
                <a:solidFill>
                  <a:schemeClr val="accent1">
                    <a:lumMod val="50000"/>
                  </a:schemeClr>
                </a:solidFill>
                <a:latin typeface="Arial" pitchFamily="34" charset="0"/>
                <a:cs typeface="Arial" pitchFamily="34" charset="0"/>
              </a:defRPr>
            </a:lvl3pPr>
            <a:lvl4pPr marL="918645" indent="-203203">
              <a:defRPr sz="1600">
                <a:solidFill>
                  <a:schemeClr val="accent1">
                    <a:lumMod val="50000"/>
                  </a:schemeClr>
                </a:solidFill>
                <a:latin typeface="Arial" pitchFamily="34" charset="0"/>
                <a:cs typeface="Arial" pitchFamily="34" charset="0"/>
              </a:defRPr>
            </a:lvl4pPr>
            <a:lvl5pPr marL="1121848" indent="-203203">
              <a:defRPr sz="1422">
                <a:solidFill>
                  <a:schemeClr val="accent1">
                    <a:lumMod val="50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p:cNvSpPr txBox="1"/>
          <p:nvPr userDrawn="1"/>
        </p:nvSpPr>
        <p:spPr>
          <a:xfrm>
            <a:off x="11338767" y="506081"/>
            <a:ext cx="700833" cy="261610"/>
          </a:xfrm>
          <a:prstGeom prst="rect">
            <a:avLst/>
          </a:prstGeom>
          <a:noFill/>
        </p:spPr>
        <p:txBody>
          <a:bodyPr wrap="none" rtlCol="0">
            <a:spAutoFit/>
          </a:bodyPr>
          <a:lstStyle/>
          <a:p>
            <a:r>
              <a:rPr lang="en-US" sz="1100" b="1" dirty="0">
                <a:solidFill>
                  <a:prstClr val="white"/>
                </a:solidFill>
                <a:latin typeface="Century Gothic" panose="020B0502020202020204" pitchFamily="34" charset="0"/>
                <a:sym typeface="Arial" pitchFamily="34" charset="0"/>
              </a:rPr>
              <a:t>Slide </a:t>
            </a:r>
            <a:fld id="{72E33862-3531-444F-91AC-C799CBC8FC10}" type="slidenum">
              <a:rPr lang="en-US" sz="1100" b="1" smtClean="0">
                <a:solidFill>
                  <a:prstClr val="white"/>
                </a:solidFill>
                <a:latin typeface="Century Gothic" panose="020B0502020202020204" pitchFamily="34" charset="0"/>
                <a:sym typeface="Arial" pitchFamily="34" charset="0"/>
              </a:rPr>
              <a:pPr/>
              <a:t>‹#›</a:t>
            </a:fld>
            <a:endParaRPr lang="en-US" sz="1100" b="1" dirty="0">
              <a:solidFill>
                <a:prstClr val="white"/>
              </a:solidFill>
              <a:latin typeface="Century Gothic" panose="020B0502020202020204" pitchFamily="34" charset="0"/>
              <a:sym typeface="Arial" pitchFamily="34" charset="0"/>
            </a:endParaRPr>
          </a:p>
        </p:txBody>
      </p:sp>
      <p:pic>
        <p:nvPicPr>
          <p:cNvPr id="9" name="Picture 7" descr="Fancy DOE Seal"/>
          <p:cNvPicPr>
            <a:picLocks noChangeAspect="1" noChangeArrowheads="1"/>
          </p:cNvPicPr>
          <p:nvPr userDrawn="1"/>
        </p:nvPicPr>
        <p:blipFill>
          <a:blip r:embed="rId2" cstate="print"/>
          <a:srcRect/>
          <a:stretch>
            <a:fillRect/>
          </a:stretch>
        </p:blipFill>
        <p:spPr bwMode="auto">
          <a:xfrm>
            <a:off x="10475169" y="45720"/>
            <a:ext cx="863595" cy="819146"/>
          </a:xfrm>
          <a:prstGeom prst="ellipse">
            <a:avLst/>
          </a:prstGeom>
          <a:noFill/>
          <a:ln w="9525">
            <a:noFill/>
            <a:miter lim="800000"/>
            <a:headEnd/>
            <a:tailEnd/>
          </a:ln>
        </p:spPr>
      </p:pic>
    </p:spTree>
    <p:extLst>
      <p:ext uri="{BB962C8B-B14F-4D97-AF65-F5344CB8AC3E}">
        <p14:creationId xmlns:p14="http://schemas.microsoft.com/office/powerpoint/2010/main" val="1046936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Rectangle 19"/>
          <p:cNvSpPr/>
          <p:nvPr userDrawn="1"/>
        </p:nvSpPr>
        <p:spPr>
          <a:xfrm>
            <a:off x="0" y="0"/>
            <a:ext cx="12192000" cy="9271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948" dirty="0">
              <a:solidFill>
                <a:prstClr val="white"/>
              </a:solidFill>
              <a:latin typeface="Arial" panose="020B0604020202020204" pitchFamily="34" charset="0"/>
              <a:sym typeface="Times New Roman" pitchFamily="18" charset="0"/>
            </a:endParaRPr>
          </a:p>
        </p:txBody>
      </p:sp>
      <p:sp>
        <p:nvSpPr>
          <p:cNvPr id="5" name="Rectangle 22"/>
          <p:cNvSpPr>
            <a:spLocks noChangeArrowheads="1"/>
          </p:cNvSpPr>
          <p:nvPr userDrawn="1"/>
        </p:nvSpPr>
        <p:spPr bwMode="auto">
          <a:xfrm flipH="1" flipV="1">
            <a:off x="0" y="933453"/>
            <a:ext cx="12192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sz="948" dirty="0">
              <a:solidFill>
                <a:srgbClr val="FFFFFF"/>
              </a:solidFill>
              <a:sym typeface="Times New Roman" pitchFamily="18" charset="0"/>
            </a:endParaRPr>
          </a:p>
        </p:txBody>
      </p:sp>
      <p:sp>
        <p:nvSpPr>
          <p:cNvPr id="6" name="Rectangle 22"/>
          <p:cNvSpPr>
            <a:spLocks noChangeArrowheads="1"/>
          </p:cNvSpPr>
          <p:nvPr userDrawn="1"/>
        </p:nvSpPr>
        <p:spPr bwMode="auto">
          <a:xfrm flipH="1" flipV="1">
            <a:off x="0" y="933453"/>
            <a:ext cx="12192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sz="948" dirty="0">
              <a:solidFill>
                <a:srgbClr val="FFFFFF"/>
              </a:solidFill>
              <a:sym typeface="Times New Roman" pitchFamily="18" charset="0"/>
            </a:endParaRPr>
          </a:p>
        </p:txBody>
      </p:sp>
      <p:sp>
        <p:nvSpPr>
          <p:cNvPr id="13" name="Text Placeholder 12"/>
          <p:cNvSpPr>
            <a:spLocks noGrp="1"/>
          </p:cNvSpPr>
          <p:nvPr>
            <p:ph type="body" sz="quarter" idx="13"/>
          </p:nvPr>
        </p:nvSpPr>
        <p:spPr>
          <a:xfrm>
            <a:off x="-1" y="0"/>
            <a:ext cx="10322769" cy="914400"/>
          </a:xfrm>
          <a:prstGeom prst="rect">
            <a:avLst/>
          </a:prstGeom>
          <a:solidFill>
            <a:schemeClr val="accent1">
              <a:lumMod val="75000"/>
            </a:schemeClr>
          </a:solidFill>
        </p:spPr>
        <p:txBody>
          <a:bodyPr anchor="ctr"/>
          <a:lstStyle>
            <a:lvl1pPr algn="l">
              <a:buNone/>
              <a:defRPr sz="2528" b="1">
                <a:solidFill>
                  <a:schemeClr val="bg1"/>
                </a:solidFill>
              </a:defRPr>
            </a:lvl1pPr>
            <a:lvl4pPr>
              <a:buNone/>
              <a:defRPr/>
            </a:lvl4pPr>
          </a:lstStyle>
          <a:p>
            <a:pPr lvl="0"/>
            <a:r>
              <a:rPr lang="en-US" dirty="0"/>
              <a:t>Click to edit Master text styles</a:t>
            </a:r>
          </a:p>
        </p:txBody>
      </p:sp>
      <p:sp>
        <p:nvSpPr>
          <p:cNvPr id="14" name="Content Placeholder 2"/>
          <p:cNvSpPr>
            <a:spLocks noGrp="1"/>
          </p:cNvSpPr>
          <p:nvPr>
            <p:ph idx="1"/>
          </p:nvPr>
        </p:nvSpPr>
        <p:spPr>
          <a:xfrm>
            <a:off x="304800" y="1066800"/>
            <a:ext cx="11582400" cy="5562600"/>
          </a:xfrm>
          <a:prstGeom prst="rect">
            <a:avLst/>
          </a:prstGeom>
        </p:spPr>
        <p:txBody>
          <a:bodyPr>
            <a:noAutofit/>
          </a:bodyPr>
          <a:lstStyle>
            <a:lvl1pPr>
              <a:buSzPct val="125000"/>
              <a:defRPr sz="2212" b="1">
                <a:solidFill>
                  <a:schemeClr val="accent1">
                    <a:lumMod val="50000"/>
                  </a:schemeClr>
                </a:solidFill>
                <a:latin typeface="Arial" pitchFamily="34" charset="0"/>
                <a:cs typeface="Arial" pitchFamily="34" charset="0"/>
              </a:defRPr>
            </a:lvl1pPr>
            <a:lvl2pPr marL="455330" indent="-180627">
              <a:defRPr sz="1896">
                <a:solidFill>
                  <a:schemeClr val="accent1">
                    <a:lumMod val="50000"/>
                  </a:schemeClr>
                </a:solidFill>
                <a:latin typeface="Arial" pitchFamily="34" charset="0"/>
                <a:cs typeface="Arial" pitchFamily="34" charset="0"/>
              </a:defRPr>
            </a:lvl2pPr>
            <a:lvl3pPr marL="635957" indent="-180627">
              <a:defRPr sz="1580">
                <a:solidFill>
                  <a:schemeClr val="accent1">
                    <a:lumMod val="50000"/>
                  </a:schemeClr>
                </a:solidFill>
                <a:latin typeface="Arial" pitchFamily="34" charset="0"/>
                <a:cs typeface="Arial" pitchFamily="34" charset="0"/>
              </a:defRPr>
            </a:lvl3pPr>
            <a:lvl4pPr marL="816584" indent="-180627">
              <a:defRPr sz="1422">
                <a:solidFill>
                  <a:schemeClr val="accent1">
                    <a:lumMod val="50000"/>
                  </a:schemeClr>
                </a:solidFill>
                <a:latin typeface="Arial" pitchFamily="34" charset="0"/>
                <a:cs typeface="Arial" pitchFamily="34" charset="0"/>
              </a:defRPr>
            </a:lvl4pPr>
            <a:lvl5pPr marL="997211" indent="-180627">
              <a:defRPr sz="1264">
                <a:solidFill>
                  <a:schemeClr val="accent1">
                    <a:lumMod val="50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userDrawn="1"/>
        </p:nvSpPr>
        <p:spPr>
          <a:xfrm>
            <a:off x="11338767" y="506081"/>
            <a:ext cx="700833" cy="261610"/>
          </a:xfrm>
          <a:prstGeom prst="rect">
            <a:avLst/>
          </a:prstGeom>
          <a:noFill/>
        </p:spPr>
        <p:txBody>
          <a:bodyPr wrap="none" rtlCol="0">
            <a:spAutoFit/>
          </a:bodyPr>
          <a:lstStyle/>
          <a:p>
            <a:r>
              <a:rPr lang="en-US" sz="1100" b="1" dirty="0">
                <a:solidFill>
                  <a:prstClr val="white"/>
                </a:solidFill>
                <a:latin typeface="Century Gothic" panose="020B0502020202020204" pitchFamily="34" charset="0"/>
                <a:sym typeface="Arial" pitchFamily="34" charset="0"/>
              </a:rPr>
              <a:t>Slide </a:t>
            </a:r>
            <a:fld id="{72E33862-3531-444F-91AC-C799CBC8FC10}" type="slidenum">
              <a:rPr lang="en-US" sz="1100" b="1" smtClean="0">
                <a:solidFill>
                  <a:prstClr val="white"/>
                </a:solidFill>
                <a:latin typeface="Century Gothic" panose="020B0502020202020204" pitchFamily="34" charset="0"/>
                <a:sym typeface="Arial" pitchFamily="34" charset="0"/>
              </a:rPr>
              <a:pPr/>
              <a:t>‹#›</a:t>
            </a:fld>
            <a:endParaRPr lang="en-US" sz="1100" b="1" dirty="0">
              <a:solidFill>
                <a:prstClr val="white"/>
              </a:solidFill>
              <a:latin typeface="Century Gothic" panose="020B0502020202020204" pitchFamily="34" charset="0"/>
              <a:sym typeface="Arial" pitchFamily="34" charset="0"/>
            </a:endParaRPr>
          </a:p>
        </p:txBody>
      </p:sp>
      <p:pic>
        <p:nvPicPr>
          <p:cNvPr id="10" name="Picture 7" descr="Fancy DOE Seal"/>
          <p:cNvPicPr>
            <a:picLocks noChangeAspect="1" noChangeArrowheads="1"/>
          </p:cNvPicPr>
          <p:nvPr userDrawn="1"/>
        </p:nvPicPr>
        <p:blipFill>
          <a:blip r:embed="rId2" cstate="print"/>
          <a:srcRect/>
          <a:stretch>
            <a:fillRect/>
          </a:stretch>
        </p:blipFill>
        <p:spPr bwMode="auto">
          <a:xfrm>
            <a:off x="10475169" y="45720"/>
            <a:ext cx="863595" cy="819146"/>
          </a:xfrm>
          <a:prstGeom prst="ellipse">
            <a:avLst/>
          </a:prstGeom>
          <a:noFill/>
          <a:ln w="9525">
            <a:noFill/>
            <a:miter lim="800000"/>
            <a:headEnd/>
            <a:tailEnd/>
          </a:ln>
        </p:spPr>
      </p:pic>
    </p:spTree>
    <p:extLst>
      <p:ext uri="{BB962C8B-B14F-4D97-AF65-F5344CB8AC3E}">
        <p14:creationId xmlns:p14="http://schemas.microsoft.com/office/powerpoint/2010/main" val="3463883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2" name="TextBox 1"/>
          <p:cNvSpPr txBox="1"/>
          <p:nvPr userDrawn="1"/>
        </p:nvSpPr>
        <p:spPr>
          <a:xfrm>
            <a:off x="11150596" y="463557"/>
            <a:ext cx="1041405" cy="256545"/>
          </a:xfrm>
          <a:prstGeom prst="rect">
            <a:avLst/>
          </a:prstGeom>
          <a:noFill/>
        </p:spPr>
        <p:txBody>
          <a:bodyPr wrap="square" rtlCol="0">
            <a:spAutoFit/>
          </a:bodyPr>
          <a:lstStyle/>
          <a:p>
            <a:r>
              <a:rPr lang="en-US" sz="1067" b="1" dirty="0">
                <a:solidFill>
                  <a:prstClr val="white"/>
                </a:solidFill>
                <a:sym typeface="Arial" pitchFamily="34" charset="0"/>
              </a:rPr>
              <a:t>Slide </a:t>
            </a:r>
            <a:fld id="{48EC05EB-D3DC-44AC-95CC-BE0C6A8C89A6}" type="slidenum">
              <a:rPr lang="en-US" sz="1067" b="1" smtClean="0">
                <a:solidFill>
                  <a:prstClr val="white"/>
                </a:solidFill>
                <a:sym typeface="Arial" pitchFamily="34" charset="0"/>
              </a:rPr>
              <a:pPr/>
              <a:t>‹#›</a:t>
            </a:fld>
            <a:endParaRPr lang="en-US" sz="1067" b="1" dirty="0">
              <a:solidFill>
                <a:prstClr val="white"/>
              </a:solidFill>
              <a:sym typeface="Arial" pitchFamily="34" charset="0"/>
            </a:endParaRPr>
          </a:p>
        </p:txBody>
      </p:sp>
      <p:pic>
        <p:nvPicPr>
          <p:cNvPr id="9" name="Picture 8" descr="605427006.jpg"/>
          <p:cNvPicPr>
            <a:picLocks noChangeAspect="1"/>
          </p:cNvPicPr>
          <p:nvPr userDrawn="1"/>
        </p:nvPicPr>
        <p:blipFill>
          <a:blip r:embed="rId2" cstate="print">
            <a:lum bright="30000"/>
          </a:blip>
          <a:srcRect l="44444" t="58333" b="29167"/>
          <a:stretch>
            <a:fillRect/>
          </a:stretch>
        </p:blipFill>
        <p:spPr>
          <a:xfrm>
            <a:off x="6" y="-50504"/>
            <a:ext cx="12191999" cy="964904"/>
          </a:xfrm>
          <a:prstGeom prst="rect">
            <a:avLst/>
          </a:prstGeom>
          <a:ln>
            <a:noFill/>
          </a:ln>
          <a:effectLst>
            <a:outerShdw blurRad="190500" algn="tl" rotWithShape="0">
              <a:srgbClr val="000000">
                <a:alpha val="70000"/>
              </a:srgbClr>
            </a:outerShdw>
          </a:effectLst>
        </p:spPr>
      </p:pic>
      <p:pic>
        <p:nvPicPr>
          <p:cNvPr id="10" name="Picture 2" descr="U.S. Department of Energy seal">
            <a:hlinkClick r:id="rId3"/>
          </p:cNvPr>
          <p:cNvPicPr>
            <a:picLocks noChangeAspect="1" noChangeArrowheads="1"/>
          </p:cNvPicPr>
          <p:nvPr userDrawn="1"/>
        </p:nvPicPr>
        <p:blipFill>
          <a:blip r:embed="rId4" cstate="print"/>
          <a:srcRect/>
          <a:stretch>
            <a:fillRect/>
          </a:stretch>
        </p:blipFill>
        <p:spPr bwMode="auto">
          <a:xfrm>
            <a:off x="101601" y="0"/>
            <a:ext cx="1117600" cy="838200"/>
          </a:xfrm>
          <a:prstGeom prst="rect">
            <a:avLst/>
          </a:prstGeom>
          <a:noFill/>
        </p:spPr>
      </p:pic>
      <p:sp>
        <p:nvSpPr>
          <p:cNvPr id="11" name="Text Placeholder 2"/>
          <p:cNvSpPr>
            <a:spLocks noGrp="1"/>
          </p:cNvSpPr>
          <p:nvPr>
            <p:ph idx="1"/>
          </p:nvPr>
        </p:nvSpPr>
        <p:spPr>
          <a:xfrm>
            <a:off x="406404" y="1219200"/>
            <a:ext cx="11379201" cy="5257800"/>
          </a:xfrm>
          <a:prstGeom prst="rect">
            <a:avLst/>
          </a:prstGeom>
          <a:solidFill>
            <a:schemeClr val="bg1"/>
          </a:solidFill>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9245600" y="6553200"/>
            <a:ext cx="2844800" cy="228600"/>
          </a:xfrm>
          <a:prstGeom prst="rect">
            <a:avLst/>
          </a:prstGeom>
        </p:spPr>
        <p:txBody>
          <a:bodyPr/>
          <a:lstStyle>
            <a:lvl1pPr algn="r">
              <a:defRPr sz="1067"/>
            </a:lvl1pPr>
          </a:lstStyle>
          <a:p>
            <a:fld id="{D15ADF84-AAC6-496F-9554-0F2745F0039D}" type="slidenum">
              <a:rPr lang="en-US" smtClean="0">
                <a:solidFill>
                  <a:srgbClr val="000000"/>
                </a:solidFill>
                <a:sym typeface="Arial" pitchFamily="34" charset="0"/>
              </a:rPr>
              <a:pPr/>
              <a:t>‹#›</a:t>
            </a:fld>
            <a:endParaRPr lang="en-US">
              <a:solidFill>
                <a:srgbClr val="000000"/>
              </a:solidFill>
              <a:sym typeface="Arial" pitchFamily="34" charset="0"/>
            </a:endParaRPr>
          </a:p>
        </p:txBody>
      </p:sp>
    </p:spTree>
    <p:extLst>
      <p:ext uri="{BB962C8B-B14F-4D97-AF65-F5344CB8AC3E}">
        <p14:creationId xmlns:p14="http://schemas.microsoft.com/office/powerpoint/2010/main" val="3728353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1" y="1143000"/>
            <a:ext cx="11379200" cy="5334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5600" y="6553200"/>
            <a:ext cx="2844800" cy="228600"/>
          </a:xfrm>
          <a:prstGeom prst="rect">
            <a:avLst/>
          </a:prstGeom>
        </p:spPr>
        <p:txBody>
          <a:bodyPr/>
          <a:lstStyle>
            <a:lvl1pPr algn="r">
              <a:defRPr sz="1067"/>
            </a:lvl1pPr>
          </a:lstStyle>
          <a:p>
            <a:fld id="{D15ADF84-AAC6-496F-9554-0F2745F0039D}" type="slidenum">
              <a:rPr lang="en-US" smtClean="0">
                <a:solidFill>
                  <a:srgbClr val="000000"/>
                </a:solidFill>
                <a:sym typeface="Arial" pitchFamily="34" charset="0"/>
              </a:rPr>
              <a:pPr/>
              <a:t>‹#›</a:t>
            </a:fld>
            <a:endParaRPr lang="en-US">
              <a:solidFill>
                <a:srgbClr val="000000"/>
              </a:solidFill>
              <a:sym typeface="Arial" pitchFamily="34" charset="0"/>
            </a:endParaRPr>
          </a:p>
        </p:txBody>
      </p:sp>
      <p:sp>
        <p:nvSpPr>
          <p:cNvPr id="7" name="Title Placeholder 1"/>
          <p:cNvSpPr>
            <a:spLocks noGrp="1"/>
          </p:cNvSpPr>
          <p:nvPr>
            <p:ph type="title"/>
          </p:nvPr>
        </p:nvSpPr>
        <p:spPr>
          <a:xfrm>
            <a:off x="1727200" y="0"/>
            <a:ext cx="10058400" cy="838200"/>
          </a:xfrm>
          <a:prstGeom prst="rect">
            <a:avLst/>
          </a:prstGeom>
          <a:noFill/>
          <a:ln>
            <a:noFill/>
          </a:ln>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487630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BF06C825-06CB-43FD-93F0-9AB6CD4C8143}" type="datetimeFigureOut">
              <a:rPr lang="en-US"/>
              <a:pPr>
                <a:defRPr/>
              </a:pPr>
              <a:t>9/22/2021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A52267-D8DA-4022-AFA1-418D44EE0BBB}" type="slidenum">
              <a:rPr lang="en-US" smtClean="0"/>
              <a:pPr>
                <a:defRPr/>
              </a:pPr>
              <a:t>‹#›</a:t>
            </a:fld>
            <a:endParaRPr lang="en-US"/>
          </a:p>
        </p:txBody>
      </p:sp>
      <p:pic>
        <p:nvPicPr>
          <p:cNvPr id="7" name="Picture 4"/>
          <p:cNvPicPr>
            <a:picLocks noChangeAspect="1" noChangeArrowheads="1"/>
          </p:cNvPicPr>
          <p:nvPr userDrawn="1"/>
        </p:nvPicPr>
        <p:blipFill>
          <a:blip r:embed="rId2" cstate="print"/>
          <a:srcRect/>
          <a:stretch>
            <a:fillRect/>
          </a:stretch>
        </p:blipFill>
        <p:spPr bwMode="auto">
          <a:xfrm>
            <a:off x="10690639" y="6188020"/>
            <a:ext cx="1501360" cy="577969"/>
          </a:xfrm>
          <a:prstGeom prst="rect">
            <a:avLst/>
          </a:prstGeom>
          <a:noFill/>
          <a:ln w="9525">
            <a:noFill/>
            <a:miter lim="800000"/>
            <a:headEnd/>
            <a:tailEnd/>
          </a:ln>
        </p:spPr>
      </p:pic>
    </p:spTree>
    <p:extLst>
      <p:ext uri="{BB962C8B-B14F-4D97-AF65-F5344CB8AC3E}">
        <p14:creationId xmlns:p14="http://schemas.microsoft.com/office/powerpoint/2010/main" val="54626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7523D8-0813-224C-91B3-A6EBF8F66999}" type="slidenum">
              <a:rPr lang="en-US" smtClean="0"/>
              <a:t>‹#›</a:t>
            </a:fld>
            <a:endParaRPr lang="en-US" dirty="0"/>
          </a:p>
        </p:txBody>
      </p:sp>
    </p:spTree>
    <p:extLst>
      <p:ext uri="{BB962C8B-B14F-4D97-AF65-F5344CB8AC3E}">
        <p14:creationId xmlns:p14="http://schemas.microsoft.com/office/powerpoint/2010/main" val="1839260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9371734" y="6216453"/>
            <a:ext cx="2083229" cy="292153"/>
          </a:xfrm>
          <a:prstGeom prst="rect">
            <a:avLst/>
          </a:prstGeom>
        </p:spPr>
        <p:txBody>
          <a:bodyPr vert="horz" lIns="91440" tIns="0" rIns="0" bIns="0" rtlCol="0" anchor="t" anchorCtr="0"/>
          <a:lstStyle>
            <a:lvl1pPr algn="r">
              <a:defRPr sz="1200" kern="0" spc="133">
                <a:solidFill>
                  <a:srgbClr val="595959"/>
                </a:solidFill>
                <a:latin typeface="Arial"/>
                <a:cs typeface="Arial"/>
              </a:defRPr>
            </a:lvl1pPr>
          </a:lstStyle>
          <a:p>
            <a:r>
              <a:rPr lang="en-US" dirty="0"/>
              <a:t>RT###</a:t>
            </a:r>
          </a:p>
        </p:txBody>
      </p:sp>
    </p:spTree>
    <p:extLst>
      <p:ext uri="{BB962C8B-B14F-4D97-AF65-F5344CB8AC3E}">
        <p14:creationId xmlns:p14="http://schemas.microsoft.com/office/powerpoint/2010/main" val="3963188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2"/>
            <a:ext cx="9612971" cy="2852737"/>
          </a:xfrm>
        </p:spPr>
        <p:txBody>
          <a:bodyPr anchor="b">
            <a:normAutofit/>
          </a:bodyPr>
          <a:lstStyle>
            <a:lvl1pPr algn="r">
              <a:defRPr sz="7200" cap="all" baseline="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9" y="6453386"/>
            <a:ext cx="1622409" cy="404614"/>
          </a:xfrm>
        </p:spPr>
        <p:txBody>
          <a:bodyPr/>
          <a:lstStyle>
            <a:lvl1pPr>
              <a:defRPr>
                <a:solidFill>
                  <a:schemeClr val="tx2"/>
                </a:solidFill>
              </a:defRPr>
            </a:lvl1pPr>
          </a:lstStyle>
          <a:p>
            <a:endParaRPr lang="en-US" dirty="0"/>
          </a:p>
        </p:txBody>
      </p:sp>
      <p:sp>
        <p:nvSpPr>
          <p:cNvPr id="5" name="Footer Placeholder 4"/>
          <p:cNvSpPr>
            <a:spLocks noGrp="1"/>
          </p:cNvSpPr>
          <p:nvPr>
            <p:ph type="ftr" sz="quarter" idx="11"/>
          </p:nvPr>
        </p:nvSpPr>
        <p:spPr>
          <a:xfrm>
            <a:off x="2584313"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CD7523D8-0813-224C-91B3-A6EBF8F66999}" type="slidenum">
              <a:rPr lang="en-US" smtClean="0"/>
              <a:t>‹#›</a:t>
            </a:fld>
            <a:endParaRPr lang="en-US"/>
          </a:p>
        </p:txBody>
      </p:sp>
      <p:sp>
        <p:nvSpPr>
          <p:cNvPr id="7" name="Freeform 6" title="Crop Mark"/>
          <p:cNvSpPr/>
          <p:nvPr/>
        </p:nvSpPr>
        <p:spPr bwMode="auto">
          <a:xfrm>
            <a:off x="8151963"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2916889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6001"/>
            <a:ext cx="4447787"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6001"/>
            <a:ext cx="4447787"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7523D8-0813-224C-91B3-A6EBF8F66999}" type="slidenum">
              <a:rPr lang="en-US" smtClean="0"/>
              <a:t>‹#›</a:t>
            </a:fld>
            <a:endParaRPr lang="en-US"/>
          </a:p>
        </p:txBody>
      </p:sp>
    </p:spTree>
    <p:extLst>
      <p:ext uri="{BB962C8B-B14F-4D97-AF65-F5344CB8AC3E}">
        <p14:creationId xmlns:p14="http://schemas.microsoft.com/office/powerpoint/2010/main" val="9145028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9"/>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5"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5" y="3305209"/>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D7523D8-0813-224C-91B3-A6EBF8F66999}" type="slidenum">
              <a:rPr lang="en-US" smtClean="0"/>
              <a:t>‹#›</a:t>
            </a:fld>
            <a:endParaRPr lang="en-US"/>
          </a:p>
        </p:txBody>
      </p:sp>
    </p:spTree>
    <p:extLst>
      <p:ext uri="{BB962C8B-B14F-4D97-AF65-F5344CB8AC3E}">
        <p14:creationId xmlns:p14="http://schemas.microsoft.com/office/powerpoint/2010/main" val="395803054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361950"/>
            <a:ext cx="9601200" cy="14859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7523D8-0813-224C-91B3-A6EBF8F66999}" type="slidenum">
              <a:rPr lang="en-US" smtClean="0"/>
              <a:t>‹#›</a:t>
            </a:fld>
            <a:endParaRPr lang="en-US"/>
          </a:p>
        </p:txBody>
      </p:sp>
    </p:spTree>
    <p:extLst>
      <p:ext uri="{BB962C8B-B14F-4D97-AF65-F5344CB8AC3E}">
        <p14:creationId xmlns:p14="http://schemas.microsoft.com/office/powerpoint/2010/main" val="278664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7523D8-0813-224C-91B3-A6EBF8F66999}" type="slidenum">
              <a:rPr lang="en-US" smtClean="0"/>
              <a:t>‹#›</a:t>
            </a:fld>
            <a:endParaRPr lang="en-US"/>
          </a:p>
        </p:txBody>
      </p:sp>
    </p:spTree>
    <p:extLst>
      <p:ext uri="{BB962C8B-B14F-4D97-AF65-F5344CB8AC3E}">
        <p14:creationId xmlns:p14="http://schemas.microsoft.com/office/powerpoint/2010/main" val="156053426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1" y="6453386"/>
            <a:ext cx="1596292" cy="404614"/>
          </a:xfrm>
        </p:spPr>
        <p:txBody>
          <a:bodyPr/>
          <a:lstStyle>
            <a:lvl1pPr>
              <a:defRPr>
                <a:solidFill>
                  <a:schemeClr val="tx2"/>
                </a:solidFill>
              </a:defRPr>
            </a:lvl1pPr>
          </a:lstStyle>
          <a:p>
            <a:fld id="{CD7523D8-0813-224C-91B3-A6EBF8F6699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4842960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dirty="0"/>
              <a:t>Click to edit Master title style</a:t>
            </a:r>
          </a:p>
        </p:txBody>
      </p:sp>
      <p:sp>
        <p:nvSpPr>
          <p:cNvPr id="3" name="Picture Placeholder 2"/>
          <p:cNvSpPr>
            <a:spLocks noGrp="1" noChangeAspect="1"/>
          </p:cNvSpPr>
          <p:nvPr>
            <p:ph type="pic" idx="1"/>
          </p:nvPr>
        </p:nvSpPr>
        <p:spPr>
          <a:xfrm>
            <a:off x="5532120" y="2"/>
            <a:ext cx="6659880" cy="6857999"/>
          </a:xfrm>
        </p:spPr>
        <p:txBody>
          <a:bodyPr anchor="t">
            <a:norm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1" y="6453386"/>
            <a:ext cx="1596292" cy="404614"/>
          </a:xfrm>
        </p:spPr>
        <p:txBody>
          <a:bodyPr/>
          <a:lstStyle>
            <a:lvl1pPr>
              <a:defRPr>
                <a:solidFill>
                  <a:schemeClr val="tx2"/>
                </a:solidFill>
              </a:defRPr>
            </a:lvl1pPr>
          </a:lstStyle>
          <a:p>
            <a:fld id="{CD7523D8-0813-224C-91B3-A6EBF8F6699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18175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352425"/>
            <a:ext cx="9601200" cy="14859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71600" y="1590675"/>
            <a:ext cx="9601200" cy="42767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2893565" y="6453386"/>
            <a:ext cx="6280831" cy="404614"/>
          </a:xfrm>
          <a:prstGeom prst="rect">
            <a:avLst/>
          </a:prstGeom>
        </p:spPr>
        <p:txBody>
          <a:bodyPr vert="horz" lIns="91440" tIns="45720" rIns="91440" bIns="45720" rtlCol="0" anchor="ctr"/>
          <a:lstStyle>
            <a:lvl1pPr algn="l">
              <a:defRPr sz="1200" baseline="0">
                <a:solidFill>
                  <a:schemeClr val="tx2"/>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9472737" y="6453386"/>
            <a:ext cx="1596292" cy="404614"/>
          </a:xfrm>
          <a:prstGeom prst="rect">
            <a:avLst/>
          </a:prstGeom>
        </p:spPr>
        <p:txBody>
          <a:bodyPr vert="horz" lIns="91440" tIns="45720" rIns="91440" bIns="45720" rtlCol="0" anchor="ctr"/>
          <a:lstStyle>
            <a:lvl1pPr algn="r">
              <a:defRPr sz="1200" baseline="0">
                <a:solidFill>
                  <a:schemeClr val="tx2"/>
                </a:solidFill>
                <a:latin typeface="Arial" panose="020B0604020202020204" pitchFamily="34" charset="0"/>
                <a:cs typeface="Arial" panose="020B0604020202020204" pitchFamily="34" charset="0"/>
              </a:defRPr>
            </a:lvl1pPr>
          </a:lstStyle>
          <a:p>
            <a:fld id="{CD7523D8-0813-224C-91B3-A6EBF8F66999}" type="slidenum">
              <a:rPr lang="en-US" smtClean="0"/>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23371131"/>
      </p:ext>
    </p:extLst>
  </p:cSld>
  <p:clrMap bg1="lt1" tx1="dk1" bg2="lt2" tx2="dk2" accent1="accent1" accent2="accent2" accent3="accent3" accent4="accent4" accent5="accent5" accent6="accent6" hlink="hlink" folHlink="folHlink"/>
  <p:sldLayoutIdLst>
    <p:sldLayoutId id="2147485063" r:id="rId1"/>
    <p:sldLayoutId id="2147485064" r:id="rId2"/>
    <p:sldLayoutId id="2147485065" r:id="rId3"/>
    <p:sldLayoutId id="2147485066" r:id="rId4"/>
    <p:sldLayoutId id="2147485067" r:id="rId5"/>
    <p:sldLayoutId id="2147485068" r:id="rId6"/>
    <p:sldLayoutId id="2147485069" r:id="rId7"/>
    <p:sldLayoutId id="2147485070" r:id="rId8"/>
    <p:sldLayoutId id="2147485071" r:id="rId9"/>
    <p:sldLayoutId id="2147485072" r:id="rId10"/>
    <p:sldLayoutId id="2147485073" r:id="rId11"/>
    <p:sldLayoutId id="2147485074" r:id="rId12"/>
  </p:sldLayoutIdLst>
  <p:hf hdr="0" ftr="0" dt="0"/>
  <p:txStyles>
    <p:titleStyle>
      <a:lvl1pPr algn="l" defTabSz="914377" rtl="0" eaLnBrk="1" latinLnBrk="0" hangingPunct="1">
        <a:lnSpc>
          <a:spcPct val="89000"/>
        </a:lnSpc>
        <a:spcBef>
          <a:spcPct val="0"/>
        </a:spcBef>
        <a:buNone/>
        <a:defRPr sz="4400" kern="1200" baseline="0">
          <a:solidFill>
            <a:schemeClr val="tx2"/>
          </a:solidFill>
          <a:latin typeface="Arial" panose="020B0604020202020204" pitchFamily="34" charset="0"/>
          <a:ea typeface="+mj-ea"/>
          <a:cs typeface="Arial" panose="020B0604020202020204" pitchFamily="34" charset="0"/>
        </a:defRPr>
      </a:lvl1pPr>
    </p:titleStyle>
    <p:bodyStyle>
      <a:lvl1pPr marL="384038" indent="-384038" algn="l" defTabSz="914377"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914377" indent="-384038" algn="l" defTabSz="914377"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Arial" panose="020B0604020202020204" pitchFamily="34" charset="0"/>
          <a:ea typeface="+mn-ea"/>
          <a:cs typeface="Arial" panose="020B0604020202020204" pitchFamily="34" charset="0"/>
        </a:defRPr>
      </a:lvl2pPr>
      <a:lvl3pPr marL="1371566" indent="-384038" algn="l" defTabSz="914377"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Arial" panose="020B0604020202020204" pitchFamily="34" charset="0"/>
          <a:ea typeface="+mn-ea"/>
          <a:cs typeface="Arial" panose="020B0604020202020204" pitchFamily="34" charset="0"/>
        </a:defRPr>
      </a:lvl3pPr>
      <a:lvl4pPr marL="1828754" indent="-384038" algn="l" defTabSz="914377"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Arial" panose="020B0604020202020204" pitchFamily="34" charset="0"/>
          <a:ea typeface="+mn-ea"/>
          <a:cs typeface="Arial" panose="020B0604020202020204" pitchFamily="34" charset="0"/>
        </a:defRPr>
      </a:lvl4pPr>
      <a:lvl5pPr marL="2285943" indent="-384038" algn="l" defTabSz="914377"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Arial" panose="020B0604020202020204" pitchFamily="34" charset="0"/>
          <a:ea typeface="+mn-ea"/>
          <a:cs typeface="Arial" panose="020B0604020202020204" pitchFamily="34" charset="0"/>
        </a:defRPr>
      </a:lvl5pPr>
      <a:lvl6pPr marL="2743131" indent="-384038" algn="l" defTabSz="914377"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320" indent="-384038" algn="l" defTabSz="914377"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509" indent="-384038" algn="l" defTabSz="914377"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697" indent="-384038" algn="l" defTabSz="914377"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os="9216" userDrawn="1">
          <p15:clr>
            <a:srgbClr val="F26B43"/>
          </p15:clr>
        </p15:guide>
        <p15:guide id="13" pos="1248" userDrawn="1">
          <p15:clr>
            <a:srgbClr val="F26B43"/>
          </p15:clr>
        </p15:guide>
        <p15:guide id="14" pos="1152" userDrawn="1">
          <p15:clr>
            <a:srgbClr val="F26B43"/>
          </p15:clr>
        </p15:guide>
        <p15:guide id="15" orient="horz" pos="1368" userDrawn="1">
          <p15:clr>
            <a:srgbClr val="F26B43"/>
          </p15:clr>
        </p15:guide>
        <p15:guide id="16" orient="horz" pos="1440" userDrawn="1">
          <p15:clr>
            <a:srgbClr val="F26B43"/>
          </p15:clr>
        </p15:guide>
        <p15:guide id="17" orient="horz" pos="3696" userDrawn="1">
          <p15:clr>
            <a:srgbClr val="F26B43"/>
          </p15:clr>
        </p15:guide>
        <p15:guide id="18" orient="horz" pos="432" userDrawn="1">
          <p15:clr>
            <a:srgbClr val="F26B43"/>
          </p15:clr>
        </p15:guide>
        <p15:guide id="19" orient="horz" pos="1512" userDrawn="1">
          <p15:clr>
            <a:srgbClr val="F26B43"/>
          </p15:clr>
        </p15:guide>
        <p15:guide id="20" pos="6912" userDrawn="1">
          <p15:clr>
            <a:srgbClr val="F26B43"/>
          </p15:clr>
        </p15:guide>
        <p15:guide id="21" pos="936" userDrawn="1">
          <p15:clr>
            <a:srgbClr val="F26B43"/>
          </p15:clr>
        </p15:guide>
        <p15:guide id="22"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309351"/>
      </p:ext>
    </p:extLst>
  </p:cSld>
  <p:clrMap bg1="lt1" tx1="dk1" bg2="lt2" tx2="dk2" accent1="accent1" accent2="accent2" accent3="accent3" accent4="accent4" accent5="accent5" accent6="accent6" hlink="hlink" folHlink="folHlink"/>
  <p:sldLayoutIdLst>
    <p:sldLayoutId id="2147485076" r:id="rId1"/>
    <p:sldLayoutId id="2147485077" r:id="rId2"/>
    <p:sldLayoutId id="2147485078" r:id="rId3"/>
    <p:sldLayoutId id="2147485079" r:id="rId4"/>
    <p:sldLayoutId id="2147485080" r:id="rId5"/>
    <p:sldLayoutId id="2147485081" r:id="rId6"/>
    <p:sldLayoutId id="2147485082" r:id="rId7"/>
    <p:sldLayoutId id="2147485083" r:id="rId8"/>
  </p:sldLayoutIdLst>
  <p:hf hdr="0" ftr="0" dt="0"/>
  <p:txStyles>
    <p:titleStyle>
      <a:lvl1pPr algn="l" rtl="0" eaLnBrk="1" fontAlgn="base" hangingPunct="1">
        <a:spcBef>
          <a:spcPct val="0"/>
        </a:spcBef>
        <a:spcAft>
          <a:spcPct val="0"/>
        </a:spcAft>
        <a:defRPr sz="1778"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1778">
          <a:solidFill>
            <a:schemeClr val="tx1"/>
          </a:solidFill>
          <a:latin typeface="Arial" charset="0"/>
          <a:cs typeface="Arial" charset="0"/>
        </a:defRPr>
      </a:lvl2pPr>
      <a:lvl3pPr algn="l" rtl="0" eaLnBrk="1" fontAlgn="base" hangingPunct="1">
        <a:spcBef>
          <a:spcPct val="0"/>
        </a:spcBef>
        <a:spcAft>
          <a:spcPct val="0"/>
        </a:spcAft>
        <a:defRPr sz="1778">
          <a:solidFill>
            <a:schemeClr val="tx1"/>
          </a:solidFill>
          <a:latin typeface="Arial" charset="0"/>
          <a:cs typeface="Arial" charset="0"/>
        </a:defRPr>
      </a:lvl3pPr>
      <a:lvl4pPr algn="l" rtl="0" eaLnBrk="1" fontAlgn="base" hangingPunct="1">
        <a:spcBef>
          <a:spcPct val="0"/>
        </a:spcBef>
        <a:spcAft>
          <a:spcPct val="0"/>
        </a:spcAft>
        <a:defRPr sz="1778">
          <a:solidFill>
            <a:schemeClr val="tx1"/>
          </a:solidFill>
          <a:latin typeface="Arial" charset="0"/>
          <a:cs typeface="Arial" charset="0"/>
        </a:defRPr>
      </a:lvl4pPr>
      <a:lvl5pPr algn="l" rtl="0" eaLnBrk="1" fontAlgn="base" hangingPunct="1">
        <a:spcBef>
          <a:spcPct val="0"/>
        </a:spcBef>
        <a:spcAft>
          <a:spcPct val="0"/>
        </a:spcAft>
        <a:defRPr sz="1778">
          <a:solidFill>
            <a:schemeClr val="tx1"/>
          </a:solidFill>
          <a:latin typeface="Arial" charset="0"/>
          <a:cs typeface="Arial" charset="0"/>
        </a:defRPr>
      </a:lvl5pPr>
      <a:lvl6pPr marL="406405" algn="l" rtl="0" eaLnBrk="1" fontAlgn="base" hangingPunct="1">
        <a:spcBef>
          <a:spcPct val="0"/>
        </a:spcBef>
        <a:spcAft>
          <a:spcPct val="0"/>
        </a:spcAft>
        <a:defRPr sz="1778">
          <a:solidFill>
            <a:schemeClr val="tx1"/>
          </a:solidFill>
          <a:latin typeface="Arial" charset="0"/>
          <a:cs typeface="Arial" charset="0"/>
        </a:defRPr>
      </a:lvl6pPr>
      <a:lvl7pPr marL="812810" algn="l" rtl="0" eaLnBrk="1" fontAlgn="base" hangingPunct="1">
        <a:spcBef>
          <a:spcPct val="0"/>
        </a:spcBef>
        <a:spcAft>
          <a:spcPct val="0"/>
        </a:spcAft>
        <a:defRPr sz="1778">
          <a:solidFill>
            <a:schemeClr val="tx1"/>
          </a:solidFill>
          <a:latin typeface="Arial" charset="0"/>
          <a:cs typeface="Arial" charset="0"/>
        </a:defRPr>
      </a:lvl7pPr>
      <a:lvl8pPr marL="1219215" algn="l" rtl="0" eaLnBrk="1" fontAlgn="base" hangingPunct="1">
        <a:spcBef>
          <a:spcPct val="0"/>
        </a:spcBef>
        <a:spcAft>
          <a:spcPct val="0"/>
        </a:spcAft>
        <a:defRPr sz="1778">
          <a:solidFill>
            <a:schemeClr val="tx1"/>
          </a:solidFill>
          <a:latin typeface="Arial" charset="0"/>
          <a:cs typeface="Arial" charset="0"/>
        </a:defRPr>
      </a:lvl8pPr>
      <a:lvl9pPr marL="1625620" algn="l" rtl="0" eaLnBrk="1" fontAlgn="base" hangingPunct="1">
        <a:spcBef>
          <a:spcPct val="0"/>
        </a:spcBef>
        <a:spcAft>
          <a:spcPct val="0"/>
        </a:spcAft>
        <a:defRPr sz="1778">
          <a:solidFill>
            <a:schemeClr val="tx1"/>
          </a:solidFill>
          <a:latin typeface="Arial" charset="0"/>
          <a:cs typeface="Arial" charset="0"/>
        </a:defRPr>
      </a:lvl9pPr>
    </p:titleStyle>
    <p:bodyStyle>
      <a:lvl1pPr marL="304804" indent="-304804" algn="l" rtl="0" eaLnBrk="1" fontAlgn="base" hangingPunct="1">
        <a:spcBef>
          <a:spcPct val="20000"/>
        </a:spcBef>
        <a:spcAft>
          <a:spcPct val="0"/>
        </a:spcAft>
        <a:buFont typeface="Arial" pitchFamily="34" charset="0"/>
        <a:buChar char="•"/>
        <a:defRPr sz="2844" kern="1200">
          <a:solidFill>
            <a:schemeClr val="tx1"/>
          </a:solidFill>
          <a:latin typeface="Arial" pitchFamily="34" charset="0"/>
          <a:ea typeface="+mn-ea"/>
          <a:cs typeface="Arial" pitchFamily="34" charset="0"/>
        </a:defRPr>
      </a:lvl1pPr>
      <a:lvl2pPr marL="660408" indent="-254003" algn="l" rtl="0" eaLnBrk="1" fontAlgn="base" hangingPunct="1">
        <a:spcBef>
          <a:spcPct val="20000"/>
        </a:spcBef>
        <a:spcAft>
          <a:spcPct val="0"/>
        </a:spcAft>
        <a:buFont typeface="Arial" pitchFamily="34" charset="0"/>
        <a:buChar char="–"/>
        <a:defRPr sz="2489" kern="1200">
          <a:solidFill>
            <a:schemeClr val="tx1"/>
          </a:solidFill>
          <a:latin typeface="Arial" pitchFamily="34" charset="0"/>
          <a:ea typeface="+mn-ea"/>
          <a:cs typeface="Arial" pitchFamily="34" charset="0"/>
        </a:defRPr>
      </a:lvl2pPr>
      <a:lvl3pPr marL="1016013" indent="-203203" algn="l" rtl="0" eaLnBrk="1" fontAlgn="base" hangingPunct="1">
        <a:spcBef>
          <a:spcPct val="20000"/>
        </a:spcBef>
        <a:spcAft>
          <a:spcPct val="0"/>
        </a:spcAft>
        <a:buFont typeface="Arial" pitchFamily="34" charset="0"/>
        <a:buChar char="•"/>
        <a:defRPr sz="2133" kern="1200">
          <a:solidFill>
            <a:schemeClr val="tx1"/>
          </a:solidFill>
          <a:latin typeface="Arial" pitchFamily="34" charset="0"/>
          <a:ea typeface="+mn-ea"/>
          <a:cs typeface="Arial" pitchFamily="34" charset="0"/>
        </a:defRPr>
      </a:lvl3pPr>
      <a:lvl4pPr marL="1422418" indent="-203203" algn="l" rtl="0" eaLnBrk="1" fontAlgn="base" hangingPunct="1">
        <a:spcBef>
          <a:spcPct val="20000"/>
        </a:spcBef>
        <a:spcAft>
          <a:spcPct val="0"/>
        </a:spcAft>
        <a:buFont typeface="Arial" pitchFamily="34" charset="0"/>
        <a:buChar char="–"/>
        <a:defRPr sz="1778" kern="1200">
          <a:solidFill>
            <a:schemeClr val="tx1"/>
          </a:solidFill>
          <a:latin typeface="Arial" pitchFamily="34" charset="0"/>
          <a:ea typeface="+mn-ea"/>
          <a:cs typeface="Arial" pitchFamily="34" charset="0"/>
        </a:defRPr>
      </a:lvl4pPr>
      <a:lvl5pPr marL="1828823" indent="-203203" algn="l" rtl="0" eaLnBrk="1" fontAlgn="base" hangingPunct="1">
        <a:spcBef>
          <a:spcPct val="20000"/>
        </a:spcBef>
        <a:spcAft>
          <a:spcPct val="0"/>
        </a:spcAft>
        <a:buFont typeface="Arial" pitchFamily="34" charset="0"/>
        <a:buChar char="»"/>
        <a:defRPr sz="1778" kern="1200">
          <a:solidFill>
            <a:schemeClr val="tx1"/>
          </a:solidFill>
          <a:latin typeface="Arial" pitchFamily="34" charset="0"/>
          <a:ea typeface="+mn-ea"/>
          <a:cs typeface="Arial" pitchFamily="34" charset="0"/>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customXml" Target="../ink/ink4.xml"/><Relationship Id="rId5" Type="http://schemas.openxmlformats.org/officeDocument/2006/relationships/image" Target="../media/image16.png"/><Relationship Id="rId4" Type="http://schemas.openxmlformats.org/officeDocument/2006/relationships/customXml" Target="../ink/ink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customXml" Target="../ink/ink6.xml"/><Relationship Id="rId10" Type="http://schemas.openxmlformats.org/officeDocument/2006/relationships/hyperlink" Target="https://community.max.gov/display/DOEExternal/PM+EVMS+IP2M+METR" TargetMode="External"/><Relationship Id="rId4" Type="http://schemas.openxmlformats.org/officeDocument/2006/relationships/image" Target="../media/image9.png"/><Relationship Id="rId9" Type="http://schemas.openxmlformats.org/officeDocument/2006/relationships/hyperlink" Target="http://www.energy.gov/projectmanagement/articles/ip2m-metrr-asu-evms-study"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8.xml"/><Relationship Id="rId7" Type="http://schemas.openxmlformats.org/officeDocument/2006/relationships/customXml" Target="../ink/ink10.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customXml" Target="../ink/ink9.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customXml" Target="../ink/ink16.xml"/><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customXml" Target="../ink/ink15.xml"/><Relationship Id="rId5" Type="http://schemas.openxmlformats.org/officeDocument/2006/relationships/customXml" Target="../ink/ink12.xm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customXml" Target="../ink/ink14.xml"/><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customXml" Target="../ink/ink1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customXml" Target="../ink/ink20.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customXml" Target="../ink/ink2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customXml" Target="../ink/ink2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customXml" Target="../ink/ink30.xml"/><Relationship Id="rId18" Type="http://schemas.openxmlformats.org/officeDocument/2006/relationships/image" Target="../media/image53.png"/><Relationship Id="rId3" Type="http://schemas.openxmlformats.org/officeDocument/2006/relationships/customXml" Target="../ink/ink25.xml"/><Relationship Id="rId7" Type="http://schemas.openxmlformats.org/officeDocument/2006/relationships/customXml" Target="../ink/ink27.xml"/><Relationship Id="rId12" Type="http://schemas.openxmlformats.org/officeDocument/2006/relationships/image" Target="../media/image50.png"/><Relationship Id="rId17" Type="http://schemas.openxmlformats.org/officeDocument/2006/relationships/customXml" Target="../ink/ink32.xml"/><Relationship Id="rId2" Type="http://schemas.openxmlformats.org/officeDocument/2006/relationships/image" Target="../media/image26.png"/><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customXml" Target="../ink/ink29.xml"/><Relationship Id="rId5" Type="http://schemas.openxmlformats.org/officeDocument/2006/relationships/customXml" Target="../ink/ink26.xml"/><Relationship Id="rId15" Type="http://schemas.openxmlformats.org/officeDocument/2006/relationships/customXml" Target="../ink/ink31.xml"/><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customXml" Target="../ink/ink28.xml"/><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customXml" Target="../ink/ink33.xml"/><Relationship Id="rId7" Type="http://schemas.openxmlformats.org/officeDocument/2006/relationships/customXml" Target="../ink/ink35.xml"/><Relationship Id="rId12"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customXml" Target="../ink/ink37.xml"/><Relationship Id="rId5" Type="http://schemas.openxmlformats.org/officeDocument/2006/relationships/customXml" Target="../ink/ink34.xml"/><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customXml" Target="../ink/ink36.xml"/></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customXml" Target="../ink/ink38.xml"/><Relationship Id="rId7" Type="http://schemas.openxmlformats.org/officeDocument/2006/relationships/customXml" Target="../ink/ink40.xml"/><Relationship Id="rId12" Type="http://schemas.openxmlformats.org/officeDocument/2006/relationships/image" Target="../media/image65.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customXml" Target="../ink/ink42.xml"/><Relationship Id="rId5" Type="http://schemas.openxmlformats.org/officeDocument/2006/relationships/customXml" Target="../ink/ink39.xml"/><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customXml" Target="../ink/ink41.xml"/></Relationships>
</file>

<file path=ppt/slides/_rels/slide27.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customXml" Target="../ink/ink45.xml"/><Relationship Id="rId7" Type="http://schemas.openxmlformats.org/officeDocument/2006/relationships/customXml" Target="../ink/ink47.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customXml" Target="../ink/ink46.xml"/><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customXml" Target="../ink/ink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3.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14.png"/><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fld id="{CD7523D8-0813-224C-91B3-A6EBF8F66999}" type="slidenum">
              <a:rPr lang="en-US" smtClean="0"/>
              <a:t>1</a:t>
            </a:fld>
            <a:endParaRPr lang="en-US" dirty="0"/>
          </a:p>
        </p:txBody>
      </p:sp>
      <p:sp>
        <p:nvSpPr>
          <p:cNvPr id="3" name="Text Box 14">
            <a:extLst>
              <a:ext uri="{FF2B5EF4-FFF2-40B4-BE49-F238E27FC236}">
                <a16:creationId xmlns:a16="http://schemas.microsoft.com/office/drawing/2014/main" id="{6471843D-407C-41CD-A3D9-643808D72D03}"/>
              </a:ext>
            </a:extLst>
          </p:cNvPr>
          <p:cNvSpPr txBox="1">
            <a:spLocks noChangeArrowheads="1"/>
          </p:cNvSpPr>
          <p:nvPr/>
        </p:nvSpPr>
        <p:spPr bwMode="auto">
          <a:xfrm>
            <a:off x="2569369" y="615385"/>
            <a:ext cx="7053262" cy="5647700"/>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50000"/>
              </a:spcBef>
            </a:pPr>
            <a:r>
              <a:rPr lang="en-US" sz="2400" b="1" dirty="0">
                <a:latin typeface="Arial" panose="020B0604020202020204" pitchFamily="34" charset="0"/>
                <a:cs typeface="Arial" panose="020B0604020202020204" pitchFamily="34" charset="0"/>
              </a:rPr>
              <a:t>EFCOG Project Controls Working Group Annual Meeting</a:t>
            </a:r>
          </a:p>
          <a:p>
            <a:pPr algn="ctr">
              <a:spcBef>
                <a:spcPct val="50000"/>
              </a:spcBef>
            </a:pPr>
            <a:endParaRPr lang="en-US" sz="2400" b="1" dirty="0">
              <a:latin typeface="Arial" panose="020B0604020202020204" pitchFamily="34" charset="0"/>
              <a:cs typeface="Arial" panose="020B0604020202020204" pitchFamily="34" charset="0"/>
            </a:endParaRPr>
          </a:p>
          <a:p>
            <a:pPr algn="ctr">
              <a:spcBef>
                <a:spcPct val="50000"/>
              </a:spcBef>
            </a:pPr>
            <a:r>
              <a:rPr lang="en-US" sz="2000" b="1" dirty="0">
                <a:latin typeface="Arial" panose="020B0604020202020204" pitchFamily="34" charset="0"/>
                <a:cs typeface="Arial" panose="020B0604020202020204" pitchFamily="34" charset="0"/>
              </a:rPr>
              <a:t>Arizona State University (ASU)                                     Joint EVMS Research Study Update </a:t>
            </a:r>
          </a:p>
          <a:p>
            <a:pPr algn="ctr">
              <a:spcBef>
                <a:spcPct val="50000"/>
              </a:spcBef>
            </a:pPr>
            <a:endParaRPr lang="en-US" sz="2400" b="1" dirty="0">
              <a:latin typeface="Arial" panose="020B0604020202020204" pitchFamily="34" charset="0"/>
              <a:cs typeface="Arial" panose="020B0604020202020204" pitchFamily="34" charset="0"/>
            </a:endParaRPr>
          </a:p>
          <a:p>
            <a:pPr algn="ctr">
              <a:spcBef>
                <a:spcPct val="50000"/>
              </a:spcBef>
            </a:pPr>
            <a:endParaRPr lang="en-US" b="1" dirty="0">
              <a:latin typeface="Arial" panose="020B0604020202020204" pitchFamily="34" charset="0"/>
              <a:cs typeface="Arial" panose="020B0604020202020204" pitchFamily="34" charset="0"/>
            </a:endParaRPr>
          </a:p>
          <a:p>
            <a:pPr algn="ctr">
              <a:spcBef>
                <a:spcPct val="50000"/>
              </a:spcBef>
            </a:pPr>
            <a:endParaRPr lang="en-US" b="1" dirty="0">
              <a:latin typeface="Arial" panose="020B0604020202020204" pitchFamily="34" charset="0"/>
              <a:cs typeface="Arial" panose="020B0604020202020204" pitchFamily="34" charset="0"/>
            </a:endParaRPr>
          </a:p>
          <a:p>
            <a:pPr algn="ctr">
              <a:spcBef>
                <a:spcPct val="50000"/>
              </a:spcBef>
            </a:pPr>
            <a:endParaRPr lang="en-US" b="1" dirty="0">
              <a:latin typeface="Arial" panose="020B0604020202020204" pitchFamily="34" charset="0"/>
              <a:cs typeface="Arial" panose="020B0604020202020204" pitchFamily="34" charset="0"/>
            </a:endParaRPr>
          </a:p>
          <a:p>
            <a:pPr algn="ctr">
              <a:spcBef>
                <a:spcPct val="50000"/>
              </a:spcBef>
            </a:pPr>
            <a:r>
              <a:rPr lang="en-US" sz="2400" b="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lgn="ctr">
              <a:spcBef>
                <a:spcPts val="0"/>
              </a:spcBef>
            </a:pPr>
            <a:r>
              <a:rPr lang="en-US" sz="1600" dirty="0">
                <a:latin typeface="Arial" panose="020B0604020202020204" pitchFamily="34" charset="0"/>
                <a:cs typeface="Arial" panose="020B0604020202020204" pitchFamily="34" charset="0"/>
              </a:rPr>
              <a:t>Mel Frank – Director</a:t>
            </a:r>
          </a:p>
          <a:p>
            <a:pPr algn="ctr">
              <a:spcBef>
                <a:spcPts val="0"/>
              </a:spcBef>
            </a:pPr>
            <a:r>
              <a:rPr lang="en-US" sz="1600" dirty="0">
                <a:latin typeface="Arial" panose="020B0604020202020204" pitchFamily="34" charset="0"/>
                <a:cs typeface="Arial" panose="020B0604020202020204" pitchFamily="34" charset="0"/>
              </a:rPr>
              <a:t>PM-30 Project Controls Division</a:t>
            </a:r>
          </a:p>
          <a:p>
            <a:pPr algn="ctr">
              <a:spcBef>
                <a:spcPts val="0"/>
              </a:spcBef>
            </a:pPr>
            <a:endParaRPr lang="en-US" sz="1600" dirty="0">
              <a:latin typeface="Arial" panose="020B0604020202020204" pitchFamily="34" charset="0"/>
              <a:cs typeface="Arial" panose="020B0604020202020204" pitchFamily="34" charset="0"/>
            </a:endParaRPr>
          </a:p>
          <a:p>
            <a:pPr algn="ctr">
              <a:spcBef>
                <a:spcPts val="0"/>
              </a:spcBef>
            </a:pPr>
            <a:r>
              <a:rPr lang="en-US" sz="1400" dirty="0">
                <a:latin typeface="Arial" panose="020B0604020202020204" pitchFamily="34" charset="0"/>
                <a:cs typeface="Arial" panose="020B0604020202020204" pitchFamily="34" charset="0"/>
              </a:rPr>
              <a:t>September 20, 2021</a:t>
            </a:r>
          </a:p>
        </p:txBody>
      </p:sp>
      <p:pic>
        <p:nvPicPr>
          <p:cNvPr id="6" name="Picture 5">
            <a:extLst>
              <a:ext uri="{FF2B5EF4-FFF2-40B4-BE49-F238E27FC236}">
                <a16:creationId xmlns:a16="http://schemas.microsoft.com/office/drawing/2014/main" id="{6D9F014F-3EF1-41BF-B672-70D00F9C6F0F}"/>
              </a:ext>
            </a:extLst>
          </p:cNvPr>
          <p:cNvPicPr>
            <a:picLocks noChangeAspect="1"/>
          </p:cNvPicPr>
          <p:nvPr/>
        </p:nvPicPr>
        <p:blipFill>
          <a:blip r:embed="rId2"/>
          <a:stretch>
            <a:fillRect/>
          </a:stretch>
        </p:blipFill>
        <p:spPr>
          <a:xfrm>
            <a:off x="5638664" y="3250281"/>
            <a:ext cx="1130563" cy="1130563"/>
          </a:xfrm>
          <a:prstGeom prst="rect">
            <a:avLst/>
          </a:prstGeom>
        </p:spPr>
      </p:pic>
    </p:spTree>
    <p:extLst>
      <p:ext uri="{BB962C8B-B14F-4D97-AF65-F5344CB8AC3E}">
        <p14:creationId xmlns:p14="http://schemas.microsoft.com/office/powerpoint/2010/main" val="2140263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599" y="351127"/>
            <a:ext cx="9601200" cy="1485900"/>
          </a:xfrm>
        </p:spPr>
        <p:txBody>
          <a:bodyPr/>
          <a:lstStyle/>
          <a:p>
            <a:r>
              <a:rPr lang="en-US" altLang="en-US" dirty="0"/>
              <a:t>Progress to Date</a:t>
            </a:r>
            <a:endParaRPr lang="en-US" dirty="0"/>
          </a:p>
        </p:txBody>
      </p:sp>
      <p:sp>
        <p:nvSpPr>
          <p:cNvPr id="3" name="Content Placeholder 2"/>
          <p:cNvSpPr>
            <a:spLocks noGrp="1"/>
          </p:cNvSpPr>
          <p:nvPr>
            <p:ph idx="1"/>
          </p:nvPr>
        </p:nvSpPr>
        <p:spPr>
          <a:xfrm>
            <a:off x="1423221" y="993713"/>
            <a:ext cx="9345561" cy="5543312"/>
          </a:xfrm>
        </p:spPr>
        <p:txBody>
          <a:bodyPr>
            <a:normAutofit lnSpcReduction="10000"/>
          </a:bodyPr>
          <a:lstStyle/>
          <a:p>
            <a:pPr marL="0" indent="0">
              <a:buNone/>
            </a:pPr>
            <a:r>
              <a:rPr lang="en-US" altLang="en-US" sz="1400" b="1" dirty="0">
                <a:solidFill>
                  <a:schemeClr val="tx1"/>
                </a:solidFill>
              </a:rPr>
              <a:t>05/08/19		Team kick-off</a:t>
            </a:r>
          </a:p>
          <a:p>
            <a:pPr marL="0" indent="0">
              <a:buNone/>
            </a:pPr>
            <a:r>
              <a:rPr lang="en-US" altLang="en-US" sz="1400" dirty="0">
                <a:solidFill>
                  <a:schemeClr val="tx1"/>
                </a:solidFill>
              </a:rPr>
              <a:t>12/31/19		Completed literature review; conducted and analyzed survey of 294 experts</a:t>
            </a:r>
          </a:p>
          <a:p>
            <a:pPr marL="0" indent="0">
              <a:buNone/>
            </a:pPr>
            <a:r>
              <a:rPr lang="en-US" altLang="en-US" sz="1400" b="1" dirty="0">
                <a:solidFill>
                  <a:schemeClr val="tx1"/>
                </a:solidFill>
              </a:rPr>
              <a:t>06/30/20 		</a:t>
            </a:r>
            <a:r>
              <a:rPr lang="en-US" sz="1400" b="1" dirty="0">
                <a:solidFill>
                  <a:schemeClr val="tx1"/>
                </a:solidFill>
              </a:rPr>
              <a:t>Developed Maturity and Environment draft assessments </a:t>
            </a:r>
          </a:p>
          <a:p>
            <a:pPr marL="0" indent="0">
              <a:buNone/>
            </a:pPr>
            <a:r>
              <a:rPr lang="en-US" altLang="en-US" sz="1400" dirty="0">
                <a:solidFill>
                  <a:schemeClr val="tx1"/>
                </a:solidFill>
              </a:rPr>
              <a:t>Jul-Sep 2020 </a:t>
            </a:r>
            <a:r>
              <a:rPr lang="en-US" sz="1400" dirty="0">
                <a:solidFill>
                  <a:schemeClr val="tx1"/>
                </a:solidFill>
              </a:rPr>
              <a:t>	</a:t>
            </a:r>
            <a:r>
              <a:rPr lang="en-US" altLang="en-US" sz="1400" dirty="0">
                <a:solidFill>
                  <a:schemeClr val="tx1"/>
                </a:solidFill>
              </a:rPr>
              <a:t>EVMS </a:t>
            </a:r>
            <a:r>
              <a:rPr lang="en-US" sz="1400" dirty="0">
                <a:solidFill>
                  <a:schemeClr val="tx1"/>
                </a:solidFill>
              </a:rPr>
              <a:t>Environment Workshops #1,2,3,4</a:t>
            </a:r>
          </a:p>
          <a:p>
            <a:pPr marL="0" indent="0">
              <a:buNone/>
            </a:pPr>
            <a:r>
              <a:rPr lang="en-US" altLang="en-US" sz="1400" dirty="0">
                <a:solidFill>
                  <a:schemeClr val="tx1"/>
                </a:solidFill>
              </a:rPr>
              <a:t>Jul-Nov 2020	EVMS Maturity </a:t>
            </a:r>
            <a:r>
              <a:rPr lang="en-US" sz="1400" dirty="0">
                <a:solidFill>
                  <a:schemeClr val="tx1"/>
                </a:solidFill>
              </a:rPr>
              <a:t>Workshops #1,2,3,4</a:t>
            </a:r>
          </a:p>
          <a:p>
            <a:pPr marL="0" indent="0">
              <a:buNone/>
            </a:pPr>
            <a:r>
              <a:rPr lang="en-US" sz="1400" b="1" dirty="0">
                <a:solidFill>
                  <a:schemeClr val="tx1"/>
                </a:solidFill>
              </a:rPr>
              <a:t>Aug-Nov</a:t>
            </a:r>
            <a:r>
              <a:rPr lang="en-US" altLang="en-US" sz="1400" b="1" dirty="0">
                <a:solidFill>
                  <a:schemeClr val="tx1"/>
                </a:solidFill>
              </a:rPr>
              <a:t> 2020 </a:t>
            </a:r>
            <a:r>
              <a:rPr lang="en-US" sz="1400" b="1" dirty="0">
                <a:solidFill>
                  <a:schemeClr val="tx1"/>
                </a:solidFill>
              </a:rPr>
              <a:t>	Addressed Environment comments and developed factor weights</a:t>
            </a:r>
          </a:p>
          <a:p>
            <a:pPr marL="0" indent="0">
              <a:buNone/>
            </a:pPr>
            <a:r>
              <a:rPr lang="en-US" sz="1400" dirty="0">
                <a:solidFill>
                  <a:schemeClr val="tx1"/>
                </a:solidFill>
              </a:rPr>
              <a:t>12/08/20		Finalized the EVMS Environment Assessment</a:t>
            </a:r>
          </a:p>
          <a:p>
            <a:pPr marL="0" indent="0">
              <a:buNone/>
            </a:pPr>
            <a:r>
              <a:rPr lang="en-US" sz="1400" dirty="0">
                <a:solidFill>
                  <a:schemeClr val="tx1"/>
                </a:solidFill>
              </a:rPr>
              <a:t>01/21/21		Software taskforce kickoff</a:t>
            </a:r>
          </a:p>
          <a:p>
            <a:pPr marL="0" indent="0">
              <a:buNone/>
            </a:pPr>
            <a:r>
              <a:rPr lang="en-US" sz="1400" b="1" dirty="0">
                <a:solidFill>
                  <a:schemeClr val="tx1"/>
                </a:solidFill>
              </a:rPr>
              <a:t>Dec 2020-Feb 2021	Addressed Maturity comments and developed attribute weights</a:t>
            </a:r>
          </a:p>
          <a:p>
            <a:pPr marL="0" indent="0">
              <a:buNone/>
            </a:pPr>
            <a:r>
              <a:rPr lang="en-US" sz="1400" dirty="0">
                <a:solidFill>
                  <a:schemeClr val="tx1"/>
                </a:solidFill>
              </a:rPr>
              <a:t>Apr-Aug 2021 	Data collection performance workshops 1, 2, 3, 4 and in-progress workshops</a:t>
            </a:r>
          </a:p>
          <a:p>
            <a:pPr marL="0" indent="0">
              <a:buNone/>
            </a:pPr>
            <a:r>
              <a:rPr lang="en-US" sz="1400" dirty="0">
                <a:solidFill>
                  <a:schemeClr val="tx1"/>
                </a:solidFill>
              </a:rPr>
              <a:t>Aug 2021-Jan 2022	Software development</a:t>
            </a:r>
          </a:p>
          <a:p>
            <a:pPr marL="0" indent="0">
              <a:buNone/>
            </a:pPr>
            <a:r>
              <a:rPr lang="en-US" sz="1400" b="1" dirty="0">
                <a:solidFill>
                  <a:schemeClr val="tx1"/>
                </a:solidFill>
              </a:rPr>
              <a:t>09/15/21		Finalize performance analysis</a:t>
            </a:r>
          </a:p>
          <a:p>
            <a:pPr marL="0" indent="0">
              <a:buNone/>
            </a:pPr>
            <a:r>
              <a:rPr lang="en-US" sz="1400" dirty="0">
                <a:solidFill>
                  <a:schemeClr val="tx1"/>
                </a:solidFill>
              </a:rPr>
              <a:t>10/31/21		Finalize publications</a:t>
            </a:r>
          </a:p>
          <a:p>
            <a:pPr marL="0" indent="0">
              <a:buNone/>
            </a:pPr>
            <a:r>
              <a:rPr lang="en-US" sz="1400" dirty="0">
                <a:solidFill>
                  <a:schemeClr val="tx1"/>
                </a:solidFill>
              </a:rPr>
              <a:t>11/01/21		Start training</a:t>
            </a:r>
          </a:p>
          <a:p>
            <a:pPr marL="0" indent="0">
              <a:buNone/>
            </a:pPr>
            <a:r>
              <a:rPr lang="en-US" sz="1400" dirty="0">
                <a:solidFill>
                  <a:schemeClr val="tx1"/>
                </a:solidFill>
              </a:rPr>
              <a:t>01/31/22 </a:t>
            </a:r>
            <a:r>
              <a:rPr lang="en-US" altLang="en-US" sz="1400" dirty="0">
                <a:solidFill>
                  <a:schemeClr val="tx1"/>
                </a:solidFill>
              </a:rPr>
              <a:t>		Software testing </a:t>
            </a:r>
            <a:r>
              <a:rPr lang="en-US" sz="1400" dirty="0">
                <a:solidFill>
                  <a:schemeClr val="tx1"/>
                </a:solidFill>
              </a:rPr>
              <a:t>completion</a:t>
            </a:r>
          </a:p>
          <a:p>
            <a:pPr marL="0" indent="0">
              <a:buNone/>
            </a:pPr>
            <a:r>
              <a:rPr lang="en-US" sz="1400" dirty="0">
                <a:solidFill>
                  <a:schemeClr val="tx1"/>
                </a:solidFill>
              </a:rPr>
              <a:t>12/31/22		NCE project completion</a:t>
            </a:r>
          </a:p>
        </p:txBody>
      </p:sp>
      <p:sp>
        <p:nvSpPr>
          <p:cNvPr id="4" name="Slide Number Placeholder 3"/>
          <p:cNvSpPr>
            <a:spLocks noGrp="1"/>
          </p:cNvSpPr>
          <p:nvPr>
            <p:ph type="sldNum" sz="quarter" idx="12"/>
          </p:nvPr>
        </p:nvSpPr>
        <p:spPr/>
        <p:txBody>
          <a:bodyPr/>
          <a:lstStyle/>
          <a:p>
            <a:fld id="{CD7523D8-0813-224C-91B3-A6EBF8F66999}" type="slidenum">
              <a:rPr lang="en-US" smtClean="0"/>
              <a:t>10</a:t>
            </a:fld>
            <a:endParaRPr lang="en-US"/>
          </a:p>
        </p:txBody>
      </p:sp>
    </p:spTree>
    <p:extLst>
      <p:ext uri="{BB962C8B-B14F-4D97-AF65-F5344CB8AC3E}">
        <p14:creationId xmlns:p14="http://schemas.microsoft.com/office/powerpoint/2010/main" val="3303779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D8DD-E3F6-487A-B38C-39B50B0D78D7}"/>
              </a:ext>
            </a:extLst>
          </p:cNvPr>
          <p:cNvSpPr>
            <a:spLocks noGrp="1"/>
          </p:cNvSpPr>
          <p:nvPr>
            <p:ph type="title"/>
          </p:nvPr>
        </p:nvSpPr>
        <p:spPr>
          <a:xfrm>
            <a:off x="1371600" y="352426"/>
            <a:ext cx="11318240" cy="1485900"/>
          </a:xfrm>
        </p:spPr>
        <p:txBody>
          <a:bodyPr/>
          <a:lstStyle/>
          <a:p>
            <a:r>
              <a:rPr lang="en-US" dirty="0"/>
              <a:t>Overview of IP2M METRR Workshops</a:t>
            </a:r>
          </a:p>
        </p:txBody>
      </p:sp>
      <p:sp>
        <p:nvSpPr>
          <p:cNvPr id="3" name="Content Placeholder 2">
            <a:extLst>
              <a:ext uri="{FF2B5EF4-FFF2-40B4-BE49-F238E27FC236}">
                <a16:creationId xmlns:a16="http://schemas.microsoft.com/office/drawing/2014/main" id="{0C9A6BEA-8F78-4538-9781-D322E59982E7}"/>
              </a:ext>
            </a:extLst>
          </p:cNvPr>
          <p:cNvSpPr>
            <a:spLocks noGrp="1"/>
          </p:cNvSpPr>
          <p:nvPr>
            <p:ph idx="1"/>
          </p:nvPr>
        </p:nvSpPr>
        <p:spPr>
          <a:xfrm>
            <a:off x="3568927" y="5538945"/>
            <a:ext cx="8262003" cy="1113065"/>
          </a:xfrm>
        </p:spPr>
        <p:txBody>
          <a:bodyPr>
            <a:normAutofit fontScale="92500" lnSpcReduction="20000"/>
          </a:bodyPr>
          <a:lstStyle/>
          <a:p>
            <a:r>
              <a:rPr lang="en-US" dirty="0"/>
              <a:t>A total of 12 workshops</a:t>
            </a:r>
          </a:p>
          <a:p>
            <a:r>
              <a:rPr lang="en-US" dirty="0"/>
              <a:t>A total of 136 data sets collected</a:t>
            </a:r>
          </a:p>
          <a:p>
            <a:r>
              <a:rPr lang="en-US" dirty="0"/>
              <a:t>Adjudicated over 1500 comments</a:t>
            </a:r>
          </a:p>
        </p:txBody>
      </p:sp>
      <p:sp>
        <p:nvSpPr>
          <p:cNvPr id="4" name="Slide Number Placeholder 3">
            <a:extLst>
              <a:ext uri="{FF2B5EF4-FFF2-40B4-BE49-F238E27FC236}">
                <a16:creationId xmlns:a16="http://schemas.microsoft.com/office/drawing/2014/main" id="{5631BBFF-7564-4117-B970-252288E3CE3E}"/>
              </a:ext>
            </a:extLst>
          </p:cNvPr>
          <p:cNvSpPr>
            <a:spLocks noGrp="1"/>
          </p:cNvSpPr>
          <p:nvPr>
            <p:ph type="sldNum" sz="quarter" idx="12"/>
          </p:nvPr>
        </p:nvSpPr>
        <p:spPr/>
        <p:txBody>
          <a:bodyPr/>
          <a:lstStyle/>
          <a:p>
            <a:fld id="{CD7523D8-0813-224C-91B3-A6EBF8F66999}" type="slidenum">
              <a:rPr lang="en-US" smtClean="0"/>
              <a:t>11</a:t>
            </a:fld>
            <a:endParaRPr lang="en-US" dirty="0"/>
          </a:p>
        </p:txBody>
      </p:sp>
      <p:graphicFrame>
        <p:nvGraphicFramePr>
          <p:cNvPr id="5" name="Table 4">
            <a:extLst>
              <a:ext uri="{FF2B5EF4-FFF2-40B4-BE49-F238E27FC236}">
                <a16:creationId xmlns:a16="http://schemas.microsoft.com/office/drawing/2014/main" id="{D9AF739F-4A79-400A-9199-901EF6680F58}"/>
              </a:ext>
            </a:extLst>
          </p:cNvPr>
          <p:cNvGraphicFramePr>
            <a:graphicFrameLocks noGrp="1"/>
          </p:cNvGraphicFramePr>
          <p:nvPr>
            <p:extLst>
              <p:ext uri="{D42A27DB-BD31-4B8C-83A1-F6EECF244321}">
                <p14:modId xmlns:p14="http://schemas.microsoft.com/office/powerpoint/2010/main" val="719927769"/>
              </p:ext>
            </p:extLst>
          </p:nvPr>
        </p:nvGraphicFramePr>
        <p:xfrm>
          <a:off x="1084936" y="2444190"/>
          <a:ext cx="10262331" cy="1267976"/>
        </p:xfrm>
        <a:graphic>
          <a:graphicData uri="http://schemas.openxmlformats.org/drawingml/2006/table">
            <a:tbl>
              <a:tblPr>
                <a:tableStyleId>{5C22544A-7EE6-4342-B048-85BDC9FD1C3A}</a:tableStyleId>
              </a:tblPr>
              <a:tblGrid>
                <a:gridCol w="2782352">
                  <a:extLst>
                    <a:ext uri="{9D8B030D-6E8A-4147-A177-3AD203B41FA5}">
                      <a16:colId xmlns:a16="http://schemas.microsoft.com/office/drawing/2014/main" val="4099943002"/>
                    </a:ext>
                  </a:extLst>
                </a:gridCol>
                <a:gridCol w="1528091">
                  <a:extLst>
                    <a:ext uri="{9D8B030D-6E8A-4147-A177-3AD203B41FA5}">
                      <a16:colId xmlns:a16="http://schemas.microsoft.com/office/drawing/2014/main" val="3224180288"/>
                    </a:ext>
                  </a:extLst>
                </a:gridCol>
                <a:gridCol w="1528091">
                  <a:extLst>
                    <a:ext uri="{9D8B030D-6E8A-4147-A177-3AD203B41FA5}">
                      <a16:colId xmlns:a16="http://schemas.microsoft.com/office/drawing/2014/main" val="732610906"/>
                    </a:ext>
                  </a:extLst>
                </a:gridCol>
                <a:gridCol w="1528091">
                  <a:extLst>
                    <a:ext uri="{9D8B030D-6E8A-4147-A177-3AD203B41FA5}">
                      <a16:colId xmlns:a16="http://schemas.microsoft.com/office/drawing/2014/main" val="1827323564"/>
                    </a:ext>
                  </a:extLst>
                </a:gridCol>
                <a:gridCol w="1528091">
                  <a:extLst>
                    <a:ext uri="{9D8B030D-6E8A-4147-A177-3AD203B41FA5}">
                      <a16:colId xmlns:a16="http://schemas.microsoft.com/office/drawing/2014/main" val="1890188449"/>
                    </a:ext>
                  </a:extLst>
                </a:gridCol>
                <a:gridCol w="1367615">
                  <a:extLst>
                    <a:ext uri="{9D8B030D-6E8A-4147-A177-3AD203B41FA5}">
                      <a16:colId xmlns:a16="http://schemas.microsoft.com/office/drawing/2014/main" val="2433728953"/>
                    </a:ext>
                  </a:extLst>
                </a:gridCol>
              </a:tblGrid>
              <a:tr h="230461">
                <a:tc>
                  <a:txBody>
                    <a:bodyPr/>
                    <a:lstStyle/>
                    <a:p>
                      <a:pPr marL="0" lvl="6" indent="0" algn="l" fontAlgn="ctr"/>
                      <a:r>
                        <a:rPr lang="en-US" sz="1500" u="none" strike="noStrike" dirty="0">
                          <a:effectLst/>
                          <a:latin typeface="+mn-lt"/>
                        </a:rPr>
                        <a:t>Date:</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16-Jul 2020</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12-Aug 2020</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10-Sep 2020</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15-Sep 2020</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b="1" i="0" u="none" strike="noStrike" dirty="0">
                          <a:solidFill>
                            <a:srgbClr val="000000"/>
                          </a:solidFill>
                          <a:effectLst/>
                          <a:latin typeface="+mn-lt"/>
                        </a:rPr>
                        <a:t>Total</a:t>
                      </a:r>
                    </a:p>
                  </a:txBody>
                  <a:tcPr marL="6941" marR="6941" marT="6941" marB="0" anchor="ctr"/>
                </a:tc>
                <a:extLst>
                  <a:ext uri="{0D108BD9-81ED-4DB2-BD59-A6C34878D82A}">
                    <a16:rowId xmlns:a16="http://schemas.microsoft.com/office/drawing/2014/main" val="1286092645"/>
                  </a:ext>
                </a:extLst>
              </a:tr>
              <a:tr h="28414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u="none" strike="noStrike" dirty="0">
                          <a:effectLst/>
                          <a:latin typeface="+mn-lt"/>
                        </a:rPr>
                        <a:t>Workshop:</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Environment 1</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Environment 2</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Environment 3</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Environment 4</a:t>
                      </a:r>
                      <a:endParaRPr lang="en-US" sz="1500" b="1" i="0" u="none" strike="noStrike" dirty="0">
                        <a:solidFill>
                          <a:srgbClr val="000000"/>
                        </a:solidFill>
                        <a:effectLst/>
                        <a:latin typeface="+mn-lt"/>
                      </a:endParaRPr>
                    </a:p>
                  </a:txBody>
                  <a:tcPr marL="6941" marR="6941" marT="6941" marB="0" anchor="ctr"/>
                </a:tc>
                <a:tc>
                  <a:txBody>
                    <a:bodyPr/>
                    <a:lstStyle/>
                    <a:p>
                      <a:pPr algn="ctr" fontAlgn="ctr"/>
                      <a:endParaRPr lang="en-US" sz="1500" b="1" i="0" u="none" strike="noStrike" dirty="0">
                        <a:solidFill>
                          <a:srgbClr val="000000"/>
                        </a:solidFill>
                        <a:effectLst/>
                        <a:latin typeface="+mn-lt"/>
                      </a:endParaRPr>
                    </a:p>
                  </a:txBody>
                  <a:tcPr marL="6941" marR="6941" marT="6941" marB="0" anchor="ctr"/>
                </a:tc>
                <a:extLst>
                  <a:ext uri="{0D108BD9-81ED-4DB2-BD59-A6C34878D82A}">
                    <a16:rowId xmlns:a16="http://schemas.microsoft.com/office/drawing/2014/main" val="100699217"/>
                  </a:ext>
                </a:extLst>
              </a:tr>
              <a:tr h="284147">
                <a:tc>
                  <a:txBody>
                    <a:bodyPr/>
                    <a:lstStyle/>
                    <a:p>
                      <a:pPr algn="l" rtl="0" fontAlgn="ctr"/>
                      <a:r>
                        <a:rPr lang="en-US" sz="1500" u="none" strike="noStrike" dirty="0">
                          <a:effectLst/>
                          <a:latin typeface="+mn-lt"/>
                        </a:rPr>
                        <a:t># of Participants*</a:t>
                      </a:r>
                      <a:endParaRPr lang="en-US" sz="1500" b="1" i="0" u="none" strike="noStrike" dirty="0">
                        <a:solidFill>
                          <a:srgbClr val="000000"/>
                        </a:solidFill>
                        <a:effectLst/>
                        <a:latin typeface="+mn-lt"/>
                      </a:endParaRPr>
                    </a:p>
                  </a:txBody>
                  <a:tcPr marL="6941" marR="6941" marT="6941" marB="0" anchor="ctr"/>
                </a:tc>
                <a:tc>
                  <a:txBody>
                    <a:bodyPr/>
                    <a:lstStyle/>
                    <a:p>
                      <a:pPr algn="ctr" rtl="0" fontAlgn="ctr"/>
                      <a:r>
                        <a:rPr lang="en-US" sz="1500" u="none" strike="noStrike" dirty="0">
                          <a:effectLst/>
                          <a:latin typeface="+mn-lt"/>
                        </a:rPr>
                        <a:t>9</a:t>
                      </a:r>
                      <a:endParaRPr lang="en-US" sz="1500" b="0" i="0" u="none" strike="noStrike" dirty="0">
                        <a:solidFill>
                          <a:srgbClr val="000000"/>
                        </a:solidFill>
                        <a:effectLst/>
                        <a:latin typeface="+mn-lt"/>
                      </a:endParaRPr>
                    </a:p>
                  </a:txBody>
                  <a:tcPr marL="6941" marR="6941" marT="6941" marB="0" anchor="ctr"/>
                </a:tc>
                <a:tc>
                  <a:txBody>
                    <a:bodyPr/>
                    <a:lstStyle/>
                    <a:p>
                      <a:pPr algn="ctr" rtl="0" fontAlgn="ctr"/>
                      <a:r>
                        <a:rPr lang="en-US" sz="1500" u="none" strike="noStrike" dirty="0">
                          <a:effectLst/>
                          <a:latin typeface="+mn-lt"/>
                        </a:rPr>
                        <a:t>11</a:t>
                      </a:r>
                      <a:endParaRPr lang="en-US" sz="1500" b="0" i="0" u="none" strike="noStrike" dirty="0">
                        <a:solidFill>
                          <a:srgbClr val="000000"/>
                        </a:solidFill>
                        <a:effectLst/>
                        <a:latin typeface="+mn-lt"/>
                      </a:endParaRPr>
                    </a:p>
                  </a:txBody>
                  <a:tcPr marL="6941" marR="6941" marT="6941" marB="0" anchor="ctr"/>
                </a:tc>
                <a:tc>
                  <a:txBody>
                    <a:bodyPr/>
                    <a:lstStyle/>
                    <a:p>
                      <a:pPr algn="ctr" rtl="0" fontAlgn="ctr"/>
                      <a:r>
                        <a:rPr lang="en-US" sz="1500" u="none" strike="noStrike" dirty="0">
                          <a:effectLst/>
                          <a:latin typeface="+mn-lt"/>
                        </a:rPr>
                        <a:t>13</a:t>
                      </a:r>
                      <a:endParaRPr lang="en-US" sz="1500" b="0" i="0" u="none" strike="noStrike" dirty="0">
                        <a:solidFill>
                          <a:srgbClr val="000000"/>
                        </a:solidFill>
                        <a:effectLst/>
                        <a:latin typeface="+mn-lt"/>
                      </a:endParaRPr>
                    </a:p>
                  </a:txBody>
                  <a:tcPr marL="6941" marR="6941" marT="6941" marB="0" anchor="ctr"/>
                </a:tc>
                <a:tc>
                  <a:txBody>
                    <a:bodyPr/>
                    <a:lstStyle/>
                    <a:p>
                      <a:pPr algn="ctr" rtl="0" fontAlgn="ctr"/>
                      <a:r>
                        <a:rPr lang="en-US" sz="1500" u="none" strike="noStrike" dirty="0">
                          <a:effectLst/>
                          <a:latin typeface="+mn-lt"/>
                        </a:rPr>
                        <a:t>14</a:t>
                      </a:r>
                      <a:endParaRPr lang="en-US" sz="1500" b="0" i="0" u="none" strike="noStrike" dirty="0">
                        <a:solidFill>
                          <a:srgbClr val="000000"/>
                        </a:solidFill>
                        <a:effectLst/>
                        <a:latin typeface="+mn-lt"/>
                      </a:endParaRPr>
                    </a:p>
                  </a:txBody>
                  <a:tcPr marL="6941" marR="6941" marT="6941" marB="0" anchor="ctr"/>
                </a:tc>
                <a:tc>
                  <a:txBody>
                    <a:bodyPr/>
                    <a:lstStyle/>
                    <a:p>
                      <a:pPr algn="ctr" rtl="0" fontAlgn="ctr"/>
                      <a:r>
                        <a:rPr lang="en-US" sz="1500" b="1" i="0" u="none" strike="noStrike" dirty="0">
                          <a:solidFill>
                            <a:srgbClr val="000000"/>
                          </a:solidFill>
                          <a:effectLst/>
                          <a:latin typeface="+mn-lt"/>
                        </a:rPr>
                        <a:t>47</a:t>
                      </a:r>
                    </a:p>
                  </a:txBody>
                  <a:tcPr marL="6941" marR="6941" marT="6941" marB="0" anchor="ctr"/>
                </a:tc>
                <a:extLst>
                  <a:ext uri="{0D108BD9-81ED-4DB2-BD59-A6C34878D82A}">
                    <a16:rowId xmlns:a16="http://schemas.microsoft.com/office/drawing/2014/main" val="2174465323"/>
                  </a:ext>
                </a:extLst>
              </a:tr>
              <a:tr h="453981">
                <a:tc>
                  <a:txBody>
                    <a:bodyPr/>
                    <a:lstStyle/>
                    <a:p>
                      <a:pPr algn="l" fontAlgn="b"/>
                      <a:r>
                        <a:rPr lang="en-US" sz="1500" b="0" i="0" u="none" strike="noStrike" dirty="0">
                          <a:solidFill>
                            <a:srgbClr val="000000"/>
                          </a:solidFill>
                          <a:effectLst/>
                          <a:latin typeface="+mn-lt"/>
                        </a:rPr>
                        <a:t>Average years of EVM experience</a:t>
                      </a:r>
                      <a:endParaRPr lang="en-US" sz="1500" b="1" i="0" u="none" strike="noStrike" dirty="0">
                        <a:solidFill>
                          <a:srgbClr val="000000"/>
                        </a:solidFill>
                        <a:effectLst/>
                        <a:latin typeface="+mn-lt"/>
                      </a:endParaRPr>
                    </a:p>
                  </a:txBody>
                  <a:tcPr marL="6941" marR="6941" marT="6941" marB="0" anchor="b"/>
                </a:tc>
                <a:tc gridSpan="4">
                  <a:txBody>
                    <a:bodyPr/>
                    <a:lstStyle/>
                    <a:p>
                      <a:pPr algn="ctr" fontAlgn="b"/>
                      <a:r>
                        <a:rPr lang="en-US" sz="1500" u="none" strike="noStrike" dirty="0">
                          <a:effectLst/>
                          <a:latin typeface="+mn-lt"/>
                        </a:rPr>
                        <a:t>19.1</a:t>
                      </a:r>
                      <a:endParaRPr lang="en-US" sz="1500" b="1" i="0" u="none" strike="noStrike" dirty="0">
                        <a:solidFill>
                          <a:srgbClr val="000000"/>
                        </a:solidFill>
                        <a:effectLst/>
                        <a:latin typeface="+mn-lt"/>
                      </a:endParaRPr>
                    </a:p>
                  </a:txBody>
                  <a:tcPr marL="6941" marR="6941" marT="6941"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500" b="1" i="0" u="none" strike="noStrike" dirty="0">
                        <a:solidFill>
                          <a:srgbClr val="000000"/>
                        </a:solidFill>
                        <a:effectLst/>
                        <a:latin typeface="+mn-lt"/>
                      </a:endParaRPr>
                    </a:p>
                  </a:txBody>
                  <a:tcPr marL="6941" marR="6941" marT="6941" marB="0" anchor="b"/>
                </a:tc>
                <a:extLst>
                  <a:ext uri="{0D108BD9-81ED-4DB2-BD59-A6C34878D82A}">
                    <a16:rowId xmlns:a16="http://schemas.microsoft.com/office/drawing/2014/main" val="1382800184"/>
                  </a:ext>
                </a:extLst>
              </a:tr>
            </a:tbl>
          </a:graphicData>
        </a:graphic>
      </p:graphicFrame>
      <p:sp>
        <p:nvSpPr>
          <p:cNvPr id="6" name="TextBox 5">
            <a:extLst>
              <a:ext uri="{FF2B5EF4-FFF2-40B4-BE49-F238E27FC236}">
                <a16:creationId xmlns:a16="http://schemas.microsoft.com/office/drawing/2014/main" id="{36524BC7-E680-4C18-98A5-01A35678F272}"/>
              </a:ext>
            </a:extLst>
          </p:cNvPr>
          <p:cNvSpPr txBox="1"/>
          <p:nvPr/>
        </p:nvSpPr>
        <p:spPr>
          <a:xfrm>
            <a:off x="3649503" y="5205116"/>
            <a:ext cx="2736647" cy="307777"/>
          </a:xfrm>
          <a:prstGeom prst="rect">
            <a:avLst/>
          </a:prstGeom>
          <a:noFill/>
        </p:spPr>
        <p:txBody>
          <a:bodyPr wrap="none" rtlCol="0">
            <a:spAutoFit/>
          </a:bodyPr>
          <a:lstStyle/>
          <a:p>
            <a:r>
              <a:rPr lang="en-US" sz="1400" dirty="0"/>
              <a:t>* + 5 (ASU team and Mel Frank)</a:t>
            </a:r>
          </a:p>
        </p:txBody>
      </p:sp>
      <p:graphicFrame>
        <p:nvGraphicFramePr>
          <p:cNvPr id="7" name="Table 6">
            <a:extLst>
              <a:ext uri="{FF2B5EF4-FFF2-40B4-BE49-F238E27FC236}">
                <a16:creationId xmlns:a16="http://schemas.microsoft.com/office/drawing/2014/main" id="{874EE0C9-FF5F-488B-A4DB-6D83B13B896D}"/>
              </a:ext>
            </a:extLst>
          </p:cNvPr>
          <p:cNvGraphicFramePr>
            <a:graphicFrameLocks noGrp="1"/>
          </p:cNvGraphicFramePr>
          <p:nvPr>
            <p:extLst>
              <p:ext uri="{D42A27DB-BD31-4B8C-83A1-F6EECF244321}">
                <p14:modId xmlns:p14="http://schemas.microsoft.com/office/powerpoint/2010/main" val="1696408643"/>
              </p:ext>
            </p:extLst>
          </p:nvPr>
        </p:nvGraphicFramePr>
        <p:xfrm>
          <a:off x="1084936" y="1134868"/>
          <a:ext cx="10262331" cy="1268103"/>
        </p:xfrm>
        <a:graphic>
          <a:graphicData uri="http://schemas.openxmlformats.org/drawingml/2006/table">
            <a:tbl>
              <a:tblPr>
                <a:tableStyleId>{5C22544A-7EE6-4342-B048-85BDC9FD1C3A}</a:tableStyleId>
              </a:tblPr>
              <a:tblGrid>
                <a:gridCol w="2782352">
                  <a:extLst>
                    <a:ext uri="{9D8B030D-6E8A-4147-A177-3AD203B41FA5}">
                      <a16:colId xmlns:a16="http://schemas.microsoft.com/office/drawing/2014/main" val="4099943002"/>
                    </a:ext>
                  </a:extLst>
                </a:gridCol>
                <a:gridCol w="1528091">
                  <a:extLst>
                    <a:ext uri="{9D8B030D-6E8A-4147-A177-3AD203B41FA5}">
                      <a16:colId xmlns:a16="http://schemas.microsoft.com/office/drawing/2014/main" val="3224180288"/>
                    </a:ext>
                  </a:extLst>
                </a:gridCol>
                <a:gridCol w="1528091">
                  <a:extLst>
                    <a:ext uri="{9D8B030D-6E8A-4147-A177-3AD203B41FA5}">
                      <a16:colId xmlns:a16="http://schemas.microsoft.com/office/drawing/2014/main" val="732610906"/>
                    </a:ext>
                  </a:extLst>
                </a:gridCol>
                <a:gridCol w="1528091">
                  <a:extLst>
                    <a:ext uri="{9D8B030D-6E8A-4147-A177-3AD203B41FA5}">
                      <a16:colId xmlns:a16="http://schemas.microsoft.com/office/drawing/2014/main" val="1827323564"/>
                    </a:ext>
                  </a:extLst>
                </a:gridCol>
                <a:gridCol w="1528091">
                  <a:extLst>
                    <a:ext uri="{9D8B030D-6E8A-4147-A177-3AD203B41FA5}">
                      <a16:colId xmlns:a16="http://schemas.microsoft.com/office/drawing/2014/main" val="1890188449"/>
                    </a:ext>
                  </a:extLst>
                </a:gridCol>
                <a:gridCol w="1367615">
                  <a:extLst>
                    <a:ext uri="{9D8B030D-6E8A-4147-A177-3AD203B41FA5}">
                      <a16:colId xmlns:a16="http://schemas.microsoft.com/office/drawing/2014/main" val="970902810"/>
                    </a:ext>
                  </a:extLst>
                </a:gridCol>
              </a:tblGrid>
              <a:tr h="230588">
                <a:tc>
                  <a:txBody>
                    <a:bodyPr/>
                    <a:lstStyle/>
                    <a:p>
                      <a:pPr marL="0" lvl="6" indent="0" algn="l" fontAlgn="ctr"/>
                      <a:r>
                        <a:rPr lang="en-US" sz="1500" u="none" strike="noStrike" dirty="0">
                          <a:effectLst/>
                          <a:latin typeface="+mn-lt"/>
                        </a:rPr>
                        <a:t>Date:</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9-Jul 2020</a:t>
                      </a:r>
                      <a:endParaRPr lang="en-US" sz="1500" b="1" i="0" u="none" strike="noStrike" dirty="0">
                        <a:solidFill>
                          <a:srgbClr val="000000"/>
                        </a:solidFill>
                        <a:effectLst/>
                        <a:latin typeface="+mn-lt"/>
                      </a:endParaRPr>
                    </a:p>
                  </a:txBody>
                  <a:tcPr marL="7068" marR="7068" marT="7068" marB="0" anchor="ctr"/>
                </a:tc>
                <a:tc>
                  <a:txBody>
                    <a:bodyPr/>
                    <a:lstStyle/>
                    <a:p>
                      <a:pPr algn="ctr" fontAlgn="ctr"/>
                      <a:r>
                        <a:rPr lang="en-US" sz="1500" u="none" strike="noStrike" dirty="0">
                          <a:effectLst/>
                          <a:latin typeface="+mn-lt"/>
                        </a:rPr>
                        <a:t>5-Aug 2020</a:t>
                      </a:r>
                      <a:endParaRPr lang="en-US" sz="1500" b="1" i="0" u="none" strike="noStrike" dirty="0">
                        <a:solidFill>
                          <a:srgbClr val="000000"/>
                        </a:solidFill>
                        <a:effectLst/>
                        <a:latin typeface="+mn-lt"/>
                      </a:endParaRPr>
                    </a:p>
                  </a:txBody>
                  <a:tcPr marL="7068" marR="7068" marT="7068" marB="0" anchor="ctr"/>
                </a:tc>
                <a:tc>
                  <a:txBody>
                    <a:bodyPr/>
                    <a:lstStyle/>
                    <a:p>
                      <a:pPr algn="ctr" fontAlgn="ctr"/>
                      <a:r>
                        <a:rPr lang="en-US" sz="1500" u="none" strike="noStrike" dirty="0">
                          <a:effectLst/>
                          <a:latin typeface="+mn-lt"/>
                        </a:rPr>
                        <a:t>5-Nov 2020</a:t>
                      </a:r>
                      <a:endParaRPr lang="en-US" sz="1500" b="1" i="0" u="none" strike="noStrike" dirty="0">
                        <a:solidFill>
                          <a:srgbClr val="000000"/>
                        </a:solidFill>
                        <a:effectLst/>
                        <a:latin typeface="+mn-lt"/>
                      </a:endParaRPr>
                    </a:p>
                  </a:txBody>
                  <a:tcPr marL="7068" marR="7068" marT="7068" marB="0" anchor="ctr"/>
                </a:tc>
                <a:tc>
                  <a:txBody>
                    <a:bodyPr/>
                    <a:lstStyle/>
                    <a:p>
                      <a:pPr algn="ctr" fontAlgn="ctr"/>
                      <a:r>
                        <a:rPr lang="en-US" sz="1500" u="none" strike="noStrike" dirty="0">
                          <a:effectLst/>
                          <a:latin typeface="+mn-lt"/>
                        </a:rPr>
                        <a:t>17-Nov 2020</a:t>
                      </a:r>
                      <a:endParaRPr lang="en-US" sz="1500" b="1" i="0" u="none" strike="noStrike" dirty="0">
                        <a:solidFill>
                          <a:srgbClr val="000000"/>
                        </a:solidFill>
                        <a:effectLst/>
                        <a:latin typeface="+mn-lt"/>
                      </a:endParaRPr>
                    </a:p>
                  </a:txBody>
                  <a:tcPr marL="7068" marR="7068" marT="7068" marB="0" anchor="ctr"/>
                </a:tc>
                <a:tc>
                  <a:txBody>
                    <a:bodyPr/>
                    <a:lstStyle/>
                    <a:p>
                      <a:pPr algn="ctr" fontAlgn="ctr"/>
                      <a:r>
                        <a:rPr lang="en-US" sz="1500" b="1" i="0" u="none" strike="noStrike" dirty="0">
                          <a:solidFill>
                            <a:srgbClr val="000000"/>
                          </a:solidFill>
                          <a:effectLst/>
                          <a:latin typeface="+mn-lt"/>
                        </a:rPr>
                        <a:t>Total:</a:t>
                      </a:r>
                    </a:p>
                  </a:txBody>
                  <a:tcPr marL="7068" marR="7068" marT="7068" marB="0" anchor="ctr"/>
                </a:tc>
                <a:extLst>
                  <a:ext uri="{0D108BD9-81ED-4DB2-BD59-A6C34878D82A}">
                    <a16:rowId xmlns:a16="http://schemas.microsoft.com/office/drawing/2014/main" val="1286092645"/>
                  </a:ext>
                </a:extLst>
              </a:tr>
              <a:tr h="28414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u="none" strike="noStrike" dirty="0">
                          <a:effectLst/>
                          <a:latin typeface="+mn-lt"/>
                        </a:rPr>
                        <a:t>Workshop:</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Maturity 1</a:t>
                      </a:r>
                      <a:endParaRPr lang="en-US" sz="1500" b="1" i="0" u="none" strike="noStrike" dirty="0">
                        <a:solidFill>
                          <a:srgbClr val="000000"/>
                        </a:solidFill>
                        <a:effectLst/>
                        <a:latin typeface="+mn-lt"/>
                      </a:endParaRPr>
                    </a:p>
                  </a:txBody>
                  <a:tcPr marL="7068" marR="7068" marT="7068" marB="0" anchor="ctr"/>
                </a:tc>
                <a:tc>
                  <a:txBody>
                    <a:bodyPr/>
                    <a:lstStyle/>
                    <a:p>
                      <a:pPr algn="ctr" fontAlgn="ctr"/>
                      <a:r>
                        <a:rPr lang="en-US" sz="1500" u="none" strike="noStrike" dirty="0">
                          <a:effectLst/>
                          <a:latin typeface="+mn-lt"/>
                        </a:rPr>
                        <a:t>Maturity 2</a:t>
                      </a:r>
                      <a:endParaRPr lang="en-US" sz="1500" b="1" i="0" u="none" strike="noStrike" dirty="0">
                        <a:solidFill>
                          <a:srgbClr val="000000"/>
                        </a:solidFill>
                        <a:effectLst/>
                        <a:latin typeface="+mn-lt"/>
                      </a:endParaRPr>
                    </a:p>
                  </a:txBody>
                  <a:tcPr marL="7068" marR="7068" marT="7068" marB="0" anchor="ctr"/>
                </a:tc>
                <a:tc>
                  <a:txBody>
                    <a:bodyPr/>
                    <a:lstStyle/>
                    <a:p>
                      <a:pPr algn="ctr" fontAlgn="ctr"/>
                      <a:r>
                        <a:rPr lang="en-US" sz="1500" u="none" strike="noStrike">
                          <a:effectLst/>
                          <a:latin typeface="+mn-lt"/>
                        </a:rPr>
                        <a:t>Maturity 3</a:t>
                      </a:r>
                      <a:endParaRPr lang="en-US" sz="1500" b="1" i="0" u="none" strike="noStrike">
                        <a:solidFill>
                          <a:srgbClr val="000000"/>
                        </a:solidFill>
                        <a:effectLst/>
                        <a:latin typeface="+mn-lt"/>
                      </a:endParaRPr>
                    </a:p>
                  </a:txBody>
                  <a:tcPr marL="7068" marR="7068" marT="7068" marB="0" anchor="ctr"/>
                </a:tc>
                <a:tc>
                  <a:txBody>
                    <a:bodyPr/>
                    <a:lstStyle/>
                    <a:p>
                      <a:pPr algn="ctr" fontAlgn="ctr"/>
                      <a:r>
                        <a:rPr lang="en-US" sz="1500" u="none" strike="noStrike" dirty="0">
                          <a:effectLst/>
                          <a:latin typeface="+mn-lt"/>
                        </a:rPr>
                        <a:t>Maturity 4</a:t>
                      </a:r>
                      <a:endParaRPr lang="en-US" sz="1500" b="1" i="0" u="none" strike="noStrike" dirty="0">
                        <a:solidFill>
                          <a:srgbClr val="000000"/>
                        </a:solidFill>
                        <a:effectLst/>
                        <a:latin typeface="+mn-lt"/>
                      </a:endParaRPr>
                    </a:p>
                  </a:txBody>
                  <a:tcPr marL="7068" marR="7068" marT="7068" marB="0" anchor="ctr"/>
                </a:tc>
                <a:tc>
                  <a:txBody>
                    <a:bodyPr/>
                    <a:lstStyle/>
                    <a:p>
                      <a:pPr algn="ctr" fontAlgn="ctr"/>
                      <a:endParaRPr lang="en-US" sz="1500" b="1" i="0" u="none" strike="noStrike" dirty="0">
                        <a:solidFill>
                          <a:srgbClr val="000000"/>
                        </a:solidFill>
                        <a:effectLst/>
                        <a:latin typeface="+mn-lt"/>
                      </a:endParaRPr>
                    </a:p>
                  </a:txBody>
                  <a:tcPr marL="7068" marR="7068" marT="7068" marB="0" anchor="ctr"/>
                </a:tc>
                <a:extLst>
                  <a:ext uri="{0D108BD9-81ED-4DB2-BD59-A6C34878D82A}">
                    <a16:rowId xmlns:a16="http://schemas.microsoft.com/office/drawing/2014/main" val="100699217"/>
                  </a:ext>
                </a:extLst>
              </a:tr>
              <a:tr h="284147">
                <a:tc>
                  <a:txBody>
                    <a:bodyPr/>
                    <a:lstStyle/>
                    <a:p>
                      <a:pPr algn="l" rtl="0" fontAlgn="ctr"/>
                      <a:r>
                        <a:rPr lang="en-US" sz="1500" u="none" strike="noStrike" dirty="0">
                          <a:effectLst/>
                          <a:latin typeface="+mn-lt"/>
                        </a:rPr>
                        <a:t># of Participants*</a:t>
                      </a:r>
                      <a:endParaRPr lang="en-US" sz="1500" b="1" i="0" u="none" strike="noStrike" dirty="0">
                        <a:solidFill>
                          <a:srgbClr val="000000"/>
                        </a:solidFill>
                        <a:effectLst/>
                        <a:latin typeface="+mn-lt"/>
                      </a:endParaRPr>
                    </a:p>
                  </a:txBody>
                  <a:tcPr marL="6941" marR="6941" marT="6941" marB="0" anchor="ctr"/>
                </a:tc>
                <a:tc>
                  <a:txBody>
                    <a:bodyPr/>
                    <a:lstStyle/>
                    <a:p>
                      <a:pPr algn="ctr" rtl="0" fontAlgn="ctr"/>
                      <a:r>
                        <a:rPr lang="en-US" sz="1500" u="none" strike="noStrike" dirty="0">
                          <a:effectLst/>
                          <a:latin typeface="+mn-lt"/>
                        </a:rPr>
                        <a:t>12</a:t>
                      </a:r>
                      <a:endParaRPr lang="en-US" sz="1500" b="0" i="0" u="none" strike="noStrike" dirty="0">
                        <a:solidFill>
                          <a:srgbClr val="000000"/>
                        </a:solidFill>
                        <a:effectLst/>
                        <a:latin typeface="+mn-lt"/>
                      </a:endParaRPr>
                    </a:p>
                  </a:txBody>
                  <a:tcPr marL="6941" marR="6941" marT="6941" marB="0" anchor="ctr"/>
                </a:tc>
                <a:tc>
                  <a:txBody>
                    <a:bodyPr/>
                    <a:lstStyle/>
                    <a:p>
                      <a:pPr algn="ctr" rtl="0" fontAlgn="ctr"/>
                      <a:r>
                        <a:rPr lang="en-US" sz="1500" u="none" strike="noStrike" dirty="0">
                          <a:effectLst/>
                          <a:latin typeface="+mn-lt"/>
                        </a:rPr>
                        <a:t>13</a:t>
                      </a:r>
                      <a:endParaRPr lang="en-US" sz="1500" b="0" i="0" u="none" strike="noStrike" dirty="0">
                        <a:solidFill>
                          <a:srgbClr val="000000"/>
                        </a:solidFill>
                        <a:effectLst/>
                        <a:latin typeface="+mn-lt"/>
                      </a:endParaRPr>
                    </a:p>
                  </a:txBody>
                  <a:tcPr marL="6941" marR="6941" marT="6941" marB="0" anchor="ctr"/>
                </a:tc>
                <a:tc>
                  <a:txBody>
                    <a:bodyPr/>
                    <a:lstStyle/>
                    <a:p>
                      <a:pPr algn="ctr" rtl="0" fontAlgn="ctr"/>
                      <a:r>
                        <a:rPr lang="en-US" sz="1500" u="none" strike="noStrike" dirty="0">
                          <a:effectLst/>
                          <a:latin typeface="+mn-lt"/>
                        </a:rPr>
                        <a:t>13</a:t>
                      </a:r>
                      <a:endParaRPr lang="en-US" sz="1500" b="0" i="0" u="none" strike="noStrike" dirty="0">
                        <a:solidFill>
                          <a:srgbClr val="000000"/>
                        </a:solidFill>
                        <a:effectLst/>
                        <a:latin typeface="+mn-lt"/>
                      </a:endParaRPr>
                    </a:p>
                  </a:txBody>
                  <a:tcPr marL="6941" marR="6941" marT="6941" marB="0" anchor="ctr"/>
                </a:tc>
                <a:tc>
                  <a:txBody>
                    <a:bodyPr/>
                    <a:lstStyle/>
                    <a:p>
                      <a:pPr algn="ctr" rtl="0" fontAlgn="ctr"/>
                      <a:r>
                        <a:rPr lang="en-US" sz="1500" u="none" strike="noStrike" dirty="0">
                          <a:effectLst/>
                          <a:latin typeface="+mn-lt"/>
                        </a:rPr>
                        <a:t>18</a:t>
                      </a:r>
                      <a:endParaRPr lang="en-US" sz="1500" b="0" i="0" u="none" strike="noStrike" dirty="0">
                        <a:solidFill>
                          <a:srgbClr val="000000"/>
                        </a:solidFill>
                        <a:effectLst/>
                        <a:latin typeface="+mn-lt"/>
                      </a:endParaRPr>
                    </a:p>
                  </a:txBody>
                  <a:tcPr marL="6941" marR="6941" marT="6941" marB="0" anchor="ctr"/>
                </a:tc>
                <a:tc>
                  <a:txBody>
                    <a:bodyPr/>
                    <a:lstStyle/>
                    <a:p>
                      <a:pPr algn="ctr" rtl="0" fontAlgn="ctr"/>
                      <a:r>
                        <a:rPr lang="en-US" sz="1500" b="1" i="0" u="none" strike="noStrike" dirty="0">
                          <a:solidFill>
                            <a:srgbClr val="000000"/>
                          </a:solidFill>
                          <a:effectLst/>
                          <a:latin typeface="+mn-lt"/>
                        </a:rPr>
                        <a:t>56</a:t>
                      </a:r>
                    </a:p>
                  </a:txBody>
                  <a:tcPr marL="6941" marR="6941" marT="6941" marB="0" anchor="ctr"/>
                </a:tc>
                <a:extLst>
                  <a:ext uri="{0D108BD9-81ED-4DB2-BD59-A6C34878D82A}">
                    <a16:rowId xmlns:a16="http://schemas.microsoft.com/office/drawing/2014/main" val="2174465323"/>
                  </a:ext>
                </a:extLst>
              </a:tr>
              <a:tr h="45398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mn-lt"/>
                        </a:rPr>
                        <a:t>Average years of EVM experience:</a:t>
                      </a:r>
                    </a:p>
                  </a:txBody>
                  <a:tcPr marL="6941" marR="6941" marT="6941" marB="0" anchor="b"/>
                </a:tc>
                <a:tc gridSpan="4">
                  <a:txBody>
                    <a:bodyPr/>
                    <a:lstStyle/>
                    <a:p>
                      <a:pPr algn="ctr" fontAlgn="b"/>
                      <a:r>
                        <a:rPr lang="en-US" sz="1500" u="none" strike="noStrike" dirty="0">
                          <a:effectLst/>
                          <a:latin typeface="+mn-lt"/>
                        </a:rPr>
                        <a:t>19.5</a:t>
                      </a:r>
                      <a:endParaRPr lang="en-US" sz="1500" b="1" i="0" u="none" strike="noStrike" dirty="0">
                        <a:solidFill>
                          <a:srgbClr val="000000"/>
                        </a:solidFill>
                        <a:effectLst/>
                        <a:latin typeface="+mn-lt"/>
                      </a:endParaRPr>
                    </a:p>
                  </a:txBody>
                  <a:tcPr marL="6941" marR="6941" marT="6941"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500" b="1" i="0" u="none" strike="noStrike" dirty="0">
                        <a:solidFill>
                          <a:srgbClr val="000000"/>
                        </a:solidFill>
                        <a:effectLst/>
                        <a:latin typeface="+mn-lt"/>
                      </a:endParaRPr>
                    </a:p>
                  </a:txBody>
                  <a:tcPr marL="6941" marR="6941" marT="6941" marB="0" anchor="b"/>
                </a:tc>
                <a:extLst>
                  <a:ext uri="{0D108BD9-81ED-4DB2-BD59-A6C34878D82A}">
                    <a16:rowId xmlns:a16="http://schemas.microsoft.com/office/drawing/2014/main" val="1382800184"/>
                  </a:ext>
                </a:extLst>
              </a:tr>
            </a:tbl>
          </a:graphicData>
        </a:graphic>
      </p:graphicFrame>
      <p:graphicFrame>
        <p:nvGraphicFramePr>
          <p:cNvPr id="8" name="Table 7">
            <a:extLst>
              <a:ext uri="{FF2B5EF4-FFF2-40B4-BE49-F238E27FC236}">
                <a16:creationId xmlns:a16="http://schemas.microsoft.com/office/drawing/2014/main" id="{9A5110AB-125C-4FF7-ACED-47BF2B43169C}"/>
              </a:ext>
            </a:extLst>
          </p:cNvPr>
          <p:cNvGraphicFramePr>
            <a:graphicFrameLocks noGrp="1"/>
          </p:cNvGraphicFramePr>
          <p:nvPr>
            <p:extLst>
              <p:ext uri="{D42A27DB-BD31-4B8C-83A1-F6EECF244321}">
                <p14:modId xmlns:p14="http://schemas.microsoft.com/office/powerpoint/2010/main" val="2223209074"/>
              </p:ext>
            </p:extLst>
          </p:nvPr>
        </p:nvGraphicFramePr>
        <p:xfrm>
          <a:off x="1084936" y="3790696"/>
          <a:ext cx="10262331" cy="1388368"/>
        </p:xfrm>
        <a:graphic>
          <a:graphicData uri="http://schemas.openxmlformats.org/drawingml/2006/table">
            <a:tbl>
              <a:tblPr>
                <a:tableStyleId>{5C22544A-7EE6-4342-B048-85BDC9FD1C3A}</a:tableStyleId>
              </a:tblPr>
              <a:tblGrid>
                <a:gridCol w="2782352">
                  <a:extLst>
                    <a:ext uri="{9D8B030D-6E8A-4147-A177-3AD203B41FA5}">
                      <a16:colId xmlns:a16="http://schemas.microsoft.com/office/drawing/2014/main" val="4099943002"/>
                    </a:ext>
                  </a:extLst>
                </a:gridCol>
                <a:gridCol w="1528091">
                  <a:extLst>
                    <a:ext uri="{9D8B030D-6E8A-4147-A177-3AD203B41FA5}">
                      <a16:colId xmlns:a16="http://schemas.microsoft.com/office/drawing/2014/main" val="3224180288"/>
                    </a:ext>
                  </a:extLst>
                </a:gridCol>
                <a:gridCol w="1528091">
                  <a:extLst>
                    <a:ext uri="{9D8B030D-6E8A-4147-A177-3AD203B41FA5}">
                      <a16:colId xmlns:a16="http://schemas.microsoft.com/office/drawing/2014/main" val="732610906"/>
                    </a:ext>
                  </a:extLst>
                </a:gridCol>
                <a:gridCol w="1528091">
                  <a:extLst>
                    <a:ext uri="{9D8B030D-6E8A-4147-A177-3AD203B41FA5}">
                      <a16:colId xmlns:a16="http://schemas.microsoft.com/office/drawing/2014/main" val="1827323564"/>
                    </a:ext>
                  </a:extLst>
                </a:gridCol>
                <a:gridCol w="1528091">
                  <a:extLst>
                    <a:ext uri="{9D8B030D-6E8A-4147-A177-3AD203B41FA5}">
                      <a16:colId xmlns:a16="http://schemas.microsoft.com/office/drawing/2014/main" val="1890188449"/>
                    </a:ext>
                  </a:extLst>
                </a:gridCol>
                <a:gridCol w="1367615">
                  <a:extLst>
                    <a:ext uri="{9D8B030D-6E8A-4147-A177-3AD203B41FA5}">
                      <a16:colId xmlns:a16="http://schemas.microsoft.com/office/drawing/2014/main" val="3421102218"/>
                    </a:ext>
                  </a:extLst>
                </a:gridCol>
              </a:tblGrid>
              <a:tr h="314960">
                <a:tc>
                  <a:txBody>
                    <a:bodyPr/>
                    <a:lstStyle/>
                    <a:p>
                      <a:pPr marL="0" lvl="6" indent="0" algn="l" fontAlgn="ctr"/>
                      <a:r>
                        <a:rPr lang="en-US" sz="1500" u="none" strike="noStrike" dirty="0">
                          <a:effectLst/>
                          <a:latin typeface="+mn-lt"/>
                        </a:rPr>
                        <a:t>Date:</a:t>
                      </a:r>
                      <a:endParaRPr lang="en-US" sz="1500" b="1" i="0" u="none" strike="noStrike" dirty="0">
                        <a:solidFill>
                          <a:srgbClr val="000000"/>
                        </a:solidFill>
                        <a:effectLst/>
                        <a:latin typeface="+mn-lt"/>
                      </a:endParaRPr>
                    </a:p>
                  </a:txBody>
                  <a:tcPr marL="6941" marR="6941" marT="6941" marB="0" anchor="ctr"/>
                </a:tc>
                <a:tc>
                  <a:txBody>
                    <a:bodyPr/>
                    <a:lstStyle/>
                    <a:p>
                      <a:pPr algn="ctr"/>
                      <a:r>
                        <a:rPr lang="en-US" sz="1500" dirty="0">
                          <a:latin typeface="Arial" panose="020B0604020202020204" pitchFamily="34" charset="0"/>
                          <a:cs typeface="Arial" panose="020B0604020202020204" pitchFamily="34" charset="0"/>
                        </a:rPr>
                        <a:t>8 April 2021</a:t>
                      </a:r>
                    </a:p>
                  </a:txBody>
                  <a:tcPr/>
                </a:tc>
                <a:tc>
                  <a:txBody>
                    <a:bodyPr/>
                    <a:lstStyle/>
                    <a:p>
                      <a:pPr algn="ctr"/>
                      <a:r>
                        <a:rPr lang="en-US" sz="1500" dirty="0">
                          <a:latin typeface="Arial" panose="020B0604020202020204" pitchFamily="34" charset="0"/>
                          <a:cs typeface="Arial" panose="020B0604020202020204" pitchFamily="34" charset="0"/>
                        </a:rPr>
                        <a:t>19 May 2021</a:t>
                      </a:r>
                    </a:p>
                  </a:txBody>
                  <a:tcPr/>
                </a:tc>
                <a:tc>
                  <a:txBody>
                    <a:bodyPr/>
                    <a:lstStyle/>
                    <a:p>
                      <a:pPr algn="ctr"/>
                      <a:r>
                        <a:rPr lang="en-US" sz="1500" dirty="0">
                          <a:latin typeface="Arial" panose="020B0604020202020204" pitchFamily="34" charset="0"/>
                          <a:cs typeface="Arial" panose="020B0604020202020204" pitchFamily="34" charset="0"/>
                        </a:rPr>
                        <a:t>2 June 2021</a:t>
                      </a:r>
                    </a:p>
                  </a:txBody>
                  <a:tcPr/>
                </a:tc>
                <a:tc>
                  <a:txBody>
                    <a:bodyPr/>
                    <a:lstStyle/>
                    <a:p>
                      <a:pPr algn="ctr"/>
                      <a:r>
                        <a:rPr lang="en-US" sz="1500" dirty="0">
                          <a:latin typeface="Arial" panose="020B0604020202020204" pitchFamily="34" charset="0"/>
                          <a:cs typeface="Arial" panose="020B0604020202020204" pitchFamily="34" charset="0"/>
                        </a:rPr>
                        <a:t>10 Aug 2021</a:t>
                      </a:r>
                    </a:p>
                  </a:txBody>
                  <a:tcPr/>
                </a:tc>
                <a:tc>
                  <a:txBody>
                    <a:bodyPr/>
                    <a:lstStyle/>
                    <a:p>
                      <a:pPr algn="ctr" fontAlgn="ctr"/>
                      <a:r>
                        <a:rPr lang="en-US" sz="1500" b="1" i="0" u="none" strike="noStrike" dirty="0">
                          <a:solidFill>
                            <a:srgbClr val="000000"/>
                          </a:solidFill>
                          <a:effectLst/>
                          <a:latin typeface="+mn-lt"/>
                        </a:rPr>
                        <a:t>Total</a:t>
                      </a:r>
                    </a:p>
                  </a:txBody>
                  <a:tcPr marL="6941" marR="6941" marT="6941" marB="0" anchor="ctr"/>
                </a:tc>
                <a:extLst>
                  <a:ext uri="{0D108BD9-81ED-4DB2-BD59-A6C34878D82A}">
                    <a16:rowId xmlns:a16="http://schemas.microsoft.com/office/drawing/2014/main" val="1286092645"/>
                  </a:ext>
                </a:extLst>
              </a:tr>
              <a:tr h="28414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u="none" strike="noStrike" dirty="0">
                          <a:effectLst/>
                          <a:latin typeface="+mn-lt"/>
                        </a:rPr>
                        <a:t>Workshop:</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Performance 1</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Performance 2</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Performance 3</a:t>
                      </a:r>
                      <a:endParaRPr lang="en-US" sz="1500" b="1" i="0" u="none" strike="noStrike" dirty="0">
                        <a:solidFill>
                          <a:srgbClr val="000000"/>
                        </a:solidFill>
                        <a:effectLst/>
                        <a:latin typeface="+mn-lt"/>
                      </a:endParaRPr>
                    </a:p>
                  </a:txBody>
                  <a:tcPr marL="6941" marR="6941" marT="6941" marB="0" anchor="ctr"/>
                </a:tc>
                <a:tc>
                  <a:txBody>
                    <a:bodyPr/>
                    <a:lstStyle/>
                    <a:p>
                      <a:pPr algn="ctr" fontAlgn="ctr"/>
                      <a:r>
                        <a:rPr lang="en-US" sz="1500" u="none" strike="noStrike" dirty="0">
                          <a:effectLst/>
                          <a:latin typeface="+mn-lt"/>
                        </a:rPr>
                        <a:t>Performance 4</a:t>
                      </a:r>
                      <a:endParaRPr lang="en-US" sz="1500" b="1" i="0" u="none" strike="noStrike" dirty="0">
                        <a:solidFill>
                          <a:srgbClr val="000000"/>
                        </a:solidFill>
                        <a:effectLst/>
                        <a:latin typeface="+mn-lt"/>
                      </a:endParaRPr>
                    </a:p>
                  </a:txBody>
                  <a:tcPr marL="6941" marR="6941" marT="6941" marB="0" anchor="ctr"/>
                </a:tc>
                <a:tc>
                  <a:txBody>
                    <a:bodyPr/>
                    <a:lstStyle/>
                    <a:p>
                      <a:pPr algn="ctr" fontAlgn="ctr"/>
                      <a:endParaRPr lang="en-US" sz="1500" b="1" i="0" u="none" strike="noStrike" dirty="0">
                        <a:solidFill>
                          <a:srgbClr val="000000"/>
                        </a:solidFill>
                        <a:effectLst/>
                        <a:latin typeface="+mn-lt"/>
                      </a:endParaRPr>
                    </a:p>
                  </a:txBody>
                  <a:tcPr marL="6941" marR="6941" marT="6941" marB="0" anchor="ctr"/>
                </a:tc>
                <a:extLst>
                  <a:ext uri="{0D108BD9-81ED-4DB2-BD59-A6C34878D82A}">
                    <a16:rowId xmlns:a16="http://schemas.microsoft.com/office/drawing/2014/main" val="100699217"/>
                  </a:ext>
                </a:extLst>
              </a:tr>
              <a:tr h="314960">
                <a:tc>
                  <a:txBody>
                    <a:bodyPr/>
                    <a:lstStyle/>
                    <a:p>
                      <a:pPr algn="l" rtl="0" fontAlgn="ctr"/>
                      <a:r>
                        <a:rPr lang="en-US" sz="1500" u="none" strike="noStrike" dirty="0">
                          <a:effectLst/>
                          <a:latin typeface="+mn-lt"/>
                        </a:rPr>
                        <a:t># of Participants (# of projects)*</a:t>
                      </a:r>
                      <a:endParaRPr lang="en-US" sz="1500" b="1" i="0" u="none" strike="noStrike" dirty="0">
                        <a:solidFill>
                          <a:srgbClr val="000000"/>
                        </a:solidFill>
                        <a:effectLst/>
                        <a:latin typeface="+mn-lt"/>
                      </a:endParaRPr>
                    </a:p>
                  </a:txBody>
                  <a:tcPr marL="6941" marR="6941" marT="694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500" u="none" strike="noStrike" kern="1200">
                          <a:solidFill>
                            <a:schemeClr val="dk1"/>
                          </a:solidFill>
                          <a:effectLst/>
                          <a:latin typeface="+mn-lt"/>
                          <a:ea typeface="+mn-ea"/>
                          <a:cs typeface="+mn-cs"/>
                        </a:rPr>
                        <a:t>14 </a:t>
                      </a:r>
                      <a:r>
                        <a:rPr lang="en-US" sz="1500" u="none" strike="noStrike" kern="1200" dirty="0">
                          <a:solidFill>
                            <a:schemeClr val="dk1"/>
                          </a:solidFill>
                          <a:effectLst/>
                          <a:latin typeface="+mn-lt"/>
                          <a:ea typeface="+mn-ea"/>
                          <a:cs typeface="+mn-cs"/>
                        </a:rPr>
                        <a:t>(11)</a:t>
                      </a:r>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500" u="none" strike="noStrike" kern="1200" dirty="0">
                          <a:solidFill>
                            <a:schemeClr val="dk1"/>
                          </a:solidFill>
                          <a:effectLst/>
                          <a:latin typeface="+mn-lt"/>
                          <a:ea typeface="+mn-ea"/>
                          <a:cs typeface="+mn-cs"/>
                        </a:rPr>
                        <a:t>6 (5)</a:t>
                      </a:r>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500" u="none" strike="noStrike" kern="1200" dirty="0">
                          <a:solidFill>
                            <a:schemeClr val="dk1"/>
                          </a:solidFill>
                          <a:effectLst/>
                          <a:latin typeface="+mn-lt"/>
                          <a:ea typeface="+mn-ea"/>
                          <a:cs typeface="+mn-cs"/>
                        </a:rPr>
                        <a:t>15 (11)</a:t>
                      </a:r>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500" u="none" strike="noStrike" kern="1200" dirty="0">
                          <a:solidFill>
                            <a:schemeClr val="dk1"/>
                          </a:solidFill>
                          <a:effectLst/>
                          <a:latin typeface="+mn-lt"/>
                          <a:ea typeface="+mn-ea"/>
                          <a:cs typeface="+mn-cs"/>
                        </a:rPr>
                        <a:t>21 (6)</a:t>
                      </a:r>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500" b="1" u="none" strike="noStrike" kern="1200" dirty="0">
                          <a:solidFill>
                            <a:schemeClr val="dk1"/>
                          </a:solidFill>
                          <a:effectLst/>
                          <a:latin typeface="+mn-lt"/>
                          <a:ea typeface="+mn-ea"/>
                          <a:cs typeface="+mn-cs"/>
                        </a:rPr>
                        <a:t>56 (33)</a:t>
                      </a:r>
                    </a:p>
                  </a:txBody>
                  <a:tcPr/>
                </a:tc>
                <a:extLst>
                  <a:ext uri="{0D108BD9-81ED-4DB2-BD59-A6C34878D82A}">
                    <a16:rowId xmlns:a16="http://schemas.microsoft.com/office/drawing/2014/main" val="2174465323"/>
                  </a:ext>
                </a:extLst>
              </a:tr>
              <a:tr h="453981">
                <a:tc>
                  <a:txBody>
                    <a:bodyPr/>
                    <a:lstStyle/>
                    <a:p>
                      <a:pPr algn="l" fontAlgn="b"/>
                      <a:r>
                        <a:rPr lang="en-US" sz="1500" b="0" i="0" u="none" strike="noStrike" dirty="0">
                          <a:solidFill>
                            <a:srgbClr val="000000"/>
                          </a:solidFill>
                          <a:effectLst/>
                          <a:latin typeface="+mn-lt"/>
                        </a:rPr>
                        <a:t>Average years of EVM experience</a:t>
                      </a:r>
                      <a:endParaRPr lang="en-US" sz="1500" b="1" i="0" u="none" strike="noStrike" dirty="0">
                        <a:solidFill>
                          <a:srgbClr val="000000"/>
                        </a:solidFill>
                        <a:effectLst/>
                        <a:latin typeface="+mn-lt"/>
                      </a:endParaRPr>
                    </a:p>
                  </a:txBody>
                  <a:tcPr marL="6941" marR="6941" marT="6941" marB="0" anchor="b"/>
                </a:tc>
                <a:tc gridSpan="4">
                  <a:txBody>
                    <a:bodyPr/>
                    <a:lstStyle/>
                    <a:p>
                      <a:pPr algn="ctr" fontAlgn="b"/>
                      <a:r>
                        <a:rPr lang="en-US" sz="1500" u="none" strike="noStrike" dirty="0">
                          <a:effectLst/>
                          <a:latin typeface="+mn-lt"/>
                        </a:rPr>
                        <a:t>19.9</a:t>
                      </a:r>
                      <a:endParaRPr lang="en-US" sz="1500" b="1" i="0" u="none" strike="noStrike" dirty="0">
                        <a:solidFill>
                          <a:srgbClr val="000000"/>
                        </a:solidFill>
                        <a:effectLst/>
                        <a:latin typeface="+mn-lt"/>
                      </a:endParaRPr>
                    </a:p>
                  </a:txBody>
                  <a:tcPr marL="6941" marR="6941" marT="6941"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500" b="1" i="0" u="none" strike="noStrike" dirty="0">
                        <a:solidFill>
                          <a:srgbClr val="000000"/>
                        </a:solidFill>
                        <a:effectLst/>
                        <a:latin typeface="+mn-lt"/>
                      </a:endParaRPr>
                    </a:p>
                  </a:txBody>
                  <a:tcPr marL="6941" marR="6941" marT="6941" marB="0" anchor="b"/>
                </a:tc>
                <a:extLst>
                  <a:ext uri="{0D108BD9-81ED-4DB2-BD59-A6C34878D82A}">
                    <a16:rowId xmlns:a16="http://schemas.microsoft.com/office/drawing/2014/main" val="1382800184"/>
                  </a:ext>
                </a:extLst>
              </a:tr>
            </a:tbl>
          </a:graphicData>
        </a:graphic>
      </p:graphicFrame>
    </p:spTree>
    <p:extLst>
      <p:ext uri="{BB962C8B-B14F-4D97-AF65-F5344CB8AC3E}">
        <p14:creationId xmlns:p14="http://schemas.microsoft.com/office/powerpoint/2010/main" val="3337848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D248-A181-4E68-A815-D1FCE6FF1176}"/>
              </a:ext>
            </a:extLst>
          </p:cNvPr>
          <p:cNvSpPr>
            <a:spLocks noGrp="1"/>
          </p:cNvSpPr>
          <p:nvPr>
            <p:ph type="title"/>
          </p:nvPr>
        </p:nvSpPr>
        <p:spPr>
          <a:xfrm>
            <a:off x="1371600" y="352426"/>
            <a:ext cx="10918723" cy="1485900"/>
          </a:xfrm>
        </p:spPr>
        <p:txBody>
          <a:bodyPr/>
          <a:lstStyle/>
          <a:p>
            <a:r>
              <a:rPr lang="en-US" dirty="0"/>
              <a:t>Participants in the 12 Workshops (unique)</a:t>
            </a:r>
          </a:p>
        </p:txBody>
      </p:sp>
      <p:sp>
        <p:nvSpPr>
          <p:cNvPr id="4" name="Slide Number Placeholder 3">
            <a:extLst>
              <a:ext uri="{FF2B5EF4-FFF2-40B4-BE49-F238E27FC236}">
                <a16:creationId xmlns:a16="http://schemas.microsoft.com/office/drawing/2014/main" id="{680F951A-4AC1-4DBB-B71A-61E850E7DB78}"/>
              </a:ext>
            </a:extLst>
          </p:cNvPr>
          <p:cNvSpPr>
            <a:spLocks noGrp="1"/>
          </p:cNvSpPr>
          <p:nvPr>
            <p:ph type="sldNum" sz="quarter" idx="12"/>
          </p:nvPr>
        </p:nvSpPr>
        <p:spPr/>
        <p:txBody>
          <a:bodyPr/>
          <a:lstStyle/>
          <a:p>
            <a:fld id="{CD7523D8-0813-224C-91B3-A6EBF8F66999}" type="slidenum">
              <a:rPr lang="en-US" smtClean="0"/>
              <a:t>12</a:t>
            </a:fld>
            <a:endParaRPr lang="en-US" dirty="0"/>
          </a:p>
        </p:txBody>
      </p:sp>
      <p:graphicFrame>
        <p:nvGraphicFramePr>
          <p:cNvPr id="9" name="Table 8">
            <a:extLst>
              <a:ext uri="{FF2B5EF4-FFF2-40B4-BE49-F238E27FC236}">
                <a16:creationId xmlns:a16="http://schemas.microsoft.com/office/drawing/2014/main" id="{27D4DC2E-405A-41D3-A2F2-66F933892C69}"/>
              </a:ext>
            </a:extLst>
          </p:cNvPr>
          <p:cNvGraphicFramePr>
            <a:graphicFrameLocks noGrp="1"/>
          </p:cNvGraphicFramePr>
          <p:nvPr>
            <p:extLst>
              <p:ext uri="{D42A27DB-BD31-4B8C-83A1-F6EECF244321}">
                <p14:modId xmlns:p14="http://schemas.microsoft.com/office/powerpoint/2010/main" val="3089641385"/>
              </p:ext>
            </p:extLst>
          </p:nvPr>
        </p:nvGraphicFramePr>
        <p:xfrm>
          <a:off x="3516832" y="6048487"/>
          <a:ext cx="7954547" cy="297180"/>
        </p:xfrm>
        <a:graphic>
          <a:graphicData uri="http://schemas.openxmlformats.org/drawingml/2006/table">
            <a:tbl>
              <a:tblPr firstRow="1" bandRow="1">
                <a:tableStyleId>{5C22544A-7EE6-4342-B048-85BDC9FD1C3A}</a:tableStyleId>
              </a:tblPr>
              <a:tblGrid>
                <a:gridCol w="5099427">
                  <a:extLst>
                    <a:ext uri="{9D8B030D-6E8A-4147-A177-3AD203B41FA5}">
                      <a16:colId xmlns:a16="http://schemas.microsoft.com/office/drawing/2014/main" val="1284143254"/>
                    </a:ext>
                  </a:extLst>
                </a:gridCol>
                <a:gridCol w="2855120">
                  <a:extLst>
                    <a:ext uri="{9D8B030D-6E8A-4147-A177-3AD203B41FA5}">
                      <a16:colId xmlns:a16="http://schemas.microsoft.com/office/drawing/2014/main" val="1194861420"/>
                    </a:ext>
                  </a:extLst>
                </a:gridCol>
              </a:tblGrid>
              <a:tr h="297180">
                <a:tc>
                  <a:txBody>
                    <a:bodyPr/>
                    <a:lstStyle/>
                    <a:p>
                      <a:r>
                        <a:rPr lang="en-US" sz="1300" dirty="0">
                          <a:latin typeface="Arial" panose="020B0604020202020204" pitchFamily="34" charset="0"/>
                          <a:cs typeface="Arial" panose="020B0604020202020204" pitchFamily="34" charset="0"/>
                        </a:rPr>
                        <a:t>Respondents’ avg. years of EVM experience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19.9</a:t>
                      </a:r>
                    </a:p>
                  </a:txBody>
                  <a:tcPr/>
                </a:tc>
                <a:extLst>
                  <a:ext uri="{0D108BD9-81ED-4DB2-BD59-A6C34878D82A}">
                    <a16:rowId xmlns:a16="http://schemas.microsoft.com/office/drawing/2014/main" val="4263817569"/>
                  </a:ext>
                </a:extLst>
              </a:tr>
            </a:tbl>
          </a:graphicData>
        </a:graphic>
      </p:graphicFrame>
      <p:graphicFrame>
        <p:nvGraphicFramePr>
          <p:cNvPr id="12" name="Chart 11">
            <a:extLst>
              <a:ext uri="{FF2B5EF4-FFF2-40B4-BE49-F238E27FC236}">
                <a16:creationId xmlns:a16="http://schemas.microsoft.com/office/drawing/2014/main" id="{EC8B2556-5B8C-45D2-B4FF-AC9C73C811C0}"/>
              </a:ext>
            </a:extLst>
          </p:cNvPr>
          <p:cNvGraphicFramePr>
            <a:graphicFrameLocks/>
          </p:cNvGraphicFramePr>
          <p:nvPr>
            <p:extLst>
              <p:ext uri="{D42A27DB-BD31-4B8C-83A1-F6EECF244321}">
                <p14:modId xmlns:p14="http://schemas.microsoft.com/office/powerpoint/2010/main" val="4018065858"/>
              </p:ext>
            </p:extLst>
          </p:nvPr>
        </p:nvGraphicFramePr>
        <p:xfrm>
          <a:off x="-129207" y="960735"/>
          <a:ext cx="7505188" cy="46824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C99A364E-9569-4ED3-A5FE-8EDF3745374B}"/>
              </a:ext>
            </a:extLst>
          </p:cNvPr>
          <p:cNvGraphicFramePr>
            <a:graphicFrameLocks/>
          </p:cNvGraphicFramePr>
          <p:nvPr>
            <p:extLst>
              <p:ext uri="{D42A27DB-BD31-4B8C-83A1-F6EECF244321}">
                <p14:modId xmlns:p14="http://schemas.microsoft.com/office/powerpoint/2010/main" val="1739593260"/>
              </p:ext>
            </p:extLst>
          </p:nvPr>
        </p:nvGraphicFramePr>
        <p:xfrm>
          <a:off x="4908755" y="995050"/>
          <a:ext cx="8364744" cy="4684285"/>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3207D149-87B3-4FB5-80B5-3BC54B49BB34}"/>
              </a:ext>
            </a:extLst>
          </p:cNvPr>
          <p:cNvSpPr txBox="1"/>
          <p:nvPr/>
        </p:nvSpPr>
        <p:spPr>
          <a:xfrm rot="20541211">
            <a:off x="3021345" y="3849554"/>
            <a:ext cx="7738016" cy="707886"/>
          </a:xfrm>
          <a:prstGeom prst="rect">
            <a:avLst/>
          </a:prstGeom>
          <a:noFill/>
        </p:spPr>
        <p:txBody>
          <a:bodyPr wrap="none" rtlCol="0">
            <a:spAutoFit/>
          </a:bodyPr>
          <a:lstStyle/>
          <a:p>
            <a:r>
              <a:rPr lang="en-US" sz="4000" b="1" dirty="0">
                <a:solidFill>
                  <a:schemeClr val="bg1">
                    <a:lumMod val="85000"/>
                  </a:schemeClr>
                </a:solidFill>
                <a:latin typeface="Arial" panose="020B0604020202020204" pitchFamily="34" charset="0"/>
                <a:cs typeface="Arial" panose="020B0604020202020204" pitchFamily="34" charset="0"/>
              </a:rPr>
              <a:t>Early Results, use with caution</a:t>
            </a:r>
          </a:p>
        </p:txBody>
      </p:sp>
      <p:cxnSp>
        <p:nvCxnSpPr>
          <p:cNvPr id="13" name="Straight Connector 12">
            <a:extLst>
              <a:ext uri="{FF2B5EF4-FFF2-40B4-BE49-F238E27FC236}">
                <a16:creationId xmlns:a16="http://schemas.microsoft.com/office/drawing/2014/main" id="{9D7441EF-6531-4D61-A4FE-7B825BBFDD2E}"/>
              </a:ext>
            </a:extLst>
          </p:cNvPr>
          <p:cNvCxnSpPr/>
          <p:nvPr/>
        </p:nvCxnSpPr>
        <p:spPr>
          <a:xfrm>
            <a:off x="6301920" y="1591335"/>
            <a:ext cx="0" cy="3675331"/>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8849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0" y="0"/>
            <a:ext cx="12115800" cy="1143000"/>
          </a:xfrm>
          <a:prstGeom prst="rect">
            <a:avLst/>
          </a:prstGeom>
          <a:noFill/>
        </p:spPr>
        <p:txBody>
          <a:bodyPr wrap="square" rtlCol="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Core processes typically make up an Earned Value Management (EVM) system. The top three ranked in terms of its impact on EVMS effectiveness. </a:t>
            </a:r>
          </a:p>
        </p:txBody>
      </p:sp>
      <p:graphicFrame>
        <p:nvGraphicFramePr>
          <p:cNvPr id="8" name="Chart 7">
            <a:extLst>
              <a:ext uri="{FF2B5EF4-FFF2-40B4-BE49-F238E27FC236}">
                <a16:creationId xmlns:a16="http://schemas.microsoft.com/office/drawing/2014/main" id="{10131773-CCA5-4A80-ABEC-D87F1C4E6E34}"/>
              </a:ext>
            </a:extLst>
          </p:cNvPr>
          <p:cNvGraphicFramePr>
            <a:graphicFrameLocks/>
          </p:cNvGraphicFramePr>
          <p:nvPr/>
        </p:nvGraphicFramePr>
        <p:xfrm>
          <a:off x="0" y="990600"/>
          <a:ext cx="12115800" cy="54101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8">
            <a:extLst>
              <a:ext uri="{FF2B5EF4-FFF2-40B4-BE49-F238E27FC236}">
                <a16:creationId xmlns:a16="http://schemas.microsoft.com/office/drawing/2014/main" id="{D1382079-E2F0-4B41-9665-A89447B9AE96}"/>
              </a:ext>
            </a:extLst>
          </p:cNvPr>
          <p:cNvSpPr txBox="1"/>
          <p:nvPr/>
        </p:nvSpPr>
        <p:spPr>
          <a:xfrm>
            <a:off x="10896600" y="5410200"/>
            <a:ext cx="732893"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N=276</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5F57C3B2-E0A4-40A0-A290-70A324BBD3E7}"/>
                  </a:ext>
                </a:extLst>
              </p14:cNvPr>
              <p14:cNvContentPartPr/>
              <p14:nvPr/>
            </p14:nvContentPartPr>
            <p14:xfrm>
              <a:off x="234416" y="1672976"/>
              <a:ext cx="3587040" cy="38880"/>
            </p14:xfrm>
          </p:contentPart>
        </mc:Choice>
        <mc:Fallback xmlns="">
          <p:pic>
            <p:nvPicPr>
              <p:cNvPr id="3" name="Ink 2">
                <a:extLst>
                  <a:ext uri="{FF2B5EF4-FFF2-40B4-BE49-F238E27FC236}">
                    <a16:creationId xmlns:a16="http://schemas.microsoft.com/office/drawing/2014/main" id="{5F57C3B2-E0A4-40A0-A290-70A324BBD3E7}"/>
                  </a:ext>
                </a:extLst>
              </p:cNvPr>
              <p:cNvPicPr/>
              <p:nvPr/>
            </p:nvPicPr>
            <p:blipFill>
              <a:blip r:embed="rId5"/>
              <a:stretch>
                <a:fillRect/>
              </a:stretch>
            </p:blipFill>
            <p:spPr>
              <a:xfrm>
                <a:off x="180776" y="1564976"/>
                <a:ext cx="369468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1C8247B9-8494-4681-8AFC-B51A49F44FE9}"/>
                  </a:ext>
                </a:extLst>
              </p14:cNvPr>
              <p14:cNvContentPartPr/>
              <p14:nvPr/>
            </p14:nvContentPartPr>
            <p14:xfrm>
              <a:off x="10871696" y="1727696"/>
              <a:ext cx="558360" cy="9000"/>
            </p14:xfrm>
          </p:contentPart>
        </mc:Choice>
        <mc:Fallback xmlns="">
          <p:pic>
            <p:nvPicPr>
              <p:cNvPr id="5" name="Ink 4">
                <a:extLst>
                  <a:ext uri="{FF2B5EF4-FFF2-40B4-BE49-F238E27FC236}">
                    <a16:creationId xmlns:a16="http://schemas.microsoft.com/office/drawing/2014/main" id="{1C8247B9-8494-4681-8AFC-B51A49F44FE9}"/>
                  </a:ext>
                </a:extLst>
              </p:cNvPr>
              <p:cNvPicPr/>
              <p:nvPr/>
            </p:nvPicPr>
            <p:blipFill>
              <a:blip r:embed="rId7"/>
              <a:stretch>
                <a:fillRect/>
              </a:stretch>
            </p:blipFill>
            <p:spPr>
              <a:xfrm>
                <a:off x="10818056" y="1620056"/>
                <a:ext cx="666000" cy="224640"/>
              </a:xfrm>
              <a:prstGeom prst="rect">
                <a:avLst/>
              </a:prstGeom>
            </p:spPr>
          </p:pic>
        </mc:Fallback>
      </mc:AlternateContent>
    </p:spTree>
    <p:extLst>
      <p:ext uri="{BB962C8B-B14F-4D97-AF65-F5344CB8AC3E}">
        <p14:creationId xmlns:p14="http://schemas.microsoft.com/office/powerpoint/2010/main" val="3145174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Maturity Attributes and Weightings</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3D3B0CB0-DD53-4496-B2B0-A29C88E71339}"/>
              </a:ext>
            </a:extLst>
          </p:cNvPr>
          <p:cNvPicPr>
            <a:picLocks noChangeAspect="1"/>
          </p:cNvPicPr>
          <p:nvPr/>
        </p:nvPicPr>
        <p:blipFill rotWithShape="1">
          <a:blip r:embed="rId2"/>
          <a:srcRect l="26009" t="8745" r="26548" b="3059"/>
          <a:stretch/>
        </p:blipFill>
        <p:spPr>
          <a:xfrm>
            <a:off x="4079224" y="1704513"/>
            <a:ext cx="4398851" cy="4599814"/>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7FA8EF0D-E709-4539-BF46-3C6E732FECC6}"/>
                  </a:ext>
                </a:extLst>
              </p14:cNvPr>
              <p14:cNvContentPartPr/>
              <p14:nvPr/>
            </p14:nvContentPartPr>
            <p14:xfrm>
              <a:off x="6065052" y="5736700"/>
              <a:ext cx="900850" cy="89596"/>
            </p14:xfrm>
          </p:contentPart>
        </mc:Choice>
        <mc:Fallback xmlns="">
          <p:pic>
            <p:nvPicPr>
              <p:cNvPr id="8" name="Ink 7">
                <a:extLst>
                  <a:ext uri="{FF2B5EF4-FFF2-40B4-BE49-F238E27FC236}">
                    <a16:creationId xmlns:a16="http://schemas.microsoft.com/office/drawing/2014/main" id="{7FA8EF0D-E709-4539-BF46-3C6E732FECC6}"/>
                  </a:ext>
                </a:extLst>
              </p:cNvPr>
              <p:cNvPicPr/>
              <p:nvPr/>
            </p:nvPicPr>
            <p:blipFill>
              <a:blip r:embed="rId4"/>
              <a:stretch>
                <a:fillRect/>
              </a:stretch>
            </p:blipFill>
            <p:spPr>
              <a:xfrm>
                <a:off x="6011044" y="5628318"/>
                <a:ext cx="1008506" cy="30599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60BA6A33-1962-4989-92B8-144643A03A9B}"/>
                  </a:ext>
                </a:extLst>
              </p14:cNvPr>
              <p14:cNvContentPartPr/>
              <p14:nvPr/>
            </p14:nvContentPartPr>
            <p14:xfrm>
              <a:off x="4949052" y="3109411"/>
              <a:ext cx="2883040" cy="109045"/>
            </p14:xfrm>
          </p:contentPart>
        </mc:Choice>
        <mc:Fallback xmlns="">
          <p:pic>
            <p:nvPicPr>
              <p:cNvPr id="9" name="Ink 8">
                <a:extLst>
                  <a:ext uri="{FF2B5EF4-FFF2-40B4-BE49-F238E27FC236}">
                    <a16:creationId xmlns:a16="http://schemas.microsoft.com/office/drawing/2014/main" id="{60BA6A33-1962-4989-92B8-144643A03A9B}"/>
                  </a:ext>
                </a:extLst>
              </p:cNvPr>
              <p:cNvPicPr/>
              <p:nvPr/>
            </p:nvPicPr>
            <p:blipFill>
              <a:blip r:embed="rId6"/>
              <a:stretch>
                <a:fillRect/>
              </a:stretch>
            </p:blipFill>
            <p:spPr>
              <a:xfrm>
                <a:off x="4895056" y="3001446"/>
                <a:ext cx="2990673" cy="32461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CC7D5E75-0FDE-4E22-B91F-0EF9A5D71F40}"/>
                  </a:ext>
                </a:extLst>
              </p14:cNvPr>
              <p14:cNvContentPartPr/>
              <p14:nvPr/>
            </p14:nvContentPartPr>
            <p14:xfrm>
              <a:off x="4806492" y="3404771"/>
              <a:ext cx="3186838" cy="48045"/>
            </p14:xfrm>
          </p:contentPart>
        </mc:Choice>
        <mc:Fallback xmlns="">
          <p:pic>
            <p:nvPicPr>
              <p:cNvPr id="10" name="Ink 9">
                <a:extLst>
                  <a:ext uri="{FF2B5EF4-FFF2-40B4-BE49-F238E27FC236}">
                    <a16:creationId xmlns:a16="http://schemas.microsoft.com/office/drawing/2014/main" id="{CC7D5E75-0FDE-4E22-B91F-0EF9A5D71F40}"/>
                  </a:ext>
                </a:extLst>
              </p:cNvPr>
              <p:cNvPicPr/>
              <p:nvPr/>
            </p:nvPicPr>
            <p:blipFill>
              <a:blip r:embed="rId8"/>
              <a:stretch>
                <a:fillRect/>
              </a:stretch>
            </p:blipFill>
            <p:spPr>
              <a:xfrm>
                <a:off x="4752490" y="3296399"/>
                <a:ext cx="3294482" cy="264428"/>
              </a:xfrm>
              <a:prstGeom prst="rect">
                <a:avLst/>
              </a:prstGeom>
            </p:spPr>
          </p:pic>
        </mc:Fallback>
      </mc:AlternateContent>
      <p:sp>
        <p:nvSpPr>
          <p:cNvPr id="12" name="TextBox 11">
            <a:extLst>
              <a:ext uri="{FF2B5EF4-FFF2-40B4-BE49-F238E27FC236}">
                <a16:creationId xmlns:a16="http://schemas.microsoft.com/office/drawing/2014/main" id="{7CBE273C-C224-42B5-B7D8-F41571C18AC3}"/>
              </a:ext>
            </a:extLst>
          </p:cNvPr>
          <p:cNvSpPr txBox="1"/>
          <p:nvPr/>
        </p:nvSpPr>
        <p:spPr>
          <a:xfrm>
            <a:off x="1298359" y="905566"/>
            <a:ext cx="8174378" cy="646331"/>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1800" u="sng" dirty="0">
                <a:effectLst/>
                <a:latin typeface="Calibri" panose="020F0502020204030204" pitchFamily="34" charset="0"/>
                <a:ea typeface="Times New Roman" panose="02020603050405020304" pitchFamily="18" charset="0"/>
                <a:hlinkClick r:id="rId9"/>
              </a:rPr>
              <a:t>www.energy.gov/projectmanagement/articles/ip2m-metrr-asu-evms-study</a:t>
            </a:r>
            <a:endParaRPr lang="en-US" u="sng" dirty="0">
              <a:latin typeface="Calibri" panose="020F0502020204030204" pitchFamily="34" charset="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u="sng" dirty="0">
                <a:solidFill>
                  <a:srgbClr val="0563C1"/>
                </a:solidFill>
                <a:effectLst/>
                <a:latin typeface="Calibri" panose="020F0502020204030204" pitchFamily="34" charset="0"/>
                <a:ea typeface="Times New Roman" panose="02020603050405020304" pitchFamily="18" charset="0"/>
                <a:hlinkClick r:id="rId10"/>
              </a:rPr>
              <a:t>PM EVMS IP2M METR - Dept of Energy-External - MAX Federal Community</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48613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CD6E4C-79A0-40E0-A9BF-5FB758716AF0}"/>
              </a:ext>
            </a:extLst>
          </p:cNvPr>
          <p:cNvPicPr>
            <a:picLocks noChangeAspect="1"/>
          </p:cNvPicPr>
          <p:nvPr/>
        </p:nvPicPr>
        <p:blipFill rotWithShape="1">
          <a:blip r:embed="rId2"/>
          <a:srcRect l="18579" t="7767" r="19357" b="8074"/>
          <a:stretch/>
        </p:blipFill>
        <p:spPr>
          <a:xfrm>
            <a:off x="2467992" y="895468"/>
            <a:ext cx="7483876" cy="5708324"/>
          </a:xfrm>
          <a:prstGeom prst="rect">
            <a:avLst/>
          </a:prstGeom>
          <a:ln>
            <a:solidFill>
              <a:schemeClr val="accent1"/>
            </a:solidFill>
          </a:ln>
        </p:spPr>
      </p:pic>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Maturity Attributes and Weightings (Cont.)</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449DC19-2253-4DFC-8F10-2668877A57CF}"/>
                  </a:ext>
                </a:extLst>
              </p14:cNvPr>
              <p14:cNvContentPartPr/>
              <p14:nvPr/>
            </p14:nvContentPartPr>
            <p14:xfrm>
              <a:off x="3573492" y="2700416"/>
              <a:ext cx="3863160" cy="68760"/>
            </p14:xfrm>
          </p:contentPart>
        </mc:Choice>
        <mc:Fallback xmlns="">
          <p:pic>
            <p:nvPicPr>
              <p:cNvPr id="3" name="Ink 2">
                <a:extLst>
                  <a:ext uri="{FF2B5EF4-FFF2-40B4-BE49-F238E27FC236}">
                    <a16:creationId xmlns:a16="http://schemas.microsoft.com/office/drawing/2014/main" id="{1449DC19-2253-4DFC-8F10-2668877A57CF}"/>
                  </a:ext>
                </a:extLst>
              </p:cNvPr>
              <p:cNvPicPr/>
              <p:nvPr/>
            </p:nvPicPr>
            <p:blipFill>
              <a:blip r:embed="rId4"/>
              <a:stretch>
                <a:fillRect/>
              </a:stretch>
            </p:blipFill>
            <p:spPr>
              <a:xfrm>
                <a:off x="3519852" y="2592416"/>
                <a:ext cx="397080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B928C9D3-6DEB-4E3E-8336-D153303A75ED}"/>
                  </a:ext>
                </a:extLst>
              </p14:cNvPr>
              <p14:cNvContentPartPr/>
              <p14:nvPr/>
            </p14:nvContentPartPr>
            <p14:xfrm>
              <a:off x="5465292" y="2239616"/>
              <a:ext cx="1394280" cy="53640"/>
            </p14:xfrm>
          </p:contentPart>
        </mc:Choice>
        <mc:Fallback xmlns="">
          <p:pic>
            <p:nvPicPr>
              <p:cNvPr id="6" name="Ink 5">
                <a:extLst>
                  <a:ext uri="{FF2B5EF4-FFF2-40B4-BE49-F238E27FC236}">
                    <a16:creationId xmlns:a16="http://schemas.microsoft.com/office/drawing/2014/main" id="{B928C9D3-6DEB-4E3E-8336-D153303A75ED}"/>
                  </a:ext>
                </a:extLst>
              </p:cNvPr>
              <p:cNvPicPr/>
              <p:nvPr/>
            </p:nvPicPr>
            <p:blipFill>
              <a:blip r:embed="rId6"/>
              <a:stretch>
                <a:fillRect/>
              </a:stretch>
            </p:blipFill>
            <p:spPr>
              <a:xfrm>
                <a:off x="5411292" y="2131616"/>
                <a:ext cx="15019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BF274BAE-FD1B-4763-BAE7-8EB8ED3A4F18}"/>
                  </a:ext>
                </a:extLst>
              </p14:cNvPr>
              <p14:cNvContentPartPr/>
              <p14:nvPr/>
            </p14:nvContentPartPr>
            <p14:xfrm>
              <a:off x="5095932" y="3569816"/>
              <a:ext cx="2181600" cy="54720"/>
            </p14:xfrm>
          </p:contentPart>
        </mc:Choice>
        <mc:Fallback xmlns="">
          <p:pic>
            <p:nvPicPr>
              <p:cNvPr id="7" name="Ink 6">
                <a:extLst>
                  <a:ext uri="{FF2B5EF4-FFF2-40B4-BE49-F238E27FC236}">
                    <a16:creationId xmlns:a16="http://schemas.microsoft.com/office/drawing/2014/main" id="{BF274BAE-FD1B-4763-BAE7-8EB8ED3A4F18}"/>
                  </a:ext>
                </a:extLst>
              </p:cNvPr>
              <p:cNvPicPr/>
              <p:nvPr/>
            </p:nvPicPr>
            <p:blipFill>
              <a:blip r:embed="rId8"/>
              <a:stretch>
                <a:fillRect/>
              </a:stretch>
            </p:blipFill>
            <p:spPr>
              <a:xfrm>
                <a:off x="5042292" y="3461816"/>
                <a:ext cx="2289240" cy="270360"/>
              </a:xfrm>
              <a:prstGeom prst="rect">
                <a:avLst/>
              </a:prstGeom>
            </p:spPr>
          </p:pic>
        </mc:Fallback>
      </mc:AlternateContent>
    </p:spTree>
    <p:extLst>
      <p:ext uri="{BB962C8B-B14F-4D97-AF65-F5344CB8AC3E}">
        <p14:creationId xmlns:p14="http://schemas.microsoft.com/office/powerpoint/2010/main" val="382186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Maturity Attributes and Weightings (Cont.)</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2ECB33D-1B5E-4FBB-B4E8-A19B74898658}"/>
              </a:ext>
            </a:extLst>
          </p:cNvPr>
          <p:cNvPicPr>
            <a:picLocks noChangeAspect="1"/>
          </p:cNvPicPr>
          <p:nvPr/>
        </p:nvPicPr>
        <p:blipFill rotWithShape="1">
          <a:blip r:embed="rId2"/>
          <a:srcRect l="18956" t="10214" r="19324" b="5139"/>
          <a:stretch/>
        </p:blipFill>
        <p:spPr>
          <a:xfrm>
            <a:off x="2776756" y="1130978"/>
            <a:ext cx="6695981" cy="5165607"/>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B8BE0115-62E8-45FC-89BD-7DC10632519F}"/>
                  </a:ext>
                </a:extLst>
              </p14:cNvPr>
              <p14:cNvContentPartPr/>
              <p14:nvPr/>
            </p14:nvContentPartPr>
            <p14:xfrm>
              <a:off x="3401412" y="2021096"/>
              <a:ext cx="1885680" cy="64440"/>
            </p14:xfrm>
          </p:contentPart>
        </mc:Choice>
        <mc:Fallback xmlns="">
          <p:pic>
            <p:nvPicPr>
              <p:cNvPr id="7" name="Ink 6">
                <a:extLst>
                  <a:ext uri="{FF2B5EF4-FFF2-40B4-BE49-F238E27FC236}">
                    <a16:creationId xmlns:a16="http://schemas.microsoft.com/office/drawing/2014/main" id="{B8BE0115-62E8-45FC-89BD-7DC10632519F}"/>
                  </a:ext>
                </a:extLst>
              </p:cNvPr>
              <p:cNvPicPr/>
              <p:nvPr/>
            </p:nvPicPr>
            <p:blipFill>
              <a:blip r:embed="rId4"/>
              <a:stretch>
                <a:fillRect/>
              </a:stretch>
            </p:blipFill>
            <p:spPr>
              <a:xfrm>
                <a:off x="3347412" y="1913096"/>
                <a:ext cx="199332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2C6D8598-E5B4-44AE-803E-167AC3002367}"/>
                  </a:ext>
                </a:extLst>
              </p14:cNvPr>
              <p14:cNvContentPartPr/>
              <p14:nvPr/>
            </p14:nvContentPartPr>
            <p14:xfrm>
              <a:off x="5481852" y="2025416"/>
              <a:ext cx="59040" cy="360"/>
            </p14:xfrm>
          </p:contentPart>
        </mc:Choice>
        <mc:Fallback xmlns="">
          <p:pic>
            <p:nvPicPr>
              <p:cNvPr id="8" name="Ink 7">
                <a:extLst>
                  <a:ext uri="{FF2B5EF4-FFF2-40B4-BE49-F238E27FC236}">
                    <a16:creationId xmlns:a16="http://schemas.microsoft.com/office/drawing/2014/main" id="{2C6D8598-E5B4-44AE-803E-167AC3002367}"/>
                  </a:ext>
                </a:extLst>
              </p:cNvPr>
              <p:cNvPicPr/>
              <p:nvPr/>
            </p:nvPicPr>
            <p:blipFill>
              <a:blip r:embed="rId6"/>
              <a:stretch>
                <a:fillRect/>
              </a:stretch>
            </p:blipFill>
            <p:spPr>
              <a:xfrm>
                <a:off x="5428212" y="1917776"/>
                <a:ext cx="166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9B475EF5-6A90-44A8-9848-603E989610A4}"/>
                  </a:ext>
                </a:extLst>
              </p14:cNvPr>
              <p14:cNvContentPartPr/>
              <p14:nvPr/>
            </p14:nvContentPartPr>
            <p14:xfrm>
              <a:off x="5909532" y="2021456"/>
              <a:ext cx="126000" cy="21600"/>
            </p14:xfrm>
          </p:contentPart>
        </mc:Choice>
        <mc:Fallback xmlns="">
          <p:pic>
            <p:nvPicPr>
              <p:cNvPr id="9" name="Ink 8">
                <a:extLst>
                  <a:ext uri="{FF2B5EF4-FFF2-40B4-BE49-F238E27FC236}">
                    <a16:creationId xmlns:a16="http://schemas.microsoft.com/office/drawing/2014/main" id="{9B475EF5-6A90-44A8-9848-603E989610A4}"/>
                  </a:ext>
                </a:extLst>
              </p:cNvPr>
              <p:cNvPicPr/>
              <p:nvPr/>
            </p:nvPicPr>
            <p:blipFill>
              <a:blip r:embed="rId8"/>
              <a:stretch>
                <a:fillRect/>
              </a:stretch>
            </p:blipFill>
            <p:spPr>
              <a:xfrm>
                <a:off x="5855892" y="1913456"/>
                <a:ext cx="23364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9DA3519-D12F-4A9C-8859-68523DFE6474}"/>
                  </a:ext>
                </a:extLst>
              </p14:cNvPr>
              <p14:cNvContentPartPr/>
              <p14:nvPr/>
            </p14:nvContentPartPr>
            <p14:xfrm>
              <a:off x="6732132" y="2033696"/>
              <a:ext cx="88560" cy="12960"/>
            </p14:xfrm>
          </p:contentPart>
        </mc:Choice>
        <mc:Fallback xmlns="">
          <p:pic>
            <p:nvPicPr>
              <p:cNvPr id="10" name="Ink 9">
                <a:extLst>
                  <a:ext uri="{FF2B5EF4-FFF2-40B4-BE49-F238E27FC236}">
                    <a16:creationId xmlns:a16="http://schemas.microsoft.com/office/drawing/2014/main" id="{A9DA3519-D12F-4A9C-8859-68523DFE6474}"/>
                  </a:ext>
                </a:extLst>
              </p:cNvPr>
              <p:cNvPicPr/>
              <p:nvPr/>
            </p:nvPicPr>
            <p:blipFill>
              <a:blip r:embed="rId10"/>
              <a:stretch>
                <a:fillRect/>
              </a:stretch>
            </p:blipFill>
            <p:spPr>
              <a:xfrm>
                <a:off x="6678132" y="1926056"/>
                <a:ext cx="19620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39EF12BA-6DB5-478F-A54B-674542B1226E}"/>
                  </a:ext>
                </a:extLst>
              </p14:cNvPr>
              <p14:cNvContentPartPr/>
              <p14:nvPr/>
            </p14:nvContentPartPr>
            <p14:xfrm>
              <a:off x="7574892" y="2021456"/>
              <a:ext cx="83160" cy="4680"/>
            </p14:xfrm>
          </p:contentPart>
        </mc:Choice>
        <mc:Fallback xmlns="">
          <p:pic>
            <p:nvPicPr>
              <p:cNvPr id="11" name="Ink 10">
                <a:extLst>
                  <a:ext uri="{FF2B5EF4-FFF2-40B4-BE49-F238E27FC236}">
                    <a16:creationId xmlns:a16="http://schemas.microsoft.com/office/drawing/2014/main" id="{39EF12BA-6DB5-478F-A54B-674542B1226E}"/>
                  </a:ext>
                </a:extLst>
              </p:cNvPr>
              <p:cNvPicPr/>
              <p:nvPr/>
            </p:nvPicPr>
            <p:blipFill>
              <a:blip r:embed="rId12"/>
              <a:stretch>
                <a:fillRect/>
              </a:stretch>
            </p:blipFill>
            <p:spPr>
              <a:xfrm>
                <a:off x="7521252" y="1913456"/>
                <a:ext cx="19080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9C6FDCD3-737C-4AF6-BAE5-ECEBB5E26BC9}"/>
                  </a:ext>
                </a:extLst>
              </p14:cNvPr>
              <p14:cNvContentPartPr/>
              <p14:nvPr/>
            </p14:nvContentPartPr>
            <p14:xfrm>
              <a:off x="8418012" y="2046656"/>
              <a:ext cx="83880" cy="360"/>
            </p14:xfrm>
          </p:contentPart>
        </mc:Choice>
        <mc:Fallback xmlns="">
          <p:pic>
            <p:nvPicPr>
              <p:cNvPr id="12" name="Ink 11">
                <a:extLst>
                  <a:ext uri="{FF2B5EF4-FFF2-40B4-BE49-F238E27FC236}">
                    <a16:creationId xmlns:a16="http://schemas.microsoft.com/office/drawing/2014/main" id="{9C6FDCD3-737C-4AF6-BAE5-ECEBB5E26BC9}"/>
                  </a:ext>
                </a:extLst>
              </p:cNvPr>
              <p:cNvPicPr/>
              <p:nvPr/>
            </p:nvPicPr>
            <p:blipFill>
              <a:blip r:embed="rId14"/>
              <a:stretch>
                <a:fillRect/>
              </a:stretch>
            </p:blipFill>
            <p:spPr>
              <a:xfrm>
                <a:off x="8364012" y="1938656"/>
                <a:ext cx="191520" cy="216000"/>
              </a:xfrm>
              <a:prstGeom prst="rect">
                <a:avLst/>
              </a:prstGeom>
            </p:spPr>
          </p:pic>
        </mc:Fallback>
      </mc:AlternateContent>
    </p:spTree>
    <p:extLst>
      <p:ext uri="{BB962C8B-B14F-4D97-AF65-F5344CB8AC3E}">
        <p14:creationId xmlns:p14="http://schemas.microsoft.com/office/powerpoint/2010/main" val="1498947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545525-BAD0-457E-8B9B-D13981000329}"/>
              </a:ext>
            </a:extLst>
          </p:cNvPr>
          <p:cNvPicPr>
            <a:picLocks noChangeAspect="1"/>
          </p:cNvPicPr>
          <p:nvPr/>
        </p:nvPicPr>
        <p:blipFill rotWithShape="1">
          <a:blip r:embed="rId2"/>
          <a:srcRect l="18750" t="8073" r="19324" b="9541"/>
          <a:stretch/>
        </p:blipFill>
        <p:spPr>
          <a:xfrm>
            <a:off x="2776756" y="1130978"/>
            <a:ext cx="6782499" cy="5173349"/>
          </a:xfrm>
          <a:prstGeom prst="rect">
            <a:avLst/>
          </a:prstGeom>
          <a:ln>
            <a:solidFill>
              <a:schemeClr val="accent1"/>
            </a:solidFill>
          </a:ln>
        </p:spPr>
      </p:pic>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Maturity Attributes and Weightings (Cont.)</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C9AEFEEE-67F8-46C1-8261-2506465F06B3}"/>
                  </a:ext>
                </a:extLst>
              </p14:cNvPr>
              <p14:cNvContentPartPr/>
              <p14:nvPr/>
            </p14:nvContentPartPr>
            <p14:xfrm>
              <a:off x="4823412" y="1656416"/>
              <a:ext cx="2709360" cy="35640"/>
            </p14:xfrm>
          </p:contentPart>
        </mc:Choice>
        <mc:Fallback xmlns="">
          <p:pic>
            <p:nvPicPr>
              <p:cNvPr id="7" name="Ink 6">
                <a:extLst>
                  <a:ext uri="{FF2B5EF4-FFF2-40B4-BE49-F238E27FC236}">
                    <a16:creationId xmlns:a16="http://schemas.microsoft.com/office/drawing/2014/main" id="{C9AEFEEE-67F8-46C1-8261-2506465F06B3}"/>
                  </a:ext>
                </a:extLst>
              </p:cNvPr>
              <p:cNvPicPr/>
              <p:nvPr/>
            </p:nvPicPr>
            <p:blipFill>
              <a:blip r:embed="rId4"/>
              <a:stretch>
                <a:fillRect/>
              </a:stretch>
            </p:blipFill>
            <p:spPr>
              <a:xfrm>
                <a:off x="4769772" y="1548776"/>
                <a:ext cx="281700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023FFF4F-DACB-4E95-84B4-20A25A1D629C}"/>
                  </a:ext>
                </a:extLst>
              </p14:cNvPr>
              <p14:cNvContentPartPr/>
              <p14:nvPr/>
            </p14:nvContentPartPr>
            <p14:xfrm>
              <a:off x="5041572" y="3862496"/>
              <a:ext cx="2278080" cy="64440"/>
            </p14:xfrm>
          </p:contentPart>
        </mc:Choice>
        <mc:Fallback xmlns="">
          <p:pic>
            <p:nvPicPr>
              <p:cNvPr id="8" name="Ink 7">
                <a:extLst>
                  <a:ext uri="{FF2B5EF4-FFF2-40B4-BE49-F238E27FC236}">
                    <a16:creationId xmlns:a16="http://schemas.microsoft.com/office/drawing/2014/main" id="{023FFF4F-DACB-4E95-84B4-20A25A1D629C}"/>
                  </a:ext>
                </a:extLst>
              </p:cNvPr>
              <p:cNvPicPr/>
              <p:nvPr/>
            </p:nvPicPr>
            <p:blipFill>
              <a:blip r:embed="rId6"/>
              <a:stretch>
                <a:fillRect/>
              </a:stretch>
            </p:blipFill>
            <p:spPr>
              <a:xfrm>
                <a:off x="4987572" y="3754496"/>
                <a:ext cx="2385720" cy="280080"/>
              </a:xfrm>
              <a:prstGeom prst="rect">
                <a:avLst/>
              </a:prstGeom>
            </p:spPr>
          </p:pic>
        </mc:Fallback>
      </mc:AlternateContent>
    </p:spTree>
    <p:extLst>
      <p:ext uri="{BB962C8B-B14F-4D97-AF65-F5344CB8AC3E}">
        <p14:creationId xmlns:p14="http://schemas.microsoft.com/office/powerpoint/2010/main" val="569857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C0545B-9845-4C8C-93F9-AEE5E8740A21}"/>
              </a:ext>
            </a:extLst>
          </p:cNvPr>
          <p:cNvPicPr>
            <a:picLocks noChangeAspect="1"/>
          </p:cNvPicPr>
          <p:nvPr/>
        </p:nvPicPr>
        <p:blipFill rotWithShape="1">
          <a:blip r:embed="rId2"/>
          <a:srcRect l="18750" t="8991" r="19426" b="5900"/>
          <a:stretch/>
        </p:blipFill>
        <p:spPr>
          <a:xfrm>
            <a:off x="2776756" y="1095375"/>
            <a:ext cx="6782499" cy="5252142"/>
          </a:xfrm>
          <a:prstGeom prst="rect">
            <a:avLst/>
          </a:prstGeom>
          <a:ln>
            <a:solidFill>
              <a:schemeClr val="accent1"/>
            </a:solidFill>
          </a:ln>
        </p:spPr>
      </p:pic>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Maturity Attributes and Weightings (Cont.)</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68C5C41B-1D6E-4C7F-96EE-A86EE666D322}"/>
                  </a:ext>
                </a:extLst>
              </p14:cNvPr>
              <p14:cNvContentPartPr/>
              <p14:nvPr/>
            </p14:nvContentPartPr>
            <p14:xfrm>
              <a:off x="4777332" y="1723736"/>
              <a:ext cx="2787120" cy="172440"/>
            </p14:xfrm>
          </p:contentPart>
        </mc:Choice>
        <mc:Fallback xmlns="">
          <p:pic>
            <p:nvPicPr>
              <p:cNvPr id="7" name="Ink 6">
                <a:extLst>
                  <a:ext uri="{FF2B5EF4-FFF2-40B4-BE49-F238E27FC236}">
                    <a16:creationId xmlns:a16="http://schemas.microsoft.com/office/drawing/2014/main" id="{68C5C41B-1D6E-4C7F-96EE-A86EE666D322}"/>
                  </a:ext>
                </a:extLst>
              </p:cNvPr>
              <p:cNvPicPr/>
              <p:nvPr/>
            </p:nvPicPr>
            <p:blipFill>
              <a:blip r:embed="rId4"/>
              <a:stretch>
                <a:fillRect/>
              </a:stretch>
            </p:blipFill>
            <p:spPr>
              <a:xfrm>
                <a:off x="4723332" y="1616096"/>
                <a:ext cx="2894760" cy="38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A7DA96B2-0D62-40A7-9080-5F482D3EB0DF}"/>
                  </a:ext>
                </a:extLst>
              </p14:cNvPr>
              <p14:cNvContentPartPr/>
              <p14:nvPr/>
            </p14:nvContentPartPr>
            <p14:xfrm>
              <a:off x="4785612" y="2985896"/>
              <a:ext cx="2718360" cy="34200"/>
            </p14:xfrm>
          </p:contentPart>
        </mc:Choice>
        <mc:Fallback xmlns="">
          <p:pic>
            <p:nvPicPr>
              <p:cNvPr id="8" name="Ink 7">
                <a:extLst>
                  <a:ext uri="{FF2B5EF4-FFF2-40B4-BE49-F238E27FC236}">
                    <a16:creationId xmlns:a16="http://schemas.microsoft.com/office/drawing/2014/main" id="{A7DA96B2-0D62-40A7-9080-5F482D3EB0DF}"/>
                  </a:ext>
                </a:extLst>
              </p:cNvPr>
              <p:cNvPicPr/>
              <p:nvPr/>
            </p:nvPicPr>
            <p:blipFill>
              <a:blip r:embed="rId6"/>
              <a:stretch>
                <a:fillRect/>
              </a:stretch>
            </p:blipFill>
            <p:spPr>
              <a:xfrm>
                <a:off x="4731972" y="2878256"/>
                <a:ext cx="2826000" cy="249840"/>
              </a:xfrm>
              <a:prstGeom prst="rect">
                <a:avLst/>
              </a:prstGeom>
            </p:spPr>
          </p:pic>
        </mc:Fallback>
      </mc:AlternateContent>
    </p:spTree>
    <p:extLst>
      <p:ext uri="{BB962C8B-B14F-4D97-AF65-F5344CB8AC3E}">
        <p14:creationId xmlns:p14="http://schemas.microsoft.com/office/powerpoint/2010/main" val="3647672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37E454-A8DC-4D54-8676-3E71082F56A2}"/>
              </a:ext>
            </a:extLst>
          </p:cNvPr>
          <p:cNvPicPr>
            <a:picLocks noChangeAspect="1"/>
          </p:cNvPicPr>
          <p:nvPr/>
        </p:nvPicPr>
        <p:blipFill rotWithShape="1">
          <a:blip r:embed="rId2"/>
          <a:srcRect l="18784" t="7444" r="19599" b="7444"/>
          <a:stretch/>
        </p:blipFill>
        <p:spPr>
          <a:xfrm>
            <a:off x="2776756" y="1088123"/>
            <a:ext cx="6782499" cy="5269952"/>
          </a:xfrm>
          <a:prstGeom prst="rect">
            <a:avLst/>
          </a:prstGeom>
          <a:ln>
            <a:solidFill>
              <a:schemeClr val="accent1"/>
            </a:solidFill>
          </a:ln>
        </p:spPr>
      </p:pic>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Maturity Attributes and Weightings (Cont.)</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8C5055AD-5108-4C34-A01A-AA116E0822BE}"/>
                  </a:ext>
                </a:extLst>
              </p14:cNvPr>
              <p14:cNvContentPartPr/>
              <p14:nvPr/>
            </p14:nvContentPartPr>
            <p14:xfrm>
              <a:off x="5356212" y="1790696"/>
              <a:ext cx="1790280" cy="114120"/>
            </p14:xfrm>
          </p:contentPart>
        </mc:Choice>
        <mc:Fallback xmlns="">
          <p:pic>
            <p:nvPicPr>
              <p:cNvPr id="7" name="Ink 6">
                <a:extLst>
                  <a:ext uri="{FF2B5EF4-FFF2-40B4-BE49-F238E27FC236}">
                    <a16:creationId xmlns:a16="http://schemas.microsoft.com/office/drawing/2014/main" id="{8C5055AD-5108-4C34-A01A-AA116E0822BE}"/>
                  </a:ext>
                </a:extLst>
              </p:cNvPr>
              <p:cNvPicPr/>
              <p:nvPr/>
            </p:nvPicPr>
            <p:blipFill>
              <a:blip r:embed="rId4"/>
              <a:stretch>
                <a:fillRect/>
              </a:stretch>
            </p:blipFill>
            <p:spPr>
              <a:xfrm>
                <a:off x="5302212" y="1682696"/>
                <a:ext cx="1897920" cy="329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F1242A44-F675-4DBB-A251-6300E8635E02}"/>
                  </a:ext>
                </a:extLst>
              </p14:cNvPr>
              <p14:cNvContentPartPr/>
              <p14:nvPr/>
            </p14:nvContentPartPr>
            <p14:xfrm>
              <a:off x="5213292" y="3448496"/>
              <a:ext cx="2052360" cy="91800"/>
            </p14:xfrm>
          </p:contentPart>
        </mc:Choice>
        <mc:Fallback xmlns="">
          <p:pic>
            <p:nvPicPr>
              <p:cNvPr id="8" name="Ink 7">
                <a:extLst>
                  <a:ext uri="{FF2B5EF4-FFF2-40B4-BE49-F238E27FC236}">
                    <a16:creationId xmlns:a16="http://schemas.microsoft.com/office/drawing/2014/main" id="{F1242A44-F675-4DBB-A251-6300E8635E02}"/>
                  </a:ext>
                </a:extLst>
              </p:cNvPr>
              <p:cNvPicPr/>
              <p:nvPr/>
            </p:nvPicPr>
            <p:blipFill>
              <a:blip r:embed="rId6"/>
              <a:stretch>
                <a:fillRect/>
              </a:stretch>
            </p:blipFill>
            <p:spPr>
              <a:xfrm>
                <a:off x="5159652" y="3340496"/>
                <a:ext cx="2160000" cy="307440"/>
              </a:xfrm>
              <a:prstGeom prst="rect">
                <a:avLst/>
              </a:prstGeom>
            </p:spPr>
          </p:pic>
        </mc:Fallback>
      </mc:AlternateContent>
    </p:spTree>
    <p:extLst>
      <p:ext uri="{BB962C8B-B14F-4D97-AF65-F5344CB8AC3E}">
        <p14:creationId xmlns:p14="http://schemas.microsoft.com/office/powerpoint/2010/main" val="2754584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7E64064B-5EE4-49A9-B877-ACD47CA02187}"/>
              </a:ext>
            </a:extLst>
          </p:cNvPr>
          <p:cNvSpPr txBox="1">
            <a:spLocks noChangeArrowheads="1"/>
          </p:cNvSpPr>
          <p:nvPr/>
        </p:nvSpPr>
        <p:spPr bwMode="auto">
          <a:xfrm>
            <a:off x="1447799" y="274638"/>
            <a:ext cx="10024146"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EVMS Research – Initial (2019) Study Aims and Objectives</a:t>
            </a:r>
          </a:p>
        </p:txBody>
      </p:sp>
      <p:sp>
        <p:nvSpPr>
          <p:cNvPr id="6" name="Text Box 11">
            <a:extLst>
              <a:ext uri="{FF2B5EF4-FFF2-40B4-BE49-F238E27FC236}">
                <a16:creationId xmlns:a16="http://schemas.microsoft.com/office/drawing/2014/main" id="{50599785-DE60-4161-B955-9AD5BF561833}"/>
              </a:ext>
            </a:extLst>
          </p:cNvPr>
          <p:cNvSpPr txBox="1">
            <a:spLocks noChangeArrowheads="1"/>
          </p:cNvSpPr>
          <p:nvPr/>
        </p:nvSpPr>
        <p:spPr bwMode="auto">
          <a:xfrm>
            <a:off x="914400" y="1147907"/>
            <a:ext cx="10805020" cy="5370701"/>
          </a:xfrm>
          <a:prstGeom prst="rect">
            <a:avLst/>
          </a:prstGeom>
          <a:noFill/>
          <a:ln w="9525">
            <a:noFill/>
            <a:miter lim="800000"/>
            <a:headEnd/>
            <a:tailEnd/>
          </a:ln>
          <a:effectLst/>
        </p:spPr>
        <p:txBody>
          <a:bodyPr wrap="square">
            <a:spAutoFit/>
          </a:bodyPr>
          <a:lstStyle/>
          <a:p>
            <a:pPr marL="342900" marR="0" lvl="0" indent="-3429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Arial"/>
                <a:ea typeface="+mn-ea"/>
                <a:cs typeface="+mn-cs"/>
              </a:rPr>
              <a:t>Elevate the worth and utility of the EVMS </a:t>
            </a:r>
            <a:r>
              <a:rPr kumimoji="0" lang="en-US" sz="1800" b="0" i="0" u="none" strike="noStrike" kern="0" cap="none" spc="0" normalizeH="0" baseline="0" noProof="0" dirty="0">
                <a:ln>
                  <a:noFill/>
                </a:ln>
                <a:solidFill>
                  <a:prstClr val="black"/>
                </a:solidFill>
                <a:effectLst/>
                <a:uLnTx/>
                <a:uFillTx/>
                <a:latin typeface="Arial"/>
                <a:ea typeface="+mn-ea"/>
                <a:cs typeface="+mn-cs"/>
              </a:rPr>
              <a:t>through unbiased scientific research </a:t>
            </a:r>
            <a:r>
              <a:rPr kumimoji="0" lang="en-US" sz="1600" b="1" i="0" u="none" strike="noStrike" kern="0" cap="none" spc="0" normalizeH="0" baseline="0" noProof="0" dirty="0">
                <a:ln>
                  <a:noFill/>
                </a:ln>
                <a:solidFill>
                  <a:prstClr val="black"/>
                </a:solidFill>
                <a:effectLst/>
                <a:uLnTx/>
                <a:uFillTx/>
                <a:latin typeface="Arial"/>
                <a:ea typeface="+mn-ea"/>
                <a:cs typeface="+mn-cs"/>
              </a:rPr>
              <a:t>encompassing </a:t>
            </a:r>
            <a:r>
              <a:rPr kumimoji="0" lang="en-US" b="1" i="0" u="none" strike="noStrike" kern="0" cap="none" spc="0" normalizeH="0" baseline="0" noProof="0" dirty="0">
                <a:ln>
                  <a:noFill/>
                </a:ln>
                <a:solidFill>
                  <a:prstClr val="black"/>
                </a:solidFill>
                <a:effectLst/>
                <a:uLnTx/>
                <a:uFillTx/>
                <a:latin typeface="Arial"/>
                <a:ea typeface="+mn-ea"/>
                <a:cs typeface="+mn-cs"/>
              </a:rPr>
              <a:t>survey questionnaires and the statistical analysis of contractors' performance data</a:t>
            </a:r>
          </a:p>
          <a:p>
            <a:pPr marL="0" marR="0" lvl="0" indent="0" algn="l" defTabSz="914400" rtl="0" eaLnBrk="1" fontAlgn="base" latinLnBrk="0" hangingPunct="1">
              <a:lnSpc>
                <a:spcPct val="100000"/>
              </a:lnSpc>
              <a:spcBef>
                <a:spcPts val="60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Develop a </a:t>
            </a:r>
            <a:r>
              <a:rPr kumimoji="0" lang="en-US" sz="1800" b="1" i="0" u="none" strike="noStrike" kern="0" cap="none" spc="0" normalizeH="0" baseline="0" noProof="0" dirty="0">
                <a:ln>
                  <a:noFill/>
                </a:ln>
                <a:solidFill>
                  <a:prstClr val="black"/>
                </a:solidFill>
                <a:effectLst/>
                <a:uLnTx/>
                <a:uFillTx/>
                <a:latin typeface="Arial"/>
                <a:ea typeface="+mn-ea"/>
                <a:cs typeface="+mn-cs"/>
              </a:rPr>
              <a:t>tailorable EVMS Maturity Model </a:t>
            </a:r>
            <a:r>
              <a:rPr kumimoji="0" lang="en-US" sz="1800" b="0" i="0" u="none" strike="noStrike" kern="0" cap="none" spc="0" normalizeH="0" baseline="0" noProof="0" dirty="0">
                <a:ln>
                  <a:noFill/>
                </a:ln>
                <a:solidFill>
                  <a:prstClr val="black"/>
                </a:solidFill>
                <a:effectLst/>
                <a:uLnTx/>
                <a:uFillTx/>
                <a:latin typeface="Arial"/>
                <a:ea typeface="+mn-ea"/>
                <a:cs typeface="+mn-cs"/>
              </a:rPr>
              <a:t>inclusive of EIA-748 compliance requirements that can accommodate the unique missions, program and project types of the DOE, DoD, NRO, NASA, and other CFAs, as well as commercial ventures requiring disciplined scope, schedule, and cost management</a:t>
            </a:r>
          </a:p>
          <a:p>
            <a:pPr marL="800100" marR="0" lvl="1" indent="-3429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EVMS is a powerful project management method that is implemented in aerospace, engineering and construction, telecommunications projects where </a:t>
            </a:r>
            <a:r>
              <a:rPr kumimoji="0" lang="en-US" sz="1600" b="1" i="0" u="none" strike="noStrike" kern="0" cap="none" spc="0" normalizeH="0" baseline="0" noProof="0" dirty="0">
                <a:ln>
                  <a:noFill/>
                </a:ln>
                <a:solidFill>
                  <a:prstClr val="black"/>
                </a:solidFill>
                <a:effectLst/>
                <a:uLnTx/>
                <a:uFillTx/>
                <a:latin typeface="Arial"/>
                <a:ea typeface="+mn-ea"/>
                <a:cs typeface="+mn-cs"/>
              </a:rPr>
              <a:t>participants have adopted EVM principles in different ways</a:t>
            </a:r>
          </a:p>
          <a:p>
            <a:pPr marL="800100" lvl="1" indent="-342900" defTabSz="914400" fontAlgn="base">
              <a:spcBef>
                <a:spcPts val="600"/>
              </a:spcBef>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An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effective EVMS can position a project for success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by meeting its technical and quality objectives on budget and on schedule</a:t>
            </a:r>
          </a:p>
          <a:p>
            <a:pPr marL="342900" marR="0" lvl="0" indent="-3429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Develop a </a:t>
            </a:r>
            <a:r>
              <a:rPr kumimoji="0" lang="en-US" sz="1800" b="1" i="0" u="none" strike="noStrike" kern="0" cap="none" spc="0" normalizeH="0" baseline="0" noProof="0" dirty="0">
                <a:ln>
                  <a:noFill/>
                </a:ln>
                <a:solidFill>
                  <a:prstClr val="black"/>
                </a:solidFill>
                <a:effectLst/>
                <a:uLnTx/>
                <a:uFillTx/>
                <a:latin typeface="Arial"/>
                <a:ea typeface="+mn-ea"/>
                <a:cs typeface="+mn-cs"/>
              </a:rPr>
              <a:t>weighted EVMS Maturity Score </a:t>
            </a:r>
            <a:r>
              <a:rPr kumimoji="0" lang="en-US" sz="1800" b="0" i="0" u="none" strike="noStrike" kern="0" cap="none" spc="0" normalizeH="0" baseline="0" noProof="0" dirty="0">
                <a:ln>
                  <a:noFill/>
                </a:ln>
                <a:solidFill>
                  <a:prstClr val="black"/>
                </a:solidFill>
                <a:effectLst/>
                <a:uLnTx/>
                <a:uFillTx/>
                <a:latin typeface="Arial"/>
                <a:ea typeface="+mn-ea"/>
                <a:cs typeface="+mn-cs"/>
              </a:rPr>
              <a:t>that provides insights into implementation risks and opportunities</a:t>
            </a:r>
          </a:p>
          <a:p>
            <a:pPr marL="800100" marR="0" lvl="1" indent="-3429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As FICO® scores are calculated from many different pieces of credit data in an individual’s credit report, an </a:t>
            </a:r>
            <a:r>
              <a:rPr kumimoji="0" lang="en-US" sz="1600" b="1" i="0" u="none" strike="noStrike" kern="0" cap="none" spc="0" normalizeH="0" baseline="0" noProof="0" dirty="0">
                <a:ln>
                  <a:noFill/>
                </a:ln>
                <a:solidFill>
                  <a:prstClr val="black"/>
                </a:solidFill>
                <a:effectLst/>
                <a:uLnTx/>
                <a:uFillTx/>
                <a:latin typeface="Arial"/>
                <a:ea typeface="+mn-ea"/>
                <a:cs typeface="+mn-cs"/>
              </a:rPr>
              <a:t>EVMS Maturity Score can reflect the importance of a management process or attribute, individually or collectively </a:t>
            </a:r>
            <a:r>
              <a:rPr kumimoji="0" lang="en-US" sz="1600" b="0" i="0" u="none" strike="noStrike" kern="0" cap="none" spc="0" normalizeH="0" baseline="0" noProof="0" dirty="0">
                <a:ln>
                  <a:noFill/>
                </a:ln>
                <a:solidFill>
                  <a:prstClr val="black"/>
                </a:solidFill>
                <a:effectLst/>
                <a:uLnTx/>
                <a:uFillTx/>
                <a:latin typeface="Arial"/>
                <a:ea typeface="+mn-ea"/>
                <a:cs typeface="+mn-cs"/>
              </a:rPr>
              <a:t>during the planning and execution of a project</a:t>
            </a:r>
          </a:p>
        </p:txBody>
      </p:sp>
    </p:spTree>
    <p:extLst>
      <p:ext uri="{BB962C8B-B14F-4D97-AF65-F5344CB8AC3E}">
        <p14:creationId xmlns:p14="http://schemas.microsoft.com/office/powerpoint/2010/main" val="605278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A2635D-F0BC-4973-8865-12BCF7422191}"/>
              </a:ext>
            </a:extLst>
          </p:cNvPr>
          <p:cNvPicPr>
            <a:picLocks noChangeAspect="1"/>
          </p:cNvPicPr>
          <p:nvPr/>
        </p:nvPicPr>
        <p:blipFill rotWithShape="1">
          <a:blip r:embed="rId2"/>
          <a:srcRect l="18716" t="11193" r="19530" b="4098"/>
          <a:stretch/>
        </p:blipFill>
        <p:spPr>
          <a:xfrm>
            <a:off x="2776756" y="1088124"/>
            <a:ext cx="6830009" cy="5269952"/>
          </a:xfrm>
          <a:prstGeom prst="rect">
            <a:avLst/>
          </a:prstGeom>
          <a:ln>
            <a:solidFill>
              <a:schemeClr val="accent1"/>
            </a:solidFill>
          </a:ln>
        </p:spPr>
      </p:pic>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Maturity Attributes and Weightings (Cont.)</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5DA6842E-7094-47B0-9930-270DF8166726}"/>
                  </a:ext>
                </a:extLst>
              </p14:cNvPr>
              <p14:cNvContentPartPr/>
              <p14:nvPr/>
            </p14:nvContentPartPr>
            <p14:xfrm>
              <a:off x="5100252" y="1781696"/>
              <a:ext cx="2152080" cy="97920"/>
            </p14:xfrm>
          </p:contentPart>
        </mc:Choice>
        <mc:Fallback xmlns="">
          <p:pic>
            <p:nvPicPr>
              <p:cNvPr id="7" name="Ink 6">
                <a:extLst>
                  <a:ext uri="{FF2B5EF4-FFF2-40B4-BE49-F238E27FC236}">
                    <a16:creationId xmlns:a16="http://schemas.microsoft.com/office/drawing/2014/main" id="{5DA6842E-7094-47B0-9930-270DF8166726}"/>
                  </a:ext>
                </a:extLst>
              </p:cNvPr>
              <p:cNvPicPr/>
              <p:nvPr/>
            </p:nvPicPr>
            <p:blipFill>
              <a:blip r:embed="rId4"/>
              <a:stretch>
                <a:fillRect/>
              </a:stretch>
            </p:blipFill>
            <p:spPr>
              <a:xfrm>
                <a:off x="5046252" y="1673696"/>
                <a:ext cx="225972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A8B49DD-1D42-4EF7-8D4B-8779F4E19EC4}"/>
                  </a:ext>
                </a:extLst>
              </p14:cNvPr>
              <p14:cNvContentPartPr/>
              <p14:nvPr/>
            </p14:nvContentPartPr>
            <p14:xfrm>
              <a:off x="5377092" y="2909576"/>
              <a:ext cx="1712160" cy="31680"/>
            </p14:xfrm>
          </p:contentPart>
        </mc:Choice>
        <mc:Fallback xmlns="">
          <p:pic>
            <p:nvPicPr>
              <p:cNvPr id="8" name="Ink 7">
                <a:extLst>
                  <a:ext uri="{FF2B5EF4-FFF2-40B4-BE49-F238E27FC236}">
                    <a16:creationId xmlns:a16="http://schemas.microsoft.com/office/drawing/2014/main" id="{DA8B49DD-1D42-4EF7-8D4B-8779F4E19EC4}"/>
                  </a:ext>
                </a:extLst>
              </p:cNvPr>
              <p:cNvPicPr/>
              <p:nvPr/>
            </p:nvPicPr>
            <p:blipFill>
              <a:blip r:embed="rId6"/>
              <a:stretch>
                <a:fillRect/>
              </a:stretch>
            </p:blipFill>
            <p:spPr>
              <a:xfrm>
                <a:off x="5323092" y="2801576"/>
                <a:ext cx="1819800" cy="247320"/>
              </a:xfrm>
              <a:prstGeom prst="rect">
                <a:avLst/>
              </a:prstGeom>
            </p:spPr>
          </p:pic>
        </mc:Fallback>
      </mc:AlternateContent>
    </p:spTree>
    <p:extLst>
      <p:ext uri="{BB962C8B-B14F-4D97-AF65-F5344CB8AC3E}">
        <p14:creationId xmlns:p14="http://schemas.microsoft.com/office/powerpoint/2010/main" val="425766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0A13D02A-0004-4A24-A5C7-829E9DD38088}"/>
              </a:ext>
            </a:extLst>
          </p:cNvPr>
          <p:cNvPicPr>
            <a:picLocks noChangeAspect="1"/>
          </p:cNvPicPr>
          <p:nvPr/>
        </p:nvPicPr>
        <p:blipFill>
          <a:blip r:embed="rId2"/>
          <a:stretch>
            <a:fillRect/>
          </a:stretch>
        </p:blipFill>
        <p:spPr>
          <a:xfrm>
            <a:off x="3977483" y="0"/>
            <a:ext cx="6794091" cy="6858000"/>
          </a:xfrm>
          <a:prstGeom prst="rect">
            <a:avLst/>
          </a:prstGeom>
        </p:spPr>
      </p:pic>
      <p:sp>
        <p:nvSpPr>
          <p:cNvPr id="2" name="Title 1">
            <a:extLst>
              <a:ext uri="{FF2B5EF4-FFF2-40B4-BE49-F238E27FC236}">
                <a16:creationId xmlns:a16="http://schemas.microsoft.com/office/drawing/2014/main" id="{153C550A-AA14-4C70-821F-D74F82BCCBCD}"/>
              </a:ext>
            </a:extLst>
          </p:cNvPr>
          <p:cNvSpPr>
            <a:spLocks noGrp="1"/>
          </p:cNvSpPr>
          <p:nvPr>
            <p:ph type="title"/>
          </p:nvPr>
        </p:nvSpPr>
        <p:spPr>
          <a:xfrm>
            <a:off x="892207" y="278725"/>
            <a:ext cx="4181976" cy="1485900"/>
          </a:xfrm>
          <a:solidFill>
            <a:schemeClr val="bg1"/>
          </a:solidFill>
        </p:spPr>
        <p:txBody>
          <a:bodyPr/>
          <a:lstStyle/>
          <a:p>
            <a:pPr algn="r"/>
            <a:r>
              <a:rPr lang="en-US" dirty="0"/>
              <a:t>Risk Management</a:t>
            </a:r>
          </a:p>
        </p:txBody>
      </p:sp>
      <p:sp>
        <p:nvSpPr>
          <p:cNvPr id="4" name="Slide Number Placeholder 3">
            <a:extLst>
              <a:ext uri="{FF2B5EF4-FFF2-40B4-BE49-F238E27FC236}">
                <a16:creationId xmlns:a16="http://schemas.microsoft.com/office/drawing/2014/main" id="{B0A3B4B5-E430-40B4-B9AE-F882AE14F67B}"/>
              </a:ext>
            </a:extLst>
          </p:cNvPr>
          <p:cNvSpPr>
            <a:spLocks noGrp="1"/>
          </p:cNvSpPr>
          <p:nvPr>
            <p:ph type="sldNum" sz="quarter" idx="12"/>
          </p:nvPr>
        </p:nvSpPr>
        <p:spPr>
          <a:xfrm>
            <a:off x="9758487" y="6448822"/>
            <a:ext cx="1596292" cy="404615"/>
          </a:xfrm>
        </p:spPr>
        <p:txBody>
          <a:bodyPr/>
          <a:lstStyle/>
          <a:p>
            <a:fld id="{CD7523D8-0813-224C-91B3-A6EBF8F66999}" type="slidenum">
              <a:rPr lang="en-US" smtClean="0"/>
              <a:t>21</a:t>
            </a:fld>
            <a:endParaRPr lang="en-US" dirty="0"/>
          </a:p>
        </p:txBody>
      </p:sp>
    </p:spTree>
    <p:extLst>
      <p:ext uri="{BB962C8B-B14F-4D97-AF65-F5344CB8AC3E}">
        <p14:creationId xmlns:p14="http://schemas.microsoft.com/office/powerpoint/2010/main" val="4229338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88D9002-6FB2-D140-BEDE-FD8DE8B0B366}"/>
              </a:ext>
            </a:extLst>
          </p:cNvPr>
          <p:cNvSpPr>
            <a:spLocks noGrp="1"/>
          </p:cNvSpPr>
          <p:nvPr>
            <p:ph type="body" sz="quarter" idx="13"/>
          </p:nvPr>
        </p:nvSpPr>
        <p:spPr>
          <a:xfrm>
            <a:off x="304800" y="0"/>
            <a:ext cx="10896600" cy="914400"/>
          </a:xfrm>
          <a:noFill/>
        </p:spPr>
        <p:txBody>
          <a:bodyPr/>
          <a:lstStyle/>
          <a:p>
            <a:r>
              <a:rPr lang="en-US" sz="3200" dirty="0">
                <a:cs typeface="+mn-cs"/>
              </a:rPr>
              <a:t>EVMS Environment Factors, the second dimension</a:t>
            </a:r>
          </a:p>
        </p:txBody>
      </p:sp>
      <p:sp>
        <p:nvSpPr>
          <p:cNvPr id="7" name="Content Placeholder 6">
            <a:extLst>
              <a:ext uri="{FF2B5EF4-FFF2-40B4-BE49-F238E27FC236}">
                <a16:creationId xmlns:a16="http://schemas.microsoft.com/office/drawing/2014/main" id="{AEA84D15-3F24-2040-94FA-8BF54F8A5B65}"/>
              </a:ext>
            </a:extLst>
          </p:cNvPr>
          <p:cNvSpPr>
            <a:spLocks noGrp="1"/>
          </p:cNvSpPr>
          <p:nvPr>
            <p:ph idx="1"/>
          </p:nvPr>
        </p:nvSpPr>
        <p:spPr>
          <a:xfrm>
            <a:off x="304800" y="1447800"/>
            <a:ext cx="11582400" cy="5029200"/>
          </a:xfrm>
        </p:spPr>
        <p:txBody>
          <a:bodyPr/>
          <a:lstStyle/>
          <a:p>
            <a:pPr marL="0" indent="0">
              <a:buNone/>
            </a:pPr>
            <a:r>
              <a:rPr lang="en-US" sz="3600" dirty="0">
                <a:solidFill>
                  <a:schemeClr val="tx1"/>
                </a:solidFill>
              </a:rPr>
              <a:t>Factors that influence the degree of confidence in the outputs of the EVM system, associated processes, and deliverables that serve as a basis for effective program/project management and decision making.</a:t>
            </a:r>
          </a:p>
        </p:txBody>
      </p:sp>
    </p:spTree>
    <p:extLst>
      <p:ext uri="{BB962C8B-B14F-4D97-AF65-F5344CB8AC3E}">
        <p14:creationId xmlns:p14="http://schemas.microsoft.com/office/powerpoint/2010/main" val="2150164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42111" y="120134"/>
            <a:ext cx="12191999" cy="369332"/>
          </a:xfrm>
          <a:prstGeom prst="rect">
            <a:avLst/>
          </a:prstGeom>
          <a:noFill/>
        </p:spPr>
        <p:txBody>
          <a:bodyPr wrap="square" rtlCol="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Factors impacting the Environment of Earned Value Management (EVM) systems</a:t>
            </a:r>
          </a:p>
        </p:txBody>
      </p:sp>
      <p:graphicFrame>
        <p:nvGraphicFramePr>
          <p:cNvPr id="20" name="Chart 19">
            <a:extLst>
              <a:ext uri="{FF2B5EF4-FFF2-40B4-BE49-F238E27FC236}">
                <a16:creationId xmlns:a16="http://schemas.microsoft.com/office/drawing/2014/main" id="{86823A6B-60D5-48B6-880E-1D15FA39C6B8}"/>
              </a:ext>
            </a:extLst>
          </p:cNvPr>
          <p:cNvGraphicFramePr>
            <a:graphicFrameLocks/>
          </p:cNvGraphicFramePr>
          <p:nvPr/>
        </p:nvGraphicFramePr>
        <p:xfrm>
          <a:off x="38100" y="914400"/>
          <a:ext cx="12115799" cy="563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8817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8F0623-9366-42F2-BE3B-608F6CFC4440}"/>
              </a:ext>
            </a:extLst>
          </p:cNvPr>
          <p:cNvPicPr>
            <a:picLocks noChangeAspect="1"/>
          </p:cNvPicPr>
          <p:nvPr/>
        </p:nvPicPr>
        <p:blipFill rotWithShape="1">
          <a:blip r:embed="rId2"/>
          <a:srcRect l="18750" t="10826" r="19563" b="4587"/>
          <a:stretch/>
        </p:blipFill>
        <p:spPr>
          <a:xfrm>
            <a:off x="2776756" y="1095376"/>
            <a:ext cx="6816055" cy="5257448"/>
          </a:xfrm>
          <a:prstGeom prst="rect">
            <a:avLst/>
          </a:prstGeom>
          <a:ln>
            <a:solidFill>
              <a:schemeClr val="accent1"/>
            </a:solidFill>
          </a:ln>
        </p:spPr>
      </p:pic>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Environment Factors and Weightings </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63C6AE3E-F6A0-43B6-AD0B-FBF81F85BF0E}"/>
                  </a:ext>
                </a:extLst>
              </p14:cNvPr>
              <p14:cNvContentPartPr/>
              <p14:nvPr/>
            </p14:nvContentPartPr>
            <p14:xfrm>
              <a:off x="3564852" y="2577656"/>
              <a:ext cx="331200" cy="18720"/>
            </p14:xfrm>
          </p:contentPart>
        </mc:Choice>
        <mc:Fallback xmlns="">
          <p:pic>
            <p:nvPicPr>
              <p:cNvPr id="7" name="Ink 6">
                <a:extLst>
                  <a:ext uri="{FF2B5EF4-FFF2-40B4-BE49-F238E27FC236}">
                    <a16:creationId xmlns:a16="http://schemas.microsoft.com/office/drawing/2014/main" id="{63C6AE3E-F6A0-43B6-AD0B-FBF81F85BF0E}"/>
                  </a:ext>
                </a:extLst>
              </p:cNvPr>
              <p:cNvPicPr/>
              <p:nvPr/>
            </p:nvPicPr>
            <p:blipFill>
              <a:blip r:embed="rId4"/>
              <a:stretch>
                <a:fillRect/>
              </a:stretch>
            </p:blipFill>
            <p:spPr>
              <a:xfrm>
                <a:off x="3511212" y="2470016"/>
                <a:ext cx="4388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C4D5DDDD-CC6F-4A73-AFD2-F3DDF568D9B3}"/>
                  </a:ext>
                </a:extLst>
              </p14:cNvPr>
              <p14:cNvContentPartPr/>
              <p14:nvPr/>
            </p14:nvContentPartPr>
            <p14:xfrm>
              <a:off x="3456132" y="3250496"/>
              <a:ext cx="2684160" cy="75960"/>
            </p14:xfrm>
          </p:contentPart>
        </mc:Choice>
        <mc:Fallback xmlns="">
          <p:pic>
            <p:nvPicPr>
              <p:cNvPr id="8" name="Ink 7">
                <a:extLst>
                  <a:ext uri="{FF2B5EF4-FFF2-40B4-BE49-F238E27FC236}">
                    <a16:creationId xmlns:a16="http://schemas.microsoft.com/office/drawing/2014/main" id="{C4D5DDDD-CC6F-4A73-AFD2-F3DDF568D9B3}"/>
                  </a:ext>
                </a:extLst>
              </p:cNvPr>
              <p:cNvPicPr/>
              <p:nvPr/>
            </p:nvPicPr>
            <p:blipFill>
              <a:blip r:embed="rId6"/>
              <a:stretch>
                <a:fillRect/>
              </a:stretch>
            </p:blipFill>
            <p:spPr>
              <a:xfrm>
                <a:off x="3402132" y="3142496"/>
                <a:ext cx="279180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D478517D-D751-4BF9-9119-46738749D3E1}"/>
                  </a:ext>
                </a:extLst>
              </p14:cNvPr>
              <p14:cNvContentPartPr/>
              <p14:nvPr/>
            </p14:nvContentPartPr>
            <p14:xfrm>
              <a:off x="3598692" y="3401336"/>
              <a:ext cx="2461680" cy="55080"/>
            </p14:xfrm>
          </p:contentPart>
        </mc:Choice>
        <mc:Fallback xmlns="">
          <p:pic>
            <p:nvPicPr>
              <p:cNvPr id="9" name="Ink 8">
                <a:extLst>
                  <a:ext uri="{FF2B5EF4-FFF2-40B4-BE49-F238E27FC236}">
                    <a16:creationId xmlns:a16="http://schemas.microsoft.com/office/drawing/2014/main" id="{D478517D-D751-4BF9-9119-46738749D3E1}"/>
                  </a:ext>
                </a:extLst>
              </p:cNvPr>
              <p:cNvPicPr/>
              <p:nvPr/>
            </p:nvPicPr>
            <p:blipFill>
              <a:blip r:embed="rId8"/>
              <a:stretch>
                <a:fillRect/>
              </a:stretch>
            </p:blipFill>
            <p:spPr>
              <a:xfrm>
                <a:off x="3544692" y="3293696"/>
                <a:ext cx="25693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2987E522-058C-49D1-BA7C-DFE8C0AB2DFC}"/>
                  </a:ext>
                </a:extLst>
              </p14:cNvPr>
              <p14:cNvContentPartPr/>
              <p14:nvPr/>
            </p14:nvContentPartPr>
            <p14:xfrm>
              <a:off x="6547452" y="3091016"/>
              <a:ext cx="164880" cy="16200"/>
            </p14:xfrm>
          </p:contentPart>
        </mc:Choice>
        <mc:Fallback xmlns="">
          <p:pic>
            <p:nvPicPr>
              <p:cNvPr id="10" name="Ink 9">
                <a:extLst>
                  <a:ext uri="{FF2B5EF4-FFF2-40B4-BE49-F238E27FC236}">
                    <a16:creationId xmlns:a16="http://schemas.microsoft.com/office/drawing/2014/main" id="{2987E522-058C-49D1-BA7C-DFE8C0AB2DFC}"/>
                  </a:ext>
                </a:extLst>
              </p:cNvPr>
              <p:cNvPicPr/>
              <p:nvPr/>
            </p:nvPicPr>
            <p:blipFill>
              <a:blip r:embed="rId10"/>
              <a:stretch>
                <a:fillRect/>
              </a:stretch>
            </p:blipFill>
            <p:spPr>
              <a:xfrm>
                <a:off x="6493812" y="2983376"/>
                <a:ext cx="27252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372B53CB-EEA3-4380-A04F-9B702741536A}"/>
                  </a:ext>
                </a:extLst>
              </p14:cNvPr>
              <p14:cNvContentPartPr/>
              <p14:nvPr/>
            </p14:nvContentPartPr>
            <p14:xfrm>
              <a:off x="7029852" y="3087056"/>
              <a:ext cx="214560" cy="16920"/>
            </p14:xfrm>
          </p:contentPart>
        </mc:Choice>
        <mc:Fallback xmlns="">
          <p:pic>
            <p:nvPicPr>
              <p:cNvPr id="11" name="Ink 10">
                <a:extLst>
                  <a:ext uri="{FF2B5EF4-FFF2-40B4-BE49-F238E27FC236}">
                    <a16:creationId xmlns:a16="http://schemas.microsoft.com/office/drawing/2014/main" id="{372B53CB-EEA3-4380-A04F-9B702741536A}"/>
                  </a:ext>
                </a:extLst>
              </p:cNvPr>
              <p:cNvPicPr/>
              <p:nvPr/>
            </p:nvPicPr>
            <p:blipFill>
              <a:blip r:embed="rId12"/>
              <a:stretch>
                <a:fillRect/>
              </a:stretch>
            </p:blipFill>
            <p:spPr>
              <a:xfrm>
                <a:off x="6975852" y="2979056"/>
                <a:ext cx="32220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6C33C88C-C845-4129-8D43-725FAE772429}"/>
                  </a:ext>
                </a:extLst>
              </p14:cNvPr>
              <p14:cNvContentPartPr/>
              <p14:nvPr/>
            </p14:nvContentPartPr>
            <p14:xfrm>
              <a:off x="7557972" y="3116216"/>
              <a:ext cx="176760" cy="360"/>
            </p14:xfrm>
          </p:contentPart>
        </mc:Choice>
        <mc:Fallback xmlns="">
          <p:pic>
            <p:nvPicPr>
              <p:cNvPr id="12" name="Ink 11">
                <a:extLst>
                  <a:ext uri="{FF2B5EF4-FFF2-40B4-BE49-F238E27FC236}">
                    <a16:creationId xmlns:a16="http://schemas.microsoft.com/office/drawing/2014/main" id="{6C33C88C-C845-4129-8D43-725FAE772429}"/>
                  </a:ext>
                </a:extLst>
              </p:cNvPr>
              <p:cNvPicPr/>
              <p:nvPr/>
            </p:nvPicPr>
            <p:blipFill>
              <a:blip r:embed="rId14"/>
              <a:stretch>
                <a:fillRect/>
              </a:stretch>
            </p:blipFill>
            <p:spPr>
              <a:xfrm>
                <a:off x="7504332" y="3008216"/>
                <a:ext cx="284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B661D27D-4D3A-403B-B442-CE4A52D4E824}"/>
                  </a:ext>
                </a:extLst>
              </p14:cNvPr>
              <p14:cNvContentPartPr/>
              <p14:nvPr/>
            </p14:nvContentPartPr>
            <p14:xfrm>
              <a:off x="8099412" y="3091016"/>
              <a:ext cx="163440" cy="4680"/>
            </p14:xfrm>
          </p:contentPart>
        </mc:Choice>
        <mc:Fallback xmlns="">
          <p:pic>
            <p:nvPicPr>
              <p:cNvPr id="13" name="Ink 12">
                <a:extLst>
                  <a:ext uri="{FF2B5EF4-FFF2-40B4-BE49-F238E27FC236}">
                    <a16:creationId xmlns:a16="http://schemas.microsoft.com/office/drawing/2014/main" id="{B661D27D-4D3A-403B-B442-CE4A52D4E824}"/>
                  </a:ext>
                </a:extLst>
              </p:cNvPr>
              <p:cNvPicPr/>
              <p:nvPr/>
            </p:nvPicPr>
            <p:blipFill>
              <a:blip r:embed="rId16"/>
              <a:stretch>
                <a:fillRect/>
              </a:stretch>
            </p:blipFill>
            <p:spPr>
              <a:xfrm>
                <a:off x="8045412" y="2983376"/>
                <a:ext cx="27108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917B09F3-6577-4F76-A007-046B8A875132}"/>
                  </a:ext>
                </a:extLst>
              </p14:cNvPr>
              <p14:cNvContentPartPr/>
              <p14:nvPr/>
            </p14:nvContentPartPr>
            <p14:xfrm>
              <a:off x="8623572" y="3087056"/>
              <a:ext cx="197280" cy="8640"/>
            </p14:xfrm>
          </p:contentPart>
        </mc:Choice>
        <mc:Fallback xmlns="">
          <p:pic>
            <p:nvPicPr>
              <p:cNvPr id="14" name="Ink 13">
                <a:extLst>
                  <a:ext uri="{FF2B5EF4-FFF2-40B4-BE49-F238E27FC236}">
                    <a16:creationId xmlns:a16="http://schemas.microsoft.com/office/drawing/2014/main" id="{917B09F3-6577-4F76-A007-046B8A875132}"/>
                  </a:ext>
                </a:extLst>
              </p:cNvPr>
              <p:cNvPicPr/>
              <p:nvPr/>
            </p:nvPicPr>
            <p:blipFill>
              <a:blip r:embed="rId18"/>
              <a:stretch>
                <a:fillRect/>
              </a:stretch>
            </p:blipFill>
            <p:spPr>
              <a:xfrm>
                <a:off x="8569932" y="2979056"/>
                <a:ext cx="304920" cy="224280"/>
              </a:xfrm>
              <a:prstGeom prst="rect">
                <a:avLst/>
              </a:prstGeom>
            </p:spPr>
          </p:pic>
        </mc:Fallback>
      </mc:AlternateContent>
    </p:spTree>
    <p:extLst>
      <p:ext uri="{BB962C8B-B14F-4D97-AF65-F5344CB8AC3E}">
        <p14:creationId xmlns:p14="http://schemas.microsoft.com/office/powerpoint/2010/main" val="314659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F9795FF-F855-4422-8A84-F87EDF14D181}"/>
              </a:ext>
            </a:extLst>
          </p:cNvPr>
          <p:cNvPicPr>
            <a:picLocks noChangeAspect="1"/>
          </p:cNvPicPr>
          <p:nvPr/>
        </p:nvPicPr>
        <p:blipFill rotWithShape="1">
          <a:blip r:embed="rId2"/>
          <a:srcRect l="29725" t="8991" r="30367" b="3241"/>
          <a:stretch/>
        </p:blipFill>
        <p:spPr>
          <a:xfrm>
            <a:off x="3594682" y="1088124"/>
            <a:ext cx="4257413" cy="5266714"/>
          </a:xfrm>
          <a:prstGeom prst="rect">
            <a:avLst/>
          </a:prstGeom>
          <a:ln>
            <a:solidFill>
              <a:schemeClr val="accent1"/>
            </a:solidFill>
          </a:ln>
        </p:spPr>
      </p:pic>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Environment Factors and Weightings (Cont.)</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F82F3C98-88FA-4FAA-90CB-2B4408D05D6B}"/>
                  </a:ext>
                </a:extLst>
              </p14:cNvPr>
              <p14:cNvContentPartPr/>
              <p14:nvPr/>
            </p14:nvContentPartPr>
            <p14:xfrm>
              <a:off x="4231932" y="2604296"/>
              <a:ext cx="310320" cy="15840"/>
            </p14:xfrm>
          </p:contentPart>
        </mc:Choice>
        <mc:Fallback xmlns="">
          <p:pic>
            <p:nvPicPr>
              <p:cNvPr id="14" name="Ink 13">
                <a:extLst>
                  <a:ext uri="{FF2B5EF4-FFF2-40B4-BE49-F238E27FC236}">
                    <a16:creationId xmlns:a16="http://schemas.microsoft.com/office/drawing/2014/main" id="{F82F3C98-88FA-4FAA-90CB-2B4408D05D6B}"/>
                  </a:ext>
                </a:extLst>
              </p:cNvPr>
              <p:cNvPicPr/>
              <p:nvPr/>
            </p:nvPicPr>
            <p:blipFill>
              <a:blip r:embed="rId4"/>
              <a:stretch>
                <a:fillRect/>
              </a:stretch>
            </p:blipFill>
            <p:spPr>
              <a:xfrm>
                <a:off x="4178292" y="2496656"/>
                <a:ext cx="41796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9A2681A0-CAC8-479D-B12F-08D1AE685E61}"/>
                  </a:ext>
                </a:extLst>
              </p14:cNvPr>
              <p14:cNvContentPartPr/>
              <p14:nvPr/>
            </p14:nvContentPartPr>
            <p14:xfrm>
              <a:off x="4861212" y="2595656"/>
              <a:ext cx="389880" cy="31680"/>
            </p14:xfrm>
          </p:contentPart>
        </mc:Choice>
        <mc:Fallback xmlns="">
          <p:pic>
            <p:nvPicPr>
              <p:cNvPr id="15" name="Ink 14">
                <a:extLst>
                  <a:ext uri="{FF2B5EF4-FFF2-40B4-BE49-F238E27FC236}">
                    <a16:creationId xmlns:a16="http://schemas.microsoft.com/office/drawing/2014/main" id="{9A2681A0-CAC8-479D-B12F-08D1AE685E61}"/>
                  </a:ext>
                </a:extLst>
              </p:cNvPr>
              <p:cNvPicPr/>
              <p:nvPr/>
            </p:nvPicPr>
            <p:blipFill>
              <a:blip r:embed="rId6"/>
              <a:stretch>
                <a:fillRect/>
              </a:stretch>
            </p:blipFill>
            <p:spPr>
              <a:xfrm>
                <a:off x="4807572" y="2488016"/>
                <a:ext cx="49752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699EBBD6-6406-4AB7-A9DC-E055C3B1AEED}"/>
                  </a:ext>
                </a:extLst>
              </p14:cNvPr>
              <p14:cNvContentPartPr/>
              <p14:nvPr/>
            </p14:nvContentPartPr>
            <p14:xfrm>
              <a:off x="5658252" y="2616896"/>
              <a:ext cx="167760" cy="17280"/>
            </p14:xfrm>
          </p:contentPart>
        </mc:Choice>
        <mc:Fallback xmlns="">
          <p:pic>
            <p:nvPicPr>
              <p:cNvPr id="16" name="Ink 15">
                <a:extLst>
                  <a:ext uri="{FF2B5EF4-FFF2-40B4-BE49-F238E27FC236}">
                    <a16:creationId xmlns:a16="http://schemas.microsoft.com/office/drawing/2014/main" id="{699EBBD6-6406-4AB7-A9DC-E055C3B1AEED}"/>
                  </a:ext>
                </a:extLst>
              </p:cNvPr>
              <p:cNvPicPr/>
              <p:nvPr/>
            </p:nvPicPr>
            <p:blipFill>
              <a:blip r:embed="rId8"/>
              <a:stretch>
                <a:fillRect/>
              </a:stretch>
            </p:blipFill>
            <p:spPr>
              <a:xfrm>
                <a:off x="5604252" y="2509256"/>
                <a:ext cx="27540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F1959DF8-20FF-40B7-9C4B-788F5D63C641}"/>
                  </a:ext>
                </a:extLst>
              </p14:cNvPr>
              <p14:cNvContentPartPr/>
              <p14:nvPr/>
            </p14:nvContentPartPr>
            <p14:xfrm>
              <a:off x="6274572" y="2621216"/>
              <a:ext cx="200880" cy="4680"/>
            </p14:xfrm>
          </p:contentPart>
        </mc:Choice>
        <mc:Fallback xmlns="">
          <p:pic>
            <p:nvPicPr>
              <p:cNvPr id="17" name="Ink 16">
                <a:extLst>
                  <a:ext uri="{FF2B5EF4-FFF2-40B4-BE49-F238E27FC236}">
                    <a16:creationId xmlns:a16="http://schemas.microsoft.com/office/drawing/2014/main" id="{F1959DF8-20FF-40B7-9C4B-788F5D63C641}"/>
                  </a:ext>
                </a:extLst>
              </p:cNvPr>
              <p:cNvPicPr/>
              <p:nvPr/>
            </p:nvPicPr>
            <p:blipFill>
              <a:blip r:embed="rId10"/>
              <a:stretch>
                <a:fillRect/>
              </a:stretch>
            </p:blipFill>
            <p:spPr>
              <a:xfrm>
                <a:off x="6220932" y="2513576"/>
                <a:ext cx="30852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773415F1-2782-43D1-985C-D80C79A77B9C}"/>
                  </a:ext>
                </a:extLst>
              </p14:cNvPr>
              <p14:cNvContentPartPr/>
              <p14:nvPr/>
            </p14:nvContentPartPr>
            <p14:xfrm>
              <a:off x="6866052" y="2616896"/>
              <a:ext cx="343440" cy="20520"/>
            </p14:xfrm>
          </p:contentPart>
        </mc:Choice>
        <mc:Fallback xmlns="">
          <p:pic>
            <p:nvPicPr>
              <p:cNvPr id="18" name="Ink 17">
                <a:extLst>
                  <a:ext uri="{FF2B5EF4-FFF2-40B4-BE49-F238E27FC236}">
                    <a16:creationId xmlns:a16="http://schemas.microsoft.com/office/drawing/2014/main" id="{773415F1-2782-43D1-985C-D80C79A77B9C}"/>
                  </a:ext>
                </a:extLst>
              </p:cNvPr>
              <p:cNvPicPr/>
              <p:nvPr/>
            </p:nvPicPr>
            <p:blipFill>
              <a:blip r:embed="rId12"/>
              <a:stretch>
                <a:fillRect/>
              </a:stretch>
            </p:blipFill>
            <p:spPr>
              <a:xfrm>
                <a:off x="6812412" y="2509256"/>
                <a:ext cx="451080" cy="236160"/>
              </a:xfrm>
              <a:prstGeom prst="rect">
                <a:avLst/>
              </a:prstGeom>
            </p:spPr>
          </p:pic>
        </mc:Fallback>
      </mc:AlternateContent>
    </p:spTree>
    <p:extLst>
      <p:ext uri="{BB962C8B-B14F-4D97-AF65-F5344CB8AC3E}">
        <p14:creationId xmlns:p14="http://schemas.microsoft.com/office/powerpoint/2010/main" val="3249072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Environment Factors and Weightings (Cont.)</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A765625F-6660-4ABD-8100-948761C4E326}"/>
              </a:ext>
            </a:extLst>
          </p:cNvPr>
          <p:cNvPicPr>
            <a:picLocks noChangeAspect="1"/>
          </p:cNvPicPr>
          <p:nvPr/>
        </p:nvPicPr>
        <p:blipFill rotWithShape="1">
          <a:blip r:embed="rId2"/>
          <a:srcRect l="29897" t="10275" r="30436" b="3120"/>
          <a:stretch/>
        </p:blipFill>
        <p:spPr>
          <a:xfrm>
            <a:off x="3594682" y="1088124"/>
            <a:ext cx="4291139" cy="5269952"/>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E92E1998-8066-4E21-BAC7-8665C2D145EE}"/>
                  </a:ext>
                </a:extLst>
              </p14:cNvPr>
              <p14:cNvContentPartPr/>
              <p14:nvPr/>
            </p14:nvContentPartPr>
            <p14:xfrm>
              <a:off x="4164972" y="1618616"/>
              <a:ext cx="276480" cy="9000"/>
            </p14:xfrm>
          </p:contentPart>
        </mc:Choice>
        <mc:Fallback xmlns="">
          <p:pic>
            <p:nvPicPr>
              <p:cNvPr id="7" name="Ink 6">
                <a:extLst>
                  <a:ext uri="{FF2B5EF4-FFF2-40B4-BE49-F238E27FC236}">
                    <a16:creationId xmlns:a16="http://schemas.microsoft.com/office/drawing/2014/main" id="{E92E1998-8066-4E21-BAC7-8665C2D145EE}"/>
                  </a:ext>
                </a:extLst>
              </p:cNvPr>
              <p:cNvPicPr/>
              <p:nvPr/>
            </p:nvPicPr>
            <p:blipFill>
              <a:blip r:embed="rId4"/>
              <a:stretch>
                <a:fillRect/>
              </a:stretch>
            </p:blipFill>
            <p:spPr>
              <a:xfrm>
                <a:off x="4110972" y="1510976"/>
                <a:ext cx="38412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385AEBBC-C4B9-44C2-BBC0-D9DEAFFE6718}"/>
                  </a:ext>
                </a:extLst>
              </p14:cNvPr>
              <p14:cNvContentPartPr/>
              <p14:nvPr/>
            </p14:nvContentPartPr>
            <p14:xfrm>
              <a:off x="4122852" y="1883216"/>
              <a:ext cx="83880" cy="16200"/>
            </p14:xfrm>
          </p:contentPart>
        </mc:Choice>
        <mc:Fallback xmlns="">
          <p:pic>
            <p:nvPicPr>
              <p:cNvPr id="8" name="Ink 7">
                <a:extLst>
                  <a:ext uri="{FF2B5EF4-FFF2-40B4-BE49-F238E27FC236}">
                    <a16:creationId xmlns:a16="http://schemas.microsoft.com/office/drawing/2014/main" id="{385AEBBC-C4B9-44C2-BBC0-D9DEAFFE6718}"/>
                  </a:ext>
                </a:extLst>
              </p:cNvPr>
              <p:cNvPicPr/>
              <p:nvPr/>
            </p:nvPicPr>
            <p:blipFill>
              <a:blip r:embed="rId6"/>
              <a:stretch>
                <a:fillRect/>
              </a:stretch>
            </p:blipFill>
            <p:spPr>
              <a:xfrm>
                <a:off x="4069212" y="1775216"/>
                <a:ext cx="19152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C6F08839-808D-4A79-8377-5D616DA58486}"/>
                  </a:ext>
                </a:extLst>
              </p14:cNvPr>
              <p14:cNvContentPartPr/>
              <p14:nvPr/>
            </p14:nvContentPartPr>
            <p14:xfrm>
              <a:off x="4504452" y="1895456"/>
              <a:ext cx="407520" cy="88560"/>
            </p14:xfrm>
          </p:contentPart>
        </mc:Choice>
        <mc:Fallback xmlns="">
          <p:pic>
            <p:nvPicPr>
              <p:cNvPr id="9" name="Ink 8">
                <a:extLst>
                  <a:ext uri="{FF2B5EF4-FFF2-40B4-BE49-F238E27FC236}">
                    <a16:creationId xmlns:a16="http://schemas.microsoft.com/office/drawing/2014/main" id="{C6F08839-808D-4A79-8377-5D616DA58486}"/>
                  </a:ext>
                </a:extLst>
              </p:cNvPr>
              <p:cNvPicPr/>
              <p:nvPr/>
            </p:nvPicPr>
            <p:blipFill>
              <a:blip r:embed="rId8"/>
              <a:stretch>
                <a:fillRect/>
              </a:stretch>
            </p:blipFill>
            <p:spPr>
              <a:xfrm>
                <a:off x="4450812" y="1787816"/>
                <a:ext cx="515160" cy="304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05F21F8D-C3C2-4F27-A29B-DFCADCC91DDF}"/>
                  </a:ext>
                </a:extLst>
              </p14:cNvPr>
              <p14:cNvContentPartPr/>
              <p14:nvPr/>
            </p14:nvContentPartPr>
            <p14:xfrm>
              <a:off x="4517052" y="2067536"/>
              <a:ext cx="452880" cy="82440"/>
            </p14:xfrm>
          </p:contentPart>
        </mc:Choice>
        <mc:Fallback xmlns="">
          <p:pic>
            <p:nvPicPr>
              <p:cNvPr id="10" name="Ink 9">
                <a:extLst>
                  <a:ext uri="{FF2B5EF4-FFF2-40B4-BE49-F238E27FC236}">
                    <a16:creationId xmlns:a16="http://schemas.microsoft.com/office/drawing/2014/main" id="{05F21F8D-C3C2-4F27-A29B-DFCADCC91DDF}"/>
                  </a:ext>
                </a:extLst>
              </p:cNvPr>
              <p:cNvPicPr/>
              <p:nvPr/>
            </p:nvPicPr>
            <p:blipFill>
              <a:blip r:embed="rId10"/>
              <a:stretch>
                <a:fillRect/>
              </a:stretch>
            </p:blipFill>
            <p:spPr>
              <a:xfrm>
                <a:off x="4463412" y="1959896"/>
                <a:ext cx="56052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6BC31C1D-4848-4A5C-AC8B-F9D11E77101D}"/>
                  </a:ext>
                </a:extLst>
              </p14:cNvPr>
              <p14:cNvContentPartPr/>
              <p14:nvPr/>
            </p14:nvContentPartPr>
            <p14:xfrm>
              <a:off x="4486452" y="2197496"/>
              <a:ext cx="412200" cy="986760"/>
            </p14:xfrm>
          </p:contentPart>
        </mc:Choice>
        <mc:Fallback xmlns="">
          <p:pic>
            <p:nvPicPr>
              <p:cNvPr id="11" name="Ink 10">
                <a:extLst>
                  <a:ext uri="{FF2B5EF4-FFF2-40B4-BE49-F238E27FC236}">
                    <a16:creationId xmlns:a16="http://schemas.microsoft.com/office/drawing/2014/main" id="{6BC31C1D-4848-4A5C-AC8B-F9D11E77101D}"/>
                  </a:ext>
                </a:extLst>
              </p:cNvPr>
              <p:cNvPicPr/>
              <p:nvPr/>
            </p:nvPicPr>
            <p:blipFill>
              <a:blip r:embed="rId12"/>
              <a:stretch>
                <a:fillRect/>
              </a:stretch>
            </p:blipFill>
            <p:spPr>
              <a:xfrm>
                <a:off x="4432812" y="2089856"/>
                <a:ext cx="519840" cy="1202400"/>
              </a:xfrm>
              <a:prstGeom prst="rect">
                <a:avLst/>
              </a:prstGeom>
            </p:spPr>
          </p:pic>
        </mc:Fallback>
      </mc:AlternateContent>
    </p:spTree>
    <p:extLst>
      <p:ext uri="{BB962C8B-B14F-4D97-AF65-F5344CB8AC3E}">
        <p14:creationId xmlns:p14="http://schemas.microsoft.com/office/powerpoint/2010/main" val="1628936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45C796-2FE7-4307-B4F6-74E43FBFB749}"/>
              </a:ext>
            </a:extLst>
          </p:cNvPr>
          <p:cNvPicPr>
            <a:picLocks noChangeAspect="1"/>
          </p:cNvPicPr>
          <p:nvPr/>
        </p:nvPicPr>
        <p:blipFill rotWithShape="1">
          <a:blip r:embed="rId2"/>
          <a:srcRect l="23841" t="13762" r="24587" b="15168"/>
          <a:stretch/>
        </p:blipFill>
        <p:spPr>
          <a:xfrm>
            <a:off x="2776756" y="1095375"/>
            <a:ext cx="6788972" cy="5262700"/>
          </a:xfrm>
          <a:prstGeom prst="rect">
            <a:avLst/>
          </a:prstGeom>
          <a:ln>
            <a:solidFill>
              <a:schemeClr val="accent1"/>
            </a:solidFill>
          </a:ln>
        </p:spPr>
      </p:pic>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Environment Factors and Weightings (Cont.)</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87B3C715-2E54-4925-8470-5559247121BA}"/>
                  </a:ext>
                </a:extLst>
              </p14:cNvPr>
              <p14:cNvContentPartPr/>
              <p14:nvPr/>
            </p14:nvContentPartPr>
            <p14:xfrm>
              <a:off x="3527412" y="1786736"/>
              <a:ext cx="354600" cy="52560"/>
            </p14:xfrm>
          </p:contentPart>
        </mc:Choice>
        <mc:Fallback xmlns="">
          <p:pic>
            <p:nvPicPr>
              <p:cNvPr id="7" name="Ink 6">
                <a:extLst>
                  <a:ext uri="{FF2B5EF4-FFF2-40B4-BE49-F238E27FC236}">
                    <a16:creationId xmlns:a16="http://schemas.microsoft.com/office/drawing/2014/main" id="{87B3C715-2E54-4925-8470-5559247121BA}"/>
                  </a:ext>
                </a:extLst>
              </p:cNvPr>
              <p:cNvPicPr/>
              <p:nvPr/>
            </p:nvPicPr>
            <p:blipFill>
              <a:blip r:embed="rId4"/>
              <a:stretch>
                <a:fillRect/>
              </a:stretch>
            </p:blipFill>
            <p:spPr>
              <a:xfrm>
                <a:off x="3473772" y="1678736"/>
                <a:ext cx="462240" cy="268200"/>
              </a:xfrm>
              <a:prstGeom prst="rect">
                <a:avLst/>
              </a:prstGeom>
            </p:spPr>
          </p:pic>
        </mc:Fallback>
      </mc:AlternateContent>
    </p:spTree>
    <p:extLst>
      <p:ext uri="{BB962C8B-B14F-4D97-AF65-F5344CB8AC3E}">
        <p14:creationId xmlns:p14="http://schemas.microsoft.com/office/powerpoint/2010/main" val="1014634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130A42-CEC8-43CC-9D20-E81D5CE25F8F}"/>
              </a:ext>
            </a:extLst>
          </p:cNvPr>
          <p:cNvPicPr>
            <a:picLocks noChangeAspect="1"/>
          </p:cNvPicPr>
          <p:nvPr/>
        </p:nvPicPr>
        <p:blipFill rotWithShape="1">
          <a:blip r:embed="rId2"/>
          <a:srcRect l="24117" t="12050" r="24622" b="17248"/>
          <a:stretch/>
        </p:blipFill>
        <p:spPr>
          <a:xfrm>
            <a:off x="2776755" y="1095375"/>
            <a:ext cx="6783239" cy="5262700"/>
          </a:xfrm>
          <a:prstGeom prst="rect">
            <a:avLst/>
          </a:prstGeom>
          <a:ln>
            <a:solidFill>
              <a:schemeClr val="accent1"/>
            </a:solidFill>
          </a:ln>
        </p:spPr>
      </p:pic>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Environment Factors and Weightings (Cont.)</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87B3C715-2E54-4925-8470-5559247121BA}"/>
                  </a:ext>
                </a:extLst>
              </p14:cNvPr>
              <p14:cNvContentPartPr/>
              <p14:nvPr/>
            </p14:nvContentPartPr>
            <p14:xfrm>
              <a:off x="3527412" y="1786736"/>
              <a:ext cx="354600" cy="52560"/>
            </p14:xfrm>
          </p:contentPart>
        </mc:Choice>
        <mc:Fallback xmlns="">
          <p:pic>
            <p:nvPicPr>
              <p:cNvPr id="7" name="Ink 6">
                <a:extLst>
                  <a:ext uri="{FF2B5EF4-FFF2-40B4-BE49-F238E27FC236}">
                    <a16:creationId xmlns:a16="http://schemas.microsoft.com/office/drawing/2014/main" id="{87B3C715-2E54-4925-8470-5559247121BA}"/>
                  </a:ext>
                </a:extLst>
              </p:cNvPr>
              <p:cNvPicPr/>
              <p:nvPr/>
            </p:nvPicPr>
            <p:blipFill>
              <a:blip r:embed="rId4"/>
              <a:stretch>
                <a:fillRect/>
              </a:stretch>
            </p:blipFill>
            <p:spPr>
              <a:xfrm>
                <a:off x="3473772" y="1678736"/>
                <a:ext cx="462240" cy="268200"/>
              </a:xfrm>
              <a:prstGeom prst="rect">
                <a:avLst/>
              </a:prstGeom>
            </p:spPr>
          </p:pic>
        </mc:Fallback>
      </mc:AlternateContent>
    </p:spTree>
    <p:extLst>
      <p:ext uri="{BB962C8B-B14F-4D97-AF65-F5344CB8AC3E}">
        <p14:creationId xmlns:p14="http://schemas.microsoft.com/office/powerpoint/2010/main" val="1372415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4C3130-90DE-4ECE-A969-200521A5A796}"/>
              </a:ext>
            </a:extLst>
          </p:cNvPr>
          <p:cNvPicPr>
            <a:picLocks noChangeAspect="1"/>
          </p:cNvPicPr>
          <p:nvPr/>
        </p:nvPicPr>
        <p:blipFill rotWithShape="1">
          <a:blip r:embed="rId2"/>
          <a:srcRect l="23910" t="14617" r="24519" b="14190"/>
          <a:stretch/>
        </p:blipFill>
        <p:spPr>
          <a:xfrm>
            <a:off x="2776755" y="1095375"/>
            <a:ext cx="6777309" cy="5262700"/>
          </a:xfrm>
          <a:prstGeom prst="rect">
            <a:avLst/>
          </a:prstGeom>
          <a:ln>
            <a:solidFill>
              <a:schemeClr val="accent1"/>
            </a:solidFill>
          </a:ln>
        </p:spPr>
      </p:pic>
      <p:sp>
        <p:nvSpPr>
          <p:cNvPr id="2" name="Title 1">
            <a:extLst>
              <a:ext uri="{FF2B5EF4-FFF2-40B4-BE49-F238E27FC236}">
                <a16:creationId xmlns:a16="http://schemas.microsoft.com/office/drawing/2014/main" id="{BBF28F4B-D789-456B-B5C8-C42372EF20EE}"/>
              </a:ext>
            </a:extLst>
          </p:cNvPr>
          <p:cNvSpPr>
            <a:spLocks noGrp="1"/>
          </p:cNvSpPr>
          <p:nvPr>
            <p:ph type="title"/>
          </p:nvPr>
        </p:nvSpPr>
        <p:spPr/>
        <p:txBody>
          <a:bodyPr>
            <a:normAutofit/>
          </a:bodyPr>
          <a:lstStyle/>
          <a:p>
            <a:r>
              <a:rPr lang="en-US" sz="3600" dirty="0"/>
              <a:t>Environment Factors and Weightings (Cont.)</a:t>
            </a:r>
          </a:p>
        </p:txBody>
      </p:sp>
      <p:sp>
        <p:nvSpPr>
          <p:cNvPr id="4" name="Slide Number Placeholder 3">
            <a:extLst>
              <a:ext uri="{FF2B5EF4-FFF2-40B4-BE49-F238E27FC236}">
                <a16:creationId xmlns:a16="http://schemas.microsoft.com/office/drawing/2014/main" id="{B3DF01D6-A03C-45AF-A36D-0FAB7A0084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87B3C715-2E54-4925-8470-5559247121BA}"/>
                  </a:ext>
                </a:extLst>
              </p14:cNvPr>
              <p14:cNvContentPartPr/>
              <p14:nvPr/>
            </p14:nvContentPartPr>
            <p14:xfrm>
              <a:off x="3527412" y="1786736"/>
              <a:ext cx="354600" cy="52560"/>
            </p14:xfrm>
          </p:contentPart>
        </mc:Choice>
        <mc:Fallback xmlns="">
          <p:pic>
            <p:nvPicPr>
              <p:cNvPr id="7" name="Ink 6">
                <a:extLst>
                  <a:ext uri="{FF2B5EF4-FFF2-40B4-BE49-F238E27FC236}">
                    <a16:creationId xmlns:a16="http://schemas.microsoft.com/office/drawing/2014/main" id="{87B3C715-2E54-4925-8470-5559247121BA}"/>
                  </a:ext>
                </a:extLst>
              </p:cNvPr>
              <p:cNvPicPr/>
              <p:nvPr/>
            </p:nvPicPr>
            <p:blipFill>
              <a:blip r:embed="rId4"/>
              <a:stretch>
                <a:fillRect/>
              </a:stretch>
            </p:blipFill>
            <p:spPr>
              <a:xfrm>
                <a:off x="3473772" y="1678736"/>
                <a:ext cx="46224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7338B2A-EA86-4072-A9DA-904236819D77}"/>
                  </a:ext>
                </a:extLst>
              </p14:cNvPr>
              <p14:cNvContentPartPr/>
              <p14:nvPr/>
            </p14:nvContentPartPr>
            <p14:xfrm>
              <a:off x="4839972" y="3971936"/>
              <a:ext cx="2140920" cy="54720"/>
            </p14:xfrm>
          </p:contentPart>
        </mc:Choice>
        <mc:Fallback xmlns="">
          <p:pic>
            <p:nvPicPr>
              <p:cNvPr id="8" name="Ink 7">
                <a:extLst>
                  <a:ext uri="{FF2B5EF4-FFF2-40B4-BE49-F238E27FC236}">
                    <a16:creationId xmlns:a16="http://schemas.microsoft.com/office/drawing/2014/main" id="{17338B2A-EA86-4072-A9DA-904236819D77}"/>
                  </a:ext>
                </a:extLst>
              </p:cNvPr>
              <p:cNvPicPr/>
              <p:nvPr/>
            </p:nvPicPr>
            <p:blipFill>
              <a:blip r:embed="rId6"/>
              <a:stretch>
                <a:fillRect/>
              </a:stretch>
            </p:blipFill>
            <p:spPr>
              <a:xfrm>
                <a:off x="4786332" y="3864296"/>
                <a:ext cx="224856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F65187F9-B8C0-4EAD-8C28-5C4EBAAE6893}"/>
                  </a:ext>
                </a:extLst>
              </p14:cNvPr>
              <p14:cNvContentPartPr/>
              <p14:nvPr/>
            </p14:nvContentPartPr>
            <p14:xfrm>
              <a:off x="7390572" y="3954656"/>
              <a:ext cx="535680" cy="28440"/>
            </p14:xfrm>
          </p:contentPart>
        </mc:Choice>
        <mc:Fallback xmlns="">
          <p:pic>
            <p:nvPicPr>
              <p:cNvPr id="9" name="Ink 8">
                <a:extLst>
                  <a:ext uri="{FF2B5EF4-FFF2-40B4-BE49-F238E27FC236}">
                    <a16:creationId xmlns:a16="http://schemas.microsoft.com/office/drawing/2014/main" id="{F65187F9-B8C0-4EAD-8C28-5C4EBAAE6893}"/>
                  </a:ext>
                </a:extLst>
              </p:cNvPr>
              <p:cNvPicPr/>
              <p:nvPr/>
            </p:nvPicPr>
            <p:blipFill>
              <a:blip r:embed="rId8"/>
              <a:stretch>
                <a:fillRect/>
              </a:stretch>
            </p:blipFill>
            <p:spPr>
              <a:xfrm>
                <a:off x="7336572" y="3847016"/>
                <a:ext cx="64332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30B3F16C-576B-4F4F-A267-FA33B51B6ABC}"/>
                  </a:ext>
                </a:extLst>
              </p14:cNvPr>
              <p14:cNvContentPartPr/>
              <p14:nvPr/>
            </p14:nvContentPartPr>
            <p14:xfrm>
              <a:off x="5721252" y="4227896"/>
              <a:ext cx="1147320" cy="34200"/>
            </p14:xfrm>
          </p:contentPart>
        </mc:Choice>
        <mc:Fallback xmlns="">
          <p:pic>
            <p:nvPicPr>
              <p:cNvPr id="10" name="Ink 9">
                <a:extLst>
                  <a:ext uri="{FF2B5EF4-FFF2-40B4-BE49-F238E27FC236}">
                    <a16:creationId xmlns:a16="http://schemas.microsoft.com/office/drawing/2014/main" id="{30B3F16C-576B-4F4F-A267-FA33B51B6ABC}"/>
                  </a:ext>
                </a:extLst>
              </p:cNvPr>
              <p:cNvPicPr/>
              <p:nvPr/>
            </p:nvPicPr>
            <p:blipFill>
              <a:blip r:embed="rId10"/>
              <a:stretch>
                <a:fillRect/>
              </a:stretch>
            </p:blipFill>
            <p:spPr>
              <a:xfrm>
                <a:off x="5667252" y="4119896"/>
                <a:ext cx="1254960" cy="249840"/>
              </a:xfrm>
              <a:prstGeom prst="rect">
                <a:avLst/>
              </a:prstGeom>
            </p:spPr>
          </p:pic>
        </mc:Fallback>
      </mc:AlternateContent>
    </p:spTree>
    <p:extLst>
      <p:ext uri="{BB962C8B-B14F-4D97-AF65-F5344CB8AC3E}">
        <p14:creationId xmlns:p14="http://schemas.microsoft.com/office/powerpoint/2010/main" val="3734145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7E64064B-5EE4-49A9-B877-ACD47CA02187}"/>
              </a:ext>
            </a:extLst>
          </p:cNvPr>
          <p:cNvSpPr txBox="1">
            <a:spLocks noChangeArrowheads="1"/>
          </p:cNvSpPr>
          <p:nvPr/>
        </p:nvSpPr>
        <p:spPr bwMode="auto">
          <a:xfrm>
            <a:off x="1447799" y="274638"/>
            <a:ext cx="9701169"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EVMS Research – Initial (2019) Study Problem Statement</a:t>
            </a:r>
          </a:p>
        </p:txBody>
      </p:sp>
      <p:sp>
        <p:nvSpPr>
          <p:cNvPr id="6" name="Text Box 11">
            <a:extLst>
              <a:ext uri="{FF2B5EF4-FFF2-40B4-BE49-F238E27FC236}">
                <a16:creationId xmlns:a16="http://schemas.microsoft.com/office/drawing/2014/main" id="{50599785-DE60-4161-B955-9AD5BF561833}"/>
              </a:ext>
            </a:extLst>
          </p:cNvPr>
          <p:cNvSpPr txBox="1">
            <a:spLocks noChangeArrowheads="1"/>
          </p:cNvSpPr>
          <p:nvPr/>
        </p:nvSpPr>
        <p:spPr bwMode="auto">
          <a:xfrm>
            <a:off x="914400" y="1147907"/>
            <a:ext cx="10805020" cy="1908215"/>
          </a:xfrm>
          <a:prstGeom prst="rect">
            <a:avLst/>
          </a:prstGeom>
          <a:noFill/>
          <a:ln w="9525">
            <a:noFill/>
            <a:miter lim="800000"/>
            <a:headEnd/>
            <a:tailEnd/>
          </a:ln>
          <a:effectLst/>
        </p:spPr>
        <p:txBody>
          <a:bodyPr wrap="square">
            <a:spAutoFit/>
          </a:bodyPr>
          <a:lstStyle/>
          <a:p>
            <a:pPr marL="342900" marR="0" lvl="0" indent="-3429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 major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obstacle to obtaining full benefit from the EVMS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is the lack of a common definition for its application across diverse work scopes and consideration of environmental factors in its implementation </a:t>
            </a:r>
          </a:p>
          <a:p>
            <a:pPr marL="342900" marR="0" lvl="0" indent="-3429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 major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obstacle for genuinely implementing the EVMS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is the stigma that it is more of a regulatory burden where costs outweigh benefits rather than a necessity for managing dynamic work scopes      </a:t>
            </a:r>
          </a:p>
        </p:txBody>
      </p:sp>
    </p:spTree>
    <p:extLst>
      <p:ext uri="{BB962C8B-B14F-4D97-AF65-F5344CB8AC3E}">
        <p14:creationId xmlns:p14="http://schemas.microsoft.com/office/powerpoint/2010/main" val="831413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9D090-AF8C-467F-906D-06C0F9FBB77D}"/>
              </a:ext>
            </a:extLst>
          </p:cNvPr>
          <p:cNvSpPr>
            <a:spLocks noGrp="1"/>
          </p:cNvSpPr>
          <p:nvPr>
            <p:ph type="title"/>
          </p:nvPr>
        </p:nvSpPr>
        <p:spPr>
          <a:xfrm>
            <a:off x="1371601" y="352426"/>
            <a:ext cx="10216343" cy="1485900"/>
          </a:xfrm>
        </p:spPr>
        <p:txBody>
          <a:bodyPr/>
          <a:lstStyle/>
          <a:p>
            <a:r>
              <a:rPr lang="en-US" dirty="0"/>
              <a:t>Performance Workshops Overview</a:t>
            </a:r>
          </a:p>
        </p:txBody>
      </p:sp>
      <p:sp>
        <p:nvSpPr>
          <p:cNvPr id="4" name="Slide Number Placeholder 3">
            <a:extLst>
              <a:ext uri="{FF2B5EF4-FFF2-40B4-BE49-F238E27FC236}">
                <a16:creationId xmlns:a16="http://schemas.microsoft.com/office/drawing/2014/main" id="{A9AEA133-86AF-429E-A513-51DBE8B9C1E2}"/>
              </a:ext>
            </a:extLst>
          </p:cNvPr>
          <p:cNvSpPr>
            <a:spLocks noGrp="1"/>
          </p:cNvSpPr>
          <p:nvPr>
            <p:ph type="sldNum" sz="quarter" idx="12"/>
          </p:nvPr>
        </p:nvSpPr>
        <p:spPr/>
        <p:txBody>
          <a:bodyPr/>
          <a:lstStyle/>
          <a:p>
            <a:fld id="{CD7523D8-0813-224C-91B3-A6EBF8F66999}" type="slidenum">
              <a:rPr lang="en-US" smtClean="0"/>
              <a:t>30</a:t>
            </a:fld>
            <a:endParaRPr lang="en-US" dirty="0"/>
          </a:p>
        </p:txBody>
      </p:sp>
      <p:graphicFrame>
        <p:nvGraphicFramePr>
          <p:cNvPr id="8" name="Table 5">
            <a:extLst>
              <a:ext uri="{FF2B5EF4-FFF2-40B4-BE49-F238E27FC236}">
                <a16:creationId xmlns:a16="http://schemas.microsoft.com/office/drawing/2014/main" id="{B2757347-DB41-4699-98A9-550930164DF9}"/>
              </a:ext>
            </a:extLst>
          </p:cNvPr>
          <p:cNvGraphicFramePr>
            <a:graphicFrameLocks noGrp="1"/>
          </p:cNvGraphicFramePr>
          <p:nvPr>
            <p:extLst>
              <p:ext uri="{D42A27DB-BD31-4B8C-83A1-F6EECF244321}">
                <p14:modId xmlns:p14="http://schemas.microsoft.com/office/powerpoint/2010/main" val="3035797754"/>
              </p:ext>
            </p:extLst>
          </p:nvPr>
        </p:nvGraphicFramePr>
        <p:xfrm>
          <a:off x="1219202" y="1390503"/>
          <a:ext cx="10294375" cy="2346960"/>
        </p:xfrm>
        <a:graphic>
          <a:graphicData uri="http://schemas.openxmlformats.org/drawingml/2006/table">
            <a:tbl>
              <a:tblPr firstRow="1" bandRow="1">
                <a:tableStyleId>{5C22544A-7EE6-4342-B048-85BDC9FD1C3A}</a:tableStyleId>
              </a:tblPr>
              <a:tblGrid>
                <a:gridCol w="2918387">
                  <a:extLst>
                    <a:ext uri="{9D8B030D-6E8A-4147-A177-3AD203B41FA5}">
                      <a16:colId xmlns:a16="http://schemas.microsoft.com/office/drawing/2014/main" val="3275579913"/>
                    </a:ext>
                  </a:extLst>
                </a:gridCol>
                <a:gridCol w="1843997">
                  <a:extLst>
                    <a:ext uri="{9D8B030D-6E8A-4147-A177-3AD203B41FA5}">
                      <a16:colId xmlns:a16="http://schemas.microsoft.com/office/drawing/2014/main" val="795380458"/>
                    </a:ext>
                  </a:extLst>
                </a:gridCol>
                <a:gridCol w="1843997">
                  <a:extLst>
                    <a:ext uri="{9D8B030D-6E8A-4147-A177-3AD203B41FA5}">
                      <a16:colId xmlns:a16="http://schemas.microsoft.com/office/drawing/2014/main" val="546763386"/>
                    </a:ext>
                  </a:extLst>
                </a:gridCol>
                <a:gridCol w="1843997">
                  <a:extLst>
                    <a:ext uri="{9D8B030D-6E8A-4147-A177-3AD203B41FA5}">
                      <a16:colId xmlns:a16="http://schemas.microsoft.com/office/drawing/2014/main" val="4147355879"/>
                    </a:ext>
                  </a:extLst>
                </a:gridCol>
                <a:gridCol w="1843997">
                  <a:extLst>
                    <a:ext uri="{9D8B030D-6E8A-4147-A177-3AD203B41FA5}">
                      <a16:colId xmlns:a16="http://schemas.microsoft.com/office/drawing/2014/main" val="3503760762"/>
                    </a:ext>
                  </a:extLst>
                </a:gridCol>
              </a:tblGrid>
              <a:tr h="335280">
                <a:tc>
                  <a:txBody>
                    <a:bodyPr/>
                    <a:lstStyle/>
                    <a:p>
                      <a:r>
                        <a:rPr lang="en-US" sz="1600" dirty="0">
                          <a:latin typeface="Arial" panose="020B0604020202020204" pitchFamily="34" charset="0"/>
                          <a:cs typeface="Arial" panose="020B0604020202020204" pitchFamily="34" charset="0"/>
                        </a:rPr>
                        <a:t>Performance Workshop #</a:t>
                      </a:r>
                    </a:p>
                  </a:txBody>
                  <a:tcPr/>
                </a:tc>
                <a:tc>
                  <a:txBody>
                    <a:bodyPr/>
                    <a:lstStyle/>
                    <a:p>
                      <a:pPr algn="ctr"/>
                      <a:r>
                        <a:rPr lang="en-US" sz="1600" dirty="0">
                          <a:latin typeface="Arial" panose="020B0604020202020204" pitchFamily="34" charset="0"/>
                          <a:cs typeface="Arial" panose="020B0604020202020204" pitchFamily="34" charset="0"/>
                        </a:rPr>
                        <a:t>1</a:t>
                      </a:r>
                    </a:p>
                  </a:txBody>
                  <a:tcPr/>
                </a:tc>
                <a:tc>
                  <a:txBody>
                    <a:bodyPr/>
                    <a:lstStyle/>
                    <a:p>
                      <a:pPr algn="ctr"/>
                      <a:r>
                        <a:rPr lang="en-US" sz="1600" dirty="0">
                          <a:latin typeface="Arial" panose="020B0604020202020204" pitchFamily="34" charset="0"/>
                          <a:cs typeface="Arial" panose="020B0604020202020204" pitchFamily="34" charset="0"/>
                        </a:rPr>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949734937"/>
                  </a:ext>
                </a:extLst>
              </a:tr>
              <a:tr h="335280">
                <a:tc>
                  <a:txBody>
                    <a:bodyPr/>
                    <a:lstStyle/>
                    <a:p>
                      <a:r>
                        <a:rPr lang="en-US" sz="1600" dirty="0">
                          <a:latin typeface="Arial" panose="020B0604020202020204" pitchFamily="34" charset="0"/>
                          <a:cs typeface="Arial" panose="020B0604020202020204" pitchFamily="34" charset="0"/>
                        </a:rPr>
                        <a:t>Date (2021)</a:t>
                      </a:r>
                    </a:p>
                  </a:txBody>
                  <a:tcPr/>
                </a:tc>
                <a:tc>
                  <a:txBody>
                    <a:bodyPr/>
                    <a:lstStyle/>
                    <a:p>
                      <a:pPr algn="ctr"/>
                      <a:r>
                        <a:rPr lang="en-US" sz="1600" dirty="0">
                          <a:latin typeface="Arial" panose="020B0604020202020204" pitchFamily="34" charset="0"/>
                          <a:cs typeface="Arial" panose="020B0604020202020204" pitchFamily="34" charset="0"/>
                        </a:rPr>
                        <a:t>8 April</a:t>
                      </a:r>
                    </a:p>
                  </a:txBody>
                  <a:tcPr/>
                </a:tc>
                <a:tc>
                  <a:txBody>
                    <a:bodyPr/>
                    <a:lstStyle/>
                    <a:p>
                      <a:pPr algn="ctr"/>
                      <a:r>
                        <a:rPr lang="en-US" sz="1600" dirty="0">
                          <a:latin typeface="Arial" panose="020B0604020202020204" pitchFamily="34" charset="0"/>
                          <a:cs typeface="Arial" panose="020B0604020202020204" pitchFamily="34" charset="0"/>
                        </a:rPr>
                        <a:t>19 May</a:t>
                      </a:r>
                    </a:p>
                  </a:txBody>
                  <a:tcPr/>
                </a:tc>
                <a:tc>
                  <a:txBody>
                    <a:bodyPr/>
                    <a:lstStyle/>
                    <a:p>
                      <a:pPr algn="ctr"/>
                      <a:r>
                        <a:rPr lang="en-US" sz="1600" dirty="0">
                          <a:latin typeface="Arial" panose="020B0604020202020204" pitchFamily="34" charset="0"/>
                          <a:cs typeface="Arial" panose="020B0604020202020204" pitchFamily="34" charset="0"/>
                        </a:rPr>
                        <a:t>2 June</a:t>
                      </a:r>
                    </a:p>
                  </a:txBody>
                  <a:tcPr/>
                </a:tc>
                <a:tc>
                  <a:txBody>
                    <a:bodyPr/>
                    <a:lstStyle/>
                    <a:p>
                      <a:pPr algn="ctr"/>
                      <a:r>
                        <a:rPr lang="en-US" sz="1600" dirty="0">
                          <a:latin typeface="Arial" panose="020B0604020202020204" pitchFamily="34" charset="0"/>
                          <a:cs typeface="Arial" panose="020B0604020202020204" pitchFamily="34" charset="0"/>
                        </a:rPr>
                        <a:t>10 August</a:t>
                      </a:r>
                    </a:p>
                  </a:txBody>
                  <a:tcPr/>
                </a:tc>
                <a:extLst>
                  <a:ext uri="{0D108BD9-81ED-4DB2-BD59-A6C34878D82A}">
                    <a16:rowId xmlns:a16="http://schemas.microsoft.com/office/drawing/2014/main" val="223112375"/>
                  </a:ext>
                </a:extLst>
              </a:tr>
              <a:tr h="335280">
                <a:tc>
                  <a:txBody>
                    <a:bodyPr/>
                    <a:lstStyle/>
                    <a:p>
                      <a:r>
                        <a:rPr lang="en-US" sz="1600" dirty="0">
                          <a:latin typeface="Arial" panose="020B0604020202020204" pitchFamily="34" charset="0"/>
                          <a:cs typeface="Arial" panose="020B0604020202020204" pitchFamily="34" charset="0"/>
                        </a:rPr>
                        <a:t># of Participants*</a:t>
                      </a:r>
                    </a:p>
                  </a:txBody>
                  <a:tcPr/>
                </a:tc>
                <a:tc>
                  <a:txBody>
                    <a:bodyPr/>
                    <a:lstStyle/>
                    <a:p>
                      <a:pPr algn="ctr"/>
                      <a:r>
                        <a:rPr lang="en-US" sz="1600" dirty="0">
                          <a:latin typeface="Arial" panose="020B0604020202020204" pitchFamily="34" charset="0"/>
                          <a:cs typeface="Arial" panose="020B0604020202020204" pitchFamily="34" charset="0"/>
                        </a:rPr>
                        <a:t>14 </a:t>
                      </a:r>
                    </a:p>
                  </a:txBody>
                  <a:tcPr/>
                </a:tc>
                <a:tc>
                  <a:txBody>
                    <a:bodyPr/>
                    <a:lstStyle/>
                    <a:p>
                      <a:pPr algn="ctr"/>
                      <a:r>
                        <a:rPr lang="en-US" sz="1600" dirty="0">
                          <a:latin typeface="Arial" panose="020B0604020202020204" pitchFamily="34" charset="0"/>
                          <a:cs typeface="Arial" panose="020B0604020202020204" pitchFamily="34" charset="0"/>
                        </a:rPr>
                        <a:t>6</a:t>
                      </a:r>
                    </a:p>
                  </a:txBody>
                  <a:tcPr/>
                </a:tc>
                <a:tc>
                  <a:txBody>
                    <a:bodyPr/>
                    <a:lstStyle/>
                    <a:p>
                      <a:pPr algn="ctr"/>
                      <a:r>
                        <a:rPr lang="en-US" sz="1600" dirty="0">
                          <a:latin typeface="Arial" panose="020B0604020202020204" pitchFamily="34" charset="0"/>
                          <a:cs typeface="Arial" panose="020B0604020202020204" pitchFamily="34" charset="0"/>
                        </a:rPr>
                        <a:t>15 </a:t>
                      </a:r>
                    </a:p>
                  </a:txBody>
                  <a:tcPr/>
                </a:tc>
                <a:tc>
                  <a:txBody>
                    <a:bodyPr/>
                    <a:lstStyle/>
                    <a:p>
                      <a:pPr algn="ctr"/>
                      <a:r>
                        <a:rPr lang="en-US" sz="1600" dirty="0">
                          <a:latin typeface="Arial" panose="020B0604020202020204" pitchFamily="34" charset="0"/>
                          <a:cs typeface="Arial" panose="020B0604020202020204" pitchFamily="34" charset="0"/>
                        </a:rPr>
                        <a:t>21</a:t>
                      </a:r>
                    </a:p>
                  </a:txBody>
                  <a:tcPr/>
                </a:tc>
                <a:extLst>
                  <a:ext uri="{0D108BD9-81ED-4DB2-BD59-A6C34878D82A}">
                    <a16:rowId xmlns:a16="http://schemas.microsoft.com/office/drawing/2014/main" val="3491288697"/>
                  </a:ext>
                </a:extLst>
              </a:tr>
              <a:tr h="335280">
                <a:tc>
                  <a:txBody>
                    <a:bodyPr/>
                    <a:lstStyle/>
                    <a:p>
                      <a:r>
                        <a:rPr lang="en-US" sz="1600" dirty="0">
                          <a:latin typeface="Arial" panose="020B0604020202020204" pitchFamily="34" charset="0"/>
                          <a:cs typeface="Arial" panose="020B0604020202020204" pitchFamily="34" charset="0"/>
                        </a:rPr>
                        <a:t>Duration</a:t>
                      </a:r>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5 hours</a:t>
                      </a:r>
                    </a:p>
                  </a:txBody>
                  <a:tcPr/>
                </a:tc>
                <a:tc hMerge="1">
                  <a:txBody>
                    <a:bodyPr/>
                    <a:lstStyle/>
                    <a:p>
                      <a:endParaRPr lang="en-US"/>
                    </a:p>
                  </a:txBody>
                  <a:tcPr/>
                </a:tc>
                <a:tc hMerge="1">
                  <a:txBody>
                    <a:bodyPr/>
                    <a:lstStyle/>
                    <a:p>
                      <a:pPr algn="ctr"/>
                      <a:endParaRPr lang="en-US" sz="1600" dirty="0">
                        <a:latin typeface="Arial" panose="020B0604020202020204" pitchFamily="34" charset="0"/>
                        <a:cs typeface="Arial" panose="020B0604020202020204" pitchFamily="34" charset="0"/>
                      </a:endParaRPr>
                    </a:p>
                  </a:txBody>
                  <a:tcPr/>
                </a:tc>
                <a:tc hMerge="1">
                  <a:txBody>
                    <a:bodyPr/>
                    <a:lstStyle/>
                    <a:p>
                      <a:pPr algn="ct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42387233"/>
                  </a:ext>
                </a:extLst>
              </a:tr>
              <a:tr h="335280">
                <a:tc>
                  <a:txBody>
                    <a:bodyPr/>
                    <a:lstStyle/>
                    <a:p>
                      <a:r>
                        <a:rPr lang="en-US" sz="1600" dirty="0">
                          <a:latin typeface="Arial" panose="020B0604020202020204" pitchFamily="34" charset="0"/>
                          <a:cs typeface="Arial" panose="020B0604020202020204" pitchFamily="34" charset="0"/>
                        </a:rPr>
                        <a:t>Agenda</a:t>
                      </a:r>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Sample shown below</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9293628"/>
                  </a:ext>
                </a:extLst>
              </a:tr>
              <a:tr h="335280">
                <a:tc>
                  <a:txBody>
                    <a:bodyPr/>
                    <a:lstStyle/>
                    <a:p>
                      <a:r>
                        <a:rPr lang="en-US" sz="1600" dirty="0">
                          <a:latin typeface="Arial" panose="020B0604020202020204" pitchFamily="34" charset="0"/>
                          <a:cs typeface="Arial" panose="020B0604020202020204" pitchFamily="34" charset="0"/>
                        </a:rPr>
                        <a:t># of Projects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6</a:t>
                      </a:r>
                    </a:p>
                  </a:txBody>
                  <a:tcPr/>
                </a:tc>
                <a:extLst>
                  <a:ext uri="{0D108BD9-81ED-4DB2-BD59-A6C34878D82A}">
                    <a16:rowId xmlns:a16="http://schemas.microsoft.com/office/drawing/2014/main" val="502346484"/>
                  </a:ext>
                </a:extLst>
              </a:tr>
              <a:tr h="335280">
                <a:tc>
                  <a:txBody>
                    <a:bodyPr/>
                    <a:lstStyle/>
                    <a:p>
                      <a:pPr algn="r"/>
                      <a:r>
                        <a:rPr lang="en-US" sz="1600" dirty="0">
                          <a:latin typeface="Arial" panose="020B0604020202020204" pitchFamily="34" charset="0"/>
                          <a:cs typeface="Arial" panose="020B0604020202020204" pitchFamily="34" charset="0"/>
                        </a:rPr>
                        <a:t>Total</a:t>
                      </a:r>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33</a:t>
                      </a:r>
                    </a:p>
                  </a:txBody>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75002377"/>
                  </a:ext>
                </a:extLst>
              </a:tr>
            </a:tbl>
          </a:graphicData>
        </a:graphic>
      </p:graphicFrame>
      <p:sp>
        <p:nvSpPr>
          <p:cNvPr id="3" name="TextBox 2">
            <a:extLst>
              <a:ext uri="{FF2B5EF4-FFF2-40B4-BE49-F238E27FC236}">
                <a16:creationId xmlns:a16="http://schemas.microsoft.com/office/drawing/2014/main" id="{9041B362-FAF0-4789-AAE2-62C9B56DA639}"/>
              </a:ext>
            </a:extLst>
          </p:cNvPr>
          <p:cNvSpPr txBox="1"/>
          <p:nvPr/>
        </p:nvSpPr>
        <p:spPr>
          <a:xfrm>
            <a:off x="1686097" y="3737461"/>
            <a:ext cx="4187941" cy="369332"/>
          </a:xfrm>
          <a:prstGeom prst="rect">
            <a:avLst/>
          </a:prstGeom>
          <a:noFill/>
        </p:spPr>
        <p:txBody>
          <a:bodyPr wrap="none" rtlCol="0">
            <a:spAutoFit/>
          </a:bodyPr>
          <a:lstStyle/>
          <a:p>
            <a:r>
              <a:rPr lang="en-US" dirty="0"/>
              <a:t>* + 5 (Mounir, Edd, Vartenie, Hala, Mel)</a:t>
            </a:r>
          </a:p>
        </p:txBody>
      </p:sp>
      <p:sp>
        <p:nvSpPr>
          <p:cNvPr id="6" name="Content Placeholder 2">
            <a:extLst>
              <a:ext uri="{FF2B5EF4-FFF2-40B4-BE49-F238E27FC236}">
                <a16:creationId xmlns:a16="http://schemas.microsoft.com/office/drawing/2014/main" id="{C460AB72-72E5-4DD0-A8C2-D9D279972BCF}"/>
              </a:ext>
            </a:extLst>
          </p:cNvPr>
          <p:cNvSpPr txBox="1">
            <a:spLocks/>
          </p:cNvSpPr>
          <p:nvPr/>
        </p:nvSpPr>
        <p:spPr>
          <a:xfrm>
            <a:off x="3298371" y="4428282"/>
            <a:ext cx="7173687" cy="1857375"/>
          </a:xfrm>
          <a:prstGeom prst="rect">
            <a:avLst/>
          </a:prstGeom>
          <a:solidFill>
            <a:schemeClr val="bg1"/>
          </a:solidFill>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Arial" panose="020B0604020202020204" pitchFamily="34" charset="0"/>
                <a:ea typeface="+mn-ea"/>
                <a:cs typeface="Arial" panose="020B0604020202020204" pitchFamily="34"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Arial" panose="020B0604020202020204" pitchFamily="34" charset="0"/>
                <a:ea typeface="+mn-ea"/>
                <a:cs typeface="Arial" panose="020B0604020202020204" pitchFamily="34"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Arial" panose="020B0604020202020204" pitchFamily="34" charset="0"/>
                <a:ea typeface="+mn-ea"/>
                <a:cs typeface="Arial" panose="020B0604020202020204" pitchFamily="34"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Arial" panose="020B0604020202020204" pitchFamily="34" charset="0"/>
                <a:ea typeface="+mn-ea"/>
                <a:cs typeface="Arial" panose="020B0604020202020204" pitchFamily="34"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spcBef>
                <a:spcPts val="0"/>
              </a:spcBef>
              <a:spcAft>
                <a:spcPts val="0"/>
              </a:spcAft>
              <a:buNone/>
            </a:pPr>
            <a:r>
              <a:rPr lang="en-US" sz="1200" b="1" dirty="0"/>
              <a:t>SAMPLE PERFORMANCE WORKSHOP AGENDA</a:t>
            </a:r>
          </a:p>
          <a:p>
            <a:pPr marL="0" indent="0">
              <a:spcBef>
                <a:spcPts val="0"/>
              </a:spcBef>
              <a:spcAft>
                <a:spcPts val="0"/>
              </a:spcAft>
              <a:buNone/>
            </a:pPr>
            <a:r>
              <a:rPr lang="en-US" sz="1200" b="1" dirty="0"/>
              <a:t>8:00 – 8:30 am             Introductions and Workshop Objectives</a:t>
            </a:r>
          </a:p>
          <a:p>
            <a:pPr marL="0" indent="0">
              <a:spcBef>
                <a:spcPts val="0"/>
              </a:spcBef>
              <a:spcAft>
                <a:spcPts val="0"/>
              </a:spcAft>
              <a:buNone/>
            </a:pPr>
            <a:r>
              <a:rPr lang="en-US" sz="1200" b="1" dirty="0"/>
              <a:t>8:30 – 8:45 am             Project/program Characteristics and Performance </a:t>
            </a:r>
          </a:p>
          <a:p>
            <a:pPr marL="0" indent="0">
              <a:spcBef>
                <a:spcPts val="0"/>
              </a:spcBef>
              <a:spcAft>
                <a:spcPts val="0"/>
              </a:spcAft>
              <a:buNone/>
            </a:pPr>
            <a:r>
              <a:rPr lang="en-US" sz="1200" b="1" dirty="0"/>
              <a:t>8:45 – 9:30 am             Maturity Assessment</a:t>
            </a:r>
          </a:p>
          <a:p>
            <a:pPr marL="0" indent="0">
              <a:spcBef>
                <a:spcPts val="0"/>
              </a:spcBef>
              <a:spcAft>
                <a:spcPts val="0"/>
              </a:spcAft>
              <a:buNone/>
            </a:pPr>
            <a:r>
              <a:rPr lang="en-US" sz="1200" b="1" dirty="0"/>
              <a:t>9:30 – 9:45 am             15-Minute Break</a:t>
            </a:r>
          </a:p>
          <a:p>
            <a:pPr marL="0" indent="0">
              <a:spcBef>
                <a:spcPts val="0"/>
              </a:spcBef>
              <a:spcAft>
                <a:spcPts val="0"/>
              </a:spcAft>
              <a:buNone/>
            </a:pPr>
            <a:r>
              <a:rPr lang="en-US" sz="1200" b="1" dirty="0"/>
              <a:t>9:45 – 11:00 am           Maturity Assessment (cont’d)</a:t>
            </a:r>
          </a:p>
          <a:p>
            <a:pPr marL="0" indent="0">
              <a:spcBef>
                <a:spcPts val="0"/>
              </a:spcBef>
              <a:spcAft>
                <a:spcPts val="0"/>
              </a:spcAft>
              <a:buNone/>
            </a:pPr>
            <a:r>
              <a:rPr lang="en-US" sz="1200" b="1" dirty="0"/>
              <a:t>11:00 – 11:25 am         25-Minute Break</a:t>
            </a:r>
          </a:p>
          <a:p>
            <a:pPr marL="0" indent="0">
              <a:spcBef>
                <a:spcPts val="0"/>
              </a:spcBef>
              <a:spcAft>
                <a:spcPts val="0"/>
              </a:spcAft>
              <a:buNone/>
            </a:pPr>
            <a:r>
              <a:rPr lang="en-US" sz="1200" b="1" dirty="0"/>
              <a:t>11:25 – 12:45 pm         Environment Assessment</a:t>
            </a:r>
          </a:p>
          <a:p>
            <a:pPr marL="0" indent="0">
              <a:spcBef>
                <a:spcPts val="0"/>
              </a:spcBef>
              <a:spcAft>
                <a:spcPts val="0"/>
              </a:spcAft>
              <a:buNone/>
            </a:pPr>
            <a:r>
              <a:rPr lang="en-US" sz="1200" b="1" dirty="0"/>
              <a:t>12:45 – 1:00 pm           Conclusions &amp; Wrap-Up</a:t>
            </a:r>
          </a:p>
          <a:p>
            <a:pPr marL="0" indent="0">
              <a:spcBef>
                <a:spcPts val="0"/>
              </a:spcBef>
              <a:spcAft>
                <a:spcPts val="0"/>
              </a:spcAft>
              <a:buNone/>
            </a:pPr>
            <a:r>
              <a:rPr lang="en-US" sz="1400" i="1" dirty="0"/>
              <a:t>Note: All times are in Pacific Daylight Time (PDT)</a:t>
            </a:r>
            <a:endParaRPr lang="en-US" sz="1200" b="1" i="1" dirty="0"/>
          </a:p>
        </p:txBody>
      </p:sp>
    </p:spTree>
    <p:extLst>
      <p:ext uri="{BB962C8B-B14F-4D97-AF65-F5344CB8AC3E}">
        <p14:creationId xmlns:p14="http://schemas.microsoft.com/office/powerpoint/2010/main" val="903226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D248-A181-4E68-A815-D1FCE6FF1176}"/>
              </a:ext>
            </a:extLst>
          </p:cNvPr>
          <p:cNvSpPr>
            <a:spLocks noGrp="1"/>
          </p:cNvSpPr>
          <p:nvPr>
            <p:ph type="title"/>
          </p:nvPr>
        </p:nvSpPr>
        <p:spPr/>
        <p:txBody>
          <a:bodyPr/>
          <a:lstStyle/>
          <a:p>
            <a:r>
              <a:rPr lang="en-US" dirty="0"/>
              <a:t>Performance Workshop Participants</a:t>
            </a:r>
          </a:p>
        </p:txBody>
      </p:sp>
      <p:sp>
        <p:nvSpPr>
          <p:cNvPr id="4" name="Slide Number Placeholder 3">
            <a:extLst>
              <a:ext uri="{FF2B5EF4-FFF2-40B4-BE49-F238E27FC236}">
                <a16:creationId xmlns:a16="http://schemas.microsoft.com/office/drawing/2014/main" id="{680F951A-4AC1-4DBB-B71A-61E850E7DB78}"/>
              </a:ext>
            </a:extLst>
          </p:cNvPr>
          <p:cNvSpPr>
            <a:spLocks noGrp="1"/>
          </p:cNvSpPr>
          <p:nvPr>
            <p:ph type="sldNum" sz="quarter" idx="12"/>
          </p:nvPr>
        </p:nvSpPr>
        <p:spPr/>
        <p:txBody>
          <a:bodyPr/>
          <a:lstStyle/>
          <a:p>
            <a:fld id="{CD7523D8-0813-224C-91B3-A6EBF8F66999}" type="slidenum">
              <a:rPr lang="en-US" smtClean="0"/>
              <a:t>31</a:t>
            </a:fld>
            <a:endParaRPr lang="en-US" dirty="0"/>
          </a:p>
        </p:txBody>
      </p:sp>
      <p:graphicFrame>
        <p:nvGraphicFramePr>
          <p:cNvPr id="9" name="Table 8">
            <a:extLst>
              <a:ext uri="{FF2B5EF4-FFF2-40B4-BE49-F238E27FC236}">
                <a16:creationId xmlns:a16="http://schemas.microsoft.com/office/drawing/2014/main" id="{27D4DC2E-405A-41D3-A2F2-66F933892C69}"/>
              </a:ext>
            </a:extLst>
          </p:cNvPr>
          <p:cNvGraphicFramePr>
            <a:graphicFrameLocks noGrp="1"/>
          </p:cNvGraphicFramePr>
          <p:nvPr>
            <p:extLst>
              <p:ext uri="{D42A27DB-BD31-4B8C-83A1-F6EECF244321}">
                <p14:modId xmlns:p14="http://schemas.microsoft.com/office/powerpoint/2010/main" val="138440152"/>
              </p:ext>
            </p:extLst>
          </p:nvPr>
        </p:nvGraphicFramePr>
        <p:xfrm>
          <a:off x="3516832" y="6048487"/>
          <a:ext cx="7954547" cy="297180"/>
        </p:xfrm>
        <a:graphic>
          <a:graphicData uri="http://schemas.openxmlformats.org/drawingml/2006/table">
            <a:tbl>
              <a:tblPr firstRow="1" bandRow="1">
                <a:tableStyleId>{5C22544A-7EE6-4342-B048-85BDC9FD1C3A}</a:tableStyleId>
              </a:tblPr>
              <a:tblGrid>
                <a:gridCol w="5099427">
                  <a:extLst>
                    <a:ext uri="{9D8B030D-6E8A-4147-A177-3AD203B41FA5}">
                      <a16:colId xmlns:a16="http://schemas.microsoft.com/office/drawing/2014/main" val="1284143254"/>
                    </a:ext>
                  </a:extLst>
                </a:gridCol>
                <a:gridCol w="2855120">
                  <a:extLst>
                    <a:ext uri="{9D8B030D-6E8A-4147-A177-3AD203B41FA5}">
                      <a16:colId xmlns:a16="http://schemas.microsoft.com/office/drawing/2014/main" val="1194861420"/>
                    </a:ext>
                  </a:extLst>
                </a:gridCol>
              </a:tblGrid>
              <a:tr h="297180">
                <a:tc>
                  <a:txBody>
                    <a:bodyPr/>
                    <a:lstStyle/>
                    <a:p>
                      <a:r>
                        <a:rPr lang="en-US" sz="1300" dirty="0">
                          <a:latin typeface="Arial" panose="020B0604020202020204" pitchFamily="34" charset="0"/>
                          <a:cs typeface="Arial" panose="020B0604020202020204" pitchFamily="34" charset="0"/>
                        </a:rPr>
                        <a:t>Respondents’ avg. years of EVM experience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19.9</a:t>
                      </a:r>
                    </a:p>
                  </a:txBody>
                  <a:tcPr/>
                </a:tc>
                <a:extLst>
                  <a:ext uri="{0D108BD9-81ED-4DB2-BD59-A6C34878D82A}">
                    <a16:rowId xmlns:a16="http://schemas.microsoft.com/office/drawing/2014/main" val="4263817569"/>
                  </a:ext>
                </a:extLst>
              </a:tr>
            </a:tbl>
          </a:graphicData>
        </a:graphic>
      </p:graphicFrame>
      <p:graphicFrame>
        <p:nvGraphicFramePr>
          <p:cNvPr id="14" name="Chart 13">
            <a:extLst>
              <a:ext uri="{FF2B5EF4-FFF2-40B4-BE49-F238E27FC236}">
                <a16:creationId xmlns:a16="http://schemas.microsoft.com/office/drawing/2014/main" id="{0A08ACF4-61DF-47A4-9D29-106251D344FD}"/>
              </a:ext>
            </a:extLst>
          </p:cNvPr>
          <p:cNvGraphicFramePr>
            <a:graphicFrameLocks/>
          </p:cNvGraphicFramePr>
          <p:nvPr>
            <p:extLst>
              <p:ext uri="{D42A27DB-BD31-4B8C-83A1-F6EECF244321}">
                <p14:modId xmlns:p14="http://schemas.microsoft.com/office/powerpoint/2010/main" val="3537929910"/>
              </p:ext>
            </p:extLst>
          </p:nvPr>
        </p:nvGraphicFramePr>
        <p:xfrm>
          <a:off x="-483769" y="1047280"/>
          <a:ext cx="7505188" cy="44960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00BD516C-4016-451C-9119-CC1AF3A0F7FB}"/>
              </a:ext>
            </a:extLst>
          </p:cNvPr>
          <p:cNvGraphicFramePr>
            <a:graphicFrameLocks/>
          </p:cNvGraphicFramePr>
          <p:nvPr>
            <p:extLst>
              <p:ext uri="{D42A27DB-BD31-4B8C-83A1-F6EECF244321}">
                <p14:modId xmlns:p14="http://schemas.microsoft.com/office/powerpoint/2010/main" val="903375947"/>
              </p:ext>
            </p:extLst>
          </p:nvPr>
        </p:nvGraphicFramePr>
        <p:xfrm>
          <a:off x="5196715" y="963908"/>
          <a:ext cx="8367323" cy="4867725"/>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A4CDFBCE-2AF7-47F4-BDED-2416E3CD58FE}"/>
              </a:ext>
            </a:extLst>
          </p:cNvPr>
          <p:cNvSpPr txBox="1"/>
          <p:nvPr/>
        </p:nvSpPr>
        <p:spPr>
          <a:xfrm rot="20541211">
            <a:off x="3021345" y="3849554"/>
            <a:ext cx="7738016" cy="707886"/>
          </a:xfrm>
          <a:prstGeom prst="rect">
            <a:avLst/>
          </a:prstGeom>
          <a:noFill/>
        </p:spPr>
        <p:txBody>
          <a:bodyPr wrap="none" rtlCol="0">
            <a:spAutoFit/>
          </a:bodyPr>
          <a:lstStyle/>
          <a:p>
            <a:r>
              <a:rPr lang="en-US" sz="4000" b="1" dirty="0">
                <a:solidFill>
                  <a:schemeClr val="bg1">
                    <a:lumMod val="85000"/>
                  </a:schemeClr>
                </a:solidFill>
                <a:latin typeface="Arial" panose="020B0604020202020204" pitchFamily="34" charset="0"/>
                <a:cs typeface="Arial" panose="020B0604020202020204" pitchFamily="34" charset="0"/>
              </a:rPr>
              <a:t>Early Results, use with caution</a:t>
            </a:r>
          </a:p>
        </p:txBody>
      </p:sp>
      <p:cxnSp>
        <p:nvCxnSpPr>
          <p:cNvPr id="13" name="Straight Connector 12">
            <a:extLst>
              <a:ext uri="{FF2B5EF4-FFF2-40B4-BE49-F238E27FC236}">
                <a16:creationId xmlns:a16="http://schemas.microsoft.com/office/drawing/2014/main" id="{CA657387-3958-477C-A295-801C9BBF5B98}"/>
              </a:ext>
            </a:extLst>
          </p:cNvPr>
          <p:cNvCxnSpPr/>
          <p:nvPr/>
        </p:nvCxnSpPr>
        <p:spPr>
          <a:xfrm>
            <a:off x="6301920" y="1591335"/>
            <a:ext cx="0" cy="3675331"/>
          </a:xfrm>
          <a:prstGeom prst="line">
            <a:avLst/>
          </a:prstGeom>
          <a:ln w="57150"/>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34401C36-4C07-4B53-BDE2-F73B443BAFDF}"/>
              </a:ext>
            </a:extLst>
          </p:cNvPr>
          <p:cNvSpPr txBox="1"/>
          <p:nvPr/>
        </p:nvSpPr>
        <p:spPr>
          <a:xfrm>
            <a:off x="3516832" y="6453385"/>
            <a:ext cx="4544834" cy="369332"/>
          </a:xfrm>
          <a:prstGeom prst="rect">
            <a:avLst/>
          </a:prstGeom>
          <a:noFill/>
        </p:spPr>
        <p:txBody>
          <a:bodyPr wrap="none" rtlCol="0">
            <a:spAutoFit/>
          </a:bodyPr>
          <a:lstStyle/>
          <a:p>
            <a:r>
              <a:rPr lang="en-US" dirty="0"/>
              <a:t>*3 respondents provided two projects each</a:t>
            </a:r>
          </a:p>
        </p:txBody>
      </p:sp>
    </p:spTree>
    <p:extLst>
      <p:ext uri="{BB962C8B-B14F-4D97-AF65-F5344CB8AC3E}">
        <p14:creationId xmlns:p14="http://schemas.microsoft.com/office/powerpoint/2010/main" val="988867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9B5EDF7-5D73-452B-BB7F-5215D69BC401}"/>
              </a:ext>
            </a:extLst>
          </p:cNvPr>
          <p:cNvSpPr txBox="1"/>
          <p:nvPr/>
        </p:nvSpPr>
        <p:spPr>
          <a:xfrm rot="20541211">
            <a:off x="3021345" y="3849554"/>
            <a:ext cx="7738016" cy="707886"/>
          </a:xfrm>
          <a:prstGeom prst="rect">
            <a:avLst/>
          </a:prstGeom>
          <a:noFill/>
        </p:spPr>
        <p:txBody>
          <a:bodyPr wrap="none" rtlCol="0">
            <a:spAutoFit/>
          </a:bodyPr>
          <a:lstStyle/>
          <a:p>
            <a:r>
              <a:rPr lang="en-US" sz="40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
        <p:nvSpPr>
          <p:cNvPr id="2" name="Title 1">
            <a:extLst>
              <a:ext uri="{FF2B5EF4-FFF2-40B4-BE49-F238E27FC236}">
                <a16:creationId xmlns:a16="http://schemas.microsoft.com/office/drawing/2014/main" id="{49656859-7C62-4F6F-9180-91DB4D090D25}"/>
              </a:ext>
            </a:extLst>
          </p:cNvPr>
          <p:cNvSpPr>
            <a:spLocks noGrp="1"/>
          </p:cNvSpPr>
          <p:nvPr>
            <p:ph type="title"/>
          </p:nvPr>
        </p:nvSpPr>
        <p:spPr>
          <a:xfrm>
            <a:off x="1371600" y="361950"/>
            <a:ext cx="10932160" cy="750543"/>
          </a:xfrm>
        </p:spPr>
        <p:txBody>
          <a:bodyPr>
            <a:normAutofit fontScale="90000"/>
          </a:bodyPr>
          <a:lstStyle/>
          <a:p>
            <a:r>
              <a:rPr lang="en-US" dirty="0"/>
              <a:t>Results (so far): 33 sample projects/programs</a:t>
            </a:r>
          </a:p>
        </p:txBody>
      </p:sp>
      <p:sp>
        <p:nvSpPr>
          <p:cNvPr id="3" name="Slide Number Placeholder 2">
            <a:extLst>
              <a:ext uri="{FF2B5EF4-FFF2-40B4-BE49-F238E27FC236}">
                <a16:creationId xmlns:a16="http://schemas.microsoft.com/office/drawing/2014/main" id="{35194E6E-A3F6-4883-8F57-23E30EF8D374}"/>
              </a:ext>
            </a:extLst>
          </p:cNvPr>
          <p:cNvSpPr>
            <a:spLocks noGrp="1"/>
          </p:cNvSpPr>
          <p:nvPr>
            <p:ph type="sldNum" sz="quarter" idx="12"/>
          </p:nvPr>
        </p:nvSpPr>
        <p:spPr/>
        <p:txBody>
          <a:bodyPr/>
          <a:lstStyle/>
          <a:p>
            <a:fld id="{CD7523D8-0813-224C-91B3-A6EBF8F66999}" type="slidenum">
              <a:rPr lang="en-US" smtClean="0"/>
              <a:t>32</a:t>
            </a:fld>
            <a:endParaRPr lang="en-US"/>
          </a:p>
        </p:txBody>
      </p:sp>
      <p:sp>
        <p:nvSpPr>
          <p:cNvPr id="4" name="TextBox 3">
            <a:extLst>
              <a:ext uri="{FF2B5EF4-FFF2-40B4-BE49-F238E27FC236}">
                <a16:creationId xmlns:a16="http://schemas.microsoft.com/office/drawing/2014/main" id="{D32BEB1C-3F18-4D0C-9EC3-B6CC4FEF89D1}"/>
              </a:ext>
            </a:extLst>
          </p:cNvPr>
          <p:cNvSpPr txBox="1"/>
          <p:nvPr/>
        </p:nvSpPr>
        <p:spPr>
          <a:xfrm>
            <a:off x="2431360" y="2905401"/>
            <a:ext cx="2626805" cy="2585323"/>
          </a:xfrm>
          <a:prstGeom prst="rect">
            <a:avLst/>
          </a:prstGeom>
          <a:noFill/>
        </p:spPr>
        <p:txBody>
          <a:bodyPr wrap="square" rtlCol="0">
            <a:spAutoFit/>
          </a:bodyPr>
          <a:lstStyle/>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Alabama</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California</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Florida</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Idaho</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Illinois</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Indiana</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Louisiana</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Missouri</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New Mexico</a:t>
            </a:r>
          </a:p>
        </p:txBody>
      </p:sp>
      <p:sp>
        <p:nvSpPr>
          <p:cNvPr id="5" name="TextBox 4">
            <a:extLst>
              <a:ext uri="{FF2B5EF4-FFF2-40B4-BE49-F238E27FC236}">
                <a16:creationId xmlns:a16="http://schemas.microsoft.com/office/drawing/2014/main" id="{32705624-F024-4CCA-8AF7-C92A5C270A8D}"/>
              </a:ext>
            </a:extLst>
          </p:cNvPr>
          <p:cNvSpPr txBox="1"/>
          <p:nvPr/>
        </p:nvSpPr>
        <p:spPr>
          <a:xfrm>
            <a:off x="1244741" y="1036528"/>
            <a:ext cx="9702521" cy="1938992"/>
          </a:xfrm>
          <a:prstGeom prst="rect">
            <a:avLst/>
          </a:prstGeom>
          <a:noFill/>
        </p:spPr>
        <p:txBody>
          <a:bodyPr wrap="square" rtlCol="0">
            <a:spAutoFit/>
          </a:bodyPr>
          <a:lstStyle/>
          <a:p>
            <a:pPr marL="342891" indent="-342891">
              <a:buFont typeface="Arial" panose="020B0604020202020204" pitchFamily="34" charset="0"/>
              <a:buChar char="•"/>
            </a:pPr>
            <a:r>
              <a:rPr lang="en-US" sz="2400" dirty="0">
                <a:latin typeface="Arial" panose="020B0604020202020204" pitchFamily="34" charset="0"/>
                <a:cs typeface="Arial" panose="020B0604020202020204" pitchFamily="34" charset="0"/>
              </a:rPr>
              <a:t>The collected data came from 27 projects and 6 programs, with</a:t>
            </a: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r>
              <a:rPr lang="en-US" sz="2400" dirty="0">
                <a:latin typeface="Arial" panose="020B0604020202020204" pitchFamily="34" charset="0"/>
                <a:cs typeface="Arial" panose="020B0604020202020204" pitchFamily="34" charset="0"/>
              </a:rPr>
              <a:t>~$20 Billion USD in installed cost</a:t>
            </a: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r>
              <a:rPr lang="en-US" sz="2400" dirty="0">
                <a:latin typeface="Arial" panose="020B0604020202020204" pitchFamily="34" charset="0"/>
                <a:cs typeface="Arial" panose="020B0604020202020204" pitchFamily="34" charset="0"/>
              </a:rPr>
              <a:t>Located in 17 U.S. states and territories:</a:t>
            </a:r>
          </a:p>
        </p:txBody>
      </p:sp>
      <p:sp>
        <p:nvSpPr>
          <p:cNvPr id="7" name="TextBox 6">
            <a:extLst>
              <a:ext uri="{FF2B5EF4-FFF2-40B4-BE49-F238E27FC236}">
                <a16:creationId xmlns:a16="http://schemas.microsoft.com/office/drawing/2014/main" id="{C1ECE138-9B1F-4893-B47D-BDBB736E04C4}"/>
              </a:ext>
            </a:extLst>
          </p:cNvPr>
          <p:cNvSpPr txBox="1"/>
          <p:nvPr/>
        </p:nvSpPr>
        <p:spPr>
          <a:xfrm>
            <a:off x="5960568" y="2913978"/>
            <a:ext cx="3124200" cy="2308324"/>
          </a:xfrm>
          <a:prstGeom prst="rect">
            <a:avLst/>
          </a:prstGeom>
          <a:noFill/>
        </p:spPr>
        <p:txBody>
          <a:bodyPr wrap="square" rtlCol="0">
            <a:spAutoFit/>
          </a:bodyPr>
          <a:lstStyle/>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New York</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Pennsylvania</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South Carolina</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Tennessee</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Texas</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Virginia</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Washington</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Washington DC</a:t>
            </a:r>
          </a:p>
        </p:txBody>
      </p:sp>
      <p:sp>
        <p:nvSpPr>
          <p:cNvPr id="8" name="TextBox 7">
            <a:extLst>
              <a:ext uri="{FF2B5EF4-FFF2-40B4-BE49-F238E27FC236}">
                <a16:creationId xmlns:a16="http://schemas.microsoft.com/office/drawing/2014/main" id="{213AF81C-E928-474C-A4C6-427F49D2A681}"/>
              </a:ext>
            </a:extLst>
          </p:cNvPr>
          <p:cNvSpPr txBox="1"/>
          <p:nvPr/>
        </p:nvSpPr>
        <p:spPr>
          <a:xfrm>
            <a:off x="1327609" y="5363866"/>
            <a:ext cx="9702521" cy="830997"/>
          </a:xfrm>
          <a:prstGeom prst="rect">
            <a:avLst/>
          </a:prstGeom>
          <a:noFill/>
        </p:spPr>
        <p:txBody>
          <a:bodyPr wrap="square" rtlCol="0">
            <a:spAutoFit/>
          </a:bodyPr>
          <a:lstStyle/>
          <a:p>
            <a:pPr marL="342891" indent="-342891">
              <a:buFont typeface="Arial" panose="020B0604020202020204" pitchFamily="34" charset="0"/>
              <a:buChar char="•"/>
            </a:pPr>
            <a:r>
              <a:rPr lang="en-US" sz="2400" dirty="0">
                <a:latin typeface="Arial" panose="020B0604020202020204" pitchFamily="34" charset="0"/>
                <a:cs typeface="Arial" panose="020B0604020202020204" pitchFamily="34" charset="0"/>
              </a:rPr>
              <a:t>The types of projects/programs they represent, and the maturity and environment scores are shown in next slides.</a:t>
            </a:r>
          </a:p>
        </p:txBody>
      </p:sp>
    </p:spTree>
    <p:extLst>
      <p:ext uri="{BB962C8B-B14F-4D97-AF65-F5344CB8AC3E}">
        <p14:creationId xmlns:p14="http://schemas.microsoft.com/office/powerpoint/2010/main" val="1516617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34C2-B8C0-4B18-9FE7-3A486C7E1907}"/>
              </a:ext>
            </a:extLst>
          </p:cNvPr>
          <p:cNvSpPr>
            <a:spLocks noGrp="1"/>
          </p:cNvSpPr>
          <p:nvPr>
            <p:ph type="title"/>
          </p:nvPr>
        </p:nvSpPr>
        <p:spPr>
          <a:xfrm>
            <a:off x="1371600" y="361951"/>
            <a:ext cx="10434320" cy="1485900"/>
          </a:xfrm>
        </p:spPr>
        <p:txBody>
          <a:bodyPr/>
          <a:lstStyle/>
          <a:p>
            <a:r>
              <a:rPr lang="en-US" dirty="0"/>
              <a:t>Large and Complex Projects/Programs (N=33)</a:t>
            </a:r>
          </a:p>
        </p:txBody>
      </p:sp>
      <p:sp>
        <p:nvSpPr>
          <p:cNvPr id="3" name="Slide Number Placeholder 2">
            <a:extLst>
              <a:ext uri="{FF2B5EF4-FFF2-40B4-BE49-F238E27FC236}">
                <a16:creationId xmlns:a16="http://schemas.microsoft.com/office/drawing/2014/main" id="{91CA9E0C-9D01-451E-B987-4FDE9D28BADF}"/>
              </a:ext>
            </a:extLst>
          </p:cNvPr>
          <p:cNvSpPr>
            <a:spLocks noGrp="1"/>
          </p:cNvSpPr>
          <p:nvPr>
            <p:ph type="sldNum" sz="quarter" idx="12"/>
          </p:nvPr>
        </p:nvSpPr>
        <p:spPr/>
        <p:txBody>
          <a:bodyPr/>
          <a:lstStyle/>
          <a:p>
            <a:fld id="{CD7523D8-0813-224C-91B3-A6EBF8F66999}" type="slidenum">
              <a:rPr lang="en-US" smtClean="0"/>
              <a:t>33</a:t>
            </a:fld>
            <a:endParaRPr lang="en-US"/>
          </a:p>
        </p:txBody>
      </p:sp>
      <p:graphicFrame>
        <p:nvGraphicFramePr>
          <p:cNvPr id="4" name="Table 4">
            <a:extLst>
              <a:ext uri="{FF2B5EF4-FFF2-40B4-BE49-F238E27FC236}">
                <a16:creationId xmlns:a16="http://schemas.microsoft.com/office/drawing/2014/main" id="{1BA98A5C-55F1-4745-A80A-1E63E46084C9}"/>
              </a:ext>
            </a:extLst>
          </p:cNvPr>
          <p:cNvGraphicFramePr>
            <a:graphicFrameLocks noGrp="1"/>
          </p:cNvGraphicFramePr>
          <p:nvPr>
            <p:extLst>
              <p:ext uri="{D42A27DB-BD31-4B8C-83A1-F6EECF244321}">
                <p14:modId xmlns:p14="http://schemas.microsoft.com/office/powerpoint/2010/main" val="2315667946"/>
              </p:ext>
            </p:extLst>
          </p:nvPr>
        </p:nvGraphicFramePr>
        <p:xfrm>
          <a:off x="1823884" y="1994088"/>
          <a:ext cx="8864600" cy="2966720"/>
        </p:xfrm>
        <a:graphic>
          <a:graphicData uri="http://schemas.openxmlformats.org/drawingml/2006/table">
            <a:tbl>
              <a:tblPr firstRow="1" bandRow="1">
                <a:tableStyleId>{5C22544A-7EE6-4342-B048-85BDC9FD1C3A}</a:tableStyleId>
              </a:tblPr>
              <a:tblGrid>
                <a:gridCol w="5025120">
                  <a:extLst>
                    <a:ext uri="{9D8B030D-6E8A-4147-A177-3AD203B41FA5}">
                      <a16:colId xmlns:a16="http://schemas.microsoft.com/office/drawing/2014/main" val="957568045"/>
                    </a:ext>
                  </a:extLst>
                </a:gridCol>
                <a:gridCol w="3839480">
                  <a:extLst>
                    <a:ext uri="{9D8B030D-6E8A-4147-A177-3AD203B41FA5}">
                      <a16:colId xmlns:a16="http://schemas.microsoft.com/office/drawing/2014/main" val="117233385"/>
                    </a:ext>
                  </a:extLst>
                </a:gridCol>
              </a:tblGrid>
              <a:tr h="370840">
                <a:tc>
                  <a:txBody>
                    <a:bodyPr/>
                    <a:lstStyle/>
                    <a:p>
                      <a:pPr algn="ctr"/>
                      <a:r>
                        <a:rPr lang="en-US" sz="1300" dirty="0"/>
                        <a:t>Type of projects/programs</a:t>
                      </a:r>
                    </a:p>
                  </a:txBody>
                  <a:tcPr/>
                </a:tc>
                <a:tc>
                  <a:txBody>
                    <a:bodyPr/>
                    <a:lstStyle/>
                    <a:p>
                      <a:pPr algn="ctr"/>
                      <a:r>
                        <a:rPr lang="en-US" sz="1300" dirty="0"/>
                        <a:t># of project/programs</a:t>
                      </a:r>
                    </a:p>
                  </a:txBody>
                  <a:tcPr/>
                </a:tc>
                <a:extLst>
                  <a:ext uri="{0D108BD9-81ED-4DB2-BD59-A6C34878D82A}">
                    <a16:rowId xmlns:a16="http://schemas.microsoft.com/office/drawing/2014/main" val="1470201674"/>
                  </a:ext>
                </a:extLst>
              </a:tr>
              <a:tr h="370840">
                <a:tc>
                  <a:txBody>
                    <a:bodyPr/>
                    <a:lstStyle/>
                    <a:p>
                      <a:pPr algn="ctr" fontAlgn="b"/>
                      <a:r>
                        <a:rPr lang="en-US" sz="1600" b="0" i="0" u="none" strike="noStrike" dirty="0">
                          <a:solidFill>
                            <a:srgbClr val="000000"/>
                          </a:solidFill>
                          <a:effectLst/>
                          <a:latin typeface="+mn-lt"/>
                        </a:rPr>
                        <a:t>Clean-up</a:t>
                      </a:r>
                    </a:p>
                  </a:txBody>
                  <a:tcPr marL="0" marR="0" marT="0" marB="0" anchor="ctr"/>
                </a:tc>
                <a:tc>
                  <a:txBody>
                    <a:bodyPr/>
                    <a:lstStyle/>
                    <a:p>
                      <a:pPr algn="ctr" fontAlgn="b"/>
                      <a:r>
                        <a:rPr lang="en-US" sz="1600" b="0" i="0" u="none" strike="noStrike" dirty="0">
                          <a:solidFill>
                            <a:srgbClr val="000000"/>
                          </a:solidFill>
                          <a:effectLst/>
                          <a:latin typeface="+mn-lt"/>
                        </a:rPr>
                        <a:t>7</a:t>
                      </a:r>
                    </a:p>
                  </a:txBody>
                  <a:tcPr marL="0" marR="0" marT="0" marB="0" anchor="ctr"/>
                </a:tc>
                <a:extLst>
                  <a:ext uri="{0D108BD9-81ED-4DB2-BD59-A6C34878D82A}">
                    <a16:rowId xmlns:a16="http://schemas.microsoft.com/office/drawing/2014/main" val="4178827339"/>
                  </a:ext>
                </a:extLst>
              </a:tr>
              <a:tr h="370840">
                <a:tc>
                  <a:txBody>
                    <a:bodyPr/>
                    <a:lstStyle/>
                    <a:p>
                      <a:pPr algn="ctr" fontAlgn="b"/>
                      <a:r>
                        <a:rPr lang="en-US" sz="1600" b="0" i="0" u="none" strike="noStrike" dirty="0">
                          <a:solidFill>
                            <a:srgbClr val="000000"/>
                          </a:solidFill>
                          <a:effectLst/>
                          <a:latin typeface="+mn-lt"/>
                        </a:rPr>
                        <a:t>Construction</a:t>
                      </a:r>
                    </a:p>
                  </a:txBody>
                  <a:tcPr marL="0" marR="0" marT="0" marB="0" anchor="ctr"/>
                </a:tc>
                <a:tc>
                  <a:txBody>
                    <a:bodyPr/>
                    <a:lstStyle/>
                    <a:p>
                      <a:pPr algn="ctr" fontAlgn="b"/>
                      <a:r>
                        <a:rPr lang="en-US" sz="1600" b="0" i="0" u="none" strike="noStrike" dirty="0">
                          <a:solidFill>
                            <a:srgbClr val="000000"/>
                          </a:solidFill>
                          <a:effectLst/>
                          <a:latin typeface="+mn-lt"/>
                        </a:rPr>
                        <a:t>6</a:t>
                      </a:r>
                    </a:p>
                  </a:txBody>
                  <a:tcPr marL="0" marR="0" marT="0" marB="0" anchor="ctr"/>
                </a:tc>
                <a:extLst>
                  <a:ext uri="{0D108BD9-81ED-4DB2-BD59-A6C34878D82A}">
                    <a16:rowId xmlns:a16="http://schemas.microsoft.com/office/drawing/2014/main" val="1249576632"/>
                  </a:ext>
                </a:extLst>
              </a:tr>
              <a:tr h="370840">
                <a:tc>
                  <a:txBody>
                    <a:bodyPr/>
                    <a:lstStyle/>
                    <a:p>
                      <a:pPr algn="ctr" fontAlgn="b"/>
                      <a:r>
                        <a:rPr lang="en-US" sz="1600" b="0" i="0" u="none" strike="noStrike" dirty="0">
                          <a:solidFill>
                            <a:srgbClr val="000000"/>
                          </a:solidFill>
                          <a:effectLst/>
                          <a:latin typeface="+mn-lt"/>
                        </a:rPr>
                        <a:t>Defense</a:t>
                      </a:r>
                    </a:p>
                  </a:txBody>
                  <a:tcPr marL="0" marR="0" marT="0" marB="0" anchor="ctr"/>
                </a:tc>
                <a:tc>
                  <a:txBody>
                    <a:bodyPr/>
                    <a:lstStyle/>
                    <a:p>
                      <a:pPr algn="ctr" fontAlgn="b"/>
                      <a:r>
                        <a:rPr lang="en-US" sz="1600" b="0" i="0" u="none" strike="noStrike" dirty="0">
                          <a:solidFill>
                            <a:srgbClr val="000000"/>
                          </a:solidFill>
                          <a:effectLst/>
                          <a:latin typeface="+mn-lt"/>
                        </a:rPr>
                        <a:t>6</a:t>
                      </a:r>
                    </a:p>
                  </a:txBody>
                  <a:tcPr marL="0" marR="0" marT="0" marB="0" anchor="ctr"/>
                </a:tc>
                <a:extLst>
                  <a:ext uri="{0D108BD9-81ED-4DB2-BD59-A6C34878D82A}">
                    <a16:rowId xmlns:a16="http://schemas.microsoft.com/office/drawing/2014/main" val="3519418812"/>
                  </a:ext>
                </a:extLst>
              </a:tr>
              <a:tr h="370840">
                <a:tc>
                  <a:txBody>
                    <a:bodyPr/>
                    <a:lstStyle/>
                    <a:p>
                      <a:pPr algn="ctr" fontAlgn="b"/>
                      <a:r>
                        <a:rPr lang="en-US" sz="1600" b="0" i="0" u="none" strike="noStrike" dirty="0">
                          <a:solidFill>
                            <a:srgbClr val="000000"/>
                          </a:solidFill>
                          <a:effectLst/>
                          <a:latin typeface="+mn-lt"/>
                        </a:rPr>
                        <a:t>Software</a:t>
                      </a:r>
                    </a:p>
                  </a:txBody>
                  <a:tcPr marL="0" marR="0" marT="0" marB="0" anchor="ctr"/>
                </a:tc>
                <a:tc>
                  <a:txBody>
                    <a:bodyPr/>
                    <a:lstStyle/>
                    <a:p>
                      <a:pPr algn="ctr" fontAlgn="b"/>
                      <a:r>
                        <a:rPr lang="en-US" sz="1600" b="0" i="0" u="none" strike="noStrike" dirty="0">
                          <a:solidFill>
                            <a:srgbClr val="000000"/>
                          </a:solidFill>
                          <a:effectLst/>
                          <a:latin typeface="+mn-lt"/>
                        </a:rPr>
                        <a:t>4</a:t>
                      </a:r>
                    </a:p>
                  </a:txBody>
                  <a:tcPr marL="0" marR="0" marT="0" marB="0" anchor="ctr"/>
                </a:tc>
                <a:extLst>
                  <a:ext uri="{0D108BD9-81ED-4DB2-BD59-A6C34878D82A}">
                    <a16:rowId xmlns:a16="http://schemas.microsoft.com/office/drawing/2014/main" val="629096189"/>
                  </a:ext>
                </a:extLst>
              </a:tr>
              <a:tr h="370840">
                <a:tc>
                  <a:txBody>
                    <a:bodyPr/>
                    <a:lstStyle/>
                    <a:p>
                      <a:pPr algn="ctr" fontAlgn="b"/>
                      <a:r>
                        <a:rPr lang="en-US" sz="1600" b="0" i="0" u="none" strike="noStrike" dirty="0">
                          <a:solidFill>
                            <a:srgbClr val="000000"/>
                          </a:solidFill>
                          <a:effectLst/>
                          <a:latin typeface="+mn-lt"/>
                        </a:rPr>
                        <a:t>Aerospace</a:t>
                      </a:r>
                    </a:p>
                  </a:txBody>
                  <a:tcPr marL="0" marR="0" marT="0" marB="0" anchor="ctr"/>
                </a:tc>
                <a:tc>
                  <a:txBody>
                    <a:bodyPr/>
                    <a:lstStyle/>
                    <a:p>
                      <a:pPr algn="ctr" fontAlgn="b"/>
                      <a:r>
                        <a:rPr lang="en-US" sz="1600" b="0" i="0" u="none" strike="noStrike" dirty="0">
                          <a:solidFill>
                            <a:srgbClr val="000000"/>
                          </a:solidFill>
                          <a:effectLst/>
                          <a:latin typeface="+mn-lt"/>
                        </a:rPr>
                        <a:t>3</a:t>
                      </a:r>
                    </a:p>
                  </a:txBody>
                  <a:tcPr marL="0" marR="0" marT="0" marB="0" anchor="ctr"/>
                </a:tc>
                <a:extLst>
                  <a:ext uri="{0D108BD9-81ED-4DB2-BD59-A6C34878D82A}">
                    <a16:rowId xmlns:a16="http://schemas.microsoft.com/office/drawing/2014/main" val="1365547231"/>
                  </a:ext>
                </a:extLst>
              </a:tr>
              <a:tr h="370840">
                <a:tc>
                  <a:txBody>
                    <a:bodyPr/>
                    <a:lstStyle/>
                    <a:p>
                      <a:pPr algn="ctr" fontAlgn="b"/>
                      <a:r>
                        <a:rPr lang="en-US" sz="1600" b="0" i="0" u="none" strike="noStrike" dirty="0">
                          <a:solidFill>
                            <a:srgbClr val="000000"/>
                          </a:solidFill>
                          <a:effectLst/>
                          <a:latin typeface="+mn-lt"/>
                        </a:rPr>
                        <a:t>Manufacturing</a:t>
                      </a:r>
                    </a:p>
                  </a:txBody>
                  <a:tcPr marL="0" marR="0" marT="0" marB="0" anchor="ctr"/>
                </a:tc>
                <a:tc>
                  <a:txBody>
                    <a:bodyPr/>
                    <a:lstStyle/>
                    <a:p>
                      <a:pPr algn="ctr" fontAlgn="b"/>
                      <a:r>
                        <a:rPr lang="en-US" sz="1600" b="0" i="0" u="none" strike="noStrike" dirty="0">
                          <a:solidFill>
                            <a:srgbClr val="000000"/>
                          </a:solidFill>
                          <a:effectLst/>
                          <a:latin typeface="+mn-lt"/>
                        </a:rPr>
                        <a:t>3</a:t>
                      </a:r>
                    </a:p>
                  </a:txBody>
                  <a:tcPr marL="0" marR="0" marT="0" marB="0" anchor="ctr"/>
                </a:tc>
                <a:extLst>
                  <a:ext uri="{0D108BD9-81ED-4DB2-BD59-A6C34878D82A}">
                    <a16:rowId xmlns:a16="http://schemas.microsoft.com/office/drawing/2014/main" val="3472134000"/>
                  </a:ext>
                </a:extLst>
              </a:tr>
              <a:tr h="370840">
                <a:tc>
                  <a:txBody>
                    <a:bodyPr/>
                    <a:lstStyle/>
                    <a:p>
                      <a:pPr algn="ctr" fontAlgn="b"/>
                      <a:r>
                        <a:rPr lang="en-US" sz="1600" b="0" i="0" u="none" strike="noStrike" dirty="0">
                          <a:solidFill>
                            <a:srgbClr val="000000"/>
                          </a:solidFill>
                          <a:effectLst/>
                          <a:latin typeface="+mn-lt"/>
                        </a:rPr>
                        <a:t>Other (science, unspecified)</a:t>
                      </a:r>
                    </a:p>
                  </a:txBody>
                  <a:tcPr marL="0" marR="0" marT="0" marB="0" anchor="ctr"/>
                </a:tc>
                <a:tc>
                  <a:txBody>
                    <a:bodyPr/>
                    <a:lstStyle/>
                    <a:p>
                      <a:pPr algn="ctr" fontAlgn="b"/>
                      <a:r>
                        <a:rPr lang="en-US" sz="1600" b="0" i="0" u="none" strike="noStrike" dirty="0">
                          <a:solidFill>
                            <a:srgbClr val="000000"/>
                          </a:solidFill>
                          <a:effectLst/>
                          <a:latin typeface="+mn-lt"/>
                        </a:rPr>
                        <a:t>4</a:t>
                      </a:r>
                    </a:p>
                  </a:txBody>
                  <a:tcPr marL="0" marR="0" marT="0" marB="0" anchor="ctr"/>
                </a:tc>
                <a:extLst>
                  <a:ext uri="{0D108BD9-81ED-4DB2-BD59-A6C34878D82A}">
                    <a16:rowId xmlns:a16="http://schemas.microsoft.com/office/drawing/2014/main" val="3782744916"/>
                  </a:ext>
                </a:extLst>
              </a:tr>
            </a:tbl>
          </a:graphicData>
        </a:graphic>
      </p:graphicFrame>
      <p:sp>
        <p:nvSpPr>
          <p:cNvPr id="5" name="TextBox 4">
            <a:extLst>
              <a:ext uri="{FF2B5EF4-FFF2-40B4-BE49-F238E27FC236}">
                <a16:creationId xmlns:a16="http://schemas.microsoft.com/office/drawing/2014/main" id="{4390C3C4-631C-4B9A-899A-6708593C37D5}"/>
              </a:ext>
            </a:extLst>
          </p:cNvPr>
          <p:cNvSpPr txBox="1"/>
          <p:nvPr/>
        </p:nvSpPr>
        <p:spPr>
          <a:xfrm>
            <a:off x="3234784" y="5958001"/>
            <a:ext cx="7738016" cy="707886"/>
          </a:xfrm>
          <a:prstGeom prst="rect">
            <a:avLst/>
          </a:prstGeom>
          <a:noFill/>
        </p:spPr>
        <p:txBody>
          <a:bodyPr wrap="none" rtlCol="0">
            <a:spAutoFit/>
          </a:bodyPr>
          <a:lstStyle/>
          <a:p>
            <a:r>
              <a:rPr lang="en-US" sz="40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Tree>
    <p:extLst>
      <p:ext uri="{BB962C8B-B14F-4D97-AF65-F5344CB8AC3E}">
        <p14:creationId xmlns:p14="http://schemas.microsoft.com/office/powerpoint/2010/main" val="380944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618016-2B7E-4D60-9632-D6DF8D2CEE8C}"/>
              </a:ext>
            </a:extLst>
          </p:cNvPr>
          <p:cNvSpPr txBox="1"/>
          <p:nvPr/>
        </p:nvSpPr>
        <p:spPr>
          <a:xfrm>
            <a:off x="3234784" y="5958001"/>
            <a:ext cx="7738016" cy="707886"/>
          </a:xfrm>
          <a:prstGeom prst="rect">
            <a:avLst/>
          </a:prstGeom>
          <a:noFill/>
        </p:spPr>
        <p:txBody>
          <a:bodyPr wrap="none" rtlCol="0">
            <a:spAutoFit/>
          </a:bodyPr>
          <a:lstStyle/>
          <a:p>
            <a:r>
              <a:rPr lang="en-US" sz="40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
        <p:nvSpPr>
          <p:cNvPr id="2" name="Title 1">
            <a:extLst>
              <a:ext uri="{FF2B5EF4-FFF2-40B4-BE49-F238E27FC236}">
                <a16:creationId xmlns:a16="http://schemas.microsoft.com/office/drawing/2014/main" id="{6B8F5FCB-E9DC-48B1-B335-7136821D207B}"/>
              </a:ext>
            </a:extLst>
          </p:cNvPr>
          <p:cNvSpPr>
            <a:spLocks noGrp="1"/>
          </p:cNvSpPr>
          <p:nvPr>
            <p:ph type="title"/>
          </p:nvPr>
        </p:nvSpPr>
        <p:spPr>
          <a:xfrm>
            <a:off x="1371600" y="361951"/>
            <a:ext cx="10928555" cy="1485900"/>
          </a:xfrm>
        </p:spPr>
        <p:txBody>
          <a:bodyPr/>
          <a:lstStyle/>
          <a:p>
            <a:r>
              <a:rPr lang="en-US" dirty="0"/>
              <a:t>Sample Maturity and Environment Scores</a:t>
            </a:r>
          </a:p>
        </p:txBody>
      </p:sp>
      <p:sp>
        <p:nvSpPr>
          <p:cNvPr id="3" name="Slide Number Placeholder 2">
            <a:extLst>
              <a:ext uri="{FF2B5EF4-FFF2-40B4-BE49-F238E27FC236}">
                <a16:creationId xmlns:a16="http://schemas.microsoft.com/office/drawing/2014/main" id="{9C0F3766-30D5-4054-B29E-AA9D4F6983BE}"/>
              </a:ext>
            </a:extLst>
          </p:cNvPr>
          <p:cNvSpPr>
            <a:spLocks noGrp="1"/>
          </p:cNvSpPr>
          <p:nvPr>
            <p:ph type="sldNum" sz="quarter" idx="12"/>
          </p:nvPr>
        </p:nvSpPr>
        <p:spPr/>
        <p:txBody>
          <a:bodyPr/>
          <a:lstStyle/>
          <a:p>
            <a:fld id="{CD7523D8-0813-224C-91B3-A6EBF8F66999}" type="slidenum">
              <a:rPr lang="en-US" smtClean="0"/>
              <a:t>34</a:t>
            </a:fld>
            <a:endParaRPr lang="en-US"/>
          </a:p>
        </p:txBody>
      </p:sp>
      <p:graphicFrame>
        <p:nvGraphicFramePr>
          <p:cNvPr id="4" name="Table 3">
            <a:extLst>
              <a:ext uri="{FF2B5EF4-FFF2-40B4-BE49-F238E27FC236}">
                <a16:creationId xmlns:a16="http://schemas.microsoft.com/office/drawing/2014/main" id="{5691999F-33AE-4A36-815A-E7F428B1B772}"/>
              </a:ext>
            </a:extLst>
          </p:cNvPr>
          <p:cNvGraphicFramePr>
            <a:graphicFrameLocks noGrp="1"/>
          </p:cNvGraphicFramePr>
          <p:nvPr>
            <p:extLst>
              <p:ext uri="{D42A27DB-BD31-4B8C-83A1-F6EECF244321}">
                <p14:modId xmlns:p14="http://schemas.microsoft.com/office/powerpoint/2010/main" val="533544117"/>
              </p:ext>
            </p:extLst>
          </p:nvPr>
        </p:nvGraphicFramePr>
        <p:xfrm>
          <a:off x="883921" y="1816947"/>
          <a:ext cx="11135369" cy="1283125"/>
        </p:xfrm>
        <a:graphic>
          <a:graphicData uri="http://schemas.openxmlformats.org/drawingml/2006/table">
            <a:tbl>
              <a:tblPr firstRow="1" firstCol="1" bandRow="1">
                <a:tableStyleId>{5C22544A-7EE6-4342-B048-85BDC9FD1C3A}</a:tableStyleId>
              </a:tblPr>
              <a:tblGrid>
                <a:gridCol w="4516007">
                  <a:extLst>
                    <a:ext uri="{9D8B030D-6E8A-4147-A177-3AD203B41FA5}">
                      <a16:colId xmlns:a16="http://schemas.microsoft.com/office/drawing/2014/main" val="4060298919"/>
                    </a:ext>
                  </a:extLst>
                </a:gridCol>
                <a:gridCol w="1103227">
                  <a:extLst>
                    <a:ext uri="{9D8B030D-6E8A-4147-A177-3AD203B41FA5}">
                      <a16:colId xmlns:a16="http://schemas.microsoft.com/office/drawing/2014/main" val="3570171683"/>
                    </a:ext>
                  </a:extLst>
                </a:gridCol>
                <a:gridCol w="1103227">
                  <a:extLst>
                    <a:ext uri="{9D8B030D-6E8A-4147-A177-3AD203B41FA5}">
                      <a16:colId xmlns:a16="http://schemas.microsoft.com/office/drawing/2014/main" val="2543329720"/>
                    </a:ext>
                  </a:extLst>
                </a:gridCol>
                <a:gridCol w="1103227">
                  <a:extLst>
                    <a:ext uri="{9D8B030D-6E8A-4147-A177-3AD203B41FA5}">
                      <a16:colId xmlns:a16="http://schemas.microsoft.com/office/drawing/2014/main" val="1143238017"/>
                    </a:ext>
                  </a:extLst>
                </a:gridCol>
                <a:gridCol w="1103227">
                  <a:extLst>
                    <a:ext uri="{9D8B030D-6E8A-4147-A177-3AD203B41FA5}">
                      <a16:colId xmlns:a16="http://schemas.microsoft.com/office/drawing/2014/main" val="3948238612"/>
                    </a:ext>
                  </a:extLst>
                </a:gridCol>
                <a:gridCol w="1103227">
                  <a:extLst>
                    <a:ext uri="{9D8B030D-6E8A-4147-A177-3AD203B41FA5}">
                      <a16:colId xmlns:a16="http://schemas.microsoft.com/office/drawing/2014/main" val="1037983336"/>
                    </a:ext>
                  </a:extLst>
                </a:gridCol>
                <a:gridCol w="1103227">
                  <a:extLst>
                    <a:ext uri="{9D8B030D-6E8A-4147-A177-3AD203B41FA5}">
                      <a16:colId xmlns:a16="http://schemas.microsoft.com/office/drawing/2014/main" val="3842210178"/>
                    </a:ext>
                  </a:extLst>
                </a:gridCol>
              </a:tblGrid>
              <a:tr h="256625">
                <a:tc>
                  <a:txBody>
                    <a:bodyPr/>
                    <a:lstStyle/>
                    <a:p>
                      <a:pPr marL="0" marR="0" algn="just">
                        <a:lnSpc>
                          <a:spcPct val="115000"/>
                        </a:lnSpc>
                        <a:spcBef>
                          <a:spcPts val="0"/>
                        </a:spcBef>
                        <a:spcAft>
                          <a:spcPts val="0"/>
                        </a:spcAft>
                      </a:pPr>
                      <a:r>
                        <a:rPr lang="en-US" sz="1600" dirty="0">
                          <a:effectLst/>
                          <a:latin typeface="+mn-lt"/>
                        </a:rPr>
                        <a:t> </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N</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Mean</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Median</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Min</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Max</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Std. Dev.</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11558022"/>
                  </a:ext>
                </a:extLst>
              </a:tr>
              <a:tr h="25662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dirty="0">
                          <a:effectLst/>
                          <a:latin typeface="+mn-lt"/>
                        </a:rPr>
                        <a:t>Raw Maturity Score (out of 1,000)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33</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611</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626</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57</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887</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180</a:t>
                      </a:r>
                    </a:p>
                  </a:txBody>
                  <a:tcPr marL="68580" marR="68580" marT="0" marB="0" anchor="ctr"/>
                </a:tc>
                <a:extLst>
                  <a:ext uri="{0D108BD9-81ED-4DB2-BD59-A6C34878D82A}">
                    <a16:rowId xmlns:a16="http://schemas.microsoft.com/office/drawing/2014/main" val="669672472"/>
                  </a:ext>
                </a:extLst>
              </a:tr>
              <a:tr h="256625">
                <a:tc>
                  <a:txBody>
                    <a:bodyPr/>
                    <a:lstStyle/>
                    <a:p>
                      <a:pPr marL="0" marR="0">
                        <a:lnSpc>
                          <a:spcPct val="115000"/>
                        </a:lnSpc>
                        <a:spcBef>
                          <a:spcPts val="0"/>
                        </a:spcBef>
                        <a:spcAft>
                          <a:spcPts val="0"/>
                        </a:spcAft>
                      </a:pPr>
                      <a:r>
                        <a:rPr lang="en-US" sz="1600" dirty="0">
                          <a:effectLst/>
                          <a:latin typeface="+mn-lt"/>
                        </a:rPr>
                        <a:t>Adjusted Maturity Score (out of 1,000)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33</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652</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684</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78</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898</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187</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7757575"/>
                  </a:ext>
                </a:extLst>
              </a:tr>
              <a:tr h="256625">
                <a:tc gridSpan="7">
                  <a:txBody>
                    <a:bodyPr/>
                    <a:lstStyle/>
                    <a:p>
                      <a:pPr marL="0" marR="0">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75898501"/>
                  </a:ext>
                </a:extLst>
              </a:tr>
              <a:tr h="256625">
                <a:tc>
                  <a:txBody>
                    <a:bodyPr/>
                    <a:lstStyle/>
                    <a:p>
                      <a:pPr marL="0" marR="0">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Environment Score (out of 1,000)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33</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650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684</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200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897</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600" dirty="0">
                          <a:effectLst/>
                          <a:latin typeface="+mn-lt"/>
                          <a:ea typeface="Times New Roman" panose="02020603050405020304" pitchFamily="18" charset="0"/>
                          <a:cs typeface="Arial" panose="020B0604020202020204" pitchFamily="34" charset="0"/>
                        </a:rPr>
                        <a:t>160</a:t>
                      </a:r>
                    </a:p>
                  </a:txBody>
                  <a:tcPr marL="68580" marR="68580" marT="0" marB="0" anchor="ctr"/>
                </a:tc>
                <a:extLst>
                  <a:ext uri="{0D108BD9-81ED-4DB2-BD59-A6C34878D82A}">
                    <a16:rowId xmlns:a16="http://schemas.microsoft.com/office/drawing/2014/main" val="2010014371"/>
                  </a:ext>
                </a:extLst>
              </a:tr>
            </a:tbl>
          </a:graphicData>
        </a:graphic>
      </p:graphicFrame>
    </p:spTree>
    <p:extLst>
      <p:ext uri="{BB962C8B-B14F-4D97-AF65-F5344CB8AC3E}">
        <p14:creationId xmlns:p14="http://schemas.microsoft.com/office/powerpoint/2010/main" val="3157859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23E75F0-BA7B-4713-BF24-0DF1C03FEDA7}"/>
              </a:ext>
            </a:extLst>
          </p:cNvPr>
          <p:cNvGraphicFramePr>
            <a:graphicFrameLocks/>
          </p:cNvGraphicFramePr>
          <p:nvPr>
            <p:extLst>
              <p:ext uri="{D42A27DB-BD31-4B8C-83A1-F6EECF244321}">
                <p14:modId xmlns:p14="http://schemas.microsoft.com/office/powerpoint/2010/main" val="523517483"/>
              </p:ext>
            </p:extLst>
          </p:nvPr>
        </p:nvGraphicFramePr>
        <p:xfrm>
          <a:off x="779686" y="732128"/>
          <a:ext cx="11189159" cy="5379709"/>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53692FB8-9296-4176-9F3B-BB55DD10BD0B}"/>
              </a:ext>
            </a:extLst>
          </p:cNvPr>
          <p:cNvSpPr>
            <a:spLocks noGrp="1"/>
          </p:cNvSpPr>
          <p:nvPr>
            <p:ph type="sldNum" sz="quarter" idx="12"/>
          </p:nvPr>
        </p:nvSpPr>
        <p:spPr/>
        <p:txBody>
          <a:bodyPr/>
          <a:lstStyle/>
          <a:p>
            <a:fld id="{CD7523D8-0813-224C-91B3-A6EBF8F66999}" type="slidenum">
              <a:rPr lang="en-US" smtClean="0"/>
              <a:t>35</a:t>
            </a:fld>
            <a:endParaRPr lang="en-US"/>
          </a:p>
        </p:txBody>
      </p:sp>
      <p:sp>
        <p:nvSpPr>
          <p:cNvPr id="5" name="Title 1">
            <a:extLst>
              <a:ext uri="{FF2B5EF4-FFF2-40B4-BE49-F238E27FC236}">
                <a16:creationId xmlns:a16="http://schemas.microsoft.com/office/drawing/2014/main" id="{96ADC74E-DC82-4854-B1D7-787964E06D04}"/>
              </a:ext>
            </a:extLst>
          </p:cNvPr>
          <p:cNvSpPr>
            <a:spLocks noGrp="1"/>
          </p:cNvSpPr>
          <p:nvPr>
            <p:ph type="title"/>
          </p:nvPr>
        </p:nvSpPr>
        <p:spPr>
          <a:xfrm>
            <a:off x="1371601" y="38341"/>
            <a:ext cx="10446775" cy="1485900"/>
          </a:xfrm>
        </p:spPr>
        <p:txBody>
          <a:bodyPr/>
          <a:lstStyle/>
          <a:p>
            <a:r>
              <a:rPr lang="en-US" dirty="0"/>
              <a:t>Result: Rating Plot (draft)</a:t>
            </a:r>
          </a:p>
        </p:txBody>
      </p:sp>
      <p:sp>
        <p:nvSpPr>
          <p:cNvPr id="6" name="TextBox 5">
            <a:extLst>
              <a:ext uri="{FF2B5EF4-FFF2-40B4-BE49-F238E27FC236}">
                <a16:creationId xmlns:a16="http://schemas.microsoft.com/office/drawing/2014/main" id="{4E2AAAA9-C433-4C73-BDE3-9D8E4D0C014E}"/>
              </a:ext>
            </a:extLst>
          </p:cNvPr>
          <p:cNvSpPr txBox="1"/>
          <p:nvPr/>
        </p:nvSpPr>
        <p:spPr>
          <a:xfrm>
            <a:off x="3133725" y="6160999"/>
            <a:ext cx="7750585" cy="338554"/>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Note:</a:t>
            </a:r>
            <a:r>
              <a:rPr lang="en-US" sz="1600" dirty="0">
                <a:latin typeface="Arial" panose="020B0604020202020204" pitchFamily="34" charset="0"/>
                <a:cs typeface="Arial" panose="020B0604020202020204" pitchFamily="34" charset="0"/>
              </a:rPr>
              <a:t> Maturity scores are adjusted scores.</a:t>
            </a:r>
          </a:p>
        </p:txBody>
      </p:sp>
      <p:sp>
        <p:nvSpPr>
          <p:cNvPr id="7" name="TextBox 6">
            <a:extLst>
              <a:ext uri="{FF2B5EF4-FFF2-40B4-BE49-F238E27FC236}">
                <a16:creationId xmlns:a16="http://schemas.microsoft.com/office/drawing/2014/main" id="{278E8ACD-F552-4112-A344-57B81A3EA126}"/>
              </a:ext>
            </a:extLst>
          </p:cNvPr>
          <p:cNvSpPr txBox="1"/>
          <p:nvPr/>
        </p:nvSpPr>
        <p:spPr>
          <a:xfrm>
            <a:off x="3966710" y="4435278"/>
            <a:ext cx="3112517" cy="954107"/>
          </a:xfrm>
          <a:prstGeom prst="rect">
            <a:avLst/>
          </a:prstGeom>
          <a:noFill/>
        </p:spPr>
        <p:txBody>
          <a:bodyPr wrap="square" rtlCol="0">
            <a:spAutoFit/>
          </a:bodyPr>
          <a:lstStyle/>
          <a:p>
            <a:r>
              <a:rPr lang="en-US" sz="28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Tree>
    <p:extLst>
      <p:ext uri="{BB962C8B-B14F-4D97-AF65-F5344CB8AC3E}">
        <p14:creationId xmlns:p14="http://schemas.microsoft.com/office/powerpoint/2010/main" val="1045940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352-4C2D-B04A-A384-312F742B45E1}"/>
              </a:ext>
            </a:extLst>
          </p:cNvPr>
          <p:cNvSpPr>
            <a:spLocks noGrp="1"/>
          </p:cNvSpPr>
          <p:nvPr>
            <p:ph type="title"/>
          </p:nvPr>
        </p:nvSpPr>
        <p:spPr>
          <a:xfrm>
            <a:off x="1371600" y="352426"/>
            <a:ext cx="9601200" cy="790575"/>
          </a:xfrm>
        </p:spPr>
        <p:txBody>
          <a:bodyPr/>
          <a:lstStyle/>
          <a:p>
            <a:r>
              <a:rPr lang="en-US" dirty="0"/>
              <a:t>Performance Data Collected</a:t>
            </a:r>
          </a:p>
        </p:txBody>
      </p:sp>
      <p:sp>
        <p:nvSpPr>
          <p:cNvPr id="3" name="Content Placeholder 2">
            <a:extLst>
              <a:ext uri="{FF2B5EF4-FFF2-40B4-BE49-F238E27FC236}">
                <a16:creationId xmlns:a16="http://schemas.microsoft.com/office/drawing/2014/main" id="{130EA589-0A44-084C-9337-2F6F85F411AB}"/>
              </a:ext>
            </a:extLst>
          </p:cNvPr>
          <p:cNvSpPr>
            <a:spLocks noGrp="1"/>
          </p:cNvSpPr>
          <p:nvPr>
            <p:ph idx="1"/>
          </p:nvPr>
        </p:nvSpPr>
        <p:spPr>
          <a:xfrm>
            <a:off x="1219200" y="965497"/>
            <a:ext cx="10881360" cy="5334000"/>
          </a:xfrm>
        </p:spPr>
        <p:txBody>
          <a:bodyPr>
            <a:normAutofit fontScale="92500" lnSpcReduction="10000"/>
          </a:bodyPr>
          <a:lstStyle/>
          <a:p>
            <a:pPr marL="0" indent="0">
              <a:lnSpc>
                <a:spcPct val="120000"/>
              </a:lnSpc>
              <a:buNone/>
            </a:pPr>
            <a:r>
              <a:rPr lang="en-US" sz="1200" b="1" u="sng" dirty="0"/>
              <a:t>Inputs</a:t>
            </a:r>
            <a:r>
              <a:rPr lang="en-US" sz="1200" b="1" dirty="0"/>
              <a:t> – at the point in time at 20% project completion (CUMULATIVE BCWP/PMB BAC, where BCWP is Budgeted Cost for Work Performed, PMB is Performance Measurement Baseline, and BAC is Budget at Completion)</a:t>
            </a:r>
            <a:endParaRPr lang="en-US" sz="1200" b="1" i="1" dirty="0"/>
          </a:p>
          <a:p>
            <a:pPr>
              <a:spcBef>
                <a:spcPts val="600"/>
              </a:spcBef>
              <a:spcAft>
                <a:spcPts val="600"/>
              </a:spcAft>
            </a:pPr>
            <a:r>
              <a:rPr lang="en-US" sz="1200" dirty="0"/>
              <a:t>Maturity and Environment scores</a:t>
            </a:r>
          </a:p>
          <a:p>
            <a:pPr>
              <a:spcBef>
                <a:spcPts val="600"/>
              </a:spcBef>
              <a:spcAft>
                <a:spcPts val="600"/>
              </a:spcAft>
            </a:pPr>
            <a:r>
              <a:rPr lang="en-US" sz="1200" dirty="0"/>
              <a:t>Initial Performance Measurement Baseline (PMB) Budget ($M)</a:t>
            </a:r>
          </a:p>
          <a:p>
            <a:pPr>
              <a:spcBef>
                <a:spcPts val="600"/>
              </a:spcBef>
              <a:spcAft>
                <a:spcPts val="600"/>
              </a:spcAft>
            </a:pPr>
            <a:r>
              <a:rPr lang="en-US" sz="1200" dirty="0"/>
              <a:t>Initial Baseline Project/Program Duration (Months)</a:t>
            </a:r>
          </a:p>
          <a:p>
            <a:pPr>
              <a:spcBef>
                <a:spcPts val="600"/>
              </a:spcBef>
              <a:spcAft>
                <a:spcPts val="600"/>
              </a:spcAft>
            </a:pPr>
            <a:r>
              <a:rPr lang="en-US" sz="1200" dirty="0"/>
              <a:t>Budgeted owner contingency above PMB, if known ($M)</a:t>
            </a:r>
          </a:p>
          <a:p>
            <a:pPr>
              <a:spcBef>
                <a:spcPts val="600"/>
              </a:spcBef>
              <a:spcAft>
                <a:spcPts val="600"/>
              </a:spcAft>
            </a:pPr>
            <a:r>
              <a:rPr lang="en-US" sz="1200" dirty="0"/>
              <a:t>Compliance with EIA-748 (Y/N) or NA</a:t>
            </a:r>
          </a:p>
          <a:p>
            <a:pPr>
              <a:spcBef>
                <a:spcPts val="600"/>
              </a:spcBef>
              <a:spcAft>
                <a:spcPts val="300"/>
              </a:spcAft>
            </a:pPr>
            <a:r>
              <a:rPr lang="en-US" sz="1200" dirty="0"/>
              <a:t>Demographics, including: Are you the government owner or the executor/contractor?</a:t>
            </a:r>
          </a:p>
          <a:p>
            <a:pPr marL="0" indent="0">
              <a:spcAft>
                <a:spcPts val="300"/>
              </a:spcAft>
              <a:buNone/>
            </a:pPr>
            <a:r>
              <a:rPr lang="en-US" sz="1200" b="1" u="sng" dirty="0"/>
              <a:t>Outputs</a:t>
            </a:r>
            <a:r>
              <a:rPr lang="en-US" sz="1200" b="1" dirty="0"/>
              <a:t> – </a:t>
            </a:r>
            <a:r>
              <a:rPr lang="en-US" sz="1200" b="1" i="1" dirty="0"/>
              <a:t>at project completion</a:t>
            </a:r>
            <a:endParaRPr lang="en-US" sz="1200" b="1" i="1" u="sng" dirty="0"/>
          </a:p>
          <a:p>
            <a:r>
              <a:rPr lang="en-US" sz="1200" dirty="0"/>
              <a:t>Final Project/Program Cost ($M) </a:t>
            </a:r>
            <a:r>
              <a:rPr lang="en-US" sz="1200" i="1" u="sng" dirty="0"/>
              <a:t>OR</a:t>
            </a:r>
            <a:r>
              <a:rPr lang="en-US" sz="1200" dirty="0"/>
              <a:t> Cost Change (%) </a:t>
            </a:r>
          </a:p>
          <a:p>
            <a:r>
              <a:rPr lang="en-US" sz="1200" dirty="0"/>
              <a:t>Final Project/Program Duration (Months) </a:t>
            </a:r>
            <a:r>
              <a:rPr lang="en-US" sz="1200" i="1" u="sng" dirty="0"/>
              <a:t>OR</a:t>
            </a:r>
            <a:r>
              <a:rPr lang="en-US" sz="1200" i="1" dirty="0"/>
              <a:t> </a:t>
            </a:r>
            <a:r>
              <a:rPr lang="en-US" sz="1200" dirty="0"/>
              <a:t>Schedule Change (%)</a:t>
            </a:r>
          </a:p>
          <a:p>
            <a:r>
              <a:rPr lang="en-US" sz="1200" dirty="0"/>
              <a:t>Final CPI</a:t>
            </a:r>
          </a:p>
          <a:p>
            <a:r>
              <a:rPr lang="en-US" sz="1200" dirty="0"/>
              <a:t>Absolute value of change orders (in $M or % of PMB)</a:t>
            </a:r>
          </a:p>
          <a:p>
            <a:r>
              <a:rPr lang="en-US" sz="1200" dirty="0"/>
              <a:t>Please explain any changes that impacted the initial baseline cost or schedule by more than 5%</a:t>
            </a:r>
          </a:p>
          <a:p>
            <a:r>
              <a:rPr lang="en-US" sz="1200" dirty="0"/>
              <a:t>Please explain anything unusual about the project/program if any</a:t>
            </a:r>
          </a:p>
          <a:p>
            <a:r>
              <a:rPr lang="en-US" sz="1200" dirty="0"/>
              <a:t>The project/program met its objectives and business drivers (1–5 scale)*</a:t>
            </a:r>
          </a:p>
          <a:p>
            <a:r>
              <a:rPr lang="en-US" sz="1200" dirty="0"/>
              <a:t>Customer satisfaction (1–5 scale)* </a:t>
            </a:r>
          </a:p>
          <a:p>
            <a:r>
              <a:rPr lang="en-US" sz="1200" dirty="0"/>
              <a:t>The EVMS helped to proactively manage the project/program (1–5 scale)*</a:t>
            </a:r>
          </a:p>
        </p:txBody>
      </p:sp>
      <p:sp>
        <p:nvSpPr>
          <p:cNvPr id="4" name="Slide Number Placeholder 3">
            <a:extLst>
              <a:ext uri="{FF2B5EF4-FFF2-40B4-BE49-F238E27FC236}">
                <a16:creationId xmlns:a16="http://schemas.microsoft.com/office/drawing/2014/main" id="{1ADE450A-405A-B14B-9C44-D57AE61957C7}"/>
              </a:ext>
            </a:extLst>
          </p:cNvPr>
          <p:cNvSpPr>
            <a:spLocks noGrp="1"/>
          </p:cNvSpPr>
          <p:nvPr>
            <p:ph type="sldNum" sz="quarter" idx="12"/>
          </p:nvPr>
        </p:nvSpPr>
        <p:spPr/>
        <p:txBody>
          <a:bodyPr/>
          <a:lstStyle/>
          <a:p>
            <a:fld id="{CD7523D8-0813-224C-91B3-A6EBF8F66999}" type="slidenum">
              <a:rPr lang="en-US" smtClean="0"/>
              <a:t>36</a:t>
            </a:fld>
            <a:endParaRPr lang="en-US" dirty="0"/>
          </a:p>
        </p:txBody>
      </p:sp>
      <p:sp>
        <p:nvSpPr>
          <p:cNvPr id="6" name="TextBox 5">
            <a:extLst>
              <a:ext uri="{FF2B5EF4-FFF2-40B4-BE49-F238E27FC236}">
                <a16:creationId xmlns:a16="http://schemas.microsoft.com/office/drawing/2014/main" id="{50D5BFAA-D182-4270-BBBD-775627874B95}"/>
              </a:ext>
            </a:extLst>
          </p:cNvPr>
          <p:cNvSpPr txBox="1"/>
          <p:nvPr/>
        </p:nvSpPr>
        <p:spPr>
          <a:xfrm>
            <a:off x="3124200" y="6299498"/>
            <a:ext cx="8828315" cy="307777"/>
          </a:xfrm>
          <a:prstGeom prst="rect">
            <a:avLst/>
          </a:prstGeom>
          <a:noFill/>
        </p:spPr>
        <p:txBody>
          <a:bodyPr wrap="square">
            <a:spAutoFit/>
          </a:bodyPr>
          <a:lstStyle/>
          <a:p>
            <a:r>
              <a:rPr lang="en-US" sz="1400" dirty="0">
                <a:solidFill>
                  <a:srgbClr val="000000"/>
                </a:solidFill>
                <a:ea typeface="Times New Roman" panose="02020603050405020304" pitchFamily="18" charset="0"/>
              </a:rPr>
              <a:t>*Note: Scale 1 to 5, with 1 meaning “very unsuccessful” and 5 “very successful”.</a:t>
            </a:r>
            <a:endParaRPr lang="en-US" sz="1400" dirty="0"/>
          </a:p>
        </p:txBody>
      </p:sp>
    </p:spTree>
    <p:extLst>
      <p:ext uri="{BB962C8B-B14F-4D97-AF65-F5344CB8AC3E}">
        <p14:creationId xmlns:p14="http://schemas.microsoft.com/office/powerpoint/2010/main" val="4026448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618016-2B7E-4D60-9632-D6DF8D2CEE8C}"/>
              </a:ext>
            </a:extLst>
          </p:cNvPr>
          <p:cNvSpPr txBox="1"/>
          <p:nvPr/>
        </p:nvSpPr>
        <p:spPr>
          <a:xfrm>
            <a:off x="3234784" y="5958001"/>
            <a:ext cx="7738016" cy="707886"/>
          </a:xfrm>
          <a:prstGeom prst="rect">
            <a:avLst/>
          </a:prstGeom>
          <a:noFill/>
        </p:spPr>
        <p:txBody>
          <a:bodyPr wrap="none" rtlCol="0">
            <a:spAutoFit/>
          </a:bodyPr>
          <a:lstStyle/>
          <a:p>
            <a:r>
              <a:rPr lang="en-US" sz="40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
        <p:nvSpPr>
          <p:cNvPr id="2" name="Title 1">
            <a:extLst>
              <a:ext uri="{FF2B5EF4-FFF2-40B4-BE49-F238E27FC236}">
                <a16:creationId xmlns:a16="http://schemas.microsoft.com/office/drawing/2014/main" id="{6B8F5FCB-E9DC-48B1-B335-7136821D207B}"/>
              </a:ext>
            </a:extLst>
          </p:cNvPr>
          <p:cNvSpPr>
            <a:spLocks noGrp="1"/>
          </p:cNvSpPr>
          <p:nvPr>
            <p:ph type="title"/>
          </p:nvPr>
        </p:nvSpPr>
        <p:spPr>
          <a:xfrm>
            <a:off x="1371600" y="361951"/>
            <a:ext cx="11125200" cy="1485900"/>
          </a:xfrm>
        </p:spPr>
        <p:txBody>
          <a:bodyPr/>
          <a:lstStyle/>
          <a:p>
            <a:r>
              <a:rPr lang="en-US" dirty="0"/>
              <a:t>Data Characteristics</a:t>
            </a:r>
            <a:endParaRPr lang="en-US" sz="2000" dirty="0"/>
          </a:p>
        </p:txBody>
      </p:sp>
      <p:sp>
        <p:nvSpPr>
          <p:cNvPr id="3" name="Slide Number Placeholder 2">
            <a:extLst>
              <a:ext uri="{FF2B5EF4-FFF2-40B4-BE49-F238E27FC236}">
                <a16:creationId xmlns:a16="http://schemas.microsoft.com/office/drawing/2014/main" id="{9C0F3766-30D5-4054-B29E-AA9D4F6983BE}"/>
              </a:ext>
            </a:extLst>
          </p:cNvPr>
          <p:cNvSpPr>
            <a:spLocks noGrp="1"/>
          </p:cNvSpPr>
          <p:nvPr>
            <p:ph type="sldNum" sz="quarter" idx="12"/>
          </p:nvPr>
        </p:nvSpPr>
        <p:spPr/>
        <p:txBody>
          <a:bodyPr/>
          <a:lstStyle/>
          <a:p>
            <a:fld id="{CD7523D8-0813-224C-91B3-A6EBF8F66999}" type="slidenum">
              <a:rPr lang="en-US" smtClean="0"/>
              <a:t>37</a:t>
            </a:fld>
            <a:endParaRPr lang="en-US"/>
          </a:p>
        </p:txBody>
      </p:sp>
      <p:graphicFrame>
        <p:nvGraphicFramePr>
          <p:cNvPr id="4" name="Table 3">
            <a:extLst>
              <a:ext uri="{FF2B5EF4-FFF2-40B4-BE49-F238E27FC236}">
                <a16:creationId xmlns:a16="http://schemas.microsoft.com/office/drawing/2014/main" id="{5691999F-33AE-4A36-815A-E7F428B1B772}"/>
              </a:ext>
            </a:extLst>
          </p:cNvPr>
          <p:cNvGraphicFramePr>
            <a:graphicFrameLocks noGrp="1"/>
          </p:cNvGraphicFramePr>
          <p:nvPr>
            <p:extLst>
              <p:ext uri="{D42A27DB-BD31-4B8C-83A1-F6EECF244321}">
                <p14:modId xmlns:p14="http://schemas.microsoft.com/office/powerpoint/2010/main" val="1502209644"/>
              </p:ext>
            </p:extLst>
          </p:nvPr>
        </p:nvGraphicFramePr>
        <p:xfrm>
          <a:off x="812800" y="1087972"/>
          <a:ext cx="11287762" cy="3765427"/>
        </p:xfrm>
        <a:graphic>
          <a:graphicData uri="http://schemas.openxmlformats.org/drawingml/2006/table">
            <a:tbl>
              <a:tblPr firstRow="1" firstCol="1" bandRow="1">
                <a:tableStyleId>{5C22544A-7EE6-4342-B048-85BDC9FD1C3A}</a:tableStyleId>
              </a:tblPr>
              <a:tblGrid>
                <a:gridCol w="4724400">
                  <a:extLst>
                    <a:ext uri="{9D8B030D-6E8A-4147-A177-3AD203B41FA5}">
                      <a16:colId xmlns:a16="http://schemas.microsoft.com/office/drawing/2014/main" val="4060298919"/>
                    </a:ext>
                  </a:extLst>
                </a:gridCol>
                <a:gridCol w="768433">
                  <a:extLst>
                    <a:ext uri="{9D8B030D-6E8A-4147-A177-3AD203B41FA5}">
                      <a16:colId xmlns:a16="http://schemas.microsoft.com/office/drawing/2014/main" val="492594881"/>
                    </a:ext>
                  </a:extLst>
                </a:gridCol>
                <a:gridCol w="1179807">
                  <a:extLst>
                    <a:ext uri="{9D8B030D-6E8A-4147-A177-3AD203B41FA5}">
                      <a16:colId xmlns:a16="http://schemas.microsoft.com/office/drawing/2014/main" val="3570171683"/>
                    </a:ext>
                  </a:extLst>
                </a:gridCol>
                <a:gridCol w="1179807">
                  <a:extLst>
                    <a:ext uri="{9D8B030D-6E8A-4147-A177-3AD203B41FA5}">
                      <a16:colId xmlns:a16="http://schemas.microsoft.com/office/drawing/2014/main" val="1143238017"/>
                    </a:ext>
                  </a:extLst>
                </a:gridCol>
                <a:gridCol w="1079789">
                  <a:extLst>
                    <a:ext uri="{9D8B030D-6E8A-4147-A177-3AD203B41FA5}">
                      <a16:colId xmlns:a16="http://schemas.microsoft.com/office/drawing/2014/main" val="3948238612"/>
                    </a:ext>
                  </a:extLst>
                </a:gridCol>
                <a:gridCol w="1177763">
                  <a:extLst>
                    <a:ext uri="{9D8B030D-6E8A-4147-A177-3AD203B41FA5}">
                      <a16:colId xmlns:a16="http://schemas.microsoft.com/office/drawing/2014/main" val="1037983336"/>
                    </a:ext>
                  </a:extLst>
                </a:gridCol>
                <a:gridCol w="1177763">
                  <a:extLst>
                    <a:ext uri="{9D8B030D-6E8A-4147-A177-3AD203B41FA5}">
                      <a16:colId xmlns:a16="http://schemas.microsoft.com/office/drawing/2014/main" val="1178266206"/>
                    </a:ext>
                  </a:extLst>
                </a:gridCol>
              </a:tblGrid>
              <a:tr h="256625">
                <a:tc>
                  <a:txBody>
                    <a:bodyPr/>
                    <a:lstStyle/>
                    <a:p>
                      <a:pPr marL="0" marR="0" algn="just">
                        <a:lnSpc>
                          <a:spcPct val="115000"/>
                        </a:lnSpc>
                        <a:spcBef>
                          <a:spcPts val="0"/>
                        </a:spcBef>
                        <a:spcAft>
                          <a:spcPts val="0"/>
                        </a:spcAft>
                      </a:pPr>
                      <a:r>
                        <a:rPr lang="en-US" sz="1600" dirty="0">
                          <a:effectLst/>
                          <a:latin typeface="+mn-lt"/>
                        </a:rPr>
                        <a:t> </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effectLst/>
                          <a:latin typeface="+mn-lt"/>
                          <a:ea typeface="Times New Roman" panose="02020603050405020304" pitchFamily="18" charset="0"/>
                          <a:cs typeface="Arial" panose="020B0604020202020204" pitchFamily="34" charset="0"/>
                        </a:rPr>
                        <a:t>N</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Mean</a:t>
                      </a:r>
                    </a:p>
                  </a:txBody>
                  <a:tcPr marL="68580" marR="68580" marT="0" marB="0"/>
                </a:tc>
                <a:tc>
                  <a:txBody>
                    <a:bodyPr/>
                    <a:lstStyle/>
                    <a:p>
                      <a:pPr marL="0" marR="0" algn="ctr">
                        <a:lnSpc>
                          <a:spcPct val="115000"/>
                        </a:lnSpc>
                        <a:spcBef>
                          <a:spcPts val="0"/>
                        </a:spcBef>
                        <a:spcAft>
                          <a:spcPts val="0"/>
                        </a:spcAft>
                      </a:pPr>
                      <a:r>
                        <a:rPr lang="en-US" sz="1600" dirty="0">
                          <a:effectLst/>
                          <a:latin typeface="+mn-lt"/>
                        </a:rPr>
                        <a:t>Median</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Min</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Max</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Std. Dev.</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11558022"/>
                  </a:ext>
                </a:extLst>
              </a:tr>
              <a:tr h="487680">
                <a:tc>
                  <a:txBody>
                    <a:bodyPr/>
                    <a:lstStyle/>
                    <a:p>
                      <a:pPr marL="0" marR="0" lvl="0" indent="0" algn="l" defTabSz="914400" rtl="0" eaLnBrk="1" fontAlgn="auto" latinLnBrk="0" hangingPunct="1">
                        <a:lnSpc>
                          <a:spcPct val="100000"/>
                        </a:lnSpc>
                        <a:spcBef>
                          <a:spcPts val="1000"/>
                        </a:spcBef>
                        <a:spcAft>
                          <a:spcPts val="200"/>
                        </a:spcAft>
                        <a:buClrTx/>
                        <a:buSzTx/>
                        <a:buFont typeface="Franklin Gothic Book" panose="020B0503020102020204" pitchFamily="34" charset="0"/>
                        <a:buNone/>
                        <a:tabLst/>
                        <a:defRPr/>
                      </a:pPr>
                      <a:r>
                        <a:rPr lang="en-US" sz="1600" b="1" kern="1200" noProof="0" dirty="0">
                          <a:solidFill>
                            <a:schemeClr val="lt1"/>
                          </a:solidFill>
                          <a:effectLst/>
                          <a:latin typeface="+mn-lt"/>
                          <a:ea typeface="+mn-ea"/>
                          <a:cs typeface="+mn-cs"/>
                        </a:rPr>
                        <a:t>Initial Performance Measurement Baseline (PMB) Budget (in $M)</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31</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480.8</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112.0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3.1</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3,981.0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1,005.4</a:t>
                      </a:r>
                    </a:p>
                  </a:txBody>
                  <a:tcPr marL="68580" marR="68580" marT="0" marB="0" anchor="ctr"/>
                </a:tc>
                <a:extLst>
                  <a:ext uri="{0D108BD9-81ED-4DB2-BD59-A6C34878D82A}">
                    <a16:rowId xmlns:a16="http://schemas.microsoft.com/office/drawing/2014/main" val="910044596"/>
                  </a:ext>
                </a:extLst>
              </a:tr>
              <a:tr h="256625">
                <a:tc>
                  <a:txBody>
                    <a:bodyPr/>
                    <a:lstStyle/>
                    <a:p>
                      <a:pPr marL="0" marR="0" lvl="0" indent="0" algn="l"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lang="en-US" sz="1600" dirty="0">
                          <a:effectLst/>
                          <a:latin typeface="+mn-lt"/>
                        </a:rPr>
                        <a:t>Final Project or Program Cost (in $M)</a:t>
                      </a:r>
                      <a:endParaRPr lang="en-US" sz="1600" b="1" kern="1200" noProof="0" dirty="0">
                        <a:solidFill>
                          <a:schemeClr val="lt1"/>
                        </a:solidFill>
                        <a:effectLst/>
                        <a:latin typeface="+mn-lt"/>
                        <a:ea typeface="+mn-ea"/>
                        <a:cs typeface="+mn-cs"/>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31</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664.7</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150.0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4.8</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7,500.0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1,533.2</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38035442"/>
                  </a:ext>
                </a:extLst>
              </a:tr>
              <a:tr h="229235">
                <a:tc gridSpan="7">
                  <a:txBody>
                    <a:bodyPr/>
                    <a:lstStyle/>
                    <a:p>
                      <a:pPr marL="0" marR="0" lvl="0" indent="0" algn="l"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endParaRPr lang="en-US" sz="1600" b="1" kern="1200" noProof="0" dirty="0">
                        <a:solidFill>
                          <a:schemeClr val="lt1"/>
                        </a:solidFill>
                        <a:effectLst/>
                        <a:latin typeface="+mn-lt"/>
                        <a:ea typeface="+mn-ea"/>
                        <a:cs typeface="+mn-cs"/>
                      </a:endParaRPr>
                    </a:p>
                  </a:txBody>
                  <a:tcPr marL="68580" marR="68580" marT="0" marB="0" anchor="ctr"/>
                </a:tc>
                <a:tc hMerge="1">
                  <a:txBody>
                    <a:bodyPr/>
                    <a:lstStyle/>
                    <a:p>
                      <a:endParaRPr lang="en-US"/>
                    </a:p>
                  </a:txBody>
                  <a:tcP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08475966"/>
                  </a:ext>
                </a:extLst>
              </a:tr>
              <a:tr h="256625">
                <a:tc>
                  <a:txBody>
                    <a:bodyPr/>
                    <a:lstStyle/>
                    <a:p>
                      <a:pPr marL="0" marR="0">
                        <a:lnSpc>
                          <a:spcPct val="115000"/>
                        </a:lnSpc>
                        <a:spcBef>
                          <a:spcPts val="0"/>
                        </a:spcBef>
                        <a:spcAft>
                          <a:spcPts val="0"/>
                        </a:spcAft>
                      </a:pPr>
                      <a:r>
                        <a:rPr lang="en-US" sz="1600" dirty="0">
                          <a:effectLst/>
                          <a:latin typeface="+mn-lt"/>
                        </a:rPr>
                        <a:t>Final CPI</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33</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0.95</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0.98</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0.60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1.10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0.10</a:t>
                      </a:r>
                    </a:p>
                  </a:txBody>
                  <a:tcPr marL="68580" marR="68580" marT="0" marB="0" anchor="ctr"/>
                </a:tc>
                <a:extLst>
                  <a:ext uri="{0D108BD9-81ED-4DB2-BD59-A6C34878D82A}">
                    <a16:rowId xmlns:a16="http://schemas.microsoft.com/office/drawing/2014/main" val="23533249"/>
                  </a:ext>
                </a:extLst>
              </a:tr>
              <a:tr h="256625">
                <a:tc gridSpan="7">
                  <a:txBody>
                    <a:bodyPr/>
                    <a:lstStyle/>
                    <a:p>
                      <a:pPr marL="0" marR="0">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65214151"/>
                  </a:ext>
                </a:extLst>
              </a:tr>
              <a:tr h="537041">
                <a:tc>
                  <a:txBody>
                    <a:bodyPr/>
                    <a:lstStyle/>
                    <a:p>
                      <a:pPr marL="0" marR="0">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Budgeted owner contingency above PMB, including Management Reserve (MR) (in $M)</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25</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172.3</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12.9</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0.0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3,200.0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635.9</a:t>
                      </a:r>
                    </a:p>
                  </a:txBody>
                  <a:tcPr marL="68580" marR="68580" marT="0" marB="0" anchor="ctr"/>
                </a:tc>
                <a:extLst>
                  <a:ext uri="{0D108BD9-81ED-4DB2-BD59-A6C34878D82A}">
                    <a16:rowId xmlns:a16="http://schemas.microsoft.com/office/drawing/2014/main" val="1524932466"/>
                  </a:ext>
                </a:extLst>
              </a:tr>
              <a:tr h="256625">
                <a:tc gridSpan="7">
                  <a:txBody>
                    <a:bodyPr/>
                    <a:lstStyle/>
                    <a:p>
                      <a:pPr marL="0" marR="0">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93646708"/>
                  </a:ext>
                </a:extLst>
              </a:tr>
              <a:tr h="256625">
                <a:tc>
                  <a:txBody>
                    <a:bodyPr/>
                    <a:lstStyle/>
                    <a:p>
                      <a:pPr marL="0" marR="0">
                        <a:lnSpc>
                          <a:spcPct val="115000"/>
                        </a:lnSpc>
                        <a:spcBef>
                          <a:spcPts val="0"/>
                        </a:spcBef>
                        <a:spcAft>
                          <a:spcPts val="0"/>
                        </a:spcAft>
                      </a:pPr>
                      <a:r>
                        <a:rPr lang="en-US" sz="1600" dirty="0">
                          <a:effectLst/>
                          <a:latin typeface="+mn-lt"/>
                        </a:rPr>
                        <a:t>Absolute value of change orders (in $M)</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26</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35.8</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10.0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0.0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266.0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62.2</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592520526"/>
                  </a:ext>
                </a:extLst>
              </a:tr>
              <a:tr h="256625">
                <a:tc gridSpan="7">
                  <a:txBody>
                    <a:bodyPr/>
                    <a:lstStyle/>
                    <a:p>
                      <a:pPr marL="0" marR="0">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16815423"/>
                  </a:ext>
                </a:extLst>
              </a:tr>
              <a:tr h="458471">
                <a:tc>
                  <a:txBody>
                    <a:bodyPr/>
                    <a:lstStyle/>
                    <a:p>
                      <a:pPr marL="0" marR="0" lvl="0" indent="0" algn="l"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lang="en-US" sz="1600" b="1" kern="1200" noProof="0" dirty="0">
                          <a:solidFill>
                            <a:schemeClr val="lt1"/>
                          </a:solidFill>
                          <a:effectLst/>
                          <a:latin typeface="+mn-lt"/>
                          <a:ea typeface="+mn-ea"/>
                          <a:cs typeface="+mn-cs"/>
                        </a:rPr>
                        <a:t>Initial Baseline Project/Program Duration (in months)</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30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50.7</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48.0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8.0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96.0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21.2</a:t>
                      </a:r>
                    </a:p>
                  </a:txBody>
                  <a:tcPr marL="68580" marR="68580" marT="0" marB="0" anchor="ctr"/>
                </a:tc>
                <a:extLst>
                  <a:ext uri="{0D108BD9-81ED-4DB2-BD59-A6C34878D82A}">
                    <a16:rowId xmlns:a16="http://schemas.microsoft.com/office/drawing/2014/main" val="2187749966"/>
                  </a:ext>
                </a:extLst>
              </a:tr>
              <a:tr h="256625">
                <a:tc>
                  <a:txBody>
                    <a:bodyPr/>
                    <a:lstStyle/>
                    <a:p>
                      <a:pPr marL="0" marR="0">
                        <a:lnSpc>
                          <a:spcPct val="115000"/>
                        </a:lnSpc>
                        <a:spcBef>
                          <a:spcPts val="0"/>
                        </a:spcBef>
                        <a:spcAft>
                          <a:spcPts val="0"/>
                        </a:spcAft>
                      </a:pPr>
                      <a:r>
                        <a:rPr lang="en-US" sz="1600" dirty="0">
                          <a:effectLst/>
                          <a:latin typeface="+mn-lt"/>
                        </a:rPr>
                        <a:t>Final Project or Program Duration (in months)</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30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56.9</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48.5</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20.0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132.0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26.4</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79230515"/>
                  </a:ext>
                </a:extLst>
              </a:tr>
            </a:tbl>
          </a:graphicData>
        </a:graphic>
      </p:graphicFrame>
    </p:spTree>
    <p:extLst>
      <p:ext uri="{BB962C8B-B14F-4D97-AF65-F5344CB8AC3E}">
        <p14:creationId xmlns:p14="http://schemas.microsoft.com/office/powerpoint/2010/main" val="3598858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262A-A2F6-45D6-B56D-0BACF7F9A899}"/>
              </a:ext>
            </a:extLst>
          </p:cNvPr>
          <p:cNvSpPr>
            <a:spLocks noGrp="1"/>
          </p:cNvSpPr>
          <p:nvPr>
            <p:ph type="title"/>
          </p:nvPr>
        </p:nvSpPr>
        <p:spPr/>
        <p:txBody>
          <a:bodyPr/>
          <a:lstStyle/>
          <a:p>
            <a:r>
              <a:rPr lang="en-US" dirty="0"/>
              <a:t>Calculations</a:t>
            </a:r>
          </a:p>
        </p:txBody>
      </p:sp>
      <p:sp>
        <p:nvSpPr>
          <p:cNvPr id="4" name="Slide Number Placeholder 3">
            <a:extLst>
              <a:ext uri="{FF2B5EF4-FFF2-40B4-BE49-F238E27FC236}">
                <a16:creationId xmlns:a16="http://schemas.microsoft.com/office/drawing/2014/main" id="{9A3E08E6-B0BF-48DC-9E8A-A643C7EF03EB}"/>
              </a:ext>
            </a:extLst>
          </p:cNvPr>
          <p:cNvSpPr>
            <a:spLocks noGrp="1"/>
          </p:cNvSpPr>
          <p:nvPr>
            <p:ph type="sldNum" sz="quarter" idx="12"/>
          </p:nvPr>
        </p:nvSpPr>
        <p:spPr/>
        <p:txBody>
          <a:bodyPr/>
          <a:lstStyle/>
          <a:p>
            <a:fld id="{CD7523D8-0813-224C-91B3-A6EBF8F66999}" type="slidenum">
              <a:rPr lang="en-US" smtClean="0"/>
              <a:t>38</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B15ED7-C021-4F12-A6BE-CCBA836A42B2}"/>
                  </a:ext>
                </a:extLst>
              </p:cNvPr>
              <p:cNvSpPr txBox="1"/>
              <p:nvPr/>
            </p:nvSpPr>
            <p:spPr>
              <a:xfrm>
                <a:off x="1625613" y="2490539"/>
                <a:ext cx="10076531" cy="671787"/>
              </a:xfrm>
              <a:prstGeom prst="rect">
                <a:avLst/>
              </a:prstGeom>
              <a:noFill/>
            </p:spPr>
            <p:txBody>
              <a:bodyPr wrap="square" rtlCol="0">
                <a:spAutoFit/>
              </a:bodyPr>
              <a:lstStyle/>
              <a:p>
                <a14:m>
                  <m:oMath xmlns:m="http://schemas.openxmlformats.org/officeDocument/2006/math">
                    <m:r>
                      <a:rPr lang="en-US" sz="2400" b="0" i="1" smtClean="0">
                        <a:latin typeface="Cambria Math" panose="02040503050406030204" pitchFamily="18" charset="0"/>
                      </a:rPr>
                      <m:t>𝐶𝑜𝑠𝑡</m:t>
                    </m:r>
                    <m:r>
                      <a:rPr lang="en-US" sz="2400" i="1">
                        <a:latin typeface="Cambria Math" panose="02040503050406030204" pitchFamily="18" charset="0"/>
                      </a:rPr>
                      <m:t> </m:t>
                    </m:r>
                    <m:r>
                      <a:rPr lang="en-US" sz="2400" i="1">
                        <a:latin typeface="Cambria Math" panose="02040503050406030204" pitchFamily="18" charset="0"/>
                      </a:rPr>
                      <m:t>𝐺𝑟𝑜𝑤𝑡h</m:t>
                    </m:r>
                    <m:r>
                      <a:rPr lang="en-US" sz="2400" i="1">
                        <a:latin typeface="Cambria Math" panose="02040503050406030204" pitchFamily="18" charset="0"/>
                      </a:rPr>
                      <m:t> (%) =</m:t>
                    </m:r>
                    <m:f>
                      <m:fPr>
                        <m:ctrlPr>
                          <a:rPr lang="pt-BR" sz="2400" i="1">
                            <a:latin typeface="Cambria Math" panose="02040503050406030204" pitchFamily="18" charset="0"/>
                          </a:rPr>
                        </m:ctrlPr>
                      </m:fPr>
                      <m:num>
                        <m:r>
                          <a:rPr lang="en-US" sz="2400" i="1">
                            <a:latin typeface="Cambria Math" panose="02040503050406030204" pitchFamily="18" charset="0"/>
                          </a:rPr>
                          <m:t> </m:t>
                        </m:r>
                        <m:r>
                          <a:rPr lang="en-US" sz="2400" i="1">
                            <a:latin typeface="Cambria Math" panose="02040503050406030204" pitchFamily="18" charset="0"/>
                          </a:rPr>
                          <m:t>𝐹𝑖𝑛𝑎𝑙</m:t>
                        </m:r>
                        <m:r>
                          <a:rPr lang="en-US" sz="2400" i="1">
                            <a:latin typeface="Cambria Math" panose="02040503050406030204" pitchFamily="18" charset="0"/>
                          </a:rPr>
                          <m:t> </m:t>
                        </m:r>
                        <m:r>
                          <a:rPr lang="en-US" sz="2400" i="1">
                            <a:latin typeface="Cambria Math" panose="02040503050406030204" pitchFamily="18" charset="0"/>
                          </a:rPr>
                          <m:t>𝑃𝑟𝑜𝑗𝑒𝑐𝑡</m:t>
                        </m:r>
                        <m:r>
                          <a:rPr lang="en-US" sz="2400" i="1">
                            <a:latin typeface="Cambria Math" panose="02040503050406030204" pitchFamily="18" charset="0"/>
                          </a:rPr>
                          <m:t> </m:t>
                        </m:r>
                        <m:r>
                          <a:rPr lang="en-US" sz="2400" i="1">
                            <a:latin typeface="Cambria Math" panose="02040503050406030204" pitchFamily="18" charset="0"/>
                          </a:rPr>
                          <m:t>𝐶𝑜𝑠𝑡</m:t>
                        </m:r>
                        <m:r>
                          <a:rPr lang="en-US" sz="2400" i="1">
                            <a:latin typeface="Cambria Math" panose="02040503050406030204" pitchFamily="18" charset="0"/>
                          </a:rPr>
                          <m:t> − </m:t>
                        </m:r>
                        <m:r>
                          <a:rPr lang="en-US" sz="2400" i="1">
                            <a:latin typeface="Cambria Math" panose="02040503050406030204" pitchFamily="18" charset="0"/>
                          </a:rPr>
                          <m:t>𝐼𝑛𝑖𝑡𝑖𝑎𝑙</m:t>
                        </m:r>
                        <m:r>
                          <a:rPr lang="en-US" sz="2400" i="1">
                            <a:latin typeface="Cambria Math" panose="02040503050406030204" pitchFamily="18" charset="0"/>
                          </a:rPr>
                          <m:t> </m:t>
                        </m:r>
                        <m:r>
                          <a:rPr lang="en-US" sz="2400" i="1">
                            <a:latin typeface="Cambria Math" panose="02040503050406030204" pitchFamily="18" charset="0"/>
                          </a:rPr>
                          <m:t>𝑃𝑀𝐵</m:t>
                        </m:r>
                        <m:r>
                          <a:rPr lang="en-US" sz="2400" i="1">
                            <a:latin typeface="Cambria Math" panose="02040503050406030204" pitchFamily="18" charset="0"/>
                          </a:rPr>
                          <m:t> </m:t>
                        </m:r>
                        <m:r>
                          <a:rPr lang="en-US" sz="2400" i="1">
                            <a:latin typeface="Cambria Math" panose="02040503050406030204" pitchFamily="18" charset="0"/>
                          </a:rPr>
                          <m:t>𝐵𝑢𝑑𝑔𝑒𝑡</m:t>
                        </m:r>
                      </m:num>
                      <m:den>
                        <m:r>
                          <a:rPr lang="en-US" sz="2400" i="1">
                            <a:latin typeface="Cambria Math" panose="02040503050406030204" pitchFamily="18" charset="0"/>
                          </a:rPr>
                          <m:t>𝐼𝑛𝑖𝑡𝑖𝑎𝑙</m:t>
                        </m:r>
                        <m:r>
                          <a:rPr lang="en-US" sz="2400" i="1">
                            <a:latin typeface="Cambria Math" panose="02040503050406030204" pitchFamily="18" charset="0"/>
                          </a:rPr>
                          <m:t> </m:t>
                        </m:r>
                        <m:r>
                          <a:rPr lang="en-US" sz="2400" i="1">
                            <a:latin typeface="Cambria Math" panose="02040503050406030204" pitchFamily="18" charset="0"/>
                          </a:rPr>
                          <m:t>𝑃𝑀𝐵</m:t>
                        </m:r>
                        <m:r>
                          <a:rPr lang="en-US" sz="2400" i="1">
                            <a:latin typeface="Cambria Math" panose="02040503050406030204" pitchFamily="18" charset="0"/>
                          </a:rPr>
                          <m:t> </m:t>
                        </m:r>
                        <m:r>
                          <a:rPr lang="en-US" sz="2400" i="1">
                            <a:latin typeface="Cambria Math" panose="02040503050406030204" pitchFamily="18" charset="0"/>
                          </a:rPr>
                          <m:t>𝐵𝑢𝑑𝑔𝑒𝑡</m:t>
                        </m:r>
                      </m:den>
                    </m:f>
                  </m:oMath>
                </a14:m>
                <a:r>
                  <a:rPr lang="en-US" sz="2400" i="1" dirty="0"/>
                  <a:t> </a:t>
                </a:r>
                <a14:m>
                  <m:oMath xmlns:m="http://schemas.openxmlformats.org/officeDocument/2006/math">
                    <m:r>
                      <a:rPr lang="en-US" sz="2400" i="1">
                        <a:latin typeface="Cambria Math" panose="02040503050406030204" pitchFamily="18" charset="0"/>
                      </a:rPr>
                      <m:t>×</m:t>
                    </m:r>
                  </m:oMath>
                </a14:m>
                <a:r>
                  <a:rPr lang="en-US" sz="2400" i="1" dirty="0"/>
                  <a:t> 100</a:t>
                </a:r>
              </a:p>
            </p:txBody>
          </p:sp>
        </mc:Choice>
        <mc:Fallback xmlns="">
          <p:sp>
            <p:nvSpPr>
              <p:cNvPr id="5" name="TextBox 4">
                <a:extLst>
                  <a:ext uri="{FF2B5EF4-FFF2-40B4-BE49-F238E27FC236}">
                    <a16:creationId xmlns:a16="http://schemas.microsoft.com/office/drawing/2014/main" id="{44B15ED7-C021-4F12-A6BE-CCBA836A42B2}"/>
                  </a:ext>
                </a:extLst>
              </p:cNvPr>
              <p:cNvSpPr txBox="1">
                <a:spLocks noRot="1" noChangeAspect="1" noMove="1" noResize="1" noEditPoints="1" noAdjustHandles="1" noChangeArrowheads="1" noChangeShapeType="1" noTextEdit="1"/>
              </p:cNvSpPr>
              <p:nvPr/>
            </p:nvSpPr>
            <p:spPr>
              <a:xfrm>
                <a:off x="1625613" y="2490539"/>
                <a:ext cx="10076531" cy="671787"/>
              </a:xfrm>
              <a:prstGeom prst="rect">
                <a:avLst/>
              </a:prstGeom>
              <a:blipFill>
                <a:blip r:embed="rId3"/>
                <a:stretch>
                  <a:fillRect b="-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D1FAE16-DF79-43FE-9DED-EB47BE867C07}"/>
                  </a:ext>
                </a:extLst>
              </p:cNvPr>
              <p:cNvSpPr txBox="1"/>
              <p:nvPr/>
            </p:nvSpPr>
            <p:spPr>
              <a:xfrm>
                <a:off x="1219202" y="1523495"/>
                <a:ext cx="10482943" cy="629660"/>
              </a:xfrm>
              <a:prstGeom prst="rect">
                <a:avLst/>
              </a:prstGeom>
              <a:noFill/>
            </p:spPr>
            <p:txBody>
              <a:bodyPr wrap="square" rtlCol="0">
                <a:spAutoFit/>
              </a:bodyPr>
              <a:lstStyle/>
              <a:p>
                <a14:m>
                  <m:oMath xmlns:m="http://schemas.openxmlformats.org/officeDocument/2006/math">
                    <m:r>
                      <a:rPr lang="en-US" sz="2400" b="0" i="1" smtClean="0">
                        <a:latin typeface="Cambria Math" panose="02040503050406030204" pitchFamily="18" charset="0"/>
                      </a:rPr>
                      <m:t>𝑆𝑐h𝑒𝑑𝑢𝑙𝑒</m:t>
                    </m:r>
                    <m:r>
                      <a:rPr lang="en-US" sz="2400" i="1">
                        <a:latin typeface="Cambria Math" panose="02040503050406030204" pitchFamily="18" charset="0"/>
                      </a:rPr>
                      <m:t> </m:t>
                    </m:r>
                    <m:r>
                      <a:rPr lang="en-US" sz="2400" i="1">
                        <a:latin typeface="Cambria Math" panose="02040503050406030204" pitchFamily="18" charset="0"/>
                      </a:rPr>
                      <m:t>𝐺𝑟𝑜𝑤𝑡h</m:t>
                    </m:r>
                    <m:r>
                      <a:rPr lang="en-US" sz="2400" i="1">
                        <a:latin typeface="Cambria Math" panose="02040503050406030204" pitchFamily="18" charset="0"/>
                      </a:rPr>
                      <m:t> (%) =</m:t>
                    </m:r>
                    <m:f>
                      <m:fPr>
                        <m:ctrlPr>
                          <a:rPr lang="pt-BR" sz="2400" i="1">
                            <a:latin typeface="Cambria Math" panose="02040503050406030204" pitchFamily="18" charset="0"/>
                          </a:rPr>
                        </m:ctrlPr>
                      </m:fPr>
                      <m:num>
                        <m:r>
                          <a:rPr lang="en-US" sz="2400" i="1">
                            <a:latin typeface="Cambria Math" panose="02040503050406030204" pitchFamily="18" charset="0"/>
                          </a:rPr>
                          <m:t> </m:t>
                        </m:r>
                        <m:r>
                          <a:rPr lang="en-US" sz="2400" i="1">
                            <a:latin typeface="Cambria Math" panose="02040503050406030204" pitchFamily="18" charset="0"/>
                          </a:rPr>
                          <m:t>𝐹𝑖𝑛𝑎𝑙</m:t>
                        </m:r>
                        <m:r>
                          <a:rPr lang="en-US" sz="2400" i="1">
                            <a:latin typeface="Cambria Math" panose="02040503050406030204" pitchFamily="18" charset="0"/>
                          </a:rPr>
                          <m:t> </m:t>
                        </m:r>
                        <m:r>
                          <a:rPr lang="en-US" sz="2400" i="1">
                            <a:latin typeface="Cambria Math" panose="02040503050406030204" pitchFamily="18" charset="0"/>
                          </a:rPr>
                          <m:t>𝑃𝑟𝑜𝑗𝑒𝑐𝑡</m:t>
                        </m:r>
                        <m:r>
                          <a:rPr lang="en-US" sz="2400" i="1">
                            <a:latin typeface="Cambria Math" panose="02040503050406030204" pitchFamily="18" charset="0"/>
                          </a:rPr>
                          <m:t> </m:t>
                        </m:r>
                        <m:r>
                          <a:rPr lang="en-US" sz="2400" i="1">
                            <a:latin typeface="Cambria Math" panose="02040503050406030204" pitchFamily="18" charset="0"/>
                          </a:rPr>
                          <m:t>𝐷𝑢𝑟𝑎𝑡𝑖𝑜𝑛</m:t>
                        </m:r>
                        <m:r>
                          <a:rPr lang="en-US" sz="2400" i="1">
                            <a:latin typeface="Cambria Math" panose="02040503050406030204" pitchFamily="18" charset="0"/>
                          </a:rPr>
                          <m:t> − </m:t>
                        </m:r>
                        <m:r>
                          <a:rPr lang="en-US" sz="2400" i="1">
                            <a:latin typeface="Cambria Math" panose="02040503050406030204" pitchFamily="18" charset="0"/>
                          </a:rPr>
                          <m:t>𝐼𝑛𝑖𝑡𝑖𝑎𝑙</m:t>
                        </m:r>
                        <m:r>
                          <a:rPr lang="en-US" sz="2400" i="1">
                            <a:latin typeface="Cambria Math" panose="02040503050406030204" pitchFamily="18" charset="0"/>
                          </a:rPr>
                          <m:t> </m:t>
                        </m:r>
                        <m:r>
                          <a:rPr lang="en-US" sz="2400" i="1">
                            <a:latin typeface="Cambria Math" panose="02040503050406030204" pitchFamily="18" charset="0"/>
                          </a:rPr>
                          <m:t>𝐵𝑎𝑠𝑒𝑙𝑖𝑛𝑒</m:t>
                        </m:r>
                        <m:r>
                          <a:rPr lang="en-US" sz="2400" i="1">
                            <a:latin typeface="Cambria Math" panose="02040503050406030204" pitchFamily="18" charset="0"/>
                          </a:rPr>
                          <m:t> </m:t>
                        </m:r>
                        <m:r>
                          <a:rPr lang="en-US" sz="2400" i="1">
                            <a:latin typeface="Cambria Math" panose="02040503050406030204" pitchFamily="18" charset="0"/>
                          </a:rPr>
                          <m:t>𝐷𝑢𝑟𝑎𝑡𝑖𝑜𝑛</m:t>
                        </m:r>
                      </m:num>
                      <m:den>
                        <m:r>
                          <a:rPr lang="en-US" sz="2400" i="1">
                            <a:latin typeface="Cambria Math" panose="02040503050406030204" pitchFamily="18" charset="0"/>
                          </a:rPr>
                          <m:t>𝐼𝑛𝑖𝑡𝑖𝑎𝑙</m:t>
                        </m:r>
                        <m:r>
                          <a:rPr lang="en-US" sz="2400" i="1">
                            <a:latin typeface="Cambria Math" panose="02040503050406030204" pitchFamily="18" charset="0"/>
                          </a:rPr>
                          <m:t> </m:t>
                        </m:r>
                        <m:r>
                          <a:rPr lang="en-US" sz="2400" i="1">
                            <a:latin typeface="Cambria Math" panose="02040503050406030204" pitchFamily="18" charset="0"/>
                          </a:rPr>
                          <m:t>𝐵𝑎𝑠𝑒𝑙𝑖𝑛𝑒</m:t>
                        </m:r>
                        <m:r>
                          <a:rPr lang="en-US" sz="2400" i="1">
                            <a:latin typeface="Cambria Math" panose="02040503050406030204" pitchFamily="18" charset="0"/>
                          </a:rPr>
                          <m:t> </m:t>
                        </m:r>
                        <m:r>
                          <a:rPr lang="en-US" sz="2400" i="1">
                            <a:latin typeface="Cambria Math" panose="02040503050406030204" pitchFamily="18" charset="0"/>
                          </a:rPr>
                          <m:t>𝐷𝑢𝑟𝑎𝑡𝑖𝑜𝑛</m:t>
                        </m:r>
                      </m:den>
                    </m:f>
                  </m:oMath>
                </a14:m>
                <a:r>
                  <a:rPr lang="en-US" sz="2400" i="1" dirty="0"/>
                  <a:t> </a:t>
                </a:r>
                <a14:m>
                  <m:oMath xmlns:m="http://schemas.openxmlformats.org/officeDocument/2006/math">
                    <m:r>
                      <a:rPr lang="en-US" sz="2400" i="1">
                        <a:latin typeface="Cambria Math" panose="02040503050406030204" pitchFamily="18" charset="0"/>
                      </a:rPr>
                      <m:t>×</m:t>
                    </m:r>
                  </m:oMath>
                </a14:m>
                <a:r>
                  <a:rPr lang="en-US" sz="2400" i="1" dirty="0"/>
                  <a:t> 100</a:t>
                </a:r>
              </a:p>
            </p:txBody>
          </p:sp>
        </mc:Choice>
        <mc:Fallback xmlns="">
          <p:sp>
            <p:nvSpPr>
              <p:cNvPr id="6" name="TextBox 5">
                <a:extLst>
                  <a:ext uri="{FF2B5EF4-FFF2-40B4-BE49-F238E27FC236}">
                    <a16:creationId xmlns:a16="http://schemas.microsoft.com/office/drawing/2014/main" id="{FD1FAE16-DF79-43FE-9DED-EB47BE867C07}"/>
                  </a:ext>
                </a:extLst>
              </p:cNvPr>
              <p:cNvSpPr txBox="1">
                <a:spLocks noRot="1" noChangeAspect="1" noMove="1" noResize="1" noEditPoints="1" noAdjustHandles="1" noChangeArrowheads="1" noChangeShapeType="1" noTextEdit="1"/>
              </p:cNvSpPr>
              <p:nvPr/>
            </p:nvSpPr>
            <p:spPr>
              <a:xfrm>
                <a:off x="1219202" y="1523495"/>
                <a:ext cx="10482943" cy="629660"/>
              </a:xfrm>
              <a:prstGeom prst="rect">
                <a:avLst/>
              </a:prstGeom>
              <a:blipFill>
                <a:blip r:embed="rId4"/>
                <a:stretch>
                  <a:fillRect b="-8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FE39349-77D8-4253-BA2C-93A3D818823A}"/>
                  </a:ext>
                </a:extLst>
              </p:cNvPr>
              <p:cNvSpPr txBox="1"/>
              <p:nvPr/>
            </p:nvSpPr>
            <p:spPr>
              <a:xfrm>
                <a:off x="1930413" y="3566943"/>
                <a:ext cx="9619331" cy="670055"/>
              </a:xfrm>
              <a:prstGeom prst="rect">
                <a:avLst/>
              </a:prstGeom>
              <a:noFill/>
            </p:spPr>
            <p:txBody>
              <a:bodyPr wrap="square" rtlCol="0">
                <a:spAutoFit/>
              </a:bodyPr>
              <a:lstStyle/>
              <a:p>
                <a14:m>
                  <m:oMath xmlns:m="http://schemas.openxmlformats.org/officeDocument/2006/math">
                    <m:r>
                      <a:rPr lang="en-US" sz="2400" i="1">
                        <a:latin typeface="Cambria Math" panose="02040503050406030204" pitchFamily="18" charset="0"/>
                      </a:rPr>
                      <m:t>𝐶h𝑎𝑛𝑔𝑒</m:t>
                    </m:r>
                    <m:r>
                      <a:rPr lang="en-US" sz="2400" i="1">
                        <a:latin typeface="Cambria Math" panose="02040503050406030204" pitchFamily="18" charset="0"/>
                      </a:rPr>
                      <m:t> </m:t>
                    </m:r>
                    <m:r>
                      <a:rPr lang="en-US" sz="2400" i="1">
                        <a:latin typeface="Cambria Math" panose="02040503050406030204" pitchFamily="18" charset="0"/>
                      </a:rPr>
                      <m:t>𝐴𝑏𝑠𝑜𝑙𝑢𝑡𝑒</m:t>
                    </m:r>
                    <m:r>
                      <a:rPr lang="en-US" sz="2400" i="1">
                        <a:latin typeface="Cambria Math" panose="02040503050406030204" pitchFamily="18" charset="0"/>
                      </a:rPr>
                      <m:t> </m:t>
                    </m:r>
                    <m:r>
                      <a:rPr lang="en-US" sz="2400" i="1">
                        <a:latin typeface="Cambria Math" panose="02040503050406030204" pitchFamily="18" charset="0"/>
                      </a:rPr>
                      <m:t>𝑉𝑎𝑙𝑢𝑒</m:t>
                    </m:r>
                    <m:r>
                      <a:rPr lang="en-US" sz="2400" i="1">
                        <a:latin typeface="Cambria Math" panose="02040503050406030204" pitchFamily="18" charset="0"/>
                      </a:rPr>
                      <m:t> (%) =</m:t>
                    </m:r>
                    <m:f>
                      <m:fPr>
                        <m:ctrlPr>
                          <a:rPr lang="pt-BR" sz="2400" i="1">
                            <a:latin typeface="Cambria Math" panose="02040503050406030204" pitchFamily="18" charset="0"/>
                          </a:rPr>
                        </m:ctrlPr>
                      </m:fPr>
                      <m:num>
                        <m:r>
                          <a:rPr lang="en-US" sz="2400" i="1">
                            <a:latin typeface="Cambria Math" panose="02040503050406030204" pitchFamily="18" charset="0"/>
                          </a:rPr>
                          <m:t> </m:t>
                        </m:r>
                        <m:r>
                          <a:rPr lang="en-US" sz="2400" i="1">
                            <a:latin typeface="Cambria Math" panose="02040503050406030204" pitchFamily="18" charset="0"/>
                          </a:rPr>
                          <m:t>𝐴𝑏𝑠𝑜𝑙𝑢𝑡𝑒</m:t>
                        </m:r>
                        <m:r>
                          <a:rPr lang="en-US" sz="2400" i="1">
                            <a:latin typeface="Cambria Math" panose="02040503050406030204" pitchFamily="18" charset="0"/>
                          </a:rPr>
                          <m:t> </m:t>
                        </m:r>
                        <m:r>
                          <a:rPr lang="en-US" sz="2400" i="1">
                            <a:latin typeface="Cambria Math" panose="02040503050406030204" pitchFamily="18" charset="0"/>
                          </a:rPr>
                          <m:t>𝑉𝑎𝑙𝑢𝑒</m:t>
                        </m:r>
                        <m:r>
                          <a:rPr lang="en-US" sz="2400" i="1">
                            <a:latin typeface="Cambria Math" panose="02040503050406030204" pitchFamily="18" charset="0"/>
                          </a:rPr>
                          <m:t> </m:t>
                        </m:r>
                        <m:r>
                          <a:rPr lang="en-US" sz="2400" i="1">
                            <a:latin typeface="Cambria Math" panose="02040503050406030204" pitchFamily="18" charset="0"/>
                          </a:rPr>
                          <m:t>𝑜𝑓</m:t>
                        </m:r>
                        <m:r>
                          <a:rPr lang="en-US" sz="2400" i="1">
                            <a:latin typeface="Cambria Math" panose="02040503050406030204" pitchFamily="18" charset="0"/>
                          </a:rPr>
                          <m:t> </m:t>
                        </m:r>
                        <m:r>
                          <a:rPr lang="en-US" sz="2400" i="1">
                            <a:latin typeface="Cambria Math" panose="02040503050406030204" pitchFamily="18" charset="0"/>
                          </a:rPr>
                          <m:t>𝐶h𝑎𝑛𝑔𝑒</m:t>
                        </m:r>
                        <m:r>
                          <a:rPr lang="en-US" sz="2400" i="1">
                            <a:latin typeface="Cambria Math" panose="02040503050406030204" pitchFamily="18" charset="0"/>
                          </a:rPr>
                          <m:t> </m:t>
                        </m:r>
                        <m:r>
                          <a:rPr lang="en-US" sz="2400" i="1">
                            <a:latin typeface="Cambria Math" panose="02040503050406030204" pitchFamily="18" charset="0"/>
                          </a:rPr>
                          <m:t>𝑂𝑟𝑑𝑒𝑟𝑠</m:t>
                        </m:r>
                      </m:num>
                      <m:den>
                        <m:r>
                          <a:rPr lang="en-US" sz="2400" i="1">
                            <a:latin typeface="Cambria Math" panose="02040503050406030204" pitchFamily="18" charset="0"/>
                          </a:rPr>
                          <m:t>𝐼𝑛𝑖𝑡𝑖𝑎𝑙</m:t>
                        </m:r>
                        <m:r>
                          <a:rPr lang="en-US" sz="2400" i="1">
                            <a:latin typeface="Cambria Math" panose="02040503050406030204" pitchFamily="18" charset="0"/>
                          </a:rPr>
                          <m:t> </m:t>
                        </m:r>
                        <m:r>
                          <a:rPr lang="en-US" sz="2400" i="1">
                            <a:latin typeface="Cambria Math" panose="02040503050406030204" pitchFamily="18" charset="0"/>
                          </a:rPr>
                          <m:t>𝑃𝑀𝐵</m:t>
                        </m:r>
                        <m:r>
                          <a:rPr lang="en-US" sz="2400" i="1">
                            <a:latin typeface="Cambria Math" panose="02040503050406030204" pitchFamily="18" charset="0"/>
                          </a:rPr>
                          <m:t> </m:t>
                        </m:r>
                        <m:r>
                          <a:rPr lang="en-US" sz="2400" i="1">
                            <a:latin typeface="Cambria Math" panose="02040503050406030204" pitchFamily="18" charset="0"/>
                          </a:rPr>
                          <m:t>𝐵𝑢𝑑𝑔𝑒𝑡</m:t>
                        </m:r>
                      </m:den>
                    </m:f>
                  </m:oMath>
                </a14:m>
                <a:r>
                  <a:rPr lang="en-US" sz="2400" i="1" dirty="0"/>
                  <a:t> </a:t>
                </a:r>
                <a14:m>
                  <m:oMath xmlns:m="http://schemas.openxmlformats.org/officeDocument/2006/math">
                    <m:r>
                      <a:rPr lang="en-US" sz="2400" i="1">
                        <a:latin typeface="Cambria Math" panose="02040503050406030204" pitchFamily="18" charset="0"/>
                      </a:rPr>
                      <m:t>×</m:t>
                    </m:r>
                  </m:oMath>
                </a14:m>
                <a:r>
                  <a:rPr lang="en-US" sz="2400" i="1" dirty="0"/>
                  <a:t> 100</a:t>
                </a:r>
              </a:p>
            </p:txBody>
          </p:sp>
        </mc:Choice>
        <mc:Fallback xmlns="">
          <p:sp>
            <p:nvSpPr>
              <p:cNvPr id="7" name="TextBox 6">
                <a:extLst>
                  <a:ext uri="{FF2B5EF4-FFF2-40B4-BE49-F238E27FC236}">
                    <a16:creationId xmlns:a16="http://schemas.microsoft.com/office/drawing/2014/main" id="{4FE39349-77D8-4253-BA2C-93A3D818823A}"/>
                  </a:ext>
                </a:extLst>
              </p:cNvPr>
              <p:cNvSpPr txBox="1">
                <a:spLocks noRot="1" noChangeAspect="1" noMove="1" noResize="1" noEditPoints="1" noAdjustHandles="1" noChangeArrowheads="1" noChangeShapeType="1" noTextEdit="1"/>
              </p:cNvSpPr>
              <p:nvPr/>
            </p:nvSpPr>
            <p:spPr>
              <a:xfrm>
                <a:off x="1930413" y="3566943"/>
                <a:ext cx="9619331" cy="670055"/>
              </a:xfrm>
              <a:prstGeom prst="rect">
                <a:avLst/>
              </a:prstGeom>
              <a:blipFill>
                <a:blip r:embed="rId5"/>
                <a:stretch>
                  <a:fillRect b="-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230E00B-472C-40AA-9716-DCF86BE5DAE1}"/>
                  </a:ext>
                </a:extLst>
              </p:cNvPr>
              <p:cNvSpPr txBox="1"/>
              <p:nvPr/>
            </p:nvSpPr>
            <p:spPr>
              <a:xfrm>
                <a:off x="2888356" y="4534531"/>
                <a:ext cx="8084445" cy="671787"/>
              </a:xfrm>
              <a:prstGeom prst="rect">
                <a:avLst/>
              </a:prstGeom>
              <a:noFill/>
            </p:spPr>
            <p:txBody>
              <a:bodyPr wrap="square" rtlCol="0">
                <a:spAutoFit/>
              </a:bodyPr>
              <a:lstStyle/>
              <a:p>
                <a14:m>
                  <m:oMath xmlns:m="http://schemas.openxmlformats.org/officeDocument/2006/math">
                    <m:r>
                      <a:rPr lang="en-US" sz="2400" i="1">
                        <a:latin typeface="Cambria Math" panose="02040503050406030204" pitchFamily="18" charset="0"/>
                      </a:rPr>
                      <m:t>𝐶𝑜𝑛𝑡𝑖𝑛𝑔𝑒𝑛𝑐𝑦</m:t>
                    </m:r>
                    <m:r>
                      <a:rPr lang="en-US" sz="2400" i="1">
                        <a:latin typeface="Cambria Math" panose="02040503050406030204" pitchFamily="18" charset="0"/>
                      </a:rPr>
                      <m:t> </m:t>
                    </m:r>
                    <m:d>
                      <m:dPr>
                        <m:ctrlPr>
                          <a:rPr lang="en-US" sz="2400" i="1">
                            <a:latin typeface="Cambria Math" panose="02040503050406030204" pitchFamily="18" charset="0"/>
                          </a:rPr>
                        </m:ctrlPr>
                      </m:dPr>
                      <m:e>
                        <m:r>
                          <a:rPr lang="en-US" sz="2400" i="1">
                            <a:latin typeface="Cambria Math" panose="02040503050406030204" pitchFamily="18" charset="0"/>
                          </a:rPr>
                          <m:t>%</m:t>
                        </m:r>
                      </m:e>
                    </m:d>
                    <m:r>
                      <a:rPr lang="pt-BR" sz="2400" i="1">
                        <a:latin typeface="Cambria Math" panose="02040503050406030204" pitchFamily="18" charset="0"/>
                      </a:rPr>
                      <m:t>=</m:t>
                    </m:r>
                    <m:f>
                      <m:fPr>
                        <m:ctrlPr>
                          <a:rPr lang="pt-BR" sz="2400" i="1">
                            <a:latin typeface="Cambria Math" panose="02040503050406030204" pitchFamily="18" charset="0"/>
                          </a:rPr>
                        </m:ctrlPr>
                      </m:fPr>
                      <m:num>
                        <m:r>
                          <a:rPr lang="en-US" sz="2400" i="1">
                            <a:latin typeface="Cambria Math" panose="02040503050406030204" pitchFamily="18" charset="0"/>
                          </a:rPr>
                          <m:t> </m:t>
                        </m:r>
                        <m:r>
                          <a:rPr lang="en-US" sz="2400" i="1">
                            <a:latin typeface="Cambria Math" panose="02040503050406030204" pitchFamily="18" charset="0"/>
                          </a:rPr>
                          <m:t>𝐵𝑢𝑑𝑔𝑒𝑡𝑒𝑑</m:t>
                        </m:r>
                        <m:r>
                          <a:rPr lang="en-US" sz="2400" i="1">
                            <a:latin typeface="Cambria Math" panose="02040503050406030204" pitchFamily="18" charset="0"/>
                          </a:rPr>
                          <m:t> </m:t>
                        </m:r>
                        <m:r>
                          <a:rPr lang="en-US" sz="2400" i="1">
                            <a:latin typeface="Cambria Math" panose="02040503050406030204" pitchFamily="18" charset="0"/>
                          </a:rPr>
                          <m:t>𝑂𝑤𝑛𝑒𝑟</m:t>
                        </m:r>
                        <m:r>
                          <a:rPr lang="en-US" sz="2400" i="1">
                            <a:latin typeface="Cambria Math" panose="02040503050406030204" pitchFamily="18" charset="0"/>
                          </a:rPr>
                          <m:t> </m:t>
                        </m:r>
                        <m:r>
                          <a:rPr lang="en-US" sz="2400" i="1">
                            <a:latin typeface="Cambria Math" panose="02040503050406030204" pitchFamily="18" charset="0"/>
                          </a:rPr>
                          <m:t>𝐶𝑜𝑛𝑡𝑖𝑛𝑔𝑒𝑛𝑐𝑦</m:t>
                        </m:r>
                      </m:num>
                      <m:den>
                        <m:r>
                          <a:rPr lang="en-US" sz="2400" i="1">
                            <a:latin typeface="Cambria Math" panose="02040503050406030204" pitchFamily="18" charset="0"/>
                          </a:rPr>
                          <m:t>𝐼𝑛𝑖𝑡𝑖𝑎𝑙</m:t>
                        </m:r>
                        <m:r>
                          <a:rPr lang="en-US" sz="2400" i="1">
                            <a:latin typeface="Cambria Math" panose="02040503050406030204" pitchFamily="18" charset="0"/>
                          </a:rPr>
                          <m:t> </m:t>
                        </m:r>
                        <m:r>
                          <a:rPr lang="en-US" sz="2400" i="1">
                            <a:latin typeface="Cambria Math" panose="02040503050406030204" pitchFamily="18" charset="0"/>
                          </a:rPr>
                          <m:t>𝑃𝑀𝐵</m:t>
                        </m:r>
                        <m:r>
                          <a:rPr lang="en-US" sz="2400" i="1">
                            <a:latin typeface="Cambria Math" panose="02040503050406030204" pitchFamily="18" charset="0"/>
                          </a:rPr>
                          <m:t> </m:t>
                        </m:r>
                        <m:r>
                          <a:rPr lang="en-US" sz="2400" i="1">
                            <a:latin typeface="Cambria Math" panose="02040503050406030204" pitchFamily="18" charset="0"/>
                          </a:rPr>
                          <m:t>𝐵𝑢𝑑𝑔𝑒𝑡</m:t>
                        </m:r>
                      </m:den>
                    </m:f>
                  </m:oMath>
                </a14:m>
                <a:r>
                  <a:rPr lang="en-US" sz="2400" i="1" dirty="0"/>
                  <a:t> </a:t>
                </a:r>
                <a14:m>
                  <m:oMath xmlns:m="http://schemas.openxmlformats.org/officeDocument/2006/math">
                    <m:r>
                      <a:rPr lang="en-US" sz="2400" i="1">
                        <a:latin typeface="Cambria Math" panose="02040503050406030204" pitchFamily="18" charset="0"/>
                      </a:rPr>
                      <m:t>×</m:t>
                    </m:r>
                  </m:oMath>
                </a14:m>
                <a:r>
                  <a:rPr lang="en-US" sz="2400" i="1" dirty="0"/>
                  <a:t> 100</a:t>
                </a:r>
              </a:p>
            </p:txBody>
          </p:sp>
        </mc:Choice>
        <mc:Fallback xmlns="">
          <p:sp>
            <p:nvSpPr>
              <p:cNvPr id="8" name="TextBox 7">
                <a:extLst>
                  <a:ext uri="{FF2B5EF4-FFF2-40B4-BE49-F238E27FC236}">
                    <a16:creationId xmlns:a16="http://schemas.microsoft.com/office/drawing/2014/main" id="{F230E00B-472C-40AA-9716-DCF86BE5DAE1}"/>
                  </a:ext>
                </a:extLst>
              </p:cNvPr>
              <p:cNvSpPr txBox="1">
                <a:spLocks noRot="1" noChangeAspect="1" noMove="1" noResize="1" noEditPoints="1" noAdjustHandles="1" noChangeArrowheads="1" noChangeShapeType="1" noTextEdit="1"/>
              </p:cNvSpPr>
              <p:nvPr/>
            </p:nvSpPr>
            <p:spPr>
              <a:xfrm>
                <a:off x="2888356" y="4534531"/>
                <a:ext cx="8084445" cy="671787"/>
              </a:xfrm>
              <a:prstGeom prst="rect">
                <a:avLst/>
              </a:prstGeom>
              <a:blipFill>
                <a:blip r:embed="rId6"/>
                <a:stretch>
                  <a:fillRect b="-1818"/>
                </a:stretch>
              </a:blipFill>
            </p:spPr>
            <p:txBody>
              <a:bodyPr/>
              <a:lstStyle/>
              <a:p>
                <a:r>
                  <a:rPr lang="en-US">
                    <a:noFill/>
                  </a:rPr>
                  <a:t> </a:t>
                </a:r>
              </a:p>
            </p:txBody>
          </p:sp>
        </mc:Fallback>
      </mc:AlternateContent>
    </p:spTree>
    <p:extLst>
      <p:ext uri="{BB962C8B-B14F-4D97-AF65-F5344CB8AC3E}">
        <p14:creationId xmlns:p14="http://schemas.microsoft.com/office/powerpoint/2010/main" val="4093470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23B415-68BC-4F16-8A21-DE2D417A51B6}"/>
              </a:ext>
            </a:extLst>
          </p:cNvPr>
          <p:cNvSpPr>
            <a:spLocks noGrp="1"/>
          </p:cNvSpPr>
          <p:nvPr>
            <p:ph type="sldNum" sz="quarter" idx="12"/>
          </p:nvPr>
        </p:nvSpPr>
        <p:spPr/>
        <p:txBody>
          <a:bodyPr/>
          <a:lstStyle/>
          <a:p>
            <a:fld id="{CD7523D8-0813-224C-91B3-A6EBF8F66999}" type="slidenum">
              <a:rPr lang="en-US" smtClean="0"/>
              <a:t>39</a:t>
            </a:fld>
            <a:endParaRPr lang="en-US"/>
          </a:p>
        </p:txBody>
      </p:sp>
      <p:sp>
        <p:nvSpPr>
          <p:cNvPr id="4" name="Title 1">
            <a:extLst>
              <a:ext uri="{FF2B5EF4-FFF2-40B4-BE49-F238E27FC236}">
                <a16:creationId xmlns:a16="http://schemas.microsoft.com/office/drawing/2014/main" id="{637B9AB3-EEE0-40D6-B952-9BE39E1BDE46}"/>
              </a:ext>
            </a:extLst>
          </p:cNvPr>
          <p:cNvSpPr>
            <a:spLocks noGrp="1"/>
          </p:cNvSpPr>
          <p:nvPr>
            <p:ph type="title"/>
          </p:nvPr>
        </p:nvSpPr>
        <p:spPr>
          <a:xfrm>
            <a:off x="805545" y="361951"/>
            <a:ext cx="11725423" cy="1485900"/>
          </a:xfrm>
        </p:spPr>
        <p:txBody>
          <a:bodyPr/>
          <a:lstStyle/>
          <a:p>
            <a:r>
              <a:rPr lang="en-US" dirty="0"/>
              <a:t>Calculated Performance Data Characteristics</a:t>
            </a:r>
            <a:br>
              <a:rPr lang="en-US" dirty="0"/>
            </a:br>
            <a:endParaRPr lang="en-US" sz="2000" dirty="0"/>
          </a:p>
        </p:txBody>
      </p:sp>
      <p:graphicFrame>
        <p:nvGraphicFramePr>
          <p:cNvPr id="5" name="Table 4">
            <a:extLst>
              <a:ext uri="{FF2B5EF4-FFF2-40B4-BE49-F238E27FC236}">
                <a16:creationId xmlns:a16="http://schemas.microsoft.com/office/drawing/2014/main" id="{9917896C-AA71-447B-AB6E-56D4D5122A6B}"/>
              </a:ext>
            </a:extLst>
          </p:cNvPr>
          <p:cNvGraphicFramePr>
            <a:graphicFrameLocks noGrp="1"/>
          </p:cNvGraphicFramePr>
          <p:nvPr>
            <p:extLst>
              <p:ext uri="{D42A27DB-BD31-4B8C-83A1-F6EECF244321}">
                <p14:modId xmlns:p14="http://schemas.microsoft.com/office/powerpoint/2010/main" val="2672561870"/>
              </p:ext>
            </p:extLst>
          </p:nvPr>
        </p:nvGraphicFramePr>
        <p:xfrm>
          <a:off x="1186315" y="1749044"/>
          <a:ext cx="10083534" cy="2053000"/>
        </p:xfrm>
        <a:graphic>
          <a:graphicData uri="http://schemas.openxmlformats.org/drawingml/2006/table">
            <a:tbl>
              <a:tblPr firstRow="1" firstCol="1" bandRow="1">
                <a:tableStyleId>{5C22544A-7EE6-4342-B048-85BDC9FD1C3A}</a:tableStyleId>
              </a:tblPr>
              <a:tblGrid>
                <a:gridCol w="3938347">
                  <a:extLst>
                    <a:ext uri="{9D8B030D-6E8A-4147-A177-3AD203B41FA5}">
                      <a16:colId xmlns:a16="http://schemas.microsoft.com/office/drawing/2014/main" val="4060298919"/>
                    </a:ext>
                  </a:extLst>
                </a:gridCol>
                <a:gridCol w="968487">
                  <a:extLst>
                    <a:ext uri="{9D8B030D-6E8A-4147-A177-3AD203B41FA5}">
                      <a16:colId xmlns:a16="http://schemas.microsoft.com/office/drawing/2014/main" val="520326215"/>
                    </a:ext>
                  </a:extLst>
                </a:gridCol>
                <a:gridCol w="1053939">
                  <a:extLst>
                    <a:ext uri="{9D8B030D-6E8A-4147-A177-3AD203B41FA5}">
                      <a16:colId xmlns:a16="http://schemas.microsoft.com/office/drawing/2014/main" val="3570171683"/>
                    </a:ext>
                  </a:extLst>
                </a:gridCol>
                <a:gridCol w="1053939">
                  <a:extLst>
                    <a:ext uri="{9D8B030D-6E8A-4147-A177-3AD203B41FA5}">
                      <a16:colId xmlns:a16="http://schemas.microsoft.com/office/drawing/2014/main" val="1143238017"/>
                    </a:ext>
                  </a:extLst>
                </a:gridCol>
                <a:gridCol w="964592">
                  <a:extLst>
                    <a:ext uri="{9D8B030D-6E8A-4147-A177-3AD203B41FA5}">
                      <a16:colId xmlns:a16="http://schemas.microsoft.com/office/drawing/2014/main" val="3948238612"/>
                    </a:ext>
                  </a:extLst>
                </a:gridCol>
                <a:gridCol w="1052115">
                  <a:extLst>
                    <a:ext uri="{9D8B030D-6E8A-4147-A177-3AD203B41FA5}">
                      <a16:colId xmlns:a16="http://schemas.microsoft.com/office/drawing/2014/main" val="1037983336"/>
                    </a:ext>
                  </a:extLst>
                </a:gridCol>
                <a:gridCol w="1052115">
                  <a:extLst>
                    <a:ext uri="{9D8B030D-6E8A-4147-A177-3AD203B41FA5}">
                      <a16:colId xmlns:a16="http://schemas.microsoft.com/office/drawing/2014/main" val="3583035245"/>
                    </a:ext>
                  </a:extLst>
                </a:gridCol>
              </a:tblGrid>
              <a:tr h="256625">
                <a:tc>
                  <a:txBody>
                    <a:bodyPr/>
                    <a:lstStyle/>
                    <a:p>
                      <a:pPr marL="0" marR="0" algn="just">
                        <a:lnSpc>
                          <a:spcPct val="115000"/>
                        </a:lnSpc>
                        <a:spcBef>
                          <a:spcPts val="0"/>
                        </a:spcBef>
                        <a:spcAft>
                          <a:spcPts val="0"/>
                        </a:spcAft>
                      </a:pPr>
                      <a:r>
                        <a:rPr lang="en-US" sz="1600" dirty="0">
                          <a:effectLst/>
                          <a:latin typeface="+mn-lt"/>
                        </a:rPr>
                        <a:t> </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N</a:t>
                      </a:r>
                    </a:p>
                  </a:txBody>
                  <a:tcPr marL="68580" marR="68580" marT="0" marB="0"/>
                </a:tc>
                <a:tc>
                  <a:txBody>
                    <a:bodyPr/>
                    <a:lstStyle/>
                    <a:p>
                      <a:pPr marL="0" marR="0" algn="ctr">
                        <a:lnSpc>
                          <a:spcPct val="115000"/>
                        </a:lnSpc>
                        <a:spcBef>
                          <a:spcPts val="0"/>
                        </a:spcBef>
                        <a:spcAft>
                          <a:spcPts val="0"/>
                        </a:spcAft>
                      </a:pPr>
                      <a:r>
                        <a:rPr lang="en-US" sz="1600" dirty="0">
                          <a:effectLst/>
                          <a:latin typeface="+mn-lt"/>
                        </a:rPr>
                        <a:t>Mean</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Median</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Min</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Max</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mn-lt"/>
                        </a:rPr>
                        <a:t>Std. Dev.</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11558022"/>
                  </a:ext>
                </a:extLst>
              </a:tr>
              <a:tr h="256625">
                <a:tc>
                  <a:txBody>
                    <a:bodyPr/>
                    <a:lstStyle/>
                    <a:p>
                      <a:pPr marL="0" marR="0">
                        <a:lnSpc>
                          <a:spcPct val="115000"/>
                        </a:lnSpc>
                        <a:spcBef>
                          <a:spcPts val="0"/>
                        </a:spcBef>
                        <a:spcAft>
                          <a:spcPts val="0"/>
                        </a:spcAft>
                      </a:pPr>
                      <a:r>
                        <a:rPr lang="en-US" sz="1600" dirty="0">
                          <a:effectLst/>
                          <a:latin typeface="+mn-lt"/>
                        </a:rPr>
                        <a:t>Cost Growth (in %)</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32</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+56.9</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+13.0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-13.8</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+537.9</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124.9</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04004737"/>
                  </a:ext>
                </a:extLst>
              </a:tr>
              <a:tr h="256625">
                <a:tc gridSpan="7">
                  <a:txBody>
                    <a:bodyPr/>
                    <a:lstStyle/>
                    <a:p>
                      <a:pPr marL="0" marR="0">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602330902"/>
                  </a:ext>
                </a:extLst>
              </a:tr>
              <a:tr h="256625">
                <a:tc>
                  <a:txBody>
                    <a:bodyPr/>
                    <a:lstStyle/>
                    <a:p>
                      <a:pPr marL="0" marR="0">
                        <a:lnSpc>
                          <a:spcPct val="115000"/>
                        </a:lnSpc>
                        <a:spcBef>
                          <a:spcPts val="0"/>
                        </a:spcBef>
                        <a:spcAft>
                          <a:spcPts val="0"/>
                        </a:spcAft>
                      </a:pPr>
                      <a:r>
                        <a:rPr lang="en-US" sz="1600" dirty="0">
                          <a:effectLst/>
                          <a:latin typeface="+mn-lt"/>
                        </a:rPr>
                        <a:t>Schedule Growth (in %)</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32</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+19.1</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+4.2</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-20.0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+250.0</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rPr>
                        <a:t>47.8</a:t>
                      </a: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29020841"/>
                  </a:ext>
                </a:extLst>
              </a:tr>
              <a:tr h="256625">
                <a:tc gridSpan="7">
                  <a:txBody>
                    <a:bodyPr/>
                    <a:lstStyle/>
                    <a:p>
                      <a:pPr marL="0" marR="0">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51429564"/>
                  </a:ext>
                </a:extLst>
              </a:tr>
              <a:tr h="256625">
                <a:tc>
                  <a:txBody>
                    <a:bodyPr/>
                    <a:lstStyle/>
                    <a:p>
                      <a:pPr marL="0" marR="0">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Change Absolute Value (in %)</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28</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55.9</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12.2</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0.0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537.9</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126.3</a:t>
                      </a:r>
                    </a:p>
                  </a:txBody>
                  <a:tcPr marL="68580" marR="68580" marT="0" marB="0" anchor="ctr"/>
                </a:tc>
                <a:extLst>
                  <a:ext uri="{0D108BD9-81ED-4DB2-BD59-A6C34878D82A}">
                    <a16:rowId xmlns:a16="http://schemas.microsoft.com/office/drawing/2014/main" val="202497740"/>
                  </a:ext>
                </a:extLst>
              </a:tr>
              <a:tr h="256625">
                <a:tc gridSpan="7">
                  <a:txBody>
                    <a:bodyPr/>
                    <a:lstStyle/>
                    <a:p>
                      <a:pPr marL="0" marR="0">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47899280"/>
                  </a:ext>
                </a:extLst>
              </a:tr>
              <a:tr h="256625">
                <a:tc>
                  <a:txBody>
                    <a:bodyPr/>
                    <a:lstStyle/>
                    <a:p>
                      <a:pPr marL="0" marR="0">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Contingency (% of PMB)</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28</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35.1</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9.3</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0.0</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572.7</a:t>
                      </a:r>
                    </a:p>
                  </a:txBody>
                  <a:tcPr marL="68580" marR="68580" marT="0" marB="0" anchor="ctr"/>
                </a:tc>
                <a:tc>
                  <a:txBody>
                    <a:bodyPr/>
                    <a:lstStyle/>
                    <a:p>
                      <a:pPr marL="0" marR="0" algn="ctr">
                        <a:lnSpc>
                          <a:spcPct val="115000"/>
                        </a:lnSpc>
                        <a:spcBef>
                          <a:spcPts val="0"/>
                        </a:spcBef>
                        <a:spcAft>
                          <a:spcPts val="0"/>
                        </a:spcAft>
                      </a:pPr>
                      <a:r>
                        <a:rPr lang="en-US" sz="1600" dirty="0">
                          <a:effectLst/>
                          <a:latin typeface="+mn-lt"/>
                          <a:ea typeface="Times New Roman" panose="02020603050405020304" pitchFamily="18" charset="0"/>
                          <a:cs typeface="Arial" panose="020B0604020202020204" pitchFamily="34" charset="0"/>
                        </a:rPr>
                        <a:t>107.5</a:t>
                      </a:r>
                    </a:p>
                  </a:txBody>
                  <a:tcPr marL="68580" marR="68580" marT="0" marB="0" anchor="ctr"/>
                </a:tc>
                <a:extLst>
                  <a:ext uri="{0D108BD9-81ED-4DB2-BD59-A6C34878D82A}">
                    <a16:rowId xmlns:a16="http://schemas.microsoft.com/office/drawing/2014/main" val="2130616085"/>
                  </a:ext>
                </a:extLst>
              </a:tr>
            </a:tbl>
          </a:graphicData>
        </a:graphic>
      </p:graphicFrame>
      <p:sp>
        <p:nvSpPr>
          <p:cNvPr id="6" name="TextBox 5">
            <a:extLst>
              <a:ext uri="{FF2B5EF4-FFF2-40B4-BE49-F238E27FC236}">
                <a16:creationId xmlns:a16="http://schemas.microsoft.com/office/drawing/2014/main" id="{99AC9D4A-F109-402E-AF70-0ABD86F5F2BA}"/>
              </a:ext>
            </a:extLst>
          </p:cNvPr>
          <p:cNvSpPr txBox="1"/>
          <p:nvPr/>
        </p:nvSpPr>
        <p:spPr>
          <a:xfrm>
            <a:off x="3234784" y="5958001"/>
            <a:ext cx="7738016" cy="707886"/>
          </a:xfrm>
          <a:prstGeom prst="rect">
            <a:avLst/>
          </a:prstGeom>
          <a:noFill/>
        </p:spPr>
        <p:txBody>
          <a:bodyPr wrap="none" rtlCol="0">
            <a:spAutoFit/>
          </a:bodyPr>
          <a:lstStyle/>
          <a:p>
            <a:r>
              <a:rPr lang="en-US" sz="40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Tree>
    <p:extLst>
      <p:ext uri="{BB962C8B-B14F-4D97-AF65-F5344CB8AC3E}">
        <p14:creationId xmlns:p14="http://schemas.microsoft.com/office/powerpoint/2010/main" val="238159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0" y="87868"/>
            <a:ext cx="12115800" cy="369332"/>
          </a:xfrm>
          <a:prstGeom prst="rect">
            <a:avLst/>
          </a:prstGeom>
          <a:noFill/>
        </p:spPr>
        <p:txBody>
          <a:bodyPr wrap="square" rtlCol="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What are the most challenging aspects of managing a project/program using the Earned Value Management System (EVMS) (top three ranked)</a:t>
            </a:r>
          </a:p>
        </p:txBody>
      </p:sp>
      <p:graphicFrame>
        <p:nvGraphicFramePr>
          <p:cNvPr id="6" name="Chart 5">
            <a:extLst>
              <a:ext uri="{FF2B5EF4-FFF2-40B4-BE49-F238E27FC236}">
                <a16:creationId xmlns:a16="http://schemas.microsoft.com/office/drawing/2014/main" id="{CD4CE328-316E-4417-8A69-2C0621B48BB8}"/>
              </a:ext>
            </a:extLst>
          </p:cNvPr>
          <p:cNvGraphicFramePr>
            <a:graphicFrameLocks/>
          </p:cNvGraphicFramePr>
          <p:nvPr/>
        </p:nvGraphicFramePr>
        <p:xfrm>
          <a:off x="1" y="990600"/>
          <a:ext cx="12191999" cy="5410200"/>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800DEDD-7C19-4C20-8C60-28C8ADEF0B56}"/>
                  </a:ext>
                </a:extLst>
              </p14:cNvPr>
              <p14:cNvContentPartPr/>
              <p14:nvPr/>
            </p14:nvContentPartPr>
            <p14:xfrm>
              <a:off x="1728056" y="1685576"/>
              <a:ext cx="3749760" cy="51120"/>
            </p14:xfrm>
          </p:contentPart>
        </mc:Choice>
        <mc:Fallback xmlns="">
          <p:pic>
            <p:nvPicPr>
              <p:cNvPr id="3" name="Ink 2">
                <a:extLst>
                  <a:ext uri="{FF2B5EF4-FFF2-40B4-BE49-F238E27FC236}">
                    <a16:creationId xmlns:a16="http://schemas.microsoft.com/office/drawing/2014/main" id="{8800DEDD-7C19-4C20-8C60-28C8ADEF0B56}"/>
                  </a:ext>
                </a:extLst>
              </p:cNvPr>
              <p:cNvPicPr/>
              <p:nvPr/>
            </p:nvPicPr>
            <p:blipFill>
              <a:blip r:embed="rId5"/>
              <a:stretch>
                <a:fillRect/>
              </a:stretch>
            </p:blipFill>
            <p:spPr>
              <a:xfrm>
                <a:off x="1674056" y="1577936"/>
                <a:ext cx="385740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DAEFFBC4-13EB-4160-B638-20B7C8E9F48B}"/>
                  </a:ext>
                </a:extLst>
              </p14:cNvPr>
              <p14:cNvContentPartPr/>
              <p14:nvPr/>
            </p14:nvContentPartPr>
            <p14:xfrm>
              <a:off x="11085896" y="1752896"/>
              <a:ext cx="511920" cy="25920"/>
            </p14:xfrm>
          </p:contentPart>
        </mc:Choice>
        <mc:Fallback xmlns="">
          <p:pic>
            <p:nvPicPr>
              <p:cNvPr id="4" name="Ink 3">
                <a:extLst>
                  <a:ext uri="{FF2B5EF4-FFF2-40B4-BE49-F238E27FC236}">
                    <a16:creationId xmlns:a16="http://schemas.microsoft.com/office/drawing/2014/main" id="{DAEFFBC4-13EB-4160-B638-20B7C8E9F48B}"/>
                  </a:ext>
                </a:extLst>
              </p:cNvPr>
              <p:cNvPicPr/>
              <p:nvPr/>
            </p:nvPicPr>
            <p:blipFill>
              <a:blip r:embed="rId7"/>
              <a:stretch>
                <a:fillRect/>
              </a:stretch>
            </p:blipFill>
            <p:spPr>
              <a:xfrm>
                <a:off x="11031896" y="1645256"/>
                <a:ext cx="619560" cy="241560"/>
              </a:xfrm>
              <a:prstGeom prst="rect">
                <a:avLst/>
              </a:prstGeom>
            </p:spPr>
          </p:pic>
        </mc:Fallback>
      </mc:AlternateContent>
    </p:spTree>
    <p:extLst>
      <p:ext uri="{BB962C8B-B14F-4D97-AF65-F5344CB8AC3E}">
        <p14:creationId xmlns:p14="http://schemas.microsoft.com/office/powerpoint/2010/main" val="756111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A0C1-4A3B-46A3-B37A-45A621A1EDE7}"/>
              </a:ext>
            </a:extLst>
          </p:cNvPr>
          <p:cNvSpPr>
            <a:spLocks noGrp="1"/>
          </p:cNvSpPr>
          <p:nvPr>
            <p:ph type="title"/>
          </p:nvPr>
        </p:nvSpPr>
        <p:spPr/>
        <p:txBody>
          <a:bodyPr/>
          <a:lstStyle/>
          <a:p>
            <a:r>
              <a:rPr lang="en-US" dirty="0"/>
              <a:t>Calculation of Thresholds</a:t>
            </a:r>
          </a:p>
        </p:txBody>
      </p:sp>
      <p:sp>
        <p:nvSpPr>
          <p:cNvPr id="3" name="Slide Number Placeholder 2">
            <a:extLst>
              <a:ext uri="{FF2B5EF4-FFF2-40B4-BE49-F238E27FC236}">
                <a16:creationId xmlns:a16="http://schemas.microsoft.com/office/drawing/2014/main" id="{B925EAB9-B299-453A-B751-6F84093FB919}"/>
              </a:ext>
            </a:extLst>
          </p:cNvPr>
          <p:cNvSpPr>
            <a:spLocks noGrp="1"/>
          </p:cNvSpPr>
          <p:nvPr>
            <p:ph type="sldNum" sz="quarter" idx="12"/>
          </p:nvPr>
        </p:nvSpPr>
        <p:spPr/>
        <p:txBody>
          <a:bodyPr/>
          <a:lstStyle/>
          <a:p>
            <a:fld id="{CD7523D8-0813-224C-91B3-A6EBF8F66999}" type="slidenum">
              <a:rPr lang="en-US" smtClean="0"/>
              <a:t>40</a:t>
            </a:fld>
            <a:endParaRPr lang="en-US"/>
          </a:p>
        </p:txBody>
      </p:sp>
      <p:sp>
        <p:nvSpPr>
          <p:cNvPr id="4" name="TextBox 3">
            <a:extLst>
              <a:ext uri="{FF2B5EF4-FFF2-40B4-BE49-F238E27FC236}">
                <a16:creationId xmlns:a16="http://schemas.microsoft.com/office/drawing/2014/main" id="{16C8B34E-C2CA-4B6D-A2E3-FE68C28395A7}"/>
              </a:ext>
            </a:extLst>
          </p:cNvPr>
          <p:cNvSpPr txBox="1"/>
          <p:nvPr/>
        </p:nvSpPr>
        <p:spPr>
          <a:xfrm>
            <a:off x="1270281" y="1401206"/>
            <a:ext cx="9702521" cy="224676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To determine what a “high” maturity and “good” environment score should be (where “high” means exceeding a maturity score threshold, and “good” means exceeding an environment score threshold), a step-wise analysis was conducted as shown in the next two slides.</a:t>
            </a:r>
          </a:p>
        </p:txBody>
      </p:sp>
    </p:spTree>
    <p:extLst>
      <p:ext uri="{BB962C8B-B14F-4D97-AF65-F5344CB8AC3E}">
        <p14:creationId xmlns:p14="http://schemas.microsoft.com/office/powerpoint/2010/main" val="43456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C8015A4-53AE-47D9-8B5F-498954935E94}"/>
              </a:ext>
            </a:extLst>
          </p:cNvPr>
          <p:cNvSpPr txBox="1"/>
          <p:nvPr/>
        </p:nvSpPr>
        <p:spPr>
          <a:xfrm rot="20905295">
            <a:off x="2226990" y="3623378"/>
            <a:ext cx="7738016" cy="707886"/>
          </a:xfrm>
          <a:prstGeom prst="rect">
            <a:avLst/>
          </a:prstGeom>
          <a:noFill/>
        </p:spPr>
        <p:txBody>
          <a:bodyPr wrap="none" rtlCol="0">
            <a:spAutoFit/>
          </a:bodyPr>
          <a:lstStyle/>
          <a:p>
            <a:r>
              <a:rPr lang="en-US" sz="4000" b="1" dirty="0">
                <a:solidFill>
                  <a:schemeClr val="bg1">
                    <a:lumMod val="85000"/>
                  </a:schemeClr>
                </a:solidFill>
                <a:latin typeface="Arial" panose="020B0604020202020204" pitchFamily="34" charset="0"/>
                <a:cs typeface="Arial" panose="020B0604020202020204" pitchFamily="34" charset="0"/>
              </a:rPr>
              <a:t>Early Results, use with caution</a:t>
            </a:r>
          </a:p>
        </p:txBody>
      </p:sp>
      <p:graphicFrame>
        <p:nvGraphicFramePr>
          <p:cNvPr id="8" name="Chart 7">
            <a:extLst>
              <a:ext uri="{FF2B5EF4-FFF2-40B4-BE49-F238E27FC236}">
                <a16:creationId xmlns:a16="http://schemas.microsoft.com/office/drawing/2014/main" id="{E39694F7-28E2-4221-8714-380801B48EAD}"/>
              </a:ext>
            </a:extLst>
          </p:cNvPr>
          <p:cNvGraphicFramePr>
            <a:graphicFrameLocks/>
          </p:cNvGraphicFramePr>
          <p:nvPr>
            <p:extLst>
              <p:ext uri="{D42A27DB-BD31-4B8C-83A1-F6EECF244321}">
                <p14:modId xmlns:p14="http://schemas.microsoft.com/office/powerpoint/2010/main" val="1248806538"/>
              </p:ext>
            </p:extLst>
          </p:nvPr>
        </p:nvGraphicFramePr>
        <p:xfrm>
          <a:off x="901020" y="1209041"/>
          <a:ext cx="7861981" cy="487924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9913517-8A1E-492A-95F2-7ED3BA051FAE}"/>
              </a:ext>
            </a:extLst>
          </p:cNvPr>
          <p:cNvSpPr>
            <a:spLocks noGrp="1"/>
          </p:cNvSpPr>
          <p:nvPr>
            <p:ph type="title"/>
          </p:nvPr>
        </p:nvSpPr>
        <p:spPr>
          <a:xfrm>
            <a:off x="1371600" y="352426"/>
            <a:ext cx="10657115" cy="1485900"/>
          </a:xfrm>
        </p:spPr>
        <p:txBody>
          <a:bodyPr/>
          <a:lstStyle/>
          <a:p>
            <a:r>
              <a:rPr lang="en-US" dirty="0"/>
              <a:t>Maturity Score Threshold</a:t>
            </a:r>
            <a:endParaRPr lang="en-US" sz="2000" dirty="0"/>
          </a:p>
        </p:txBody>
      </p:sp>
      <p:sp>
        <p:nvSpPr>
          <p:cNvPr id="4" name="Slide Number Placeholder 3">
            <a:extLst>
              <a:ext uri="{FF2B5EF4-FFF2-40B4-BE49-F238E27FC236}">
                <a16:creationId xmlns:a16="http://schemas.microsoft.com/office/drawing/2014/main" id="{153B835D-FAAB-4321-8F5B-909129B168EE}"/>
              </a:ext>
            </a:extLst>
          </p:cNvPr>
          <p:cNvSpPr>
            <a:spLocks noGrp="1"/>
          </p:cNvSpPr>
          <p:nvPr>
            <p:ph type="sldNum" sz="quarter" idx="12"/>
          </p:nvPr>
        </p:nvSpPr>
        <p:spPr/>
        <p:txBody>
          <a:bodyPr/>
          <a:lstStyle/>
          <a:p>
            <a:fld id="{CD7523D8-0813-224C-91B3-A6EBF8F66999}" type="slidenum">
              <a:rPr lang="en-US" smtClean="0"/>
              <a:t>41</a:t>
            </a:fld>
            <a:endParaRPr lang="en-US" dirty="0"/>
          </a:p>
        </p:txBody>
      </p:sp>
      <p:cxnSp>
        <p:nvCxnSpPr>
          <p:cNvPr id="7" name="Straight Connector 6">
            <a:extLst>
              <a:ext uri="{FF2B5EF4-FFF2-40B4-BE49-F238E27FC236}">
                <a16:creationId xmlns:a16="http://schemas.microsoft.com/office/drawing/2014/main" id="{054EC295-EA0F-446E-A77E-80F130455CBB}"/>
              </a:ext>
            </a:extLst>
          </p:cNvPr>
          <p:cNvCxnSpPr>
            <a:cxnSpLocks/>
          </p:cNvCxnSpPr>
          <p:nvPr/>
        </p:nvCxnSpPr>
        <p:spPr>
          <a:xfrm flipV="1">
            <a:off x="5627651" y="1320557"/>
            <a:ext cx="0" cy="4216889"/>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07188F5-A393-4B2C-8D5E-4943765544E2}"/>
              </a:ext>
            </a:extLst>
          </p:cNvPr>
          <p:cNvSpPr txBox="1"/>
          <p:nvPr/>
        </p:nvSpPr>
        <p:spPr>
          <a:xfrm>
            <a:off x="9022513" y="1446372"/>
            <a:ext cx="2895600" cy="2031325"/>
          </a:xfrm>
          <a:prstGeom prst="rect">
            <a:avLst/>
          </a:prstGeom>
          <a:noFill/>
        </p:spPr>
        <p:txBody>
          <a:bodyPr wrap="square">
            <a:spAutoFit/>
          </a:bodyPr>
          <a:lstStyle/>
          <a:p>
            <a:pPr algn="l"/>
            <a:r>
              <a:rPr lang="en-US" dirty="0"/>
              <a:t>The lowest p-value of 0.0014 corresponds to a maturity score between 570 and 573.</a:t>
            </a:r>
          </a:p>
          <a:p>
            <a:pPr algn="l"/>
            <a:endParaRPr lang="en-US" dirty="0"/>
          </a:p>
          <a:p>
            <a:pPr algn="l"/>
            <a:r>
              <a:rPr lang="en-US" dirty="0"/>
              <a:t>Median is 680.</a:t>
            </a:r>
          </a:p>
          <a:p>
            <a:pPr algn="l"/>
            <a:endParaRPr lang="en-US" dirty="0"/>
          </a:p>
        </p:txBody>
      </p:sp>
      <p:sp>
        <p:nvSpPr>
          <p:cNvPr id="10" name="TextBox 19">
            <a:extLst>
              <a:ext uri="{FF2B5EF4-FFF2-40B4-BE49-F238E27FC236}">
                <a16:creationId xmlns:a16="http://schemas.microsoft.com/office/drawing/2014/main" id="{14056001-00C4-4689-9A33-92A008A337CA}"/>
              </a:ext>
            </a:extLst>
          </p:cNvPr>
          <p:cNvSpPr txBox="1"/>
          <p:nvPr/>
        </p:nvSpPr>
        <p:spPr>
          <a:xfrm>
            <a:off x="6564349" y="1024373"/>
            <a:ext cx="1139675" cy="369332"/>
          </a:xfrm>
          <a:prstGeom prst="rect">
            <a:avLst/>
          </a:prstGeom>
          <a:solidFill>
            <a:schemeClr val="bg1"/>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atin typeface="Arial" panose="020B0604020202020204" pitchFamily="34" charset="0"/>
                <a:cs typeface="Arial" panose="020B0604020202020204" pitchFamily="34" charset="0"/>
              </a:rPr>
              <a:t>573</a:t>
            </a:r>
          </a:p>
        </p:txBody>
      </p:sp>
      <p:cxnSp>
        <p:nvCxnSpPr>
          <p:cNvPr id="6" name="Straight Arrow Connector 5">
            <a:extLst>
              <a:ext uri="{FF2B5EF4-FFF2-40B4-BE49-F238E27FC236}">
                <a16:creationId xmlns:a16="http://schemas.microsoft.com/office/drawing/2014/main" id="{44F99B2E-5CEC-40AA-80D2-8E3553B1941F}"/>
              </a:ext>
            </a:extLst>
          </p:cNvPr>
          <p:cNvCxnSpPr>
            <a:cxnSpLocks/>
            <a:stCxn id="10" idx="1"/>
          </p:cNvCxnSpPr>
          <p:nvPr/>
        </p:nvCxnSpPr>
        <p:spPr>
          <a:xfrm flipH="1">
            <a:off x="5627653" y="1209039"/>
            <a:ext cx="936696" cy="3638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964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799ED071-525E-4DD2-8A52-E0D51EDBB8E5}"/>
              </a:ext>
            </a:extLst>
          </p:cNvPr>
          <p:cNvGraphicFramePr>
            <a:graphicFrameLocks/>
          </p:cNvGraphicFramePr>
          <p:nvPr>
            <p:extLst>
              <p:ext uri="{D42A27DB-BD31-4B8C-83A1-F6EECF244321}">
                <p14:modId xmlns:p14="http://schemas.microsoft.com/office/powerpoint/2010/main" val="3699424650"/>
              </p:ext>
            </p:extLst>
          </p:nvPr>
        </p:nvGraphicFramePr>
        <p:xfrm>
          <a:off x="1006998" y="1157469"/>
          <a:ext cx="7904457" cy="529591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6BE6F420-0E8C-4AD2-B5D1-DD179DE2CE35}"/>
              </a:ext>
            </a:extLst>
          </p:cNvPr>
          <p:cNvSpPr txBox="1"/>
          <p:nvPr/>
        </p:nvSpPr>
        <p:spPr>
          <a:xfrm rot="20905295">
            <a:off x="2226990" y="3623378"/>
            <a:ext cx="7738016" cy="707886"/>
          </a:xfrm>
          <a:prstGeom prst="rect">
            <a:avLst/>
          </a:prstGeom>
          <a:noFill/>
        </p:spPr>
        <p:txBody>
          <a:bodyPr wrap="none" rtlCol="0">
            <a:spAutoFit/>
          </a:bodyPr>
          <a:lstStyle/>
          <a:p>
            <a:r>
              <a:rPr lang="en-US" sz="40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
        <p:nvSpPr>
          <p:cNvPr id="2" name="Title 1">
            <a:extLst>
              <a:ext uri="{FF2B5EF4-FFF2-40B4-BE49-F238E27FC236}">
                <a16:creationId xmlns:a16="http://schemas.microsoft.com/office/drawing/2014/main" id="{F9913517-8A1E-492A-95F2-7ED3BA051FAE}"/>
              </a:ext>
            </a:extLst>
          </p:cNvPr>
          <p:cNvSpPr>
            <a:spLocks noGrp="1"/>
          </p:cNvSpPr>
          <p:nvPr>
            <p:ph type="title"/>
          </p:nvPr>
        </p:nvSpPr>
        <p:spPr>
          <a:xfrm>
            <a:off x="1371600" y="352426"/>
            <a:ext cx="10820400" cy="1485900"/>
          </a:xfrm>
        </p:spPr>
        <p:txBody>
          <a:bodyPr/>
          <a:lstStyle/>
          <a:p>
            <a:r>
              <a:rPr lang="en-US" dirty="0"/>
              <a:t>Environment Score Threshold</a:t>
            </a:r>
            <a:endParaRPr lang="en-US" sz="2000" dirty="0"/>
          </a:p>
        </p:txBody>
      </p:sp>
      <p:sp>
        <p:nvSpPr>
          <p:cNvPr id="4" name="Slide Number Placeholder 3">
            <a:extLst>
              <a:ext uri="{FF2B5EF4-FFF2-40B4-BE49-F238E27FC236}">
                <a16:creationId xmlns:a16="http://schemas.microsoft.com/office/drawing/2014/main" id="{153B835D-FAAB-4321-8F5B-909129B168EE}"/>
              </a:ext>
            </a:extLst>
          </p:cNvPr>
          <p:cNvSpPr>
            <a:spLocks noGrp="1"/>
          </p:cNvSpPr>
          <p:nvPr>
            <p:ph type="sldNum" sz="quarter" idx="12"/>
          </p:nvPr>
        </p:nvSpPr>
        <p:spPr/>
        <p:txBody>
          <a:bodyPr/>
          <a:lstStyle/>
          <a:p>
            <a:fld id="{CD7523D8-0813-224C-91B3-A6EBF8F66999}" type="slidenum">
              <a:rPr lang="en-US" smtClean="0"/>
              <a:t>42</a:t>
            </a:fld>
            <a:endParaRPr lang="en-US" dirty="0"/>
          </a:p>
        </p:txBody>
      </p:sp>
      <p:sp>
        <p:nvSpPr>
          <p:cNvPr id="7" name="TextBox 6">
            <a:extLst>
              <a:ext uri="{FF2B5EF4-FFF2-40B4-BE49-F238E27FC236}">
                <a16:creationId xmlns:a16="http://schemas.microsoft.com/office/drawing/2014/main" id="{84449B89-C05F-43FD-BC93-BC8668D4A962}"/>
              </a:ext>
            </a:extLst>
          </p:cNvPr>
          <p:cNvSpPr txBox="1"/>
          <p:nvPr/>
        </p:nvSpPr>
        <p:spPr>
          <a:xfrm>
            <a:off x="9022513" y="1446371"/>
            <a:ext cx="2895600" cy="1754326"/>
          </a:xfrm>
          <a:prstGeom prst="rect">
            <a:avLst/>
          </a:prstGeom>
          <a:noFill/>
        </p:spPr>
        <p:txBody>
          <a:bodyPr wrap="square">
            <a:spAutoFit/>
          </a:bodyPr>
          <a:lstStyle/>
          <a:p>
            <a:pPr algn="l"/>
            <a:r>
              <a:rPr lang="en-US" dirty="0"/>
              <a:t>The lowest p-value of 0.004 corresponds to an environment score between 794 and 800.</a:t>
            </a:r>
          </a:p>
          <a:p>
            <a:pPr algn="l"/>
            <a:endParaRPr lang="en-US" dirty="0"/>
          </a:p>
          <a:p>
            <a:pPr algn="l"/>
            <a:r>
              <a:rPr lang="en-US" dirty="0"/>
              <a:t>Median is 685.</a:t>
            </a:r>
          </a:p>
        </p:txBody>
      </p:sp>
      <p:sp>
        <p:nvSpPr>
          <p:cNvPr id="11" name="TextBox 10">
            <a:extLst>
              <a:ext uri="{FF2B5EF4-FFF2-40B4-BE49-F238E27FC236}">
                <a16:creationId xmlns:a16="http://schemas.microsoft.com/office/drawing/2014/main" id="{D2B58F50-23B7-4528-8D9B-5C3EE5428716}"/>
              </a:ext>
            </a:extLst>
          </p:cNvPr>
          <p:cNvSpPr txBox="1"/>
          <p:nvPr/>
        </p:nvSpPr>
        <p:spPr>
          <a:xfrm>
            <a:off x="3490303" y="6116321"/>
            <a:ext cx="6094268" cy="646331"/>
          </a:xfrm>
          <a:prstGeom prst="rect">
            <a:avLst/>
          </a:prstGeom>
          <a:noFill/>
        </p:spPr>
        <p:txBody>
          <a:bodyPr wrap="square">
            <a:spAutoFit/>
          </a:bodyPr>
          <a:lstStyle/>
          <a:p>
            <a:pPr algn="ctr"/>
            <a:r>
              <a:rPr lang="en-US" dirty="0"/>
              <a:t>Therefore, the thresholds for maturity and environment are: 573 and 794, respectively.</a:t>
            </a:r>
          </a:p>
        </p:txBody>
      </p:sp>
      <p:cxnSp>
        <p:nvCxnSpPr>
          <p:cNvPr id="13" name="Straight Connector 12">
            <a:extLst>
              <a:ext uri="{FF2B5EF4-FFF2-40B4-BE49-F238E27FC236}">
                <a16:creationId xmlns:a16="http://schemas.microsoft.com/office/drawing/2014/main" id="{591764F2-A588-4FE3-83BE-3E1D6BC766FD}"/>
              </a:ext>
            </a:extLst>
          </p:cNvPr>
          <p:cNvCxnSpPr>
            <a:cxnSpLocks/>
          </p:cNvCxnSpPr>
          <p:nvPr/>
        </p:nvCxnSpPr>
        <p:spPr>
          <a:xfrm flipV="1">
            <a:off x="7282835" y="1342665"/>
            <a:ext cx="0" cy="4216889"/>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10" name="TextBox 19">
            <a:extLst>
              <a:ext uri="{FF2B5EF4-FFF2-40B4-BE49-F238E27FC236}">
                <a16:creationId xmlns:a16="http://schemas.microsoft.com/office/drawing/2014/main" id="{5E1C9D76-699F-486C-94F9-1EFC8208B5E1}"/>
              </a:ext>
            </a:extLst>
          </p:cNvPr>
          <p:cNvSpPr txBox="1"/>
          <p:nvPr/>
        </p:nvSpPr>
        <p:spPr>
          <a:xfrm>
            <a:off x="8219533" y="972801"/>
            <a:ext cx="1139675" cy="369332"/>
          </a:xfrm>
          <a:prstGeom prst="rect">
            <a:avLst/>
          </a:prstGeom>
          <a:solidFill>
            <a:schemeClr val="bg1"/>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atin typeface="Arial" panose="020B0604020202020204" pitchFamily="34" charset="0"/>
                <a:cs typeface="Arial" panose="020B0604020202020204" pitchFamily="34" charset="0"/>
              </a:rPr>
              <a:t>794</a:t>
            </a:r>
          </a:p>
        </p:txBody>
      </p:sp>
      <p:cxnSp>
        <p:nvCxnSpPr>
          <p:cNvPr id="14" name="Straight Arrow Connector 13">
            <a:extLst>
              <a:ext uri="{FF2B5EF4-FFF2-40B4-BE49-F238E27FC236}">
                <a16:creationId xmlns:a16="http://schemas.microsoft.com/office/drawing/2014/main" id="{FC22F4B3-B965-4DCE-8D37-A7485850A4B6}"/>
              </a:ext>
            </a:extLst>
          </p:cNvPr>
          <p:cNvCxnSpPr>
            <a:cxnSpLocks/>
            <a:stCxn id="10" idx="1"/>
          </p:cNvCxnSpPr>
          <p:nvPr/>
        </p:nvCxnSpPr>
        <p:spPr>
          <a:xfrm flipH="1">
            <a:off x="7282837" y="1157467"/>
            <a:ext cx="936696" cy="3638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767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D531C0AC-9117-48BC-9D8C-AC7FC81D6BEB}"/>
              </a:ext>
            </a:extLst>
          </p:cNvPr>
          <p:cNvGraphicFramePr>
            <a:graphicFrameLocks/>
          </p:cNvGraphicFramePr>
          <p:nvPr>
            <p:extLst>
              <p:ext uri="{D42A27DB-BD31-4B8C-83A1-F6EECF244321}">
                <p14:modId xmlns:p14="http://schemas.microsoft.com/office/powerpoint/2010/main" val="2928081504"/>
              </p:ext>
            </p:extLst>
          </p:nvPr>
        </p:nvGraphicFramePr>
        <p:xfrm>
          <a:off x="695781" y="685736"/>
          <a:ext cx="11483025" cy="542718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6105EE6E-658C-4F39-8B75-F56290CA1390}"/>
              </a:ext>
            </a:extLst>
          </p:cNvPr>
          <p:cNvSpPr>
            <a:spLocks noGrp="1"/>
          </p:cNvSpPr>
          <p:nvPr>
            <p:ph type="sldNum" sz="quarter" idx="12"/>
          </p:nvPr>
        </p:nvSpPr>
        <p:spPr/>
        <p:txBody>
          <a:bodyPr/>
          <a:lstStyle/>
          <a:p>
            <a:fld id="{CD7523D8-0813-224C-91B3-A6EBF8F66999}" type="slidenum">
              <a:rPr lang="en-US" smtClean="0"/>
              <a:t>43</a:t>
            </a:fld>
            <a:endParaRPr lang="en-US"/>
          </a:p>
        </p:txBody>
      </p:sp>
      <p:sp>
        <p:nvSpPr>
          <p:cNvPr id="17" name="TextBox 19">
            <a:extLst>
              <a:ext uri="{FF2B5EF4-FFF2-40B4-BE49-F238E27FC236}">
                <a16:creationId xmlns:a16="http://schemas.microsoft.com/office/drawing/2014/main" id="{CF002CD4-2079-48B5-8A2F-22DA81E1E41F}"/>
              </a:ext>
            </a:extLst>
          </p:cNvPr>
          <p:cNvSpPr txBox="1"/>
          <p:nvPr/>
        </p:nvSpPr>
        <p:spPr>
          <a:xfrm>
            <a:off x="9917228" y="685738"/>
            <a:ext cx="2274773" cy="600164"/>
          </a:xfrm>
          <a:prstGeom prst="rect">
            <a:avLst/>
          </a:prstGeom>
          <a:solidFill>
            <a:schemeClr val="accent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dirty="0">
                <a:latin typeface="Arial" panose="020B0604020202020204" pitchFamily="34" charset="0"/>
                <a:cs typeface="Arial" panose="020B0604020202020204" pitchFamily="34" charset="0"/>
              </a:rPr>
              <a:t>HMGE (N=7):</a:t>
            </a:r>
          </a:p>
          <a:p>
            <a:r>
              <a:rPr lang="en-US" b="1" dirty="0">
                <a:latin typeface="Arial" panose="020B0604020202020204" pitchFamily="34" charset="0"/>
                <a:cs typeface="Arial" panose="020B0604020202020204" pitchFamily="34" charset="0"/>
              </a:rPr>
              <a:t>Avg. 0.7% cost growth</a:t>
            </a:r>
          </a:p>
          <a:p>
            <a:r>
              <a:rPr lang="en-US" b="1" dirty="0">
                <a:latin typeface="Arial" panose="020B0604020202020204" pitchFamily="34" charset="0"/>
                <a:cs typeface="Arial" panose="020B0604020202020204" pitchFamily="34" charset="0"/>
              </a:rPr>
              <a:t>Avg. 1.7% schedule underrun</a:t>
            </a:r>
          </a:p>
        </p:txBody>
      </p:sp>
      <p:sp>
        <p:nvSpPr>
          <p:cNvPr id="19" name="TextBox 19">
            <a:extLst>
              <a:ext uri="{FF2B5EF4-FFF2-40B4-BE49-F238E27FC236}">
                <a16:creationId xmlns:a16="http://schemas.microsoft.com/office/drawing/2014/main" id="{2A67A087-A87A-49A8-9854-922D01DB3C96}"/>
              </a:ext>
            </a:extLst>
          </p:cNvPr>
          <p:cNvSpPr txBox="1"/>
          <p:nvPr/>
        </p:nvSpPr>
        <p:spPr>
          <a:xfrm>
            <a:off x="2131445" y="2706178"/>
            <a:ext cx="2288155" cy="600164"/>
          </a:xfrm>
          <a:prstGeom prst="rect">
            <a:avLst/>
          </a:prstGeom>
          <a:solidFill>
            <a:schemeClr val="accent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dirty="0">
                <a:latin typeface="Arial" panose="020B0604020202020204" pitchFamily="34" charset="0"/>
                <a:cs typeface="Arial" panose="020B0604020202020204" pitchFamily="34" charset="0"/>
              </a:rPr>
              <a:t>LMPE (N=10):</a:t>
            </a:r>
          </a:p>
          <a:p>
            <a:r>
              <a:rPr lang="en-US" b="1" dirty="0">
                <a:latin typeface="Arial" panose="020B0604020202020204" pitchFamily="34" charset="0"/>
                <a:cs typeface="Arial" panose="020B0604020202020204" pitchFamily="34" charset="0"/>
              </a:rPr>
              <a:t>Avg. 111.1% cost growth</a:t>
            </a:r>
          </a:p>
          <a:p>
            <a:r>
              <a:rPr lang="en-US" b="1" dirty="0">
                <a:latin typeface="Arial" panose="020B0604020202020204" pitchFamily="34" charset="0"/>
                <a:cs typeface="Arial" panose="020B0604020202020204" pitchFamily="34" charset="0"/>
              </a:rPr>
              <a:t>Avg. 22.4% schedule overrun</a:t>
            </a:r>
          </a:p>
        </p:txBody>
      </p:sp>
      <p:sp>
        <p:nvSpPr>
          <p:cNvPr id="10" name="TextBox 19">
            <a:extLst>
              <a:ext uri="{FF2B5EF4-FFF2-40B4-BE49-F238E27FC236}">
                <a16:creationId xmlns:a16="http://schemas.microsoft.com/office/drawing/2014/main" id="{5AF0C0D9-1BF0-44D0-BE54-CFCB07C7C5A1}"/>
              </a:ext>
            </a:extLst>
          </p:cNvPr>
          <p:cNvSpPr txBox="1"/>
          <p:nvPr/>
        </p:nvSpPr>
        <p:spPr>
          <a:xfrm>
            <a:off x="9045544" y="3704477"/>
            <a:ext cx="2293016" cy="600164"/>
          </a:xfrm>
          <a:prstGeom prst="rect">
            <a:avLst/>
          </a:prstGeom>
          <a:solidFill>
            <a:schemeClr val="accent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dirty="0">
                <a:latin typeface="Arial" panose="020B0604020202020204" pitchFamily="34" charset="0"/>
                <a:cs typeface="Arial" panose="020B0604020202020204" pitchFamily="34" charset="0"/>
              </a:rPr>
              <a:t>HMPE (N=15):</a:t>
            </a:r>
          </a:p>
          <a:p>
            <a:r>
              <a:rPr lang="en-US" b="1" dirty="0">
                <a:latin typeface="Arial" panose="020B0604020202020204" pitchFamily="34" charset="0"/>
                <a:cs typeface="Arial" panose="020B0604020202020204" pitchFamily="34" charset="0"/>
              </a:rPr>
              <a:t>Avg. 46.9% cost growth</a:t>
            </a:r>
          </a:p>
          <a:p>
            <a:r>
              <a:rPr lang="en-US" b="1" dirty="0">
                <a:latin typeface="Arial" panose="020B0604020202020204" pitchFamily="34" charset="0"/>
                <a:cs typeface="Arial" panose="020B0604020202020204" pitchFamily="34" charset="0"/>
              </a:rPr>
              <a:t>Avg. 26.6% schedule overrun</a:t>
            </a:r>
          </a:p>
        </p:txBody>
      </p:sp>
      <p:sp>
        <p:nvSpPr>
          <p:cNvPr id="11" name="Title 1">
            <a:extLst>
              <a:ext uri="{FF2B5EF4-FFF2-40B4-BE49-F238E27FC236}">
                <a16:creationId xmlns:a16="http://schemas.microsoft.com/office/drawing/2014/main" id="{91F6F868-DAFD-498A-9811-4E1A0CCA344D}"/>
              </a:ext>
            </a:extLst>
          </p:cNvPr>
          <p:cNvSpPr txBox="1">
            <a:spLocks/>
          </p:cNvSpPr>
          <p:nvPr/>
        </p:nvSpPr>
        <p:spPr>
          <a:xfrm>
            <a:off x="1371601" y="38341"/>
            <a:ext cx="10446775"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Arial" panose="020B0604020202020204" pitchFamily="34" charset="0"/>
                <a:ea typeface="+mj-ea"/>
                <a:cs typeface="Arial" panose="020B0604020202020204" pitchFamily="34" charset="0"/>
              </a:defRPr>
            </a:lvl1pPr>
          </a:lstStyle>
          <a:p>
            <a:r>
              <a:rPr lang="en-US" sz="4000" dirty="0"/>
              <a:t>Result: Cost &amp; Schedule Performance (draft)</a:t>
            </a:r>
          </a:p>
        </p:txBody>
      </p:sp>
      <p:sp>
        <p:nvSpPr>
          <p:cNvPr id="14" name="TextBox 13">
            <a:extLst>
              <a:ext uri="{FF2B5EF4-FFF2-40B4-BE49-F238E27FC236}">
                <a16:creationId xmlns:a16="http://schemas.microsoft.com/office/drawing/2014/main" id="{AB4033CC-DEE0-4A7F-B7E0-700A999328EE}"/>
              </a:ext>
            </a:extLst>
          </p:cNvPr>
          <p:cNvSpPr txBox="1"/>
          <p:nvPr/>
        </p:nvSpPr>
        <p:spPr>
          <a:xfrm>
            <a:off x="3100884" y="6200503"/>
            <a:ext cx="8395336" cy="338554"/>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Note:</a:t>
            </a:r>
            <a:r>
              <a:rPr lang="en-US" sz="1600" dirty="0">
                <a:latin typeface="Arial" panose="020B0604020202020204" pitchFamily="34" charset="0"/>
                <a:cs typeface="Arial" panose="020B0604020202020204" pitchFamily="34" charset="0"/>
              </a:rPr>
              <a:t> The sample is reduced by removing one project with no performance information. </a:t>
            </a:r>
          </a:p>
        </p:txBody>
      </p:sp>
      <p:sp>
        <p:nvSpPr>
          <p:cNvPr id="20" name="Rectangle 19">
            <a:extLst>
              <a:ext uri="{FF2B5EF4-FFF2-40B4-BE49-F238E27FC236}">
                <a16:creationId xmlns:a16="http://schemas.microsoft.com/office/drawing/2014/main" id="{BF6A54F2-10C9-4611-8EF4-4E07FED8E9C2}"/>
              </a:ext>
            </a:extLst>
          </p:cNvPr>
          <p:cNvSpPr/>
          <p:nvPr/>
        </p:nvSpPr>
        <p:spPr>
          <a:xfrm>
            <a:off x="3298786" y="6626640"/>
            <a:ext cx="6618441" cy="2274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The split is based on thresholds (blue lines).</a:t>
            </a:r>
          </a:p>
        </p:txBody>
      </p:sp>
      <p:sp>
        <p:nvSpPr>
          <p:cNvPr id="18" name="TextBox 19">
            <a:extLst>
              <a:ext uri="{FF2B5EF4-FFF2-40B4-BE49-F238E27FC236}">
                <a16:creationId xmlns:a16="http://schemas.microsoft.com/office/drawing/2014/main" id="{D70E7AF1-3464-48D1-BEAC-A460D4980081}"/>
              </a:ext>
            </a:extLst>
          </p:cNvPr>
          <p:cNvSpPr txBox="1"/>
          <p:nvPr/>
        </p:nvSpPr>
        <p:spPr>
          <a:xfrm>
            <a:off x="6944475" y="5389385"/>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573</a:t>
            </a:r>
          </a:p>
        </p:txBody>
      </p:sp>
      <p:sp>
        <p:nvSpPr>
          <p:cNvPr id="21" name="TextBox 19">
            <a:extLst>
              <a:ext uri="{FF2B5EF4-FFF2-40B4-BE49-F238E27FC236}">
                <a16:creationId xmlns:a16="http://schemas.microsoft.com/office/drawing/2014/main" id="{92E49C71-E9A9-430F-95C1-1D4E4D041B83}"/>
              </a:ext>
            </a:extLst>
          </p:cNvPr>
          <p:cNvSpPr txBox="1"/>
          <p:nvPr/>
        </p:nvSpPr>
        <p:spPr>
          <a:xfrm>
            <a:off x="1017523" y="1930542"/>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794</a:t>
            </a:r>
          </a:p>
        </p:txBody>
      </p:sp>
      <p:sp>
        <p:nvSpPr>
          <p:cNvPr id="13" name="TextBox 12">
            <a:extLst>
              <a:ext uri="{FF2B5EF4-FFF2-40B4-BE49-F238E27FC236}">
                <a16:creationId xmlns:a16="http://schemas.microsoft.com/office/drawing/2014/main" id="{ADAB6C61-AA69-402B-A516-0D688BDCB315}"/>
              </a:ext>
            </a:extLst>
          </p:cNvPr>
          <p:cNvSpPr txBox="1"/>
          <p:nvPr/>
        </p:nvSpPr>
        <p:spPr>
          <a:xfrm>
            <a:off x="2983484" y="3755523"/>
            <a:ext cx="3112517" cy="954107"/>
          </a:xfrm>
          <a:prstGeom prst="rect">
            <a:avLst/>
          </a:prstGeom>
          <a:noFill/>
        </p:spPr>
        <p:txBody>
          <a:bodyPr wrap="square" rtlCol="0">
            <a:spAutoFit/>
          </a:bodyPr>
          <a:lstStyle/>
          <a:p>
            <a:r>
              <a:rPr lang="en-US" sz="28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Tree>
    <p:extLst>
      <p:ext uri="{BB962C8B-B14F-4D97-AF65-F5344CB8AC3E}">
        <p14:creationId xmlns:p14="http://schemas.microsoft.com/office/powerpoint/2010/main" val="2280762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7D567313-4CCA-4249-85B9-FEE616DEA12A}"/>
              </a:ext>
            </a:extLst>
          </p:cNvPr>
          <p:cNvGraphicFramePr>
            <a:graphicFrameLocks/>
          </p:cNvGraphicFramePr>
          <p:nvPr>
            <p:extLst>
              <p:ext uri="{D42A27DB-BD31-4B8C-83A1-F6EECF244321}">
                <p14:modId xmlns:p14="http://schemas.microsoft.com/office/powerpoint/2010/main" val="1324814653"/>
              </p:ext>
            </p:extLst>
          </p:nvPr>
        </p:nvGraphicFramePr>
        <p:xfrm>
          <a:off x="695781" y="685738"/>
          <a:ext cx="11483025" cy="542718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6105EE6E-658C-4F39-8B75-F56290CA1390}"/>
              </a:ext>
            </a:extLst>
          </p:cNvPr>
          <p:cNvSpPr>
            <a:spLocks noGrp="1"/>
          </p:cNvSpPr>
          <p:nvPr>
            <p:ph type="sldNum" sz="quarter" idx="12"/>
          </p:nvPr>
        </p:nvSpPr>
        <p:spPr/>
        <p:txBody>
          <a:bodyPr/>
          <a:lstStyle/>
          <a:p>
            <a:fld id="{CD7523D8-0813-224C-91B3-A6EBF8F66999}" type="slidenum">
              <a:rPr lang="en-US" smtClean="0"/>
              <a:t>44</a:t>
            </a:fld>
            <a:endParaRPr lang="en-US"/>
          </a:p>
        </p:txBody>
      </p:sp>
      <p:sp>
        <p:nvSpPr>
          <p:cNvPr id="17" name="TextBox 19">
            <a:extLst>
              <a:ext uri="{FF2B5EF4-FFF2-40B4-BE49-F238E27FC236}">
                <a16:creationId xmlns:a16="http://schemas.microsoft.com/office/drawing/2014/main" id="{CF002CD4-2079-48B5-8A2F-22DA81E1E41F}"/>
              </a:ext>
            </a:extLst>
          </p:cNvPr>
          <p:cNvSpPr txBox="1"/>
          <p:nvPr/>
        </p:nvSpPr>
        <p:spPr>
          <a:xfrm>
            <a:off x="9917228" y="685738"/>
            <a:ext cx="2274773" cy="600164"/>
          </a:xfrm>
          <a:prstGeom prst="rect">
            <a:avLst/>
          </a:prstGeom>
          <a:solidFill>
            <a:schemeClr val="accent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dirty="0">
                <a:latin typeface="Arial" panose="020B0604020202020204" pitchFamily="34" charset="0"/>
                <a:cs typeface="Arial" panose="020B0604020202020204" pitchFamily="34" charset="0"/>
              </a:rPr>
              <a:t>HMGE (N=12):</a:t>
            </a:r>
          </a:p>
          <a:p>
            <a:r>
              <a:rPr lang="en-US" b="1" dirty="0">
                <a:latin typeface="Arial" panose="020B0604020202020204" pitchFamily="34" charset="0"/>
                <a:cs typeface="Arial" panose="020B0604020202020204" pitchFamily="34" charset="0"/>
              </a:rPr>
              <a:t>Avg. 45.3% cost growth</a:t>
            </a:r>
          </a:p>
          <a:p>
            <a:r>
              <a:rPr lang="en-US" b="1" dirty="0">
                <a:latin typeface="Arial" panose="020B0604020202020204" pitchFamily="34" charset="0"/>
                <a:cs typeface="Arial" panose="020B0604020202020204" pitchFamily="34" charset="0"/>
              </a:rPr>
              <a:t>Avg. 5.2% schedule overrun</a:t>
            </a:r>
          </a:p>
        </p:txBody>
      </p:sp>
      <p:sp>
        <p:nvSpPr>
          <p:cNvPr id="19" name="TextBox 19">
            <a:extLst>
              <a:ext uri="{FF2B5EF4-FFF2-40B4-BE49-F238E27FC236}">
                <a16:creationId xmlns:a16="http://schemas.microsoft.com/office/drawing/2014/main" id="{2A67A087-A87A-49A8-9854-922D01DB3C96}"/>
              </a:ext>
            </a:extLst>
          </p:cNvPr>
          <p:cNvSpPr txBox="1"/>
          <p:nvPr/>
        </p:nvSpPr>
        <p:spPr>
          <a:xfrm>
            <a:off x="2131445" y="2706178"/>
            <a:ext cx="2288155" cy="600164"/>
          </a:xfrm>
          <a:prstGeom prst="rect">
            <a:avLst/>
          </a:prstGeom>
          <a:solidFill>
            <a:schemeClr val="accent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dirty="0">
                <a:latin typeface="Arial" panose="020B0604020202020204" pitchFamily="34" charset="0"/>
                <a:cs typeface="Arial" panose="020B0604020202020204" pitchFamily="34" charset="0"/>
              </a:rPr>
              <a:t>LMPE (N=12):</a:t>
            </a:r>
          </a:p>
          <a:p>
            <a:r>
              <a:rPr lang="en-US" b="1" dirty="0">
                <a:latin typeface="Arial" panose="020B0604020202020204" pitchFamily="34" charset="0"/>
                <a:cs typeface="Arial" panose="020B0604020202020204" pitchFamily="34" charset="0"/>
              </a:rPr>
              <a:t>Avg. 86.6% cost growth</a:t>
            </a:r>
          </a:p>
          <a:p>
            <a:r>
              <a:rPr lang="en-US" b="1" dirty="0">
                <a:latin typeface="Arial" panose="020B0604020202020204" pitchFamily="34" charset="0"/>
                <a:cs typeface="Arial" panose="020B0604020202020204" pitchFamily="34" charset="0"/>
              </a:rPr>
              <a:t>Avg. 18.3% schedule overrun</a:t>
            </a:r>
          </a:p>
        </p:txBody>
      </p:sp>
      <p:sp>
        <p:nvSpPr>
          <p:cNvPr id="10" name="TextBox 19">
            <a:extLst>
              <a:ext uri="{FF2B5EF4-FFF2-40B4-BE49-F238E27FC236}">
                <a16:creationId xmlns:a16="http://schemas.microsoft.com/office/drawing/2014/main" id="{5AF0C0D9-1BF0-44D0-BE54-CFCB07C7C5A1}"/>
              </a:ext>
            </a:extLst>
          </p:cNvPr>
          <p:cNvSpPr txBox="1"/>
          <p:nvPr/>
        </p:nvSpPr>
        <p:spPr>
          <a:xfrm>
            <a:off x="9045544" y="3704477"/>
            <a:ext cx="2293016" cy="600164"/>
          </a:xfrm>
          <a:prstGeom prst="rect">
            <a:avLst/>
          </a:prstGeom>
          <a:solidFill>
            <a:schemeClr val="accent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dirty="0">
                <a:latin typeface="Arial" panose="020B0604020202020204" pitchFamily="34" charset="0"/>
                <a:cs typeface="Arial" panose="020B0604020202020204" pitchFamily="34" charset="0"/>
              </a:rPr>
              <a:t>HMPE (N=4):</a:t>
            </a:r>
          </a:p>
          <a:p>
            <a:r>
              <a:rPr lang="en-US" b="1" dirty="0">
                <a:latin typeface="Arial" panose="020B0604020202020204" pitchFamily="34" charset="0"/>
                <a:cs typeface="Arial" panose="020B0604020202020204" pitchFamily="34" charset="0"/>
              </a:rPr>
              <a:t>Avg. 14.2% cost growth</a:t>
            </a:r>
          </a:p>
          <a:p>
            <a:r>
              <a:rPr lang="en-US" b="1" dirty="0">
                <a:latin typeface="Arial" panose="020B0604020202020204" pitchFamily="34" charset="0"/>
                <a:cs typeface="Arial" panose="020B0604020202020204" pitchFamily="34" charset="0"/>
              </a:rPr>
              <a:t>Avg. 61.8% schedule overrun</a:t>
            </a:r>
          </a:p>
        </p:txBody>
      </p:sp>
      <p:sp>
        <p:nvSpPr>
          <p:cNvPr id="11" name="Title 1">
            <a:extLst>
              <a:ext uri="{FF2B5EF4-FFF2-40B4-BE49-F238E27FC236}">
                <a16:creationId xmlns:a16="http://schemas.microsoft.com/office/drawing/2014/main" id="{91F6F868-DAFD-498A-9811-4E1A0CCA344D}"/>
              </a:ext>
            </a:extLst>
          </p:cNvPr>
          <p:cNvSpPr txBox="1">
            <a:spLocks/>
          </p:cNvSpPr>
          <p:nvPr/>
        </p:nvSpPr>
        <p:spPr>
          <a:xfrm>
            <a:off x="1371601" y="38341"/>
            <a:ext cx="10446775"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Arial" panose="020B0604020202020204" pitchFamily="34" charset="0"/>
                <a:ea typeface="+mj-ea"/>
                <a:cs typeface="Arial" panose="020B0604020202020204" pitchFamily="34" charset="0"/>
              </a:defRPr>
            </a:lvl1pPr>
          </a:lstStyle>
          <a:p>
            <a:r>
              <a:rPr lang="en-US" sz="4000" dirty="0"/>
              <a:t>Result: Cost &amp; Schedule Performance (draft)</a:t>
            </a:r>
          </a:p>
        </p:txBody>
      </p:sp>
      <p:sp>
        <p:nvSpPr>
          <p:cNvPr id="14" name="TextBox 13">
            <a:extLst>
              <a:ext uri="{FF2B5EF4-FFF2-40B4-BE49-F238E27FC236}">
                <a16:creationId xmlns:a16="http://schemas.microsoft.com/office/drawing/2014/main" id="{AB4033CC-DEE0-4A7F-B7E0-700A999328EE}"/>
              </a:ext>
            </a:extLst>
          </p:cNvPr>
          <p:cNvSpPr txBox="1"/>
          <p:nvPr/>
        </p:nvSpPr>
        <p:spPr>
          <a:xfrm>
            <a:off x="3100884" y="6200503"/>
            <a:ext cx="8395336" cy="338554"/>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Note:</a:t>
            </a:r>
            <a:r>
              <a:rPr lang="en-US" sz="1600" dirty="0">
                <a:latin typeface="Arial" panose="020B0604020202020204" pitchFamily="34" charset="0"/>
                <a:cs typeface="Arial" panose="020B0604020202020204" pitchFamily="34" charset="0"/>
              </a:rPr>
              <a:t> The sample is reduced by removing one project with no performance information. </a:t>
            </a:r>
          </a:p>
        </p:txBody>
      </p:sp>
      <p:sp>
        <p:nvSpPr>
          <p:cNvPr id="15" name="Rectangle 14">
            <a:extLst>
              <a:ext uri="{FF2B5EF4-FFF2-40B4-BE49-F238E27FC236}">
                <a16:creationId xmlns:a16="http://schemas.microsoft.com/office/drawing/2014/main" id="{B07B7D5C-1A78-4650-BFAA-5A1DEDBC8774}"/>
              </a:ext>
            </a:extLst>
          </p:cNvPr>
          <p:cNvSpPr/>
          <p:nvPr/>
        </p:nvSpPr>
        <p:spPr>
          <a:xfrm>
            <a:off x="3298786" y="6626640"/>
            <a:ext cx="6618441" cy="2274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This split is based on medians (blue lines).</a:t>
            </a:r>
          </a:p>
        </p:txBody>
      </p:sp>
      <p:sp>
        <p:nvSpPr>
          <p:cNvPr id="21" name="TextBox 19">
            <a:extLst>
              <a:ext uri="{FF2B5EF4-FFF2-40B4-BE49-F238E27FC236}">
                <a16:creationId xmlns:a16="http://schemas.microsoft.com/office/drawing/2014/main" id="{78450DE5-8342-4676-98BF-569261C852E0}"/>
              </a:ext>
            </a:extLst>
          </p:cNvPr>
          <p:cNvSpPr txBox="1"/>
          <p:nvPr/>
        </p:nvSpPr>
        <p:spPr>
          <a:xfrm>
            <a:off x="4327007" y="1206682"/>
            <a:ext cx="2293016" cy="600164"/>
          </a:xfrm>
          <a:prstGeom prst="rect">
            <a:avLst/>
          </a:prstGeom>
          <a:solidFill>
            <a:schemeClr val="accent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dirty="0">
                <a:latin typeface="Arial" panose="020B0604020202020204" pitchFamily="34" charset="0"/>
                <a:cs typeface="Arial" panose="020B0604020202020204" pitchFamily="34" charset="0"/>
              </a:rPr>
              <a:t>LMGE (N=4):</a:t>
            </a:r>
          </a:p>
          <a:p>
            <a:r>
              <a:rPr lang="en-US" b="1" dirty="0">
                <a:latin typeface="Arial" panose="020B0604020202020204" pitchFamily="34" charset="0"/>
                <a:cs typeface="Arial" panose="020B0604020202020204" pitchFamily="34" charset="0"/>
              </a:rPr>
              <a:t>Avg. 44.8% cost growth</a:t>
            </a:r>
          </a:p>
          <a:p>
            <a:r>
              <a:rPr lang="en-US" b="1" dirty="0">
                <a:latin typeface="Arial" panose="020B0604020202020204" pitchFamily="34" charset="0"/>
                <a:cs typeface="Arial" panose="020B0604020202020204" pitchFamily="34" charset="0"/>
              </a:rPr>
              <a:t>Avg. 20.5% schedule overrun</a:t>
            </a:r>
          </a:p>
        </p:txBody>
      </p:sp>
      <p:sp>
        <p:nvSpPr>
          <p:cNvPr id="23" name="Arrow: Right 22">
            <a:extLst>
              <a:ext uri="{FF2B5EF4-FFF2-40B4-BE49-F238E27FC236}">
                <a16:creationId xmlns:a16="http://schemas.microsoft.com/office/drawing/2014/main" id="{72B3F960-D1A1-4F96-8E71-0192A1D91458}"/>
              </a:ext>
            </a:extLst>
          </p:cNvPr>
          <p:cNvSpPr/>
          <p:nvPr/>
        </p:nvSpPr>
        <p:spPr>
          <a:xfrm rot="19934489">
            <a:off x="6726394" y="2052333"/>
            <a:ext cx="3008671" cy="1307691"/>
          </a:xfrm>
          <a:prstGeom prst="rightArrow">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endParaRPr lang="en-US"/>
          </a:p>
        </p:txBody>
      </p:sp>
      <p:sp>
        <p:nvSpPr>
          <p:cNvPr id="13" name="TextBox 19">
            <a:extLst>
              <a:ext uri="{FF2B5EF4-FFF2-40B4-BE49-F238E27FC236}">
                <a16:creationId xmlns:a16="http://schemas.microsoft.com/office/drawing/2014/main" id="{F8537340-8846-4336-B07A-3A0E1034FD26}"/>
              </a:ext>
            </a:extLst>
          </p:cNvPr>
          <p:cNvSpPr txBox="1"/>
          <p:nvPr/>
        </p:nvSpPr>
        <p:spPr>
          <a:xfrm>
            <a:off x="7876650" y="5389385"/>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680</a:t>
            </a:r>
          </a:p>
        </p:txBody>
      </p:sp>
      <p:sp>
        <p:nvSpPr>
          <p:cNvPr id="16" name="TextBox 19">
            <a:extLst>
              <a:ext uri="{FF2B5EF4-FFF2-40B4-BE49-F238E27FC236}">
                <a16:creationId xmlns:a16="http://schemas.microsoft.com/office/drawing/2014/main" id="{9D9D6226-98F7-4F18-AD28-44BCAE97A4F2}"/>
              </a:ext>
            </a:extLst>
          </p:cNvPr>
          <p:cNvSpPr txBox="1"/>
          <p:nvPr/>
        </p:nvSpPr>
        <p:spPr>
          <a:xfrm>
            <a:off x="1017523" y="2385497"/>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685</a:t>
            </a:r>
          </a:p>
        </p:txBody>
      </p:sp>
      <p:sp>
        <p:nvSpPr>
          <p:cNvPr id="2" name="TextBox 1">
            <a:extLst>
              <a:ext uri="{FF2B5EF4-FFF2-40B4-BE49-F238E27FC236}">
                <a16:creationId xmlns:a16="http://schemas.microsoft.com/office/drawing/2014/main" id="{F820103C-F715-47FC-B7C9-19952BA5DF98}"/>
              </a:ext>
            </a:extLst>
          </p:cNvPr>
          <p:cNvSpPr txBox="1"/>
          <p:nvPr/>
        </p:nvSpPr>
        <p:spPr>
          <a:xfrm>
            <a:off x="3374285" y="4699261"/>
            <a:ext cx="5009419" cy="646331"/>
          </a:xfrm>
          <a:prstGeom prst="rect">
            <a:avLst/>
          </a:prstGeom>
          <a:noFill/>
        </p:spPr>
        <p:txBody>
          <a:bodyPr wrap="square" rtlCol="0">
            <a:spAutoFit/>
          </a:bodyPr>
          <a:lstStyle/>
          <a:p>
            <a:r>
              <a:rPr lang="en-US" dirty="0">
                <a:solidFill>
                  <a:srgbClr val="FF0000"/>
                </a:solidFill>
              </a:rPr>
              <a:t>USING MEDIANS IN THIS ANALYSIS SHOWED NO STATISTICAL SIGNIFICANCE.</a:t>
            </a:r>
          </a:p>
        </p:txBody>
      </p:sp>
      <p:sp>
        <p:nvSpPr>
          <p:cNvPr id="18" name="TextBox 17">
            <a:extLst>
              <a:ext uri="{FF2B5EF4-FFF2-40B4-BE49-F238E27FC236}">
                <a16:creationId xmlns:a16="http://schemas.microsoft.com/office/drawing/2014/main" id="{FD69FA91-E911-4731-B068-989CB1100776}"/>
              </a:ext>
            </a:extLst>
          </p:cNvPr>
          <p:cNvSpPr txBox="1"/>
          <p:nvPr/>
        </p:nvSpPr>
        <p:spPr>
          <a:xfrm>
            <a:off x="2983484" y="3755523"/>
            <a:ext cx="3112517" cy="954107"/>
          </a:xfrm>
          <a:prstGeom prst="rect">
            <a:avLst/>
          </a:prstGeom>
          <a:noFill/>
        </p:spPr>
        <p:txBody>
          <a:bodyPr wrap="square" rtlCol="0">
            <a:spAutoFit/>
          </a:bodyPr>
          <a:lstStyle/>
          <a:p>
            <a:r>
              <a:rPr lang="en-US" sz="28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Tree>
    <p:extLst>
      <p:ext uri="{BB962C8B-B14F-4D97-AF65-F5344CB8AC3E}">
        <p14:creationId xmlns:p14="http://schemas.microsoft.com/office/powerpoint/2010/main" val="184581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BD2369AD-008C-4743-91D3-5C5AB11C9377}"/>
              </a:ext>
            </a:extLst>
          </p:cNvPr>
          <p:cNvGraphicFramePr>
            <a:graphicFrameLocks/>
          </p:cNvGraphicFramePr>
          <p:nvPr>
            <p:extLst>
              <p:ext uri="{D42A27DB-BD31-4B8C-83A1-F6EECF244321}">
                <p14:modId xmlns:p14="http://schemas.microsoft.com/office/powerpoint/2010/main" val="381065442"/>
              </p:ext>
            </p:extLst>
          </p:nvPr>
        </p:nvGraphicFramePr>
        <p:xfrm>
          <a:off x="695781" y="685738"/>
          <a:ext cx="11496220" cy="542718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53692FB8-9296-4176-9F3B-BB55DD10BD0B}"/>
              </a:ext>
            </a:extLst>
          </p:cNvPr>
          <p:cNvSpPr>
            <a:spLocks noGrp="1"/>
          </p:cNvSpPr>
          <p:nvPr>
            <p:ph type="sldNum" sz="quarter" idx="12"/>
          </p:nvPr>
        </p:nvSpPr>
        <p:spPr/>
        <p:txBody>
          <a:bodyPr/>
          <a:lstStyle/>
          <a:p>
            <a:fld id="{CD7523D8-0813-224C-91B3-A6EBF8F66999}" type="slidenum">
              <a:rPr lang="en-US" smtClean="0"/>
              <a:t>45</a:t>
            </a:fld>
            <a:endParaRPr lang="en-US"/>
          </a:p>
        </p:txBody>
      </p:sp>
      <p:sp>
        <p:nvSpPr>
          <p:cNvPr id="5" name="Title 1">
            <a:extLst>
              <a:ext uri="{FF2B5EF4-FFF2-40B4-BE49-F238E27FC236}">
                <a16:creationId xmlns:a16="http://schemas.microsoft.com/office/drawing/2014/main" id="{96ADC74E-DC82-4854-B1D7-787964E06D04}"/>
              </a:ext>
            </a:extLst>
          </p:cNvPr>
          <p:cNvSpPr>
            <a:spLocks noGrp="1"/>
          </p:cNvSpPr>
          <p:nvPr>
            <p:ph type="title"/>
          </p:nvPr>
        </p:nvSpPr>
        <p:spPr>
          <a:xfrm>
            <a:off x="1371601" y="38341"/>
            <a:ext cx="10446775" cy="1485900"/>
          </a:xfrm>
        </p:spPr>
        <p:txBody>
          <a:bodyPr>
            <a:normAutofit/>
          </a:bodyPr>
          <a:lstStyle/>
          <a:p>
            <a:r>
              <a:rPr lang="en-US" sz="4000" dirty="0"/>
              <a:t>Result: Compliance (draft)</a:t>
            </a:r>
          </a:p>
        </p:txBody>
      </p:sp>
      <p:sp>
        <p:nvSpPr>
          <p:cNvPr id="6" name="TextBox 5">
            <a:extLst>
              <a:ext uri="{FF2B5EF4-FFF2-40B4-BE49-F238E27FC236}">
                <a16:creationId xmlns:a16="http://schemas.microsoft.com/office/drawing/2014/main" id="{4E2AAAA9-C433-4C73-BDE3-9D8E4D0C014E}"/>
              </a:ext>
            </a:extLst>
          </p:cNvPr>
          <p:cNvSpPr txBox="1"/>
          <p:nvPr/>
        </p:nvSpPr>
        <p:spPr>
          <a:xfrm>
            <a:off x="3133725" y="6160999"/>
            <a:ext cx="7750585" cy="338554"/>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Note:</a:t>
            </a:r>
            <a:r>
              <a:rPr lang="en-US" sz="1600" dirty="0">
                <a:latin typeface="Arial" panose="020B0604020202020204" pitchFamily="34" charset="0"/>
                <a:cs typeface="Arial" panose="020B0604020202020204" pitchFamily="34" charset="0"/>
              </a:rPr>
              <a:t> Compliance with NDIA EIA-748 at the point in time at 20% project completion.</a:t>
            </a:r>
          </a:p>
        </p:txBody>
      </p:sp>
      <p:sp>
        <p:nvSpPr>
          <p:cNvPr id="9" name="TextBox 19">
            <a:extLst>
              <a:ext uri="{FF2B5EF4-FFF2-40B4-BE49-F238E27FC236}">
                <a16:creationId xmlns:a16="http://schemas.microsoft.com/office/drawing/2014/main" id="{828AE8A0-F259-475E-8C80-EDF765CA17C9}"/>
              </a:ext>
            </a:extLst>
          </p:cNvPr>
          <p:cNvSpPr txBox="1"/>
          <p:nvPr/>
        </p:nvSpPr>
        <p:spPr>
          <a:xfrm>
            <a:off x="9472737" y="3667350"/>
            <a:ext cx="2513771" cy="707886"/>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HMPE (N=16):</a:t>
            </a:r>
          </a:p>
          <a:p>
            <a:r>
              <a:rPr lang="en-US" sz="1000" b="1" dirty="0">
                <a:latin typeface="Arial" panose="020B0604020202020204" pitchFamily="34" charset="0"/>
                <a:cs typeface="Arial" panose="020B0604020202020204" pitchFamily="34" charset="0"/>
              </a:rPr>
              <a:t>69% compliant projects/programs</a:t>
            </a:r>
          </a:p>
          <a:p>
            <a:r>
              <a:rPr lang="en-US" sz="1000" b="1" dirty="0">
                <a:latin typeface="Arial" panose="020B0604020202020204" pitchFamily="34" charset="0"/>
                <a:cs typeface="Arial" panose="020B0604020202020204" pitchFamily="34" charset="0"/>
              </a:rPr>
              <a:t>19% non-compliant projects/programs</a:t>
            </a:r>
          </a:p>
          <a:p>
            <a:r>
              <a:rPr lang="en-US" sz="1000" b="1" dirty="0">
                <a:latin typeface="Arial" panose="020B0604020202020204" pitchFamily="34" charset="0"/>
                <a:cs typeface="Arial" panose="020B0604020202020204" pitchFamily="34" charset="0"/>
              </a:rPr>
              <a:t>12% compliance not applicable</a:t>
            </a:r>
          </a:p>
        </p:txBody>
      </p:sp>
      <p:sp>
        <p:nvSpPr>
          <p:cNvPr id="10" name="TextBox 19">
            <a:extLst>
              <a:ext uri="{FF2B5EF4-FFF2-40B4-BE49-F238E27FC236}">
                <a16:creationId xmlns:a16="http://schemas.microsoft.com/office/drawing/2014/main" id="{3EE2925D-9037-4E3A-9413-6733A0B16DDB}"/>
              </a:ext>
            </a:extLst>
          </p:cNvPr>
          <p:cNvSpPr txBox="1"/>
          <p:nvPr/>
        </p:nvSpPr>
        <p:spPr>
          <a:xfrm>
            <a:off x="9665036" y="525956"/>
            <a:ext cx="2513771" cy="707886"/>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HMGE (N=7):</a:t>
            </a:r>
          </a:p>
          <a:p>
            <a:r>
              <a:rPr lang="en-US" sz="1000" b="1" dirty="0">
                <a:latin typeface="Arial" panose="020B0604020202020204" pitchFamily="34" charset="0"/>
                <a:cs typeface="Arial" panose="020B0604020202020204" pitchFamily="34" charset="0"/>
              </a:rPr>
              <a:t>100% compliant projects/programs</a:t>
            </a:r>
          </a:p>
          <a:p>
            <a:r>
              <a:rPr lang="en-US" sz="1000" b="1" dirty="0">
                <a:latin typeface="Arial" panose="020B0604020202020204" pitchFamily="34" charset="0"/>
                <a:cs typeface="Arial" panose="020B0604020202020204" pitchFamily="34" charset="0"/>
              </a:rPr>
              <a:t>0% non-compliant projects/programs</a:t>
            </a:r>
          </a:p>
          <a:p>
            <a:r>
              <a:rPr lang="en-US" sz="1000" b="1" dirty="0">
                <a:latin typeface="Arial" panose="020B0604020202020204" pitchFamily="34" charset="0"/>
                <a:cs typeface="Arial" panose="020B0604020202020204" pitchFamily="34" charset="0"/>
              </a:rPr>
              <a:t>0% compliance not applicable</a:t>
            </a:r>
          </a:p>
        </p:txBody>
      </p:sp>
      <p:sp>
        <p:nvSpPr>
          <p:cNvPr id="11" name="TextBox 19">
            <a:extLst>
              <a:ext uri="{FF2B5EF4-FFF2-40B4-BE49-F238E27FC236}">
                <a16:creationId xmlns:a16="http://schemas.microsoft.com/office/drawing/2014/main" id="{E450ED21-7565-4AD6-BEDB-76FF62AFA62E}"/>
              </a:ext>
            </a:extLst>
          </p:cNvPr>
          <p:cNvSpPr txBox="1"/>
          <p:nvPr/>
        </p:nvSpPr>
        <p:spPr>
          <a:xfrm>
            <a:off x="3966310" y="4422828"/>
            <a:ext cx="2628679" cy="707886"/>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LMPE (N=10):</a:t>
            </a:r>
          </a:p>
          <a:p>
            <a:r>
              <a:rPr lang="en-US" sz="1000" b="1" dirty="0">
                <a:latin typeface="Arial" panose="020B0604020202020204" pitchFamily="34" charset="0"/>
                <a:cs typeface="Arial" panose="020B0604020202020204" pitchFamily="34" charset="0"/>
              </a:rPr>
              <a:t>40% compliant projects/programs</a:t>
            </a:r>
          </a:p>
          <a:p>
            <a:r>
              <a:rPr lang="en-US" sz="1000" b="1" dirty="0">
                <a:latin typeface="Arial" panose="020B0604020202020204" pitchFamily="34" charset="0"/>
                <a:cs typeface="Arial" panose="020B0604020202020204" pitchFamily="34" charset="0"/>
              </a:rPr>
              <a:t>50% non-compliant projects/programs</a:t>
            </a:r>
          </a:p>
          <a:p>
            <a:r>
              <a:rPr lang="en-US" sz="1000" b="1" dirty="0">
                <a:latin typeface="Arial" panose="020B0604020202020204" pitchFamily="34" charset="0"/>
                <a:cs typeface="Arial" panose="020B0604020202020204" pitchFamily="34" charset="0"/>
              </a:rPr>
              <a:t>10% compliance not applicable</a:t>
            </a:r>
          </a:p>
        </p:txBody>
      </p:sp>
      <p:sp>
        <p:nvSpPr>
          <p:cNvPr id="12" name="Rectangle 11">
            <a:extLst>
              <a:ext uri="{FF2B5EF4-FFF2-40B4-BE49-F238E27FC236}">
                <a16:creationId xmlns:a16="http://schemas.microsoft.com/office/drawing/2014/main" id="{1B90765A-0D94-4F06-93E2-43591EC51DA0}"/>
              </a:ext>
            </a:extLst>
          </p:cNvPr>
          <p:cNvSpPr/>
          <p:nvPr/>
        </p:nvSpPr>
        <p:spPr>
          <a:xfrm>
            <a:off x="3298786" y="6626640"/>
            <a:ext cx="6618441" cy="2274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The split is based on thresholds (blue lines).</a:t>
            </a:r>
          </a:p>
        </p:txBody>
      </p:sp>
      <p:sp>
        <p:nvSpPr>
          <p:cNvPr id="13" name="TextBox 12">
            <a:extLst>
              <a:ext uri="{FF2B5EF4-FFF2-40B4-BE49-F238E27FC236}">
                <a16:creationId xmlns:a16="http://schemas.microsoft.com/office/drawing/2014/main" id="{A16721B0-1AFE-41F1-A84F-799C8F6B1FD4}"/>
              </a:ext>
            </a:extLst>
          </p:cNvPr>
          <p:cNvSpPr txBox="1"/>
          <p:nvPr/>
        </p:nvSpPr>
        <p:spPr>
          <a:xfrm>
            <a:off x="1960928" y="2282014"/>
            <a:ext cx="3112517" cy="954107"/>
          </a:xfrm>
          <a:prstGeom prst="rect">
            <a:avLst/>
          </a:prstGeom>
          <a:noFill/>
        </p:spPr>
        <p:txBody>
          <a:bodyPr wrap="square" rtlCol="0">
            <a:spAutoFit/>
          </a:bodyPr>
          <a:lstStyle/>
          <a:p>
            <a:r>
              <a:rPr lang="en-US" sz="28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
        <p:nvSpPr>
          <p:cNvPr id="16" name="TextBox 19">
            <a:extLst>
              <a:ext uri="{FF2B5EF4-FFF2-40B4-BE49-F238E27FC236}">
                <a16:creationId xmlns:a16="http://schemas.microsoft.com/office/drawing/2014/main" id="{394C48B8-1C10-4B5B-9982-DC4809145738}"/>
              </a:ext>
            </a:extLst>
          </p:cNvPr>
          <p:cNvSpPr txBox="1"/>
          <p:nvPr/>
        </p:nvSpPr>
        <p:spPr>
          <a:xfrm>
            <a:off x="6944475" y="5389385"/>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573</a:t>
            </a:r>
          </a:p>
        </p:txBody>
      </p:sp>
      <p:sp>
        <p:nvSpPr>
          <p:cNvPr id="17" name="TextBox 19">
            <a:extLst>
              <a:ext uri="{FF2B5EF4-FFF2-40B4-BE49-F238E27FC236}">
                <a16:creationId xmlns:a16="http://schemas.microsoft.com/office/drawing/2014/main" id="{23CB85C3-90F5-4DFC-B92A-4C8804C91079}"/>
              </a:ext>
            </a:extLst>
          </p:cNvPr>
          <p:cNvSpPr txBox="1"/>
          <p:nvPr/>
        </p:nvSpPr>
        <p:spPr>
          <a:xfrm>
            <a:off x="1017523" y="1930542"/>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794</a:t>
            </a:r>
          </a:p>
        </p:txBody>
      </p:sp>
    </p:spTree>
    <p:extLst>
      <p:ext uri="{BB962C8B-B14F-4D97-AF65-F5344CB8AC3E}">
        <p14:creationId xmlns:p14="http://schemas.microsoft.com/office/powerpoint/2010/main" val="3932614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6FBAD5E1-5773-440F-B170-F8B257F30872}"/>
              </a:ext>
            </a:extLst>
          </p:cNvPr>
          <p:cNvGraphicFramePr>
            <a:graphicFrameLocks/>
          </p:cNvGraphicFramePr>
          <p:nvPr>
            <p:extLst>
              <p:ext uri="{D42A27DB-BD31-4B8C-83A1-F6EECF244321}">
                <p14:modId xmlns:p14="http://schemas.microsoft.com/office/powerpoint/2010/main" val="1952653823"/>
              </p:ext>
            </p:extLst>
          </p:nvPr>
        </p:nvGraphicFramePr>
        <p:xfrm>
          <a:off x="695781" y="685738"/>
          <a:ext cx="11496220" cy="542718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53692FB8-9296-4176-9F3B-BB55DD10BD0B}"/>
              </a:ext>
            </a:extLst>
          </p:cNvPr>
          <p:cNvSpPr>
            <a:spLocks noGrp="1"/>
          </p:cNvSpPr>
          <p:nvPr>
            <p:ph type="sldNum" sz="quarter" idx="12"/>
          </p:nvPr>
        </p:nvSpPr>
        <p:spPr/>
        <p:txBody>
          <a:bodyPr/>
          <a:lstStyle/>
          <a:p>
            <a:fld id="{CD7523D8-0813-224C-91B3-A6EBF8F66999}" type="slidenum">
              <a:rPr lang="en-US" smtClean="0"/>
              <a:t>46</a:t>
            </a:fld>
            <a:endParaRPr lang="en-US"/>
          </a:p>
        </p:txBody>
      </p:sp>
      <p:sp>
        <p:nvSpPr>
          <p:cNvPr id="5" name="Title 1">
            <a:extLst>
              <a:ext uri="{FF2B5EF4-FFF2-40B4-BE49-F238E27FC236}">
                <a16:creationId xmlns:a16="http://schemas.microsoft.com/office/drawing/2014/main" id="{96ADC74E-DC82-4854-B1D7-787964E06D04}"/>
              </a:ext>
            </a:extLst>
          </p:cNvPr>
          <p:cNvSpPr>
            <a:spLocks noGrp="1"/>
          </p:cNvSpPr>
          <p:nvPr>
            <p:ph type="title"/>
          </p:nvPr>
        </p:nvSpPr>
        <p:spPr>
          <a:xfrm>
            <a:off x="1371601" y="38341"/>
            <a:ext cx="10446775" cy="1485900"/>
          </a:xfrm>
        </p:spPr>
        <p:txBody>
          <a:bodyPr>
            <a:normAutofit/>
          </a:bodyPr>
          <a:lstStyle/>
          <a:p>
            <a:r>
              <a:rPr lang="en-US" sz="4000" dirty="0"/>
              <a:t>Result: Business Objectives (draft)</a:t>
            </a:r>
          </a:p>
        </p:txBody>
      </p:sp>
      <p:sp>
        <p:nvSpPr>
          <p:cNvPr id="6" name="TextBox 5">
            <a:extLst>
              <a:ext uri="{FF2B5EF4-FFF2-40B4-BE49-F238E27FC236}">
                <a16:creationId xmlns:a16="http://schemas.microsoft.com/office/drawing/2014/main" id="{4E2AAAA9-C433-4C73-BDE3-9D8E4D0C014E}"/>
              </a:ext>
            </a:extLst>
          </p:cNvPr>
          <p:cNvSpPr txBox="1"/>
          <p:nvPr/>
        </p:nvSpPr>
        <p:spPr>
          <a:xfrm>
            <a:off x="3133725" y="6160999"/>
            <a:ext cx="7750585" cy="338554"/>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Note:</a:t>
            </a:r>
            <a:r>
              <a:rPr lang="en-US" sz="1600" dirty="0">
                <a:latin typeface="Arial" panose="020B0604020202020204" pitchFamily="34" charset="0"/>
                <a:cs typeface="Arial" panose="020B0604020202020204" pitchFamily="34" charset="0"/>
              </a:rPr>
              <a:t> The project/program met its objectives and business drivers.</a:t>
            </a:r>
          </a:p>
        </p:txBody>
      </p:sp>
      <p:sp>
        <p:nvSpPr>
          <p:cNvPr id="9" name="TextBox 19">
            <a:extLst>
              <a:ext uri="{FF2B5EF4-FFF2-40B4-BE49-F238E27FC236}">
                <a16:creationId xmlns:a16="http://schemas.microsoft.com/office/drawing/2014/main" id="{828AE8A0-F259-475E-8C80-EDF765CA17C9}"/>
              </a:ext>
            </a:extLst>
          </p:cNvPr>
          <p:cNvSpPr txBox="1"/>
          <p:nvPr/>
        </p:nvSpPr>
        <p:spPr>
          <a:xfrm>
            <a:off x="9518165" y="3429001"/>
            <a:ext cx="2055825" cy="1015663"/>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HMPE (N=16):</a:t>
            </a:r>
          </a:p>
          <a:p>
            <a:r>
              <a:rPr lang="en-US" sz="1000" b="1" dirty="0">
                <a:latin typeface="Arial" panose="020B0604020202020204" pitchFamily="34" charset="0"/>
                <a:cs typeface="Arial" panose="020B0604020202020204" pitchFamily="34" charset="0"/>
              </a:rPr>
              <a:t>49% very successful</a:t>
            </a:r>
          </a:p>
          <a:p>
            <a:r>
              <a:rPr lang="en-US" sz="1000" b="1" dirty="0">
                <a:latin typeface="Arial" panose="020B0604020202020204" pitchFamily="34" charset="0"/>
                <a:cs typeface="Arial" panose="020B0604020202020204" pitchFamily="34" charset="0"/>
              </a:rPr>
              <a:t>38% successful</a:t>
            </a:r>
          </a:p>
          <a:p>
            <a:r>
              <a:rPr lang="en-US" sz="1000" b="1" dirty="0">
                <a:latin typeface="Arial" panose="020B0604020202020204" pitchFamily="34" charset="0"/>
                <a:cs typeface="Arial" panose="020B0604020202020204" pitchFamily="34" charset="0"/>
              </a:rPr>
              <a:t>13% somewhat successful</a:t>
            </a:r>
          </a:p>
          <a:p>
            <a:r>
              <a:rPr lang="en-US" sz="1000" b="1" dirty="0">
                <a:latin typeface="Arial" panose="020B0604020202020204" pitchFamily="34" charset="0"/>
                <a:cs typeface="Arial" panose="020B0604020202020204" pitchFamily="34" charset="0"/>
              </a:rPr>
              <a:t>0% unsuccessful</a:t>
            </a:r>
          </a:p>
          <a:p>
            <a:r>
              <a:rPr lang="en-US" sz="1000" b="1" dirty="0">
                <a:latin typeface="Arial" panose="020B0604020202020204" pitchFamily="34" charset="0"/>
                <a:cs typeface="Arial" panose="020B0604020202020204" pitchFamily="34" charset="0"/>
              </a:rPr>
              <a:t>0% very unsuccessful </a:t>
            </a:r>
          </a:p>
        </p:txBody>
      </p:sp>
      <p:sp>
        <p:nvSpPr>
          <p:cNvPr id="10" name="TextBox 19">
            <a:extLst>
              <a:ext uri="{FF2B5EF4-FFF2-40B4-BE49-F238E27FC236}">
                <a16:creationId xmlns:a16="http://schemas.microsoft.com/office/drawing/2014/main" id="{3EE2925D-9037-4E3A-9413-6733A0B16DDB}"/>
              </a:ext>
            </a:extLst>
          </p:cNvPr>
          <p:cNvSpPr txBox="1"/>
          <p:nvPr/>
        </p:nvSpPr>
        <p:spPr>
          <a:xfrm>
            <a:off x="10274201" y="443138"/>
            <a:ext cx="1937687" cy="1015663"/>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HMGE (N=7):</a:t>
            </a:r>
          </a:p>
          <a:p>
            <a:r>
              <a:rPr lang="en-US" sz="1000" b="1" dirty="0">
                <a:latin typeface="Arial" panose="020B0604020202020204" pitchFamily="34" charset="0"/>
                <a:cs typeface="Arial" panose="020B0604020202020204" pitchFamily="34" charset="0"/>
              </a:rPr>
              <a:t>86% very successful</a:t>
            </a:r>
          </a:p>
          <a:p>
            <a:r>
              <a:rPr lang="en-US" sz="1000" b="1" dirty="0">
                <a:latin typeface="Arial" panose="020B0604020202020204" pitchFamily="34" charset="0"/>
                <a:cs typeface="Arial" panose="020B0604020202020204" pitchFamily="34" charset="0"/>
              </a:rPr>
              <a:t>0% successful</a:t>
            </a:r>
          </a:p>
          <a:p>
            <a:r>
              <a:rPr lang="en-US" sz="1000" b="1" dirty="0">
                <a:latin typeface="Arial" panose="020B0604020202020204" pitchFamily="34" charset="0"/>
                <a:cs typeface="Arial" panose="020B0604020202020204" pitchFamily="34" charset="0"/>
              </a:rPr>
              <a:t>14% somewhat successful</a:t>
            </a:r>
          </a:p>
          <a:p>
            <a:r>
              <a:rPr lang="en-US" sz="1000" b="1" dirty="0">
                <a:latin typeface="Arial" panose="020B0604020202020204" pitchFamily="34" charset="0"/>
                <a:cs typeface="Arial" panose="020B0604020202020204" pitchFamily="34" charset="0"/>
              </a:rPr>
              <a:t>0% unsuccessful</a:t>
            </a:r>
          </a:p>
          <a:p>
            <a:r>
              <a:rPr lang="en-US" sz="1000" b="1" dirty="0">
                <a:latin typeface="Arial" panose="020B0604020202020204" pitchFamily="34" charset="0"/>
                <a:cs typeface="Arial" panose="020B0604020202020204" pitchFamily="34" charset="0"/>
              </a:rPr>
              <a:t>0% very unsuccessful </a:t>
            </a:r>
          </a:p>
        </p:txBody>
      </p:sp>
      <p:sp>
        <p:nvSpPr>
          <p:cNvPr id="11" name="TextBox 19">
            <a:extLst>
              <a:ext uri="{FF2B5EF4-FFF2-40B4-BE49-F238E27FC236}">
                <a16:creationId xmlns:a16="http://schemas.microsoft.com/office/drawing/2014/main" id="{E450ED21-7565-4AD6-BEDB-76FF62AFA62E}"/>
              </a:ext>
            </a:extLst>
          </p:cNvPr>
          <p:cNvSpPr txBox="1"/>
          <p:nvPr/>
        </p:nvSpPr>
        <p:spPr>
          <a:xfrm>
            <a:off x="3794182" y="4306069"/>
            <a:ext cx="2055825" cy="1015663"/>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LMPE (N=10):</a:t>
            </a:r>
          </a:p>
          <a:p>
            <a:r>
              <a:rPr lang="en-US" sz="1000" b="1" dirty="0">
                <a:latin typeface="Arial" panose="020B0604020202020204" pitchFamily="34" charset="0"/>
                <a:cs typeface="Arial" panose="020B0604020202020204" pitchFamily="34" charset="0"/>
              </a:rPr>
              <a:t>20% very successful</a:t>
            </a:r>
          </a:p>
          <a:p>
            <a:r>
              <a:rPr lang="en-US" sz="1000" b="1" dirty="0">
                <a:latin typeface="Arial" panose="020B0604020202020204" pitchFamily="34" charset="0"/>
                <a:cs typeface="Arial" panose="020B0604020202020204" pitchFamily="34" charset="0"/>
              </a:rPr>
              <a:t>40% successful</a:t>
            </a:r>
          </a:p>
          <a:p>
            <a:r>
              <a:rPr lang="en-US" sz="1000" b="1" dirty="0">
                <a:latin typeface="Arial" panose="020B0604020202020204" pitchFamily="34" charset="0"/>
                <a:cs typeface="Arial" panose="020B0604020202020204" pitchFamily="34" charset="0"/>
              </a:rPr>
              <a:t>10% somewhat successful</a:t>
            </a:r>
          </a:p>
          <a:p>
            <a:r>
              <a:rPr lang="en-US" sz="1000" b="1" dirty="0">
                <a:latin typeface="Arial" panose="020B0604020202020204" pitchFamily="34" charset="0"/>
                <a:cs typeface="Arial" panose="020B0604020202020204" pitchFamily="34" charset="0"/>
              </a:rPr>
              <a:t>20% unsuccessful</a:t>
            </a:r>
          </a:p>
          <a:p>
            <a:r>
              <a:rPr lang="en-US" sz="1000" b="1" dirty="0">
                <a:latin typeface="Arial" panose="020B0604020202020204" pitchFamily="34" charset="0"/>
                <a:cs typeface="Arial" panose="020B0604020202020204" pitchFamily="34" charset="0"/>
              </a:rPr>
              <a:t>10% very unsuccessful</a:t>
            </a:r>
          </a:p>
        </p:txBody>
      </p:sp>
      <p:sp>
        <p:nvSpPr>
          <p:cNvPr id="13" name="Rectangle 12">
            <a:extLst>
              <a:ext uri="{FF2B5EF4-FFF2-40B4-BE49-F238E27FC236}">
                <a16:creationId xmlns:a16="http://schemas.microsoft.com/office/drawing/2014/main" id="{D82603BE-1976-4CD8-8E63-FC218D4D145D}"/>
              </a:ext>
            </a:extLst>
          </p:cNvPr>
          <p:cNvSpPr/>
          <p:nvPr/>
        </p:nvSpPr>
        <p:spPr>
          <a:xfrm>
            <a:off x="3298786" y="6626640"/>
            <a:ext cx="6618441" cy="2274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The split is based on thresholds (blue lines).</a:t>
            </a:r>
          </a:p>
        </p:txBody>
      </p:sp>
      <p:sp>
        <p:nvSpPr>
          <p:cNvPr id="15" name="TextBox 14">
            <a:extLst>
              <a:ext uri="{FF2B5EF4-FFF2-40B4-BE49-F238E27FC236}">
                <a16:creationId xmlns:a16="http://schemas.microsoft.com/office/drawing/2014/main" id="{9B0E8707-00F0-4B96-8185-3682AE149F30}"/>
              </a:ext>
            </a:extLst>
          </p:cNvPr>
          <p:cNvSpPr txBox="1"/>
          <p:nvPr/>
        </p:nvSpPr>
        <p:spPr>
          <a:xfrm>
            <a:off x="1960928" y="2282014"/>
            <a:ext cx="3112517" cy="954107"/>
          </a:xfrm>
          <a:prstGeom prst="rect">
            <a:avLst/>
          </a:prstGeom>
          <a:noFill/>
        </p:spPr>
        <p:txBody>
          <a:bodyPr wrap="square" rtlCol="0">
            <a:spAutoFit/>
          </a:bodyPr>
          <a:lstStyle/>
          <a:p>
            <a:r>
              <a:rPr lang="en-US" sz="28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
        <p:nvSpPr>
          <p:cNvPr id="16" name="TextBox 19">
            <a:extLst>
              <a:ext uri="{FF2B5EF4-FFF2-40B4-BE49-F238E27FC236}">
                <a16:creationId xmlns:a16="http://schemas.microsoft.com/office/drawing/2014/main" id="{8CF681ED-4981-4DFD-A016-01704BE81DBC}"/>
              </a:ext>
            </a:extLst>
          </p:cNvPr>
          <p:cNvSpPr txBox="1"/>
          <p:nvPr/>
        </p:nvSpPr>
        <p:spPr>
          <a:xfrm>
            <a:off x="6944475" y="5389385"/>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573</a:t>
            </a:r>
          </a:p>
        </p:txBody>
      </p:sp>
      <p:sp>
        <p:nvSpPr>
          <p:cNvPr id="17" name="TextBox 19">
            <a:extLst>
              <a:ext uri="{FF2B5EF4-FFF2-40B4-BE49-F238E27FC236}">
                <a16:creationId xmlns:a16="http://schemas.microsoft.com/office/drawing/2014/main" id="{EEC0CCF9-F87A-4F23-9F85-879965F95CE4}"/>
              </a:ext>
            </a:extLst>
          </p:cNvPr>
          <p:cNvSpPr txBox="1"/>
          <p:nvPr/>
        </p:nvSpPr>
        <p:spPr>
          <a:xfrm>
            <a:off x="1017523" y="1930542"/>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794</a:t>
            </a:r>
          </a:p>
        </p:txBody>
      </p:sp>
    </p:spTree>
    <p:extLst>
      <p:ext uri="{BB962C8B-B14F-4D97-AF65-F5344CB8AC3E}">
        <p14:creationId xmlns:p14="http://schemas.microsoft.com/office/powerpoint/2010/main" val="1893042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CD2CEA76-D6A5-4189-B74E-F1F6C1446FA7}"/>
              </a:ext>
            </a:extLst>
          </p:cNvPr>
          <p:cNvGraphicFramePr>
            <a:graphicFrameLocks/>
          </p:cNvGraphicFramePr>
          <p:nvPr>
            <p:extLst>
              <p:ext uri="{D42A27DB-BD31-4B8C-83A1-F6EECF244321}">
                <p14:modId xmlns:p14="http://schemas.microsoft.com/office/powerpoint/2010/main" val="1014383250"/>
              </p:ext>
            </p:extLst>
          </p:nvPr>
        </p:nvGraphicFramePr>
        <p:xfrm>
          <a:off x="695781" y="685738"/>
          <a:ext cx="11496220" cy="542718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53692FB8-9296-4176-9F3B-BB55DD10BD0B}"/>
              </a:ext>
            </a:extLst>
          </p:cNvPr>
          <p:cNvSpPr>
            <a:spLocks noGrp="1"/>
          </p:cNvSpPr>
          <p:nvPr>
            <p:ph type="sldNum" sz="quarter" idx="12"/>
          </p:nvPr>
        </p:nvSpPr>
        <p:spPr/>
        <p:txBody>
          <a:bodyPr/>
          <a:lstStyle/>
          <a:p>
            <a:fld id="{CD7523D8-0813-224C-91B3-A6EBF8F66999}" type="slidenum">
              <a:rPr lang="en-US" smtClean="0"/>
              <a:t>47</a:t>
            </a:fld>
            <a:endParaRPr lang="en-US"/>
          </a:p>
        </p:txBody>
      </p:sp>
      <p:sp>
        <p:nvSpPr>
          <p:cNvPr id="6" name="TextBox 5">
            <a:extLst>
              <a:ext uri="{FF2B5EF4-FFF2-40B4-BE49-F238E27FC236}">
                <a16:creationId xmlns:a16="http://schemas.microsoft.com/office/drawing/2014/main" id="{4E2AAAA9-C433-4C73-BDE3-9D8E4D0C014E}"/>
              </a:ext>
            </a:extLst>
          </p:cNvPr>
          <p:cNvSpPr txBox="1"/>
          <p:nvPr/>
        </p:nvSpPr>
        <p:spPr>
          <a:xfrm>
            <a:off x="3133725" y="6160999"/>
            <a:ext cx="7750585" cy="338554"/>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Note:</a:t>
            </a:r>
            <a:r>
              <a:rPr lang="en-US" sz="1600" dirty="0">
                <a:latin typeface="Arial" panose="020B0604020202020204" pitchFamily="34" charset="0"/>
                <a:cs typeface="Arial" panose="020B0604020202020204" pitchFamily="34" charset="0"/>
              </a:rPr>
              <a:t> Customers were satisfied with the results of the project/program.</a:t>
            </a:r>
          </a:p>
        </p:txBody>
      </p:sp>
      <p:sp>
        <p:nvSpPr>
          <p:cNvPr id="12" name="Title 1">
            <a:extLst>
              <a:ext uri="{FF2B5EF4-FFF2-40B4-BE49-F238E27FC236}">
                <a16:creationId xmlns:a16="http://schemas.microsoft.com/office/drawing/2014/main" id="{08126F8A-2DD0-4837-96B7-45523B96DEAD}"/>
              </a:ext>
            </a:extLst>
          </p:cNvPr>
          <p:cNvSpPr txBox="1">
            <a:spLocks/>
          </p:cNvSpPr>
          <p:nvPr/>
        </p:nvSpPr>
        <p:spPr>
          <a:xfrm>
            <a:off x="1371601" y="38341"/>
            <a:ext cx="10446775"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Arial" panose="020B0604020202020204" pitchFamily="34" charset="0"/>
                <a:ea typeface="+mj-ea"/>
                <a:cs typeface="Arial" panose="020B0604020202020204" pitchFamily="34" charset="0"/>
              </a:defRPr>
            </a:lvl1pPr>
          </a:lstStyle>
          <a:p>
            <a:r>
              <a:rPr lang="en-US" sz="4000" dirty="0"/>
              <a:t>Result: Customer Satisfaction (draft)</a:t>
            </a:r>
          </a:p>
        </p:txBody>
      </p:sp>
      <p:sp>
        <p:nvSpPr>
          <p:cNvPr id="13" name="Rectangle 12">
            <a:extLst>
              <a:ext uri="{FF2B5EF4-FFF2-40B4-BE49-F238E27FC236}">
                <a16:creationId xmlns:a16="http://schemas.microsoft.com/office/drawing/2014/main" id="{776C6BF3-2EAD-4DE2-94B7-9C547A5EFB82}"/>
              </a:ext>
            </a:extLst>
          </p:cNvPr>
          <p:cNvSpPr/>
          <p:nvPr/>
        </p:nvSpPr>
        <p:spPr>
          <a:xfrm>
            <a:off x="3298786" y="6626640"/>
            <a:ext cx="6618441" cy="2274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The split is based on thresholds (blue lines).</a:t>
            </a:r>
          </a:p>
        </p:txBody>
      </p:sp>
      <p:sp>
        <p:nvSpPr>
          <p:cNvPr id="20" name="TextBox 19">
            <a:extLst>
              <a:ext uri="{FF2B5EF4-FFF2-40B4-BE49-F238E27FC236}">
                <a16:creationId xmlns:a16="http://schemas.microsoft.com/office/drawing/2014/main" id="{852F4D74-194F-4ABB-9E27-7DCBFAF6AB3B}"/>
              </a:ext>
            </a:extLst>
          </p:cNvPr>
          <p:cNvSpPr txBox="1"/>
          <p:nvPr/>
        </p:nvSpPr>
        <p:spPr>
          <a:xfrm>
            <a:off x="9526577" y="3429001"/>
            <a:ext cx="2055825" cy="1015663"/>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HMPE (N=16):</a:t>
            </a:r>
          </a:p>
          <a:p>
            <a:r>
              <a:rPr lang="en-US" sz="1000" b="1" dirty="0">
                <a:latin typeface="Arial" panose="020B0604020202020204" pitchFamily="34" charset="0"/>
                <a:cs typeface="Arial" panose="020B0604020202020204" pitchFamily="34" charset="0"/>
              </a:rPr>
              <a:t>50% very successful</a:t>
            </a:r>
          </a:p>
          <a:p>
            <a:r>
              <a:rPr lang="en-US" sz="1000" b="1" dirty="0">
                <a:latin typeface="Arial" panose="020B0604020202020204" pitchFamily="34" charset="0"/>
                <a:cs typeface="Arial" panose="020B0604020202020204" pitchFamily="34" charset="0"/>
              </a:rPr>
              <a:t>37% successful</a:t>
            </a:r>
          </a:p>
          <a:p>
            <a:r>
              <a:rPr lang="en-US" sz="1000" b="1" dirty="0">
                <a:latin typeface="Arial" panose="020B0604020202020204" pitchFamily="34" charset="0"/>
                <a:cs typeface="Arial" panose="020B0604020202020204" pitchFamily="34" charset="0"/>
              </a:rPr>
              <a:t>13% somewhat successful</a:t>
            </a:r>
          </a:p>
          <a:p>
            <a:r>
              <a:rPr lang="en-US" sz="1000" b="1" dirty="0">
                <a:latin typeface="Arial" panose="020B0604020202020204" pitchFamily="34" charset="0"/>
                <a:cs typeface="Arial" panose="020B0604020202020204" pitchFamily="34" charset="0"/>
              </a:rPr>
              <a:t>0% unsuccessful</a:t>
            </a:r>
          </a:p>
          <a:p>
            <a:r>
              <a:rPr lang="en-US" sz="1000" b="1" dirty="0">
                <a:latin typeface="Arial" panose="020B0604020202020204" pitchFamily="34" charset="0"/>
                <a:cs typeface="Arial" panose="020B0604020202020204" pitchFamily="34" charset="0"/>
              </a:rPr>
              <a:t>0% very unsuccessful </a:t>
            </a:r>
          </a:p>
        </p:txBody>
      </p:sp>
      <p:sp>
        <p:nvSpPr>
          <p:cNvPr id="21" name="TextBox 19">
            <a:extLst>
              <a:ext uri="{FF2B5EF4-FFF2-40B4-BE49-F238E27FC236}">
                <a16:creationId xmlns:a16="http://schemas.microsoft.com/office/drawing/2014/main" id="{FEF8B83E-7CAB-4563-914C-9D50C97ED1E1}"/>
              </a:ext>
            </a:extLst>
          </p:cNvPr>
          <p:cNvSpPr txBox="1"/>
          <p:nvPr/>
        </p:nvSpPr>
        <p:spPr>
          <a:xfrm>
            <a:off x="10274201" y="443138"/>
            <a:ext cx="1937687" cy="1015663"/>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HMGE (N=7):</a:t>
            </a:r>
          </a:p>
          <a:p>
            <a:r>
              <a:rPr lang="en-US" sz="1000" b="1" dirty="0">
                <a:latin typeface="Arial" panose="020B0604020202020204" pitchFamily="34" charset="0"/>
                <a:cs typeface="Arial" panose="020B0604020202020204" pitchFamily="34" charset="0"/>
              </a:rPr>
              <a:t>86% very successful</a:t>
            </a:r>
          </a:p>
          <a:p>
            <a:r>
              <a:rPr lang="en-US" sz="1000" b="1" dirty="0">
                <a:latin typeface="Arial" panose="020B0604020202020204" pitchFamily="34" charset="0"/>
                <a:cs typeface="Arial" panose="020B0604020202020204" pitchFamily="34" charset="0"/>
              </a:rPr>
              <a:t>0% successful</a:t>
            </a:r>
          </a:p>
          <a:p>
            <a:r>
              <a:rPr lang="en-US" sz="1000" b="1" dirty="0">
                <a:latin typeface="Arial" panose="020B0604020202020204" pitchFamily="34" charset="0"/>
                <a:cs typeface="Arial" panose="020B0604020202020204" pitchFamily="34" charset="0"/>
              </a:rPr>
              <a:t>14% somewhat successful</a:t>
            </a:r>
          </a:p>
          <a:p>
            <a:r>
              <a:rPr lang="en-US" sz="1000" b="1" dirty="0">
                <a:latin typeface="Arial" panose="020B0604020202020204" pitchFamily="34" charset="0"/>
                <a:cs typeface="Arial" panose="020B0604020202020204" pitchFamily="34" charset="0"/>
              </a:rPr>
              <a:t>0% unsuccessful</a:t>
            </a:r>
          </a:p>
          <a:p>
            <a:r>
              <a:rPr lang="en-US" sz="1000" b="1" dirty="0">
                <a:latin typeface="Arial" panose="020B0604020202020204" pitchFamily="34" charset="0"/>
                <a:cs typeface="Arial" panose="020B0604020202020204" pitchFamily="34" charset="0"/>
              </a:rPr>
              <a:t>0% very unsuccessful </a:t>
            </a:r>
          </a:p>
        </p:txBody>
      </p:sp>
      <p:sp>
        <p:nvSpPr>
          <p:cNvPr id="22" name="TextBox 19">
            <a:extLst>
              <a:ext uri="{FF2B5EF4-FFF2-40B4-BE49-F238E27FC236}">
                <a16:creationId xmlns:a16="http://schemas.microsoft.com/office/drawing/2014/main" id="{6CAA7FBC-11A5-4A95-BA5C-4666988A854F}"/>
              </a:ext>
            </a:extLst>
          </p:cNvPr>
          <p:cNvSpPr txBox="1"/>
          <p:nvPr/>
        </p:nvSpPr>
        <p:spPr>
          <a:xfrm>
            <a:off x="3794182" y="4306069"/>
            <a:ext cx="2055825" cy="1015663"/>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LMPE (N=10):</a:t>
            </a:r>
          </a:p>
          <a:p>
            <a:r>
              <a:rPr lang="en-US" sz="1000" b="1" dirty="0">
                <a:latin typeface="Arial" panose="020B0604020202020204" pitchFamily="34" charset="0"/>
                <a:cs typeface="Arial" panose="020B0604020202020204" pitchFamily="34" charset="0"/>
              </a:rPr>
              <a:t>20% very successful</a:t>
            </a:r>
          </a:p>
          <a:p>
            <a:r>
              <a:rPr lang="en-US" sz="1000" b="1" dirty="0">
                <a:latin typeface="Arial" panose="020B0604020202020204" pitchFamily="34" charset="0"/>
                <a:cs typeface="Arial" panose="020B0604020202020204" pitchFamily="34" charset="0"/>
              </a:rPr>
              <a:t>50% successful</a:t>
            </a:r>
          </a:p>
          <a:p>
            <a:r>
              <a:rPr lang="en-US" sz="1000" b="1" dirty="0">
                <a:latin typeface="Arial" panose="020B0604020202020204" pitchFamily="34" charset="0"/>
                <a:cs typeface="Arial" panose="020B0604020202020204" pitchFamily="34" charset="0"/>
              </a:rPr>
              <a:t>0% somewhat successful</a:t>
            </a:r>
          </a:p>
          <a:p>
            <a:r>
              <a:rPr lang="en-US" sz="1000" b="1" dirty="0">
                <a:latin typeface="Arial" panose="020B0604020202020204" pitchFamily="34" charset="0"/>
                <a:cs typeface="Arial" panose="020B0604020202020204" pitchFamily="34" charset="0"/>
              </a:rPr>
              <a:t>10% unsuccessful</a:t>
            </a:r>
          </a:p>
          <a:p>
            <a:r>
              <a:rPr lang="en-US" sz="1000" b="1" dirty="0">
                <a:latin typeface="Arial" panose="020B0604020202020204" pitchFamily="34" charset="0"/>
                <a:cs typeface="Arial" panose="020B0604020202020204" pitchFamily="34" charset="0"/>
              </a:rPr>
              <a:t>20% very unsuccessful</a:t>
            </a:r>
          </a:p>
        </p:txBody>
      </p:sp>
      <p:sp>
        <p:nvSpPr>
          <p:cNvPr id="15" name="TextBox 14">
            <a:extLst>
              <a:ext uri="{FF2B5EF4-FFF2-40B4-BE49-F238E27FC236}">
                <a16:creationId xmlns:a16="http://schemas.microsoft.com/office/drawing/2014/main" id="{DA89CDBB-1363-4A5B-B6B4-823FC0601B37}"/>
              </a:ext>
            </a:extLst>
          </p:cNvPr>
          <p:cNvSpPr txBox="1"/>
          <p:nvPr/>
        </p:nvSpPr>
        <p:spPr>
          <a:xfrm>
            <a:off x="1960928" y="2282014"/>
            <a:ext cx="3112517" cy="954107"/>
          </a:xfrm>
          <a:prstGeom prst="rect">
            <a:avLst/>
          </a:prstGeom>
          <a:noFill/>
        </p:spPr>
        <p:txBody>
          <a:bodyPr wrap="square" rtlCol="0">
            <a:spAutoFit/>
          </a:bodyPr>
          <a:lstStyle/>
          <a:p>
            <a:r>
              <a:rPr lang="en-US" sz="28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
        <p:nvSpPr>
          <p:cNvPr id="16" name="TextBox 19">
            <a:extLst>
              <a:ext uri="{FF2B5EF4-FFF2-40B4-BE49-F238E27FC236}">
                <a16:creationId xmlns:a16="http://schemas.microsoft.com/office/drawing/2014/main" id="{AD84A07E-6437-4948-B16A-26D1108016E9}"/>
              </a:ext>
            </a:extLst>
          </p:cNvPr>
          <p:cNvSpPr txBox="1"/>
          <p:nvPr/>
        </p:nvSpPr>
        <p:spPr>
          <a:xfrm>
            <a:off x="6944475" y="5389385"/>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573</a:t>
            </a:r>
          </a:p>
        </p:txBody>
      </p:sp>
      <p:sp>
        <p:nvSpPr>
          <p:cNvPr id="17" name="TextBox 19">
            <a:extLst>
              <a:ext uri="{FF2B5EF4-FFF2-40B4-BE49-F238E27FC236}">
                <a16:creationId xmlns:a16="http://schemas.microsoft.com/office/drawing/2014/main" id="{6E333D57-20C5-4902-9963-2A9D2C056FD5}"/>
              </a:ext>
            </a:extLst>
          </p:cNvPr>
          <p:cNvSpPr txBox="1"/>
          <p:nvPr/>
        </p:nvSpPr>
        <p:spPr>
          <a:xfrm>
            <a:off x="1017523" y="1930542"/>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794</a:t>
            </a:r>
          </a:p>
        </p:txBody>
      </p:sp>
    </p:spTree>
    <p:extLst>
      <p:ext uri="{BB962C8B-B14F-4D97-AF65-F5344CB8AC3E}">
        <p14:creationId xmlns:p14="http://schemas.microsoft.com/office/powerpoint/2010/main" val="2969775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A0AD02E7-0BDD-4374-82A9-3BEED2997DF2}"/>
              </a:ext>
            </a:extLst>
          </p:cNvPr>
          <p:cNvGraphicFramePr>
            <a:graphicFrameLocks/>
          </p:cNvGraphicFramePr>
          <p:nvPr>
            <p:extLst>
              <p:ext uri="{D42A27DB-BD31-4B8C-83A1-F6EECF244321}">
                <p14:modId xmlns:p14="http://schemas.microsoft.com/office/powerpoint/2010/main" val="3087269230"/>
              </p:ext>
            </p:extLst>
          </p:nvPr>
        </p:nvGraphicFramePr>
        <p:xfrm>
          <a:off x="695781" y="685738"/>
          <a:ext cx="11496220" cy="542718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53692FB8-9296-4176-9F3B-BB55DD10BD0B}"/>
              </a:ext>
            </a:extLst>
          </p:cNvPr>
          <p:cNvSpPr>
            <a:spLocks noGrp="1"/>
          </p:cNvSpPr>
          <p:nvPr>
            <p:ph type="sldNum" sz="quarter" idx="12"/>
          </p:nvPr>
        </p:nvSpPr>
        <p:spPr/>
        <p:txBody>
          <a:bodyPr/>
          <a:lstStyle/>
          <a:p>
            <a:fld id="{CD7523D8-0813-224C-91B3-A6EBF8F66999}" type="slidenum">
              <a:rPr lang="en-US" smtClean="0"/>
              <a:t>48</a:t>
            </a:fld>
            <a:endParaRPr lang="en-US"/>
          </a:p>
        </p:txBody>
      </p:sp>
      <p:sp>
        <p:nvSpPr>
          <p:cNvPr id="6" name="TextBox 5">
            <a:extLst>
              <a:ext uri="{FF2B5EF4-FFF2-40B4-BE49-F238E27FC236}">
                <a16:creationId xmlns:a16="http://schemas.microsoft.com/office/drawing/2014/main" id="{4E2AAAA9-C433-4C73-BDE3-9D8E4D0C014E}"/>
              </a:ext>
            </a:extLst>
          </p:cNvPr>
          <p:cNvSpPr txBox="1"/>
          <p:nvPr/>
        </p:nvSpPr>
        <p:spPr>
          <a:xfrm>
            <a:off x="3133725" y="6160999"/>
            <a:ext cx="7750585" cy="338554"/>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Note:</a:t>
            </a:r>
            <a:r>
              <a:rPr lang="en-US" sz="1600" dirty="0">
                <a:latin typeface="Arial" panose="020B0604020202020204" pitchFamily="34" charset="0"/>
                <a:cs typeface="Arial" panose="020B0604020202020204" pitchFamily="34" charset="0"/>
              </a:rPr>
              <a:t> The EVMS helped to proactively manage the project/program.</a:t>
            </a:r>
          </a:p>
        </p:txBody>
      </p:sp>
      <p:sp>
        <p:nvSpPr>
          <p:cNvPr id="13" name="Title 1">
            <a:extLst>
              <a:ext uri="{FF2B5EF4-FFF2-40B4-BE49-F238E27FC236}">
                <a16:creationId xmlns:a16="http://schemas.microsoft.com/office/drawing/2014/main" id="{D6898083-388B-49B0-BE7D-5E1F3149170C}"/>
              </a:ext>
            </a:extLst>
          </p:cNvPr>
          <p:cNvSpPr txBox="1">
            <a:spLocks/>
          </p:cNvSpPr>
          <p:nvPr/>
        </p:nvSpPr>
        <p:spPr>
          <a:xfrm>
            <a:off x="788547" y="-56553"/>
            <a:ext cx="11480800" cy="1201508"/>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Arial" panose="020B0604020202020204" pitchFamily="34" charset="0"/>
                <a:ea typeface="+mj-ea"/>
                <a:cs typeface="Arial" panose="020B0604020202020204" pitchFamily="34" charset="0"/>
              </a:defRPr>
            </a:lvl1pPr>
          </a:lstStyle>
          <a:p>
            <a:r>
              <a:rPr lang="en-US" sz="4000" dirty="0"/>
              <a:t>Result: EVMS Helped Proactively Manage (draft)</a:t>
            </a:r>
          </a:p>
        </p:txBody>
      </p:sp>
      <p:sp>
        <p:nvSpPr>
          <p:cNvPr id="15" name="Rectangle 14">
            <a:extLst>
              <a:ext uri="{FF2B5EF4-FFF2-40B4-BE49-F238E27FC236}">
                <a16:creationId xmlns:a16="http://schemas.microsoft.com/office/drawing/2014/main" id="{143BA498-AD8D-4FF5-B55C-B86F31B34786}"/>
              </a:ext>
            </a:extLst>
          </p:cNvPr>
          <p:cNvSpPr/>
          <p:nvPr/>
        </p:nvSpPr>
        <p:spPr>
          <a:xfrm>
            <a:off x="3298786" y="6626640"/>
            <a:ext cx="6618441" cy="2274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The split is based on thresholds (blue lines).</a:t>
            </a:r>
          </a:p>
        </p:txBody>
      </p:sp>
      <p:sp>
        <p:nvSpPr>
          <p:cNvPr id="18" name="TextBox 19">
            <a:extLst>
              <a:ext uri="{FF2B5EF4-FFF2-40B4-BE49-F238E27FC236}">
                <a16:creationId xmlns:a16="http://schemas.microsoft.com/office/drawing/2014/main" id="{7C18D934-7B6B-4960-A2C0-14E9A2DD3833}"/>
              </a:ext>
            </a:extLst>
          </p:cNvPr>
          <p:cNvSpPr txBox="1"/>
          <p:nvPr/>
        </p:nvSpPr>
        <p:spPr>
          <a:xfrm>
            <a:off x="9526577" y="3387733"/>
            <a:ext cx="2055825" cy="1015663"/>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HMPE (N=16):</a:t>
            </a:r>
          </a:p>
          <a:p>
            <a:r>
              <a:rPr lang="en-US" sz="1000" b="1" dirty="0">
                <a:latin typeface="Arial" panose="020B0604020202020204" pitchFamily="34" charset="0"/>
                <a:cs typeface="Arial" panose="020B0604020202020204" pitchFamily="34" charset="0"/>
              </a:rPr>
              <a:t>12% very successful</a:t>
            </a:r>
          </a:p>
          <a:p>
            <a:r>
              <a:rPr lang="en-US" sz="1000" b="1" dirty="0">
                <a:latin typeface="Arial" panose="020B0604020202020204" pitchFamily="34" charset="0"/>
                <a:cs typeface="Arial" panose="020B0604020202020204" pitchFamily="34" charset="0"/>
              </a:rPr>
              <a:t>44% successful</a:t>
            </a:r>
          </a:p>
          <a:p>
            <a:r>
              <a:rPr lang="en-US" sz="1000" b="1" dirty="0">
                <a:latin typeface="Arial" panose="020B0604020202020204" pitchFamily="34" charset="0"/>
                <a:cs typeface="Arial" panose="020B0604020202020204" pitchFamily="34" charset="0"/>
              </a:rPr>
              <a:t>44% somewhat successful</a:t>
            </a:r>
          </a:p>
          <a:p>
            <a:r>
              <a:rPr lang="en-US" sz="1000" b="1" dirty="0">
                <a:latin typeface="Arial" panose="020B0604020202020204" pitchFamily="34" charset="0"/>
                <a:cs typeface="Arial" panose="020B0604020202020204" pitchFamily="34" charset="0"/>
              </a:rPr>
              <a:t>0% unsuccessful</a:t>
            </a:r>
          </a:p>
          <a:p>
            <a:r>
              <a:rPr lang="en-US" sz="1000" b="1" dirty="0">
                <a:latin typeface="Arial" panose="020B0604020202020204" pitchFamily="34" charset="0"/>
                <a:cs typeface="Arial" panose="020B0604020202020204" pitchFamily="34" charset="0"/>
              </a:rPr>
              <a:t>0% very unsuccessful </a:t>
            </a:r>
          </a:p>
        </p:txBody>
      </p:sp>
      <p:sp>
        <p:nvSpPr>
          <p:cNvPr id="19" name="TextBox 19">
            <a:extLst>
              <a:ext uri="{FF2B5EF4-FFF2-40B4-BE49-F238E27FC236}">
                <a16:creationId xmlns:a16="http://schemas.microsoft.com/office/drawing/2014/main" id="{72BC2966-7092-4542-BEF6-24D05963E06B}"/>
              </a:ext>
            </a:extLst>
          </p:cNvPr>
          <p:cNvSpPr txBox="1"/>
          <p:nvPr/>
        </p:nvSpPr>
        <p:spPr>
          <a:xfrm>
            <a:off x="10241119" y="514254"/>
            <a:ext cx="1937687" cy="1015663"/>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HMGE (N=7):</a:t>
            </a:r>
          </a:p>
          <a:p>
            <a:r>
              <a:rPr lang="en-US" sz="1000" b="1" dirty="0">
                <a:latin typeface="Arial" panose="020B0604020202020204" pitchFamily="34" charset="0"/>
                <a:cs typeface="Arial" panose="020B0604020202020204" pitchFamily="34" charset="0"/>
              </a:rPr>
              <a:t>29% very successful</a:t>
            </a:r>
          </a:p>
          <a:p>
            <a:r>
              <a:rPr lang="en-US" sz="1000" b="1" dirty="0">
                <a:latin typeface="Arial" panose="020B0604020202020204" pitchFamily="34" charset="0"/>
                <a:cs typeface="Arial" panose="020B0604020202020204" pitchFamily="34" charset="0"/>
              </a:rPr>
              <a:t>43% successful</a:t>
            </a:r>
          </a:p>
          <a:p>
            <a:r>
              <a:rPr lang="en-US" sz="1000" b="1" dirty="0">
                <a:latin typeface="Arial" panose="020B0604020202020204" pitchFamily="34" charset="0"/>
                <a:cs typeface="Arial" panose="020B0604020202020204" pitchFamily="34" charset="0"/>
              </a:rPr>
              <a:t>28% somewhat successful</a:t>
            </a:r>
          </a:p>
          <a:p>
            <a:r>
              <a:rPr lang="en-US" sz="1000" b="1" dirty="0">
                <a:latin typeface="Arial" panose="020B0604020202020204" pitchFamily="34" charset="0"/>
                <a:cs typeface="Arial" panose="020B0604020202020204" pitchFamily="34" charset="0"/>
              </a:rPr>
              <a:t>0% unsuccessful</a:t>
            </a:r>
          </a:p>
          <a:p>
            <a:r>
              <a:rPr lang="en-US" sz="1000" b="1" dirty="0">
                <a:latin typeface="Arial" panose="020B0604020202020204" pitchFamily="34" charset="0"/>
                <a:cs typeface="Arial" panose="020B0604020202020204" pitchFamily="34" charset="0"/>
              </a:rPr>
              <a:t>0% very unsuccessful </a:t>
            </a:r>
          </a:p>
        </p:txBody>
      </p:sp>
      <p:sp>
        <p:nvSpPr>
          <p:cNvPr id="20" name="TextBox 19">
            <a:extLst>
              <a:ext uri="{FF2B5EF4-FFF2-40B4-BE49-F238E27FC236}">
                <a16:creationId xmlns:a16="http://schemas.microsoft.com/office/drawing/2014/main" id="{EF3CBA00-79F0-4FBE-8A00-8CC17B12FB08}"/>
              </a:ext>
            </a:extLst>
          </p:cNvPr>
          <p:cNvSpPr txBox="1"/>
          <p:nvPr/>
        </p:nvSpPr>
        <p:spPr>
          <a:xfrm>
            <a:off x="3794182" y="4306069"/>
            <a:ext cx="2055825" cy="1015663"/>
          </a:xfrm>
          <a:prstGeom prst="rect">
            <a:avLst/>
          </a:prstGeom>
          <a:solidFill>
            <a:schemeClr val="bg2"/>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Arial" panose="020B0604020202020204" pitchFamily="34" charset="0"/>
                <a:cs typeface="Arial" panose="020B0604020202020204" pitchFamily="34" charset="0"/>
              </a:rPr>
              <a:t>LMPE (N=10):</a:t>
            </a:r>
          </a:p>
          <a:p>
            <a:r>
              <a:rPr lang="en-US" sz="1000" b="1" dirty="0">
                <a:latin typeface="Arial" panose="020B0604020202020204" pitchFamily="34" charset="0"/>
                <a:cs typeface="Arial" panose="020B0604020202020204" pitchFamily="34" charset="0"/>
              </a:rPr>
              <a:t>0% very successful</a:t>
            </a:r>
          </a:p>
          <a:p>
            <a:r>
              <a:rPr lang="en-US" sz="1000" b="1" dirty="0">
                <a:latin typeface="Arial" panose="020B0604020202020204" pitchFamily="34" charset="0"/>
                <a:cs typeface="Arial" panose="020B0604020202020204" pitchFamily="34" charset="0"/>
              </a:rPr>
              <a:t>30% successful</a:t>
            </a:r>
          </a:p>
          <a:p>
            <a:r>
              <a:rPr lang="en-US" sz="1000" b="1" dirty="0">
                <a:latin typeface="Arial" panose="020B0604020202020204" pitchFamily="34" charset="0"/>
                <a:cs typeface="Arial" panose="020B0604020202020204" pitchFamily="34" charset="0"/>
              </a:rPr>
              <a:t>40% somewhat successful</a:t>
            </a:r>
          </a:p>
          <a:p>
            <a:r>
              <a:rPr lang="en-US" sz="1000" b="1" dirty="0">
                <a:latin typeface="Arial" panose="020B0604020202020204" pitchFamily="34" charset="0"/>
                <a:cs typeface="Arial" panose="020B0604020202020204" pitchFamily="34" charset="0"/>
              </a:rPr>
              <a:t>20% unsuccessful</a:t>
            </a:r>
          </a:p>
          <a:p>
            <a:r>
              <a:rPr lang="en-US" sz="1000" b="1" dirty="0">
                <a:latin typeface="Arial" panose="020B0604020202020204" pitchFamily="34" charset="0"/>
                <a:cs typeface="Arial" panose="020B0604020202020204" pitchFamily="34" charset="0"/>
              </a:rPr>
              <a:t>10% very unsuccessful</a:t>
            </a:r>
          </a:p>
        </p:txBody>
      </p:sp>
      <p:sp>
        <p:nvSpPr>
          <p:cNvPr id="12" name="TextBox 11">
            <a:extLst>
              <a:ext uri="{FF2B5EF4-FFF2-40B4-BE49-F238E27FC236}">
                <a16:creationId xmlns:a16="http://schemas.microsoft.com/office/drawing/2014/main" id="{AD052140-53C3-4991-A233-7EF1E14EBE1D}"/>
              </a:ext>
            </a:extLst>
          </p:cNvPr>
          <p:cNvSpPr txBox="1"/>
          <p:nvPr/>
        </p:nvSpPr>
        <p:spPr>
          <a:xfrm>
            <a:off x="1960928" y="2282014"/>
            <a:ext cx="3112517" cy="954107"/>
          </a:xfrm>
          <a:prstGeom prst="rect">
            <a:avLst/>
          </a:prstGeom>
          <a:noFill/>
        </p:spPr>
        <p:txBody>
          <a:bodyPr wrap="square" rtlCol="0">
            <a:spAutoFit/>
          </a:bodyPr>
          <a:lstStyle/>
          <a:p>
            <a:r>
              <a:rPr lang="en-US" sz="28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
        <p:nvSpPr>
          <p:cNvPr id="16" name="TextBox 19">
            <a:extLst>
              <a:ext uri="{FF2B5EF4-FFF2-40B4-BE49-F238E27FC236}">
                <a16:creationId xmlns:a16="http://schemas.microsoft.com/office/drawing/2014/main" id="{B7F04E34-8AC6-4653-A8F3-77E32DFDBD18}"/>
              </a:ext>
            </a:extLst>
          </p:cNvPr>
          <p:cNvSpPr txBox="1"/>
          <p:nvPr/>
        </p:nvSpPr>
        <p:spPr>
          <a:xfrm>
            <a:off x="6944475" y="5389385"/>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573</a:t>
            </a:r>
          </a:p>
        </p:txBody>
      </p:sp>
      <p:sp>
        <p:nvSpPr>
          <p:cNvPr id="17" name="TextBox 19">
            <a:extLst>
              <a:ext uri="{FF2B5EF4-FFF2-40B4-BE49-F238E27FC236}">
                <a16:creationId xmlns:a16="http://schemas.microsoft.com/office/drawing/2014/main" id="{237099CB-D527-4390-9A09-D579A9696582}"/>
              </a:ext>
            </a:extLst>
          </p:cNvPr>
          <p:cNvSpPr txBox="1"/>
          <p:nvPr/>
        </p:nvSpPr>
        <p:spPr>
          <a:xfrm>
            <a:off x="1017523" y="1930542"/>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794</a:t>
            </a:r>
          </a:p>
        </p:txBody>
      </p:sp>
    </p:spTree>
    <p:extLst>
      <p:ext uri="{BB962C8B-B14F-4D97-AF65-F5344CB8AC3E}">
        <p14:creationId xmlns:p14="http://schemas.microsoft.com/office/powerpoint/2010/main" val="3417870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8A1E-17CE-42EC-A991-1E1084FDFD08}"/>
              </a:ext>
            </a:extLst>
          </p:cNvPr>
          <p:cNvSpPr>
            <a:spLocks noGrp="1"/>
          </p:cNvSpPr>
          <p:nvPr>
            <p:ph type="title"/>
          </p:nvPr>
        </p:nvSpPr>
        <p:spPr/>
        <p:txBody>
          <a:bodyPr/>
          <a:lstStyle/>
          <a:p>
            <a:r>
              <a:rPr lang="en-US" dirty="0"/>
              <a:t>Statistical Significance</a:t>
            </a:r>
          </a:p>
        </p:txBody>
      </p:sp>
      <p:sp>
        <p:nvSpPr>
          <p:cNvPr id="3" name="Slide Number Placeholder 2">
            <a:extLst>
              <a:ext uri="{FF2B5EF4-FFF2-40B4-BE49-F238E27FC236}">
                <a16:creationId xmlns:a16="http://schemas.microsoft.com/office/drawing/2014/main" id="{6F4D3839-1793-4C32-BE68-01A8BD997E4C}"/>
              </a:ext>
            </a:extLst>
          </p:cNvPr>
          <p:cNvSpPr>
            <a:spLocks noGrp="1"/>
          </p:cNvSpPr>
          <p:nvPr>
            <p:ph type="sldNum" sz="quarter" idx="12"/>
          </p:nvPr>
        </p:nvSpPr>
        <p:spPr/>
        <p:txBody>
          <a:bodyPr/>
          <a:lstStyle/>
          <a:p>
            <a:fld id="{CD7523D8-0813-224C-91B3-A6EBF8F66999}" type="slidenum">
              <a:rPr lang="en-US" smtClean="0"/>
              <a:t>49</a:t>
            </a:fld>
            <a:endParaRPr lang="en-US"/>
          </a:p>
        </p:txBody>
      </p:sp>
      <p:graphicFrame>
        <p:nvGraphicFramePr>
          <p:cNvPr id="4" name="Table 4">
            <a:extLst>
              <a:ext uri="{FF2B5EF4-FFF2-40B4-BE49-F238E27FC236}">
                <a16:creationId xmlns:a16="http://schemas.microsoft.com/office/drawing/2014/main" id="{E9916AFA-0DA8-43DC-B74A-EF03A9AE83B2}"/>
              </a:ext>
            </a:extLst>
          </p:cNvPr>
          <p:cNvGraphicFramePr>
            <a:graphicFrameLocks noGrp="1"/>
          </p:cNvGraphicFramePr>
          <p:nvPr>
            <p:extLst>
              <p:ext uri="{D42A27DB-BD31-4B8C-83A1-F6EECF244321}">
                <p14:modId xmlns:p14="http://schemas.microsoft.com/office/powerpoint/2010/main" val="3709989345"/>
              </p:ext>
            </p:extLst>
          </p:nvPr>
        </p:nvGraphicFramePr>
        <p:xfrm>
          <a:off x="1942689" y="1104900"/>
          <a:ext cx="8714661" cy="3337560"/>
        </p:xfrm>
        <a:graphic>
          <a:graphicData uri="http://schemas.openxmlformats.org/drawingml/2006/table">
            <a:tbl>
              <a:tblPr firstRow="1" bandRow="1">
                <a:tableStyleId>{5C22544A-7EE6-4342-B048-85BDC9FD1C3A}</a:tableStyleId>
              </a:tblPr>
              <a:tblGrid>
                <a:gridCol w="2904887">
                  <a:extLst>
                    <a:ext uri="{9D8B030D-6E8A-4147-A177-3AD203B41FA5}">
                      <a16:colId xmlns:a16="http://schemas.microsoft.com/office/drawing/2014/main" val="2937603332"/>
                    </a:ext>
                  </a:extLst>
                </a:gridCol>
                <a:gridCol w="2904887">
                  <a:extLst>
                    <a:ext uri="{9D8B030D-6E8A-4147-A177-3AD203B41FA5}">
                      <a16:colId xmlns:a16="http://schemas.microsoft.com/office/drawing/2014/main" val="4186830792"/>
                    </a:ext>
                  </a:extLst>
                </a:gridCol>
                <a:gridCol w="2904887">
                  <a:extLst>
                    <a:ext uri="{9D8B030D-6E8A-4147-A177-3AD203B41FA5}">
                      <a16:colId xmlns:a16="http://schemas.microsoft.com/office/drawing/2014/main" val="3386404658"/>
                    </a:ext>
                  </a:extLst>
                </a:gridCol>
              </a:tblGrid>
              <a:tr h="370840">
                <a:tc>
                  <a:txBody>
                    <a:bodyPr/>
                    <a:lstStyle/>
                    <a:p>
                      <a:pPr algn="ctr"/>
                      <a:r>
                        <a:rPr lang="en-US" sz="1300" dirty="0"/>
                        <a:t>Performance Metric</a:t>
                      </a:r>
                    </a:p>
                  </a:txBody>
                  <a:tcPr/>
                </a:tc>
                <a:tc>
                  <a:txBody>
                    <a:bodyPr/>
                    <a:lstStyle/>
                    <a:p>
                      <a:pPr algn="ctr"/>
                      <a:r>
                        <a:rPr lang="en-US" sz="1300" dirty="0"/>
                        <a:t>M&amp;E Quadrants</a:t>
                      </a:r>
                    </a:p>
                  </a:txBody>
                  <a:tcPr/>
                </a:tc>
                <a:tc>
                  <a:txBody>
                    <a:bodyPr/>
                    <a:lstStyle/>
                    <a:p>
                      <a:pPr algn="ctr"/>
                      <a:r>
                        <a:rPr lang="en-US" sz="1300" dirty="0"/>
                        <a:t>P-value</a:t>
                      </a:r>
                    </a:p>
                  </a:txBody>
                  <a:tcPr/>
                </a:tc>
                <a:extLst>
                  <a:ext uri="{0D108BD9-81ED-4DB2-BD59-A6C34878D82A}">
                    <a16:rowId xmlns:a16="http://schemas.microsoft.com/office/drawing/2014/main" val="3276003088"/>
                  </a:ext>
                </a:extLst>
              </a:tr>
              <a:tr h="370840">
                <a:tc>
                  <a:txBody>
                    <a:bodyPr/>
                    <a:lstStyle/>
                    <a:p>
                      <a:r>
                        <a:rPr lang="en-US" sz="1300" dirty="0"/>
                        <a:t>Cost Growth</a:t>
                      </a:r>
                    </a:p>
                  </a:txBody>
                  <a:tcPr/>
                </a:tc>
                <a:tc>
                  <a:txBody>
                    <a:bodyPr/>
                    <a:lstStyle/>
                    <a:p>
                      <a:r>
                        <a:rPr lang="en-US" sz="1300" dirty="0"/>
                        <a:t>HMGE &lt; HMPE &lt; LMPE  </a:t>
                      </a:r>
                    </a:p>
                  </a:txBody>
                  <a:tcPr/>
                </a:tc>
                <a:tc>
                  <a:txBody>
                    <a:bodyPr/>
                    <a:lstStyle/>
                    <a:p>
                      <a:r>
                        <a:rPr lang="en-US" sz="1300" dirty="0"/>
                        <a:t>0.002; 0.01; 0.084</a:t>
                      </a:r>
                    </a:p>
                  </a:txBody>
                  <a:tcPr/>
                </a:tc>
                <a:extLst>
                  <a:ext uri="{0D108BD9-81ED-4DB2-BD59-A6C34878D82A}">
                    <a16:rowId xmlns:a16="http://schemas.microsoft.com/office/drawing/2014/main" val="3647836141"/>
                  </a:ext>
                </a:extLst>
              </a:tr>
              <a:tr h="370840">
                <a:tc gridSpan="3">
                  <a:txBody>
                    <a:bodyPr/>
                    <a:lstStyle/>
                    <a:p>
                      <a:endParaRPr lang="en-US" sz="1300"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308578885"/>
                  </a:ext>
                </a:extLst>
              </a:tr>
              <a:tr h="370840">
                <a:tc>
                  <a:txBody>
                    <a:bodyPr/>
                    <a:lstStyle/>
                    <a:p>
                      <a:r>
                        <a:rPr lang="en-US" sz="1300" dirty="0"/>
                        <a:t>Schedule Growth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HMGE &lt; LMPE  </a:t>
                      </a:r>
                    </a:p>
                  </a:txBody>
                  <a:tcPr/>
                </a:tc>
                <a:tc>
                  <a:txBody>
                    <a:bodyPr/>
                    <a:lstStyle/>
                    <a:p>
                      <a:r>
                        <a:rPr lang="en-US" sz="1300" dirty="0"/>
                        <a:t>0.044</a:t>
                      </a:r>
                    </a:p>
                  </a:txBody>
                  <a:tcPr/>
                </a:tc>
                <a:extLst>
                  <a:ext uri="{0D108BD9-81ED-4DB2-BD59-A6C34878D82A}">
                    <a16:rowId xmlns:a16="http://schemas.microsoft.com/office/drawing/2014/main" val="3195982643"/>
                  </a:ext>
                </a:extLst>
              </a:tr>
              <a:tr h="370840">
                <a:tc gridSpan="3">
                  <a:txBody>
                    <a:bodyPr/>
                    <a:lstStyle/>
                    <a:p>
                      <a:endParaRPr lang="en-US" sz="13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endParaRPr lang="en-US" dirty="0"/>
                    </a:p>
                  </a:txBody>
                  <a:tcPr/>
                </a:tc>
                <a:extLst>
                  <a:ext uri="{0D108BD9-81ED-4DB2-BD59-A6C34878D82A}">
                    <a16:rowId xmlns:a16="http://schemas.microsoft.com/office/drawing/2014/main" val="1326520389"/>
                  </a:ext>
                </a:extLst>
              </a:tr>
              <a:tr h="370840">
                <a:tc>
                  <a:txBody>
                    <a:bodyPr/>
                    <a:lstStyle/>
                    <a:p>
                      <a:r>
                        <a:rPr lang="en-US" sz="1300" dirty="0"/>
                        <a:t>Compliance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HMGE &gt; LMPE </a:t>
                      </a:r>
                    </a:p>
                  </a:txBody>
                  <a:tcPr/>
                </a:tc>
                <a:tc>
                  <a:txBody>
                    <a:bodyPr/>
                    <a:lstStyle/>
                    <a:p>
                      <a:r>
                        <a:rPr lang="en-US" sz="1300" dirty="0"/>
                        <a:t>0.021</a:t>
                      </a:r>
                    </a:p>
                  </a:txBody>
                  <a:tcPr/>
                </a:tc>
                <a:extLst>
                  <a:ext uri="{0D108BD9-81ED-4DB2-BD59-A6C34878D82A}">
                    <a16:rowId xmlns:a16="http://schemas.microsoft.com/office/drawing/2014/main" val="4154163841"/>
                  </a:ext>
                </a:extLst>
              </a:tr>
              <a:tr h="370840">
                <a:tc>
                  <a:txBody>
                    <a:bodyPr/>
                    <a:lstStyle/>
                    <a:p>
                      <a:r>
                        <a:rPr lang="en-US" sz="1300" dirty="0"/>
                        <a:t>Business Objectives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HMGE &gt; HMPE &gt; LMPE  </a:t>
                      </a:r>
                    </a:p>
                  </a:txBody>
                  <a:tcPr/>
                </a:tc>
                <a:tc>
                  <a:txBody>
                    <a:bodyPr/>
                    <a:lstStyle/>
                    <a:p>
                      <a:r>
                        <a:rPr lang="en-US" sz="1300" dirty="0"/>
                        <a:t>0.019; 0.05</a:t>
                      </a:r>
                    </a:p>
                  </a:txBody>
                  <a:tcPr/>
                </a:tc>
                <a:extLst>
                  <a:ext uri="{0D108BD9-81ED-4DB2-BD59-A6C34878D82A}">
                    <a16:rowId xmlns:a16="http://schemas.microsoft.com/office/drawing/2014/main" val="2556036579"/>
                  </a:ext>
                </a:extLst>
              </a:tr>
              <a:tr h="370840">
                <a:tc>
                  <a:txBody>
                    <a:bodyPr/>
                    <a:lstStyle/>
                    <a:p>
                      <a:r>
                        <a:rPr lang="en-US" sz="1300" dirty="0"/>
                        <a:t>Customer Satisfaction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HMGE &gt; HMPE  &gt; LMPE </a:t>
                      </a:r>
                    </a:p>
                  </a:txBody>
                  <a:tcPr/>
                </a:tc>
                <a:tc>
                  <a:txBody>
                    <a:bodyPr/>
                    <a:lstStyle/>
                    <a:p>
                      <a:r>
                        <a:rPr lang="en-US" sz="1300" dirty="0"/>
                        <a:t>0.021; 0.079</a:t>
                      </a:r>
                    </a:p>
                  </a:txBody>
                  <a:tcPr/>
                </a:tc>
                <a:extLst>
                  <a:ext uri="{0D108BD9-81ED-4DB2-BD59-A6C34878D82A}">
                    <a16:rowId xmlns:a16="http://schemas.microsoft.com/office/drawing/2014/main" val="1204071569"/>
                  </a:ext>
                </a:extLst>
              </a:tr>
              <a:tr h="370840">
                <a:tc>
                  <a:txBody>
                    <a:bodyPr/>
                    <a:lstStyle/>
                    <a:p>
                      <a:r>
                        <a:rPr lang="en-US" sz="1300" dirty="0"/>
                        <a:t>EVMS helped manage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HMGE &gt; HMPE  &gt; LMPE </a:t>
                      </a:r>
                    </a:p>
                  </a:txBody>
                  <a:tcPr/>
                </a:tc>
                <a:tc>
                  <a:txBody>
                    <a:bodyPr/>
                    <a:lstStyle/>
                    <a:p>
                      <a:r>
                        <a:rPr lang="en-US" sz="1300" dirty="0"/>
                        <a:t>0.036; 0.051</a:t>
                      </a:r>
                    </a:p>
                  </a:txBody>
                  <a:tcPr/>
                </a:tc>
                <a:extLst>
                  <a:ext uri="{0D108BD9-81ED-4DB2-BD59-A6C34878D82A}">
                    <a16:rowId xmlns:a16="http://schemas.microsoft.com/office/drawing/2014/main" val="1105800621"/>
                  </a:ext>
                </a:extLst>
              </a:tr>
            </a:tbl>
          </a:graphicData>
        </a:graphic>
      </p:graphicFrame>
      <p:sp>
        <p:nvSpPr>
          <p:cNvPr id="5" name="TextBox 4">
            <a:extLst>
              <a:ext uri="{FF2B5EF4-FFF2-40B4-BE49-F238E27FC236}">
                <a16:creationId xmlns:a16="http://schemas.microsoft.com/office/drawing/2014/main" id="{6A147D25-7C19-4475-B120-851D5FEF6C1F}"/>
              </a:ext>
            </a:extLst>
          </p:cNvPr>
          <p:cNvSpPr txBox="1"/>
          <p:nvPr/>
        </p:nvSpPr>
        <p:spPr>
          <a:xfrm>
            <a:off x="1942691" y="4442461"/>
            <a:ext cx="5198859" cy="1200329"/>
          </a:xfrm>
          <a:prstGeom prst="rect">
            <a:avLst/>
          </a:prstGeom>
          <a:noFill/>
        </p:spPr>
        <p:txBody>
          <a:bodyPr wrap="none" rtlCol="0">
            <a:spAutoFit/>
          </a:bodyPr>
          <a:lstStyle/>
          <a:p>
            <a:r>
              <a:rPr lang="en-US" dirty="0"/>
              <a:t>Note: </a:t>
            </a:r>
          </a:p>
          <a:p>
            <a:r>
              <a:rPr lang="en-US" dirty="0"/>
              <a:t>“HMGE” means High Maturity Good Environment</a:t>
            </a:r>
          </a:p>
          <a:p>
            <a:r>
              <a:rPr lang="en-US" dirty="0"/>
              <a:t>“HMPE” means High Maturity Poor Environment</a:t>
            </a:r>
          </a:p>
          <a:p>
            <a:r>
              <a:rPr lang="en-US" dirty="0"/>
              <a:t>“LMPE” means Low Maturity Poor Environment</a:t>
            </a:r>
          </a:p>
        </p:txBody>
      </p:sp>
      <p:sp>
        <p:nvSpPr>
          <p:cNvPr id="6" name="TextBox 5">
            <a:extLst>
              <a:ext uri="{FF2B5EF4-FFF2-40B4-BE49-F238E27FC236}">
                <a16:creationId xmlns:a16="http://schemas.microsoft.com/office/drawing/2014/main" id="{A788091C-60AC-4E73-B938-5B28B4C2A764}"/>
              </a:ext>
            </a:extLst>
          </p:cNvPr>
          <p:cNvSpPr txBox="1"/>
          <p:nvPr/>
        </p:nvSpPr>
        <p:spPr>
          <a:xfrm>
            <a:off x="3234784" y="5958001"/>
            <a:ext cx="7738016" cy="707886"/>
          </a:xfrm>
          <a:prstGeom prst="rect">
            <a:avLst/>
          </a:prstGeom>
          <a:noFill/>
        </p:spPr>
        <p:txBody>
          <a:bodyPr wrap="none" rtlCol="0">
            <a:spAutoFit/>
          </a:bodyPr>
          <a:lstStyle/>
          <a:p>
            <a:r>
              <a:rPr lang="en-US" sz="40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Tree>
    <p:extLst>
      <p:ext uri="{BB962C8B-B14F-4D97-AF65-F5344CB8AC3E}">
        <p14:creationId xmlns:p14="http://schemas.microsoft.com/office/powerpoint/2010/main" val="1333842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7E64064B-5EE4-49A9-B877-ACD47CA02187}"/>
              </a:ext>
            </a:extLst>
          </p:cNvPr>
          <p:cNvSpPr txBox="1">
            <a:spLocks noChangeArrowheads="1"/>
          </p:cNvSpPr>
          <p:nvPr/>
        </p:nvSpPr>
        <p:spPr bwMode="auto">
          <a:xfrm>
            <a:off x="1447799" y="274638"/>
            <a:ext cx="9701169"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EVMS Research – Correlative </a:t>
            </a:r>
            <a:r>
              <a:rPr lang="en-US" sz="2800" b="1" dirty="0">
                <a:solidFill>
                  <a:prstClr val="black"/>
                </a:solidFill>
                <a:latin typeface="Century Gothic" panose="020B0502020202020204" pitchFamily="34" charset="0"/>
              </a:rPr>
              <a:t>S</a:t>
            </a:r>
            <a:r>
              <a:rPr kumimoji="0" lang="en-US" sz="28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tudy</a:t>
            </a: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(FEED MATRS) </a:t>
            </a:r>
          </a:p>
        </p:txBody>
      </p:sp>
      <p:sp>
        <p:nvSpPr>
          <p:cNvPr id="6" name="Text Box 11">
            <a:extLst>
              <a:ext uri="{FF2B5EF4-FFF2-40B4-BE49-F238E27FC236}">
                <a16:creationId xmlns:a16="http://schemas.microsoft.com/office/drawing/2014/main" id="{50599785-DE60-4161-B955-9AD5BF561833}"/>
              </a:ext>
            </a:extLst>
          </p:cNvPr>
          <p:cNvSpPr txBox="1">
            <a:spLocks noChangeArrowheads="1"/>
          </p:cNvSpPr>
          <p:nvPr/>
        </p:nvSpPr>
        <p:spPr bwMode="auto">
          <a:xfrm>
            <a:off x="914400" y="1147907"/>
            <a:ext cx="10805020" cy="4385816"/>
          </a:xfrm>
          <a:prstGeom prst="rect">
            <a:avLst/>
          </a:prstGeom>
          <a:noFill/>
          <a:ln w="9525">
            <a:noFill/>
            <a:miter lim="800000"/>
            <a:headEnd/>
            <a:tailEnd/>
          </a:ln>
          <a:effectLst/>
        </p:spPr>
        <p:txBody>
          <a:bodyPr wrap="square">
            <a:spAutoFit/>
          </a:bodyPr>
          <a:lstStyle/>
          <a:p>
            <a:pPr marL="344488" marR="0" lvl="0" indent="-3444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EVMS Research Study will result in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a method to assess the maturity of management processes and attributes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which comprise the EVMS and the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environment factors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in which the EVMS operates</a:t>
            </a:r>
          </a:p>
          <a:p>
            <a:pPr marL="801688" marR="0" lvl="1" indent="-3444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Define the attributes of an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effective EVMS at various maturity stages</a:t>
            </a:r>
          </a:p>
          <a:p>
            <a:pPr marL="801688" marR="0" lvl="1" indent="-3444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Define the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key enablers and barriers to the effectiveness of the EVMS </a:t>
            </a:r>
          </a:p>
          <a:p>
            <a:pPr marL="344488" marR="0" lvl="0" indent="-3444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344488" marR="0" lvl="0" indent="-3444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EVMS Research Study will leverage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Construction Industry Institute’s (CII) Front End Engineering Design (FEED) Maturity and Accuracy Total Rating (MATRS) methodology as a guide for its work   </a:t>
            </a:r>
          </a:p>
          <a:p>
            <a:pPr marL="801688" marR="0" lvl="1" indent="-3444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CII PDRI consists of 46 engineering design elements and 27 accuracy factors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that generates two separate scores: a maturity score and an accuracy score</a:t>
            </a:r>
          </a:p>
          <a:p>
            <a:pPr marL="801688" marR="0" lvl="1" indent="-3444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344488" marR="0" lvl="0" indent="-344488"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FEED MATRS methodology lays the foundation for predictable and efficient project delivery through better Front End Planning (FEP), and has been a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CII Best Practice for over 24 years resulting in project cost savings and project schedule reductions</a:t>
            </a:r>
          </a:p>
        </p:txBody>
      </p:sp>
    </p:spTree>
    <p:extLst>
      <p:ext uri="{BB962C8B-B14F-4D97-AF65-F5344CB8AC3E}">
        <p14:creationId xmlns:p14="http://schemas.microsoft.com/office/powerpoint/2010/main" val="3652917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4C1E5A-C436-406D-A5F1-C85BEE07D3BA}"/>
              </a:ext>
            </a:extLst>
          </p:cNvPr>
          <p:cNvSpPr>
            <a:spLocks noGrp="1"/>
          </p:cNvSpPr>
          <p:nvPr>
            <p:ph type="sldNum" sz="quarter" idx="12"/>
          </p:nvPr>
        </p:nvSpPr>
        <p:spPr/>
        <p:txBody>
          <a:bodyPr/>
          <a:lstStyle/>
          <a:p>
            <a:fld id="{CD7523D8-0813-224C-91B3-A6EBF8F66999}" type="slidenum">
              <a:rPr lang="en-US" smtClean="0"/>
              <a:t>50</a:t>
            </a:fld>
            <a:endParaRPr lang="en-US"/>
          </a:p>
        </p:txBody>
      </p:sp>
      <p:sp>
        <p:nvSpPr>
          <p:cNvPr id="4" name="TextBox 3">
            <a:extLst>
              <a:ext uri="{FF2B5EF4-FFF2-40B4-BE49-F238E27FC236}">
                <a16:creationId xmlns:a16="http://schemas.microsoft.com/office/drawing/2014/main" id="{17ED39AB-4B41-4073-AB66-5FEAD561C218}"/>
              </a:ext>
            </a:extLst>
          </p:cNvPr>
          <p:cNvSpPr txBox="1"/>
          <p:nvPr/>
        </p:nvSpPr>
        <p:spPr>
          <a:xfrm>
            <a:off x="1163288" y="1079569"/>
            <a:ext cx="10758203" cy="4708981"/>
          </a:xfrm>
          <a:prstGeom prst="rect">
            <a:avLst/>
          </a:prstGeom>
          <a:noFill/>
        </p:spPr>
        <p:txBody>
          <a:bodyPr wrap="square" rtlCol="0">
            <a:spAutoFit/>
          </a:bodyPr>
          <a:lstStyle/>
          <a:p>
            <a:pPr marL="285744" indent="-285744">
              <a:buFont typeface="Arial" panose="020B0604020202020204" pitchFamily="34" charset="0"/>
              <a:buChar char="•"/>
            </a:pPr>
            <a:r>
              <a:rPr lang="en-US" sz="2000" dirty="0"/>
              <a:t>IP2M METRR works.</a:t>
            </a:r>
          </a:p>
          <a:p>
            <a:pPr marL="285744" indent="-285744">
              <a:buFont typeface="Arial" panose="020B0604020202020204" pitchFamily="34" charset="0"/>
              <a:buChar char="•"/>
            </a:pPr>
            <a:r>
              <a:rPr lang="en-US" sz="2000" dirty="0"/>
              <a:t>The thresholds for maturity and environment are: 573 and 794, respectively.</a:t>
            </a:r>
          </a:p>
          <a:p>
            <a:pPr marL="285744" indent="-285744">
              <a:buFont typeface="Arial" panose="020B0604020202020204" pitchFamily="34" charset="0"/>
              <a:buChar char="•"/>
            </a:pPr>
            <a:r>
              <a:rPr lang="en-US" sz="2000" dirty="0"/>
              <a:t>There are statistically significant differences:</a:t>
            </a:r>
          </a:p>
          <a:p>
            <a:pPr marL="742932" lvl="1" indent="-285744">
              <a:buFont typeface="Arial" panose="020B0604020202020204" pitchFamily="34" charset="0"/>
              <a:buChar char="•"/>
            </a:pPr>
            <a:r>
              <a:rPr lang="en-US" sz="2000" dirty="0"/>
              <a:t>Cost performance</a:t>
            </a:r>
          </a:p>
          <a:p>
            <a:pPr marL="742932" lvl="1" indent="-285744">
              <a:buFont typeface="Arial" panose="020B0604020202020204" pitchFamily="34" charset="0"/>
              <a:buChar char="•"/>
            </a:pPr>
            <a:r>
              <a:rPr lang="en-US" sz="2000" dirty="0"/>
              <a:t>Schedule performance</a:t>
            </a:r>
          </a:p>
          <a:p>
            <a:pPr marL="742932" lvl="1" indent="-285744">
              <a:buFont typeface="Arial" panose="020B0604020202020204" pitchFamily="34" charset="0"/>
              <a:buChar char="•"/>
            </a:pPr>
            <a:r>
              <a:rPr lang="en-US" sz="2000" dirty="0"/>
              <a:t>Compliance</a:t>
            </a:r>
          </a:p>
          <a:p>
            <a:pPr marL="742932" lvl="1" indent="-285744">
              <a:buFont typeface="Arial" panose="020B0604020202020204" pitchFamily="34" charset="0"/>
              <a:buChar char="•"/>
            </a:pPr>
            <a:r>
              <a:rPr lang="en-US" sz="2000" dirty="0"/>
              <a:t>Meeting project objectives and business drivers </a:t>
            </a:r>
          </a:p>
          <a:p>
            <a:pPr marL="742932" lvl="1" indent="-285744">
              <a:buFont typeface="Arial" panose="020B0604020202020204" pitchFamily="34" charset="0"/>
              <a:buChar char="•"/>
            </a:pPr>
            <a:r>
              <a:rPr lang="en-US" sz="2000" dirty="0"/>
              <a:t>Customer satisfaction</a:t>
            </a:r>
          </a:p>
          <a:p>
            <a:pPr marL="742932" lvl="1" indent="-285744">
              <a:buFont typeface="Arial" panose="020B0604020202020204" pitchFamily="34" charset="0"/>
              <a:buChar char="•"/>
            </a:pPr>
            <a:r>
              <a:rPr lang="en-US" sz="2000" dirty="0"/>
              <a:t>EVM help proactively manage the project/program</a:t>
            </a:r>
          </a:p>
          <a:p>
            <a:pPr marL="285744" indent="-285744">
              <a:buFont typeface="Arial" panose="020B0604020202020204" pitchFamily="34" charset="0"/>
              <a:buChar char="•"/>
            </a:pPr>
            <a:r>
              <a:rPr lang="en-US" sz="2000" dirty="0"/>
              <a:t>No statistically significant differences were found for change order and contingency in this sample.</a:t>
            </a:r>
          </a:p>
          <a:p>
            <a:pPr marL="285744" indent="-285744">
              <a:buFont typeface="Arial" panose="020B0604020202020204" pitchFamily="34" charset="0"/>
              <a:buChar char="•"/>
            </a:pPr>
            <a:r>
              <a:rPr lang="en-US" sz="2000" dirty="0"/>
              <a:t>The causal connection is not clearly understood.</a:t>
            </a:r>
          </a:p>
          <a:p>
            <a:pPr marL="285744" indent="-285744">
              <a:buFont typeface="Arial" panose="020B0604020202020204" pitchFamily="34" charset="0"/>
              <a:buChar char="•"/>
            </a:pPr>
            <a:r>
              <a:rPr lang="en-US" sz="2000" dirty="0"/>
              <a:t>We feel that this tool can be used as a means of benchmarking current and completed projects in a wide variety of industry sectors.</a:t>
            </a:r>
          </a:p>
          <a:p>
            <a:pPr marL="285744" indent="-285744">
              <a:buFont typeface="Arial" panose="020B0604020202020204" pitchFamily="34" charset="0"/>
              <a:buChar char="•"/>
            </a:pPr>
            <a:r>
              <a:rPr lang="en-US" sz="2000" dirty="0"/>
              <a:t>More data will be useful.</a:t>
            </a:r>
          </a:p>
        </p:txBody>
      </p:sp>
      <p:sp>
        <p:nvSpPr>
          <p:cNvPr id="5" name="Title 1">
            <a:extLst>
              <a:ext uri="{FF2B5EF4-FFF2-40B4-BE49-F238E27FC236}">
                <a16:creationId xmlns:a16="http://schemas.microsoft.com/office/drawing/2014/main" id="{F7EAB586-0A34-4F24-91AA-3224D5147049}"/>
              </a:ext>
            </a:extLst>
          </p:cNvPr>
          <p:cNvSpPr txBox="1">
            <a:spLocks/>
          </p:cNvSpPr>
          <p:nvPr/>
        </p:nvSpPr>
        <p:spPr>
          <a:xfrm>
            <a:off x="1371600" y="352426"/>
            <a:ext cx="10657115"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Arial" panose="020B0604020202020204" pitchFamily="34" charset="0"/>
                <a:ea typeface="+mj-ea"/>
                <a:cs typeface="Arial" panose="020B0604020202020204" pitchFamily="34" charset="0"/>
              </a:defRPr>
            </a:lvl1pPr>
          </a:lstStyle>
          <a:p>
            <a:r>
              <a:rPr lang="en-US" dirty="0"/>
              <a:t>Conclusions</a:t>
            </a:r>
            <a:endParaRPr lang="en-US" sz="2000" dirty="0"/>
          </a:p>
        </p:txBody>
      </p:sp>
    </p:spTree>
    <p:extLst>
      <p:ext uri="{BB962C8B-B14F-4D97-AF65-F5344CB8AC3E}">
        <p14:creationId xmlns:p14="http://schemas.microsoft.com/office/powerpoint/2010/main" val="2729150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9F468A-1BB7-4BBC-92B8-A2C5B7EB032A}"/>
              </a:ext>
            </a:extLst>
          </p:cNvPr>
          <p:cNvSpPr>
            <a:spLocks noGrp="1"/>
          </p:cNvSpPr>
          <p:nvPr>
            <p:ph type="sldNum" sz="quarter" idx="12"/>
          </p:nvPr>
        </p:nvSpPr>
        <p:spPr/>
        <p:txBody>
          <a:bodyPr/>
          <a:lstStyle/>
          <a:p>
            <a:fld id="{CD7523D8-0813-224C-91B3-A6EBF8F66999}" type="slidenum">
              <a:rPr lang="en-US" smtClean="0"/>
              <a:t>51</a:t>
            </a:fld>
            <a:endParaRPr lang="en-US" dirty="0"/>
          </a:p>
        </p:txBody>
      </p:sp>
      <p:graphicFrame>
        <p:nvGraphicFramePr>
          <p:cNvPr id="4" name="Table 5">
            <a:extLst>
              <a:ext uri="{FF2B5EF4-FFF2-40B4-BE49-F238E27FC236}">
                <a16:creationId xmlns:a16="http://schemas.microsoft.com/office/drawing/2014/main" id="{35327C46-E85F-4DEC-AE9F-DD729CE2BED4}"/>
              </a:ext>
            </a:extLst>
          </p:cNvPr>
          <p:cNvGraphicFramePr>
            <a:graphicFrameLocks noGrp="1"/>
          </p:cNvGraphicFramePr>
          <p:nvPr>
            <p:extLst>
              <p:ext uri="{D42A27DB-BD31-4B8C-83A1-F6EECF244321}">
                <p14:modId xmlns:p14="http://schemas.microsoft.com/office/powerpoint/2010/main" val="4101967817"/>
              </p:ext>
            </p:extLst>
          </p:nvPr>
        </p:nvGraphicFramePr>
        <p:xfrm>
          <a:off x="760378" y="1879436"/>
          <a:ext cx="11179374" cy="3246120"/>
        </p:xfrm>
        <a:graphic>
          <a:graphicData uri="http://schemas.openxmlformats.org/drawingml/2006/table">
            <a:tbl>
              <a:tblPr firstRow="1" bandRow="1">
                <a:tableStyleId>{5C22544A-7EE6-4342-B048-85BDC9FD1C3A}</a:tableStyleId>
              </a:tblPr>
              <a:tblGrid>
                <a:gridCol w="1152505">
                  <a:extLst>
                    <a:ext uri="{9D8B030D-6E8A-4147-A177-3AD203B41FA5}">
                      <a16:colId xmlns:a16="http://schemas.microsoft.com/office/drawing/2014/main" val="3275579913"/>
                    </a:ext>
                  </a:extLst>
                </a:gridCol>
                <a:gridCol w="1723696">
                  <a:extLst>
                    <a:ext uri="{9D8B030D-6E8A-4147-A177-3AD203B41FA5}">
                      <a16:colId xmlns:a16="http://schemas.microsoft.com/office/drawing/2014/main" val="795380458"/>
                    </a:ext>
                  </a:extLst>
                </a:gridCol>
                <a:gridCol w="1839311">
                  <a:extLst>
                    <a:ext uri="{9D8B030D-6E8A-4147-A177-3AD203B41FA5}">
                      <a16:colId xmlns:a16="http://schemas.microsoft.com/office/drawing/2014/main" val="699780116"/>
                    </a:ext>
                  </a:extLst>
                </a:gridCol>
                <a:gridCol w="1860331">
                  <a:extLst>
                    <a:ext uri="{9D8B030D-6E8A-4147-A177-3AD203B41FA5}">
                      <a16:colId xmlns:a16="http://schemas.microsoft.com/office/drawing/2014/main" val="546763386"/>
                    </a:ext>
                  </a:extLst>
                </a:gridCol>
                <a:gridCol w="1776248">
                  <a:extLst>
                    <a:ext uri="{9D8B030D-6E8A-4147-A177-3AD203B41FA5}">
                      <a16:colId xmlns:a16="http://schemas.microsoft.com/office/drawing/2014/main" val="3503760762"/>
                    </a:ext>
                  </a:extLst>
                </a:gridCol>
                <a:gridCol w="1150747">
                  <a:extLst>
                    <a:ext uri="{9D8B030D-6E8A-4147-A177-3AD203B41FA5}">
                      <a16:colId xmlns:a16="http://schemas.microsoft.com/office/drawing/2014/main" val="352430857"/>
                    </a:ext>
                  </a:extLst>
                </a:gridCol>
                <a:gridCol w="1676536">
                  <a:extLst>
                    <a:ext uri="{9D8B030D-6E8A-4147-A177-3AD203B41FA5}">
                      <a16:colId xmlns:a16="http://schemas.microsoft.com/office/drawing/2014/main" val="4260630634"/>
                    </a:ext>
                  </a:extLst>
                </a:gridCol>
              </a:tblGrid>
              <a:tr h="314960">
                <a:tc>
                  <a:txBody>
                    <a:bodyPr/>
                    <a:lstStyle/>
                    <a:p>
                      <a:r>
                        <a:rPr lang="en-US" sz="1500" dirty="0">
                          <a:latin typeface="+mn-lt"/>
                          <a:cs typeface="Arial" panose="020B0604020202020204" pitchFamily="34" charset="0"/>
                        </a:rPr>
                        <a:t>Project</a:t>
                      </a:r>
                    </a:p>
                  </a:txBody>
                  <a:tcPr/>
                </a:tc>
                <a:tc>
                  <a:txBody>
                    <a:bodyPr/>
                    <a:lstStyle/>
                    <a:p>
                      <a:pPr algn="ctr"/>
                      <a:r>
                        <a:rPr lang="en-US" sz="1500" dirty="0">
                          <a:latin typeface="+mn-lt"/>
                          <a:cs typeface="Arial" panose="020B0604020202020204" pitchFamily="34" charset="0"/>
                        </a:rPr>
                        <a:t>IP1 </a:t>
                      </a:r>
                    </a:p>
                  </a:txBody>
                  <a:tcPr/>
                </a:tc>
                <a:tc>
                  <a:txBody>
                    <a:bodyPr/>
                    <a:lstStyle/>
                    <a:p>
                      <a:pPr algn="ctr"/>
                      <a:r>
                        <a:rPr lang="en-US" sz="1500" dirty="0">
                          <a:latin typeface="+mn-lt"/>
                          <a:cs typeface="Arial" panose="020B0604020202020204" pitchFamily="34" charset="0"/>
                        </a:rPr>
                        <a:t>IP2 </a:t>
                      </a:r>
                    </a:p>
                  </a:txBody>
                  <a:tcPr/>
                </a:tc>
                <a:tc>
                  <a:txBody>
                    <a:bodyPr/>
                    <a:lstStyle/>
                    <a:p>
                      <a:pPr algn="ctr"/>
                      <a:r>
                        <a:rPr lang="en-US" sz="1500" dirty="0">
                          <a:latin typeface="+mn-lt"/>
                          <a:cs typeface="Arial" panose="020B0604020202020204" pitchFamily="34" charset="0"/>
                        </a:rPr>
                        <a:t>IP3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mn-lt"/>
                          <a:cs typeface="Arial" panose="020B0604020202020204" pitchFamily="34" charset="0"/>
                        </a:rPr>
                        <a:t>IP4</a:t>
                      </a:r>
                    </a:p>
                  </a:txBody>
                  <a:tcPr/>
                </a:tc>
                <a:tc>
                  <a:txBody>
                    <a:bodyPr/>
                    <a:lstStyle/>
                    <a:p>
                      <a:pPr algn="ctr"/>
                      <a:r>
                        <a:rPr lang="en-US" sz="1500" dirty="0">
                          <a:latin typeface="+mn-lt"/>
                          <a:cs typeface="Arial" panose="020B0604020202020204" pitchFamily="34" charset="0"/>
                        </a:rPr>
                        <a:t>IP5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mn-lt"/>
                          <a:cs typeface="Arial" panose="020B0604020202020204" pitchFamily="34" charset="0"/>
                        </a:rPr>
                        <a:t>IP6</a:t>
                      </a:r>
                    </a:p>
                  </a:txBody>
                  <a:tcPr/>
                </a:tc>
                <a:extLst>
                  <a:ext uri="{0D108BD9-81ED-4DB2-BD59-A6C34878D82A}">
                    <a16:rowId xmlns:a16="http://schemas.microsoft.com/office/drawing/2014/main" val="3468836318"/>
                  </a:ext>
                </a:extLst>
              </a:tr>
              <a:tr h="640080">
                <a:tc>
                  <a:txBody>
                    <a:bodyPr/>
                    <a:lstStyle/>
                    <a:p>
                      <a:r>
                        <a:rPr lang="en-US" sz="1200" b="1" dirty="0">
                          <a:latin typeface="+mn-lt"/>
                          <a:cs typeface="Arial" panose="020B0604020202020204" pitchFamily="34" charset="0"/>
                        </a:rPr>
                        <a:t># of workshops or </a:t>
                      </a:r>
                      <a:r>
                        <a:rPr lang="en-US" sz="1200" b="1" dirty="0">
                          <a:solidFill>
                            <a:schemeClr val="tx1"/>
                          </a:solidFill>
                          <a:latin typeface="+mn-lt"/>
                          <a:cs typeface="Arial" panose="020B0604020202020204" pitchFamily="34" charset="0"/>
                        </a:rPr>
                        <a:t>interviews</a:t>
                      </a:r>
                    </a:p>
                  </a:txBody>
                  <a:tcPr/>
                </a:tc>
                <a:tc>
                  <a:txBody>
                    <a:bodyPr/>
                    <a:lstStyle/>
                    <a:p>
                      <a:pPr algn="ctr"/>
                      <a:r>
                        <a:rPr lang="en-US" sz="1200" dirty="0">
                          <a:solidFill>
                            <a:schemeClr val="tx1"/>
                          </a:solidFill>
                          <a:latin typeface="+mn-lt"/>
                          <a:cs typeface="Arial" panose="020B0604020202020204" pitchFamily="34" charset="0"/>
                        </a:rPr>
                        <a:t>16 interviews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Arial" panose="020B0604020202020204" pitchFamily="34" charset="0"/>
                        </a:rPr>
                        <a:t>13 interviews</a:t>
                      </a:r>
                    </a:p>
                  </a:txBody>
                  <a:tcPr/>
                </a:tc>
                <a:tc>
                  <a:txBody>
                    <a:bodyPr/>
                    <a:lstStyle/>
                    <a:p>
                      <a:pPr algn="ctr"/>
                      <a:r>
                        <a:rPr lang="en-US" sz="1200" dirty="0">
                          <a:latin typeface="+mn-lt"/>
                          <a:cs typeface="Arial" panose="020B0604020202020204" pitchFamily="34" charset="0"/>
                        </a:rPr>
                        <a:t>18 interviews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Arial" panose="020B0604020202020204" pitchFamily="34" charset="0"/>
                        </a:rPr>
                        <a:t>20 interviews</a:t>
                      </a:r>
                    </a:p>
                  </a:txBody>
                  <a:tcPr/>
                </a:tc>
                <a:tc>
                  <a:txBody>
                    <a:bodyPr/>
                    <a:lstStyle/>
                    <a:p>
                      <a:pPr algn="ctr"/>
                      <a:r>
                        <a:rPr lang="en-US" sz="1200" dirty="0">
                          <a:latin typeface="+mn-lt"/>
                          <a:cs typeface="Arial" panose="020B0604020202020204" pitchFamily="34" charset="0"/>
                        </a:rPr>
                        <a:t>1 workshop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2 workshops</a:t>
                      </a:r>
                    </a:p>
                  </a:txBody>
                  <a:tcPr/>
                </a:tc>
                <a:extLst>
                  <a:ext uri="{0D108BD9-81ED-4DB2-BD59-A6C34878D82A}">
                    <a16:rowId xmlns:a16="http://schemas.microsoft.com/office/drawing/2014/main" val="949734937"/>
                  </a:ext>
                </a:extLst>
              </a:tr>
              <a:tr h="457200">
                <a:tc>
                  <a:txBody>
                    <a:bodyPr/>
                    <a:lstStyle/>
                    <a:p>
                      <a:r>
                        <a:rPr lang="en-US" sz="1200" b="1" dirty="0">
                          <a:latin typeface="+mn-lt"/>
                          <a:cs typeface="Arial" panose="020B0604020202020204" pitchFamily="34" charset="0"/>
                        </a:rPr>
                        <a:t>Assessment components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Arial" panose="020B0604020202020204" pitchFamily="34" charset="0"/>
                        </a:rPr>
                        <a:t>Maturity and Environment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Maturity and Environment</a:t>
                      </a:r>
                    </a:p>
                  </a:txBody>
                  <a:tcPr/>
                </a:tc>
                <a:tc>
                  <a:txBody>
                    <a:bodyPr/>
                    <a:lstStyle/>
                    <a:p>
                      <a:pPr algn="ctr"/>
                      <a:r>
                        <a:rPr lang="en-US" sz="1200" dirty="0">
                          <a:latin typeface="+mn-lt"/>
                          <a:cs typeface="Arial" panose="020B0604020202020204" pitchFamily="34" charset="0"/>
                        </a:rPr>
                        <a:t>Maturity and Environment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Arial" panose="020B0604020202020204" pitchFamily="34" charset="0"/>
                        </a:rPr>
                        <a:t>Maturity and Environment</a:t>
                      </a:r>
                    </a:p>
                  </a:txBody>
                  <a:tcPr/>
                </a:tc>
                <a:tc>
                  <a:txBody>
                    <a:bodyPr/>
                    <a:lstStyle/>
                    <a:p>
                      <a:pPr algn="ctr"/>
                      <a:r>
                        <a:rPr lang="en-US" sz="1200" dirty="0">
                          <a:latin typeface="+mn-lt"/>
                          <a:cs typeface="Arial" panose="020B0604020202020204" pitchFamily="34" charset="0"/>
                        </a:rPr>
                        <a:t>Environment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Maturity and Environment</a:t>
                      </a:r>
                    </a:p>
                  </a:txBody>
                  <a:tcPr/>
                </a:tc>
                <a:extLst>
                  <a:ext uri="{0D108BD9-81ED-4DB2-BD59-A6C34878D82A}">
                    <a16:rowId xmlns:a16="http://schemas.microsoft.com/office/drawing/2014/main" val="2423799124"/>
                  </a:ext>
                </a:extLst>
              </a:tr>
              <a:tr h="457200">
                <a:tc>
                  <a:txBody>
                    <a:bodyPr/>
                    <a:lstStyle/>
                    <a:p>
                      <a:r>
                        <a:rPr lang="en-US" sz="1200" b="1" dirty="0">
                          <a:latin typeface="+mn-lt"/>
                          <a:cs typeface="Arial" panose="020B0604020202020204" pitchFamily="34" charset="0"/>
                        </a:rPr>
                        <a:t>Assessment dates</a:t>
                      </a:r>
                    </a:p>
                  </a:txBody>
                  <a:tcPr/>
                </a:tc>
                <a:tc>
                  <a:txBody>
                    <a:bodyPr/>
                    <a:lstStyle/>
                    <a:p>
                      <a:pPr algn="ctr"/>
                      <a:r>
                        <a:rPr lang="en-US" sz="1200" dirty="0">
                          <a:solidFill>
                            <a:schemeClr val="tx1"/>
                          </a:solidFill>
                          <a:latin typeface="+mn-lt"/>
                          <a:cs typeface="Arial" panose="020B0604020202020204" pitchFamily="34" charset="0"/>
                        </a:rPr>
                        <a:t>October 19 – 23, 2020</a:t>
                      </a:r>
                    </a:p>
                  </a:txBody>
                  <a:tcPr/>
                </a:tc>
                <a:tc>
                  <a:txBody>
                    <a:bodyPr/>
                    <a:lstStyle/>
                    <a:p>
                      <a:pPr algn="ctr"/>
                      <a:r>
                        <a:rPr lang="en-US" sz="1200" dirty="0">
                          <a:latin typeface="+mn-lt"/>
                          <a:cs typeface="Arial" panose="020B0604020202020204" pitchFamily="34" charset="0"/>
                        </a:rPr>
                        <a:t>February 22 – March 4, 2021</a:t>
                      </a:r>
                    </a:p>
                  </a:txBody>
                  <a:tcPr/>
                </a:tc>
                <a:tc>
                  <a:txBody>
                    <a:bodyPr/>
                    <a:lstStyle/>
                    <a:p>
                      <a:pPr algn="ctr"/>
                      <a:r>
                        <a:rPr lang="en-US" sz="1200" dirty="0">
                          <a:latin typeface="+mn-lt"/>
                          <a:cs typeface="Arial" panose="020B0604020202020204" pitchFamily="34" charset="0"/>
                        </a:rPr>
                        <a:t>Jan 25 – March 4, 2021</a:t>
                      </a:r>
                    </a:p>
                  </a:txBody>
                  <a:tcPr/>
                </a:tc>
                <a:tc>
                  <a:txBody>
                    <a:bodyPr/>
                    <a:lstStyle/>
                    <a:p>
                      <a:pPr algn="ctr"/>
                      <a:r>
                        <a:rPr lang="en-US" sz="1200" kern="1200">
                          <a:solidFill>
                            <a:schemeClr val="dk1"/>
                          </a:solidFill>
                          <a:latin typeface="+mn-lt"/>
                          <a:ea typeface="+mn-ea"/>
                          <a:cs typeface="Arial" panose="020B0604020202020204" pitchFamily="34" charset="0"/>
                        </a:rPr>
                        <a:t>May 17 – 26, 2021</a:t>
                      </a:r>
                      <a:endParaRPr lang="en-US" sz="1200" kern="1200" dirty="0">
                        <a:solidFill>
                          <a:schemeClr val="dk1"/>
                        </a:solidFill>
                        <a:latin typeface="+mn-lt"/>
                        <a:ea typeface="+mn-ea"/>
                        <a:cs typeface="Arial" panose="020B0604020202020204" pitchFamily="34" charset="0"/>
                      </a:endParaRPr>
                    </a:p>
                  </a:txBody>
                  <a:tcPr/>
                </a:tc>
                <a:tc>
                  <a:txBody>
                    <a:bodyPr/>
                    <a:lstStyle/>
                    <a:p>
                      <a:pPr algn="ctr"/>
                      <a:r>
                        <a:rPr lang="en-US" sz="1200" dirty="0">
                          <a:latin typeface="+mn-lt"/>
                          <a:cs typeface="Arial" panose="020B0604020202020204" pitchFamily="34" charset="0"/>
                        </a:rPr>
                        <a:t>June 10, 2021</a:t>
                      </a:r>
                    </a:p>
                  </a:txBody>
                  <a:tcPr/>
                </a:tc>
                <a:tc>
                  <a:txBody>
                    <a:bodyPr/>
                    <a:lstStyle/>
                    <a:p>
                      <a:pPr algn="ctr"/>
                      <a:r>
                        <a:rPr lang="en-US" sz="1200" dirty="0">
                          <a:latin typeface="+mn-lt"/>
                          <a:cs typeface="Arial" panose="020B0604020202020204" pitchFamily="34" charset="0"/>
                        </a:rPr>
                        <a:t>June 15 and 17, 2021, respectively</a:t>
                      </a:r>
                    </a:p>
                  </a:txBody>
                  <a:tcPr/>
                </a:tc>
                <a:extLst>
                  <a:ext uri="{0D108BD9-81ED-4DB2-BD59-A6C34878D82A}">
                    <a16:rowId xmlns:a16="http://schemas.microsoft.com/office/drawing/2014/main" val="223112375"/>
                  </a:ext>
                </a:extLst>
              </a:tr>
              <a:tr h="457200">
                <a:tc>
                  <a:txBody>
                    <a:bodyPr/>
                    <a:lstStyle/>
                    <a:p>
                      <a:r>
                        <a:rPr lang="en-US" sz="1200" b="1" dirty="0">
                          <a:latin typeface="+mn-lt"/>
                          <a:cs typeface="Arial" panose="020B0604020202020204" pitchFamily="34" charset="0"/>
                        </a:rPr>
                        <a:t>Duration of assessment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Arial" panose="020B0604020202020204" pitchFamily="34" charset="0"/>
                        </a:rPr>
                        <a:t>1.5 Weeks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1.5 weeks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2 weeks total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Arial" panose="020B0604020202020204" pitchFamily="34" charset="0"/>
                        </a:rPr>
                        <a:t>1.5 weeks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3 hours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3.5 hours 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3 hours, respectively</a:t>
                      </a:r>
                    </a:p>
                  </a:txBody>
                  <a:tcPr/>
                </a:tc>
                <a:extLst>
                  <a:ext uri="{0D108BD9-81ED-4DB2-BD59-A6C34878D82A}">
                    <a16:rowId xmlns:a16="http://schemas.microsoft.com/office/drawing/2014/main" val="4142387233"/>
                  </a:ext>
                </a:extLst>
              </a:tr>
              <a:tr h="457200">
                <a:tc>
                  <a:txBody>
                    <a:bodyPr/>
                    <a:lstStyle/>
                    <a:p>
                      <a:r>
                        <a:rPr lang="en-US" sz="1200" b="1" dirty="0">
                          <a:latin typeface="+mn-lt"/>
                          <a:cs typeface="Arial" panose="020B0604020202020204" pitchFamily="34" charset="0"/>
                        </a:rPr>
                        <a:t># of participants</a:t>
                      </a:r>
                    </a:p>
                  </a:txBody>
                  <a:tcPr/>
                </a:tc>
                <a:tc>
                  <a:txBody>
                    <a:bodyPr/>
                    <a:lstStyle/>
                    <a:p>
                      <a:pPr algn="ctr"/>
                      <a:r>
                        <a:rPr lang="en-US" sz="1200" dirty="0">
                          <a:solidFill>
                            <a:schemeClr val="tx1"/>
                          </a:solidFill>
                          <a:latin typeface="+mn-lt"/>
                          <a:cs typeface="Arial" panose="020B0604020202020204" pitchFamily="34" charset="0"/>
                        </a:rPr>
                        <a:t>15 and 4 (see assessment method)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Arial" panose="020B0604020202020204" pitchFamily="34" charset="0"/>
                        </a:rPr>
                        <a:t>8 and 4 (see assessment method)</a:t>
                      </a:r>
                    </a:p>
                  </a:txBody>
                  <a:tcPr/>
                </a:tc>
                <a:tc>
                  <a:txBody>
                    <a:bodyPr/>
                    <a:lstStyle/>
                    <a:p>
                      <a:pPr algn="ctr"/>
                      <a:r>
                        <a:rPr lang="en-US" sz="1200" dirty="0">
                          <a:latin typeface="+mn-lt"/>
                          <a:cs typeface="Arial" panose="020B0604020202020204" pitchFamily="34" charset="0"/>
                        </a:rPr>
                        <a:t>9 and 4 </a:t>
                      </a:r>
                      <a:r>
                        <a:rPr lang="en-US" sz="1200" dirty="0">
                          <a:solidFill>
                            <a:schemeClr val="tx1"/>
                          </a:solidFill>
                          <a:latin typeface="+mn-lt"/>
                          <a:cs typeface="Arial" panose="020B0604020202020204" pitchFamily="34" charset="0"/>
                        </a:rPr>
                        <a:t>(see assessment method)</a:t>
                      </a:r>
                      <a:endParaRPr lang="en-US" sz="1200" dirty="0">
                        <a:latin typeface="+mn-lt"/>
                        <a:cs typeface="Arial" panose="020B0604020202020204" pitchFamily="34" charset="0"/>
                      </a:endParaRPr>
                    </a:p>
                  </a:txBody>
                  <a:tcPr/>
                </a:tc>
                <a:tc>
                  <a:txBody>
                    <a:bodyPr/>
                    <a:lstStyle/>
                    <a:p>
                      <a:pPr algn="ctr"/>
                      <a:r>
                        <a:rPr lang="en-US" sz="1200" kern="1200" dirty="0">
                          <a:solidFill>
                            <a:schemeClr val="dk1"/>
                          </a:solidFill>
                          <a:latin typeface="+mn-lt"/>
                          <a:ea typeface="+mn-ea"/>
                          <a:cs typeface="Arial" panose="020B0604020202020204" pitchFamily="34" charset="0"/>
                        </a:rPr>
                        <a:t>17 and 4 (see assessment method)</a:t>
                      </a:r>
                    </a:p>
                  </a:txBody>
                  <a:tcPr/>
                </a:tc>
                <a:tc>
                  <a:txBody>
                    <a:bodyPr/>
                    <a:lstStyle/>
                    <a:p>
                      <a:pPr algn="ctr"/>
                      <a:r>
                        <a:rPr lang="en-US" sz="1200" dirty="0">
                          <a:latin typeface="+mn-lt"/>
                          <a:cs typeface="Arial" panose="020B0604020202020204" pitchFamily="34" charset="0"/>
                        </a:rPr>
                        <a:t>7*</a:t>
                      </a:r>
                    </a:p>
                  </a:txBody>
                  <a:tcPr/>
                </a:tc>
                <a:tc>
                  <a:txBody>
                    <a:bodyPr/>
                    <a:lstStyle/>
                    <a:p>
                      <a:pPr algn="ctr"/>
                      <a:r>
                        <a:rPr lang="en-US" sz="1200" dirty="0">
                          <a:latin typeface="+mn-lt"/>
                          <a:cs typeface="Arial" panose="020B0604020202020204" pitchFamily="34" charset="0"/>
                        </a:rPr>
                        <a:t>13 and 7, respectively*</a:t>
                      </a:r>
                    </a:p>
                  </a:txBody>
                  <a:tcPr/>
                </a:tc>
                <a:extLst>
                  <a:ext uri="{0D108BD9-81ED-4DB2-BD59-A6C34878D82A}">
                    <a16:rowId xmlns:a16="http://schemas.microsoft.com/office/drawing/2014/main" val="1963578349"/>
                  </a:ext>
                </a:extLst>
              </a:tr>
              <a:tr h="457200">
                <a:tc>
                  <a:txBody>
                    <a:bodyPr/>
                    <a:lstStyle/>
                    <a:p>
                      <a:r>
                        <a:rPr lang="en-US" sz="1200" b="1" dirty="0">
                          <a:latin typeface="+mn-lt"/>
                          <a:cs typeface="Arial" panose="020B0604020202020204" pitchFamily="34" charset="0"/>
                        </a:rPr>
                        <a:t>Participants’ role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Customer </a:t>
                      </a:r>
                      <a:r>
                        <a:rPr lang="en-US" sz="1200" dirty="0">
                          <a:solidFill>
                            <a:schemeClr val="tx1"/>
                          </a:solidFill>
                          <a:latin typeface="+mn-lt"/>
                          <a:cs typeface="Arial" panose="020B0604020202020204" pitchFamily="34" charset="0"/>
                        </a:rPr>
                        <a:t>and Contractor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Customer </a:t>
                      </a:r>
                      <a:r>
                        <a:rPr lang="en-US" sz="1200" dirty="0">
                          <a:solidFill>
                            <a:schemeClr val="tx1"/>
                          </a:solidFill>
                          <a:latin typeface="+mn-lt"/>
                          <a:cs typeface="Arial" panose="020B0604020202020204" pitchFamily="34" charset="0"/>
                        </a:rPr>
                        <a:t>and Contractor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Customer and Contractor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Arial" panose="020B0604020202020204" pitchFamily="34" charset="0"/>
                        </a:rPr>
                        <a:t>Customer and Contractor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Contractor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Contractor</a:t>
                      </a:r>
                    </a:p>
                  </a:txBody>
                  <a:tcPr/>
                </a:tc>
                <a:extLst>
                  <a:ext uri="{0D108BD9-81ED-4DB2-BD59-A6C34878D82A}">
                    <a16:rowId xmlns:a16="http://schemas.microsoft.com/office/drawing/2014/main" val="169293628"/>
                  </a:ext>
                </a:extLst>
              </a:tr>
            </a:tbl>
          </a:graphicData>
        </a:graphic>
      </p:graphicFrame>
      <p:sp>
        <p:nvSpPr>
          <p:cNvPr id="9" name="Content Placeholder 2">
            <a:extLst>
              <a:ext uri="{FF2B5EF4-FFF2-40B4-BE49-F238E27FC236}">
                <a16:creationId xmlns:a16="http://schemas.microsoft.com/office/drawing/2014/main" id="{4754EB00-A069-4590-93F4-D247794E4910}"/>
              </a:ext>
            </a:extLst>
          </p:cNvPr>
          <p:cNvSpPr txBox="1">
            <a:spLocks/>
          </p:cNvSpPr>
          <p:nvPr/>
        </p:nvSpPr>
        <p:spPr>
          <a:xfrm>
            <a:off x="760378" y="1059865"/>
            <a:ext cx="10924295" cy="819571"/>
          </a:xfrm>
          <a:prstGeom prst="rect">
            <a:avLst/>
          </a:prstGeom>
        </p:spPr>
        <p:txBody>
          <a:bodyPr>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Arial" panose="020B0604020202020204" pitchFamily="34" charset="0"/>
                <a:ea typeface="+mn-ea"/>
                <a:cs typeface="Arial" panose="020B0604020202020204" pitchFamily="34"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Arial" panose="020B0604020202020204" pitchFamily="34" charset="0"/>
                <a:ea typeface="+mn-ea"/>
                <a:cs typeface="Arial" panose="020B0604020202020204" pitchFamily="34"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Arial" panose="020B0604020202020204" pitchFamily="34" charset="0"/>
                <a:ea typeface="+mn-ea"/>
                <a:cs typeface="Arial" panose="020B0604020202020204" pitchFamily="34"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Arial" panose="020B0604020202020204" pitchFamily="34" charset="0"/>
                <a:ea typeface="+mn-ea"/>
                <a:cs typeface="Arial" panose="020B0604020202020204" pitchFamily="34"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just">
              <a:buNone/>
            </a:pPr>
            <a:r>
              <a:rPr lang="en-US" altLang="en-US" sz="1800" dirty="0">
                <a:solidFill>
                  <a:schemeClr val="tx1"/>
                </a:solidFill>
              </a:rPr>
              <a:t>In addition, six on-going projects were assessed using IP2M METRR at their current project status. Four by DOE (IP1-IP4) and two by the ASU team (IP5-IP6).</a:t>
            </a:r>
            <a:endParaRPr lang="en-US" sz="2400" dirty="0">
              <a:solidFill>
                <a:schemeClr val="accent3">
                  <a:lumMod val="50000"/>
                </a:schemeClr>
              </a:solidFill>
            </a:endParaRPr>
          </a:p>
        </p:txBody>
      </p:sp>
      <p:sp>
        <p:nvSpPr>
          <p:cNvPr id="7" name="TextBox 6">
            <a:extLst>
              <a:ext uri="{FF2B5EF4-FFF2-40B4-BE49-F238E27FC236}">
                <a16:creationId xmlns:a16="http://schemas.microsoft.com/office/drawing/2014/main" id="{E69EE755-5E15-4782-9E92-890E4336458D}"/>
              </a:ext>
            </a:extLst>
          </p:cNvPr>
          <p:cNvSpPr txBox="1"/>
          <p:nvPr/>
        </p:nvSpPr>
        <p:spPr>
          <a:xfrm>
            <a:off x="1955644" y="5159207"/>
            <a:ext cx="4896817" cy="276999"/>
          </a:xfrm>
          <a:prstGeom prst="rect">
            <a:avLst/>
          </a:prstGeom>
          <a:noFill/>
        </p:spPr>
        <p:txBody>
          <a:bodyPr wrap="square" rtlCol="0">
            <a:spAutoFit/>
          </a:bodyPr>
          <a:lstStyle/>
          <a:p>
            <a:r>
              <a:rPr lang="en-US" sz="1200" dirty="0"/>
              <a:t>* + 4 (Mounir, Edd, Vartenie, Hala)</a:t>
            </a:r>
          </a:p>
        </p:txBody>
      </p:sp>
      <p:sp>
        <p:nvSpPr>
          <p:cNvPr id="8" name="Title 1">
            <a:extLst>
              <a:ext uri="{FF2B5EF4-FFF2-40B4-BE49-F238E27FC236}">
                <a16:creationId xmlns:a16="http://schemas.microsoft.com/office/drawing/2014/main" id="{0B290294-222D-4C33-9C6F-4FF23CF68857}"/>
              </a:ext>
            </a:extLst>
          </p:cNvPr>
          <p:cNvSpPr txBox="1">
            <a:spLocks/>
          </p:cNvSpPr>
          <p:nvPr/>
        </p:nvSpPr>
        <p:spPr>
          <a:xfrm>
            <a:off x="1371600" y="352426"/>
            <a:ext cx="10657115"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Arial" panose="020B0604020202020204" pitchFamily="34" charset="0"/>
                <a:ea typeface="+mj-ea"/>
                <a:cs typeface="Arial" panose="020B0604020202020204" pitchFamily="34" charset="0"/>
              </a:defRPr>
            </a:lvl1pPr>
          </a:lstStyle>
          <a:p>
            <a:r>
              <a:rPr lang="en-US" dirty="0"/>
              <a:t>In-progress projects</a:t>
            </a:r>
            <a:endParaRPr lang="en-US" sz="2000" dirty="0"/>
          </a:p>
        </p:txBody>
      </p:sp>
    </p:spTree>
    <p:extLst>
      <p:ext uri="{BB962C8B-B14F-4D97-AF65-F5344CB8AC3E}">
        <p14:creationId xmlns:p14="http://schemas.microsoft.com/office/powerpoint/2010/main" val="1914939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FAD0-0015-4707-AA05-686D8A93CB53}"/>
              </a:ext>
            </a:extLst>
          </p:cNvPr>
          <p:cNvSpPr>
            <a:spLocks noGrp="1"/>
          </p:cNvSpPr>
          <p:nvPr>
            <p:ph type="title"/>
          </p:nvPr>
        </p:nvSpPr>
        <p:spPr>
          <a:xfrm>
            <a:off x="1295400" y="-24133"/>
            <a:ext cx="9601200" cy="703311"/>
          </a:xfrm>
        </p:spPr>
        <p:txBody>
          <a:bodyPr/>
          <a:lstStyle/>
          <a:p>
            <a:r>
              <a:rPr lang="en-US" dirty="0"/>
              <a:t>In-progress projects (cont.)</a:t>
            </a:r>
          </a:p>
        </p:txBody>
      </p:sp>
      <p:sp>
        <p:nvSpPr>
          <p:cNvPr id="3" name="Slide Number Placeholder 2">
            <a:extLst>
              <a:ext uri="{FF2B5EF4-FFF2-40B4-BE49-F238E27FC236}">
                <a16:creationId xmlns:a16="http://schemas.microsoft.com/office/drawing/2014/main" id="{749F468A-1BB7-4BBC-92B8-A2C5B7EB032A}"/>
              </a:ext>
            </a:extLst>
          </p:cNvPr>
          <p:cNvSpPr>
            <a:spLocks noGrp="1"/>
          </p:cNvSpPr>
          <p:nvPr>
            <p:ph type="sldNum" sz="quarter" idx="12"/>
          </p:nvPr>
        </p:nvSpPr>
        <p:spPr/>
        <p:txBody>
          <a:bodyPr/>
          <a:lstStyle/>
          <a:p>
            <a:fld id="{CD7523D8-0813-224C-91B3-A6EBF8F66999}" type="slidenum">
              <a:rPr lang="en-US" smtClean="0"/>
              <a:t>52</a:t>
            </a:fld>
            <a:endParaRPr lang="en-US" dirty="0"/>
          </a:p>
        </p:txBody>
      </p:sp>
      <p:graphicFrame>
        <p:nvGraphicFramePr>
          <p:cNvPr id="4" name="Table 5">
            <a:extLst>
              <a:ext uri="{FF2B5EF4-FFF2-40B4-BE49-F238E27FC236}">
                <a16:creationId xmlns:a16="http://schemas.microsoft.com/office/drawing/2014/main" id="{35327C46-E85F-4DEC-AE9F-DD729CE2BED4}"/>
              </a:ext>
            </a:extLst>
          </p:cNvPr>
          <p:cNvGraphicFramePr>
            <a:graphicFrameLocks noGrp="1"/>
          </p:cNvGraphicFramePr>
          <p:nvPr>
            <p:extLst>
              <p:ext uri="{D42A27DB-BD31-4B8C-83A1-F6EECF244321}">
                <p14:modId xmlns:p14="http://schemas.microsoft.com/office/powerpoint/2010/main" val="1202302151"/>
              </p:ext>
            </p:extLst>
          </p:nvPr>
        </p:nvGraphicFramePr>
        <p:xfrm>
          <a:off x="760379" y="695808"/>
          <a:ext cx="11333298" cy="5196840"/>
        </p:xfrm>
        <a:graphic>
          <a:graphicData uri="http://schemas.openxmlformats.org/drawingml/2006/table">
            <a:tbl>
              <a:tblPr firstRow="1" bandRow="1">
                <a:tableStyleId>{5C22544A-7EE6-4342-B048-85BDC9FD1C3A}</a:tableStyleId>
              </a:tblPr>
              <a:tblGrid>
                <a:gridCol w="1110463">
                  <a:extLst>
                    <a:ext uri="{9D8B030D-6E8A-4147-A177-3AD203B41FA5}">
                      <a16:colId xmlns:a16="http://schemas.microsoft.com/office/drawing/2014/main" val="3275579913"/>
                    </a:ext>
                  </a:extLst>
                </a:gridCol>
                <a:gridCol w="2427891">
                  <a:extLst>
                    <a:ext uri="{9D8B030D-6E8A-4147-A177-3AD203B41FA5}">
                      <a16:colId xmlns:a16="http://schemas.microsoft.com/office/drawing/2014/main" val="795380458"/>
                    </a:ext>
                  </a:extLst>
                </a:gridCol>
                <a:gridCol w="1145628">
                  <a:extLst>
                    <a:ext uri="{9D8B030D-6E8A-4147-A177-3AD203B41FA5}">
                      <a16:colId xmlns:a16="http://schemas.microsoft.com/office/drawing/2014/main" val="699780116"/>
                    </a:ext>
                  </a:extLst>
                </a:gridCol>
                <a:gridCol w="2217683">
                  <a:extLst>
                    <a:ext uri="{9D8B030D-6E8A-4147-A177-3AD203B41FA5}">
                      <a16:colId xmlns:a16="http://schemas.microsoft.com/office/drawing/2014/main" val="546763386"/>
                    </a:ext>
                  </a:extLst>
                </a:gridCol>
                <a:gridCol w="2165131">
                  <a:extLst>
                    <a:ext uri="{9D8B030D-6E8A-4147-A177-3AD203B41FA5}">
                      <a16:colId xmlns:a16="http://schemas.microsoft.com/office/drawing/2014/main" val="3503760762"/>
                    </a:ext>
                  </a:extLst>
                </a:gridCol>
                <a:gridCol w="1229711">
                  <a:extLst>
                    <a:ext uri="{9D8B030D-6E8A-4147-A177-3AD203B41FA5}">
                      <a16:colId xmlns:a16="http://schemas.microsoft.com/office/drawing/2014/main" val="352430857"/>
                    </a:ext>
                  </a:extLst>
                </a:gridCol>
                <a:gridCol w="1036791">
                  <a:extLst>
                    <a:ext uri="{9D8B030D-6E8A-4147-A177-3AD203B41FA5}">
                      <a16:colId xmlns:a16="http://schemas.microsoft.com/office/drawing/2014/main" val="4260630634"/>
                    </a:ext>
                  </a:extLst>
                </a:gridCol>
              </a:tblGrid>
              <a:tr h="314960">
                <a:tc>
                  <a:txBody>
                    <a:bodyPr/>
                    <a:lstStyle/>
                    <a:p>
                      <a:r>
                        <a:rPr lang="en-US" sz="1500" dirty="0">
                          <a:latin typeface="+mn-lt"/>
                          <a:cs typeface="Arial" panose="020B0604020202020204" pitchFamily="34" charset="0"/>
                        </a:rPr>
                        <a:t>Project</a:t>
                      </a:r>
                    </a:p>
                  </a:txBody>
                  <a:tcPr/>
                </a:tc>
                <a:tc>
                  <a:txBody>
                    <a:bodyPr/>
                    <a:lstStyle/>
                    <a:p>
                      <a:pPr algn="ctr"/>
                      <a:r>
                        <a:rPr lang="en-US" sz="1500" dirty="0">
                          <a:latin typeface="+mn-lt"/>
                          <a:cs typeface="Arial" panose="020B0604020202020204" pitchFamily="34" charset="0"/>
                        </a:rPr>
                        <a:t>IP1</a:t>
                      </a:r>
                    </a:p>
                  </a:txBody>
                  <a:tcPr/>
                </a:tc>
                <a:tc>
                  <a:txBody>
                    <a:bodyPr/>
                    <a:lstStyle/>
                    <a:p>
                      <a:pPr algn="ctr"/>
                      <a:r>
                        <a:rPr lang="en-US" sz="1500" dirty="0">
                          <a:latin typeface="+mn-lt"/>
                          <a:cs typeface="Arial" panose="020B0604020202020204" pitchFamily="34" charset="0"/>
                        </a:rPr>
                        <a:t>IP2</a:t>
                      </a:r>
                    </a:p>
                  </a:txBody>
                  <a:tcPr/>
                </a:tc>
                <a:tc>
                  <a:txBody>
                    <a:bodyPr/>
                    <a:lstStyle/>
                    <a:p>
                      <a:pPr algn="ctr"/>
                      <a:r>
                        <a:rPr lang="en-US" sz="1500" dirty="0">
                          <a:latin typeface="+mn-lt"/>
                          <a:cs typeface="Arial" panose="020B0604020202020204" pitchFamily="34" charset="0"/>
                        </a:rPr>
                        <a:t>IP3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mn-lt"/>
                          <a:cs typeface="Arial" panose="020B0604020202020204" pitchFamily="34" charset="0"/>
                        </a:rPr>
                        <a:t>IP4</a:t>
                      </a:r>
                    </a:p>
                  </a:txBody>
                  <a:tcPr/>
                </a:tc>
                <a:tc>
                  <a:txBody>
                    <a:bodyPr/>
                    <a:lstStyle/>
                    <a:p>
                      <a:pPr algn="ctr"/>
                      <a:r>
                        <a:rPr lang="en-US" sz="1500" dirty="0">
                          <a:latin typeface="+mn-lt"/>
                          <a:cs typeface="Arial" panose="020B0604020202020204" pitchFamily="34" charset="0"/>
                        </a:rPr>
                        <a:t>IP5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mn-lt"/>
                          <a:cs typeface="Arial" panose="020B0604020202020204" pitchFamily="34" charset="0"/>
                        </a:rPr>
                        <a:t>IP6</a:t>
                      </a:r>
                    </a:p>
                  </a:txBody>
                  <a:tcPr/>
                </a:tc>
                <a:extLst>
                  <a:ext uri="{0D108BD9-81ED-4DB2-BD59-A6C34878D82A}">
                    <a16:rowId xmlns:a16="http://schemas.microsoft.com/office/drawing/2014/main" val="3468836318"/>
                  </a:ext>
                </a:extLst>
              </a:tr>
              <a:tr h="2103120">
                <a:tc>
                  <a:txBody>
                    <a:bodyPr/>
                    <a:lstStyle/>
                    <a:p>
                      <a:r>
                        <a:rPr lang="en-US" sz="1200" b="1" dirty="0">
                          <a:latin typeface="+mn-lt"/>
                          <a:cs typeface="Arial" panose="020B0604020202020204" pitchFamily="34" charset="0"/>
                        </a:rPr>
                        <a:t>Participants’ employment role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u="sng" dirty="0">
                          <a:solidFill>
                            <a:schemeClr val="tx1"/>
                          </a:solidFill>
                          <a:latin typeface="+mn-lt"/>
                          <a:cs typeface="Arial" panose="020B0604020202020204" pitchFamily="34" charset="0"/>
                        </a:rPr>
                        <a:t>KTR</a:t>
                      </a:r>
                      <a:r>
                        <a:rPr lang="en-US" sz="1100" b="0" dirty="0">
                          <a:solidFill>
                            <a:schemeClr val="tx1"/>
                          </a:solidFill>
                          <a:latin typeface="+mn-lt"/>
                          <a:cs typeface="Arial" panose="020B0604020202020204" pitchFamily="34" charset="0"/>
                        </a:rPr>
                        <a:t>: </a:t>
                      </a:r>
                      <a:r>
                        <a:rPr lang="en-US" sz="1100" dirty="0">
                          <a:solidFill>
                            <a:schemeClr val="tx1"/>
                          </a:solidFill>
                          <a:latin typeface="+mn-lt"/>
                          <a:cs typeface="Arial" panose="020B0604020202020204" pitchFamily="34" charset="0"/>
                        </a:rPr>
                        <a:t>Project manager, control account managers (CAMs), project controls personnel,  EVMS SME, Contracting officer, functional managers, and CEO along other senior leaders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u="sng" dirty="0">
                          <a:solidFill>
                            <a:schemeClr val="tx1"/>
                          </a:solidFill>
                          <a:latin typeface="+mn-lt"/>
                          <a:cs typeface="Arial" panose="020B0604020202020204" pitchFamily="34" charset="0"/>
                        </a:rPr>
                        <a:t>Gov’t Customer</a:t>
                      </a:r>
                      <a:r>
                        <a:rPr lang="en-US" sz="1100" b="0" dirty="0">
                          <a:solidFill>
                            <a:schemeClr val="tx1"/>
                          </a:solidFill>
                          <a:latin typeface="+mn-lt"/>
                          <a:cs typeface="Arial" panose="020B0604020202020204" pitchFamily="34" charset="0"/>
                        </a:rPr>
                        <a:t>: </a:t>
                      </a:r>
                      <a:r>
                        <a:rPr lang="en-US" sz="1100" dirty="0">
                          <a:solidFill>
                            <a:schemeClr val="tx1"/>
                          </a:solidFill>
                          <a:latin typeface="+mn-lt"/>
                          <a:cs typeface="Arial" panose="020B0604020202020204" pitchFamily="34" charset="0"/>
                        </a:rPr>
                        <a:t>Federal project director (FPD), contracting officer, EVMS SME, and mid-level managers and senior leaders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latin typeface="+mn-lt"/>
                        </a:rPr>
                        <a:t>KTR:</a:t>
                      </a:r>
                      <a:r>
                        <a:rPr lang="en-US" sz="1100" dirty="0">
                          <a:latin typeface="+mn-lt"/>
                        </a:rPr>
                        <a:t>  PM, CAMS, Project controls, EVMS process leads, Senior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latin typeface="+mn-lt"/>
                        </a:rPr>
                        <a:t>Gov’t Customer:</a:t>
                      </a:r>
                      <a:r>
                        <a:rPr lang="en-US" sz="1100" dirty="0">
                          <a:latin typeface="+mn-lt"/>
                        </a:rPr>
                        <a:t>  Site leadership, Federal project director, Budget analyst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KTR:  PM, CAMS, Project controls, EVMS process leads, senior leadership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Gov’t Customer:  Site leadership, Federal project director, Budget analyst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u="sng" dirty="0">
                          <a:solidFill>
                            <a:schemeClr val="tx1"/>
                          </a:solidFill>
                          <a:latin typeface="+mn-lt"/>
                          <a:cs typeface="Arial" panose="020B0604020202020204" pitchFamily="34" charset="0"/>
                        </a:rPr>
                        <a:t>KTR</a:t>
                      </a:r>
                      <a:r>
                        <a:rPr lang="en-US" sz="1100" b="0" dirty="0">
                          <a:solidFill>
                            <a:schemeClr val="tx1"/>
                          </a:solidFill>
                          <a:latin typeface="+mn-lt"/>
                          <a:cs typeface="Arial" panose="020B0604020202020204" pitchFamily="34" charset="0"/>
                        </a:rPr>
                        <a:t>: </a:t>
                      </a:r>
                      <a:r>
                        <a:rPr lang="en-US" sz="1100" dirty="0">
                          <a:solidFill>
                            <a:schemeClr val="tx1"/>
                          </a:solidFill>
                          <a:latin typeface="+mn-lt"/>
                          <a:cs typeface="Arial" panose="020B0604020202020204" pitchFamily="34" charset="0"/>
                        </a:rPr>
                        <a:t>Project manager, Control Account Managers (CAMs), Project Controls Personnel,  EVMS SME, contracting officer, functional managers, and CEO along other Senior Leaders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u="sng" dirty="0">
                          <a:solidFill>
                            <a:schemeClr val="tx1"/>
                          </a:solidFill>
                          <a:latin typeface="+mn-lt"/>
                          <a:cs typeface="Arial" panose="020B0604020202020204" pitchFamily="34" charset="0"/>
                        </a:rPr>
                        <a:t>Gov’t Customer</a:t>
                      </a:r>
                      <a:r>
                        <a:rPr lang="en-US" sz="1100" b="0" dirty="0">
                          <a:solidFill>
                            <a:schemeClr val="tx1"/>
                          </a:solidFill>
                          <a:latin typeface="+mn-lt"/>
                          <a:cs typeface="Arial" panose="020B0604020202020204" pitchFamily="34" charset="0"/>
                        </a:rPr>
                        <a:t>: </a:t>
                      </a:r>
                      <a:r>
                        <a:rPr lang="en-US" sz="1100" dirty="0">
                          <a:solidFill>
                            <a:schemeClr val="tx1"/>
                          </a:solidFill>
                          <a:latin typeface="+mn-lt"/>
                          <a:cs typeface="Arial" panose="020B0604020202020204" pitchFamily="34" charset="0"/>
                        </a:rPr>
                        <a:t>Federal Project Director (FPD), contracting officer, EVMS SME, and mid-level managers and senior leaders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Project/program management, project controls management, financial analyst, scheduler, executive or senior management, consulting, subcontract manager</a:t>
                      </a:r>
                      <a:endParaRPr lang="en-US" sz="1100" dirty="0">
                        <a:latin typeface="+mn-lt"/>
                      </a:endParaRPr>
                    </a:p>
                  </a:txBody>
                  <a:tcPr/>
                </a:tc>
                <a:tc>
                  <a:txBody>
                    <a:bodyPr/>
                    <a:lstStyle/>
                    <a:p>
                      <a:pPr algn="l"/>
                      <a:r>
                        <a:rPr lang="en-US" sz="1100" dirty="0">
                          <a:latin typeface="+mn-lt"/>
                        </a:rPr>
                        <a:t>Executive or senior management, compliance management, project/program management, president, corporate supervisor</a:t>
                      </a:r>
                    </a:p>
                  </a:txBody>
                  <a:tcPr/>
                </a:tc>
                <a:extLst>
                  <a:ext uri="{0D108BD9-81ED-4DB2-BD59-A6C34878D82A}">
                    <a16:rowId xmlns:a16="http://schemas.microsoft.com/office/drawing/2014/main" val="856043054"/>
                  </a:ext>
                </a:extLst>
              </a:tr>
              <a:tr h="2773680">
                <a:tc>
                  <a:txBody>
                    <a:bodyPr/>
                    <a:lstStyle/>
                    <a:p>
                      <a:r>
                        <a:rPr lang="en-US" sz="1200" b="1" dirty="0">
                          <a:solidFill>
                            <a:schemeClr val="tx1"/>
                          </a:solidFill>
                          <a:latin typeface="+mn-lt"/>
                          <a:cs typeface="Arial" panose="020B0604020202020204" pitchFamily="34" charset="0"/>
                        </a:rPr>
                        <a:t>Assessment method</a:t>
                      </a:r>
                    </a:p>
                  </a:txBody>
                  <a:tcPr/>
                </a:tc>
                <a:tc>
                  <a:txBody>
                    <a:bodyPr/>
                    <a:lstStyle/>
                    <a:p>
                      <a:pPr algn="l"/>
                      <a:r>
                        <a:rPr lang="en-US" sz="1100" dirty="0">
                          <a:solidFill>
                            <a:schemeClr val="tx1"/>
                          </a:solidFill>
                        </a:rPr>
                        <a:t>Individual assessment of maturity attributes and environment factors conducted by 15 government review team members (first week). Individual assessment for the environment factors conducted by select (4) government personnel (second week). Individual assessment of maturity component were combined since each attribute was assessed by the specialty personnel. Results of first week environment factors were averaged and combined with second week results where all were averaged for a final score.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cs typeface="Arial" panose="020B0604020202020204" pitchFamily="34" charset="0"/>
                        </a:rPr>
                        <a:t>Maturity component assessment started with individual assessments, then the team reached consensus for the scores. Environment component was a team overall assessment.   </a:t>
                      </a:r>
                      <a:endParaRPr lang="en-US" sz="1100" dirty="0">
                        <a:highlight>
                          <a:srgbClr val="FFFF00"/>
                        </a:highlight>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Individual assessment of maturity for the 56 EVMS attributes and 27 environment factors conducted by 9 government review team members (first week). Individual assessment for the 27 environment factors conducted by select (4) government personnel (second week). Results of first week environment factors were averaged and combined with second week results where all were averaged for a final score.</a:t>
                      </a:r>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Individual assessment of maturity for the 56 EVMS attributes and 27 environment factors conducted by 17 government review team members (first week). Individual assessment for the 27 environment factors conducted by select (4) government personnel (second week). Results of first week environment factors were averaged and combined with second week results where all were averaged for a final score.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Individual assessment for environment component where the scores were averaged.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Consensus reached for maturity component and individual assessment for environment component where the scores were averaged. </a:t>
                      </a:r>
                      <a:endParaRPr lang="en-US" sz="1100" dirty="0">
                        <a:solidFill>
                          <a:srgbClr val="FF0000"/>
                        </a:solidFill>
                      </a:endParaRPr>
                    </a:p>
                  </a:txBody>
                  <a:tcPr/>
                </a:tc>
                <a:extLst>
                  <a:ext uri="{0D108BD9-81ED-4DB2-BD59-A6C34878D82A}">
                    <a16:rowId xmlns:a16="http://schemas.microsoft.com/office/drawing/2014/main" val="344017568"/>
                  </a:ext>
                </a:extLst>
              </a:tr>
            </a:tbl>
          </a:graphicData>
        </a:graphic>
      </p:graphicFrame>
      <p:sp>
        <p:nvSpPr>
          <p:cNvPr id="6" name="TextBox 5">
            <a:extLst>
              <a:ext uri="{FF2B5EF4-FFF2-40B4-BE49-F238E27FC236}">
                <a16:creationId xmlns:a16="http://schemas.microsoft.com/office/drawing/2014/main" id="{332AE193-F4E1-4CE5-BAEC-D4EE93FADFF4}"/>
              </a:ext>
            </a:extLst>
          </p:cNvPr>
          <p:cNvSpPr txBox="1"/>
          <p:nvPr/>
        </p:nvSpPr>
        <p:spPr>
          <a:xfrm>
            <a:off x="3081949" y="5897065"/>
            <a:ext cx="9110051" cy="261610"/>
          </a:xfrm>
          <a:prstGeom prst="rect">
            <a:avLst/>
          </a:prstGeom>
          <a:noFill/>
        </p:spPr>
        <p:txBody>
          <a:bodyPr wrap="square" rtlCol="0">
            <a:spAutoFit/>
          </a:bodyPr>
          <a:lstStyle/>
          <a:p>
            <a:r>
              <a:rPr lang="en-US" sz="1100" dirty="0"/>
              <a:t>For IP1, IP3, and IP4: Each week’s interviews to assess environment factors were held with different contractor and government personnel.</a:t>
            </a:r>
          </a:p>
        </p:txBody>
      </p:sp>
      <p:sp>
        <p:nvSpPr>
          <p:cNvPr id="7" name="TextBox 6">
            <a:extLst>
              <a:ext uri="{FF2B5EF4-FFF2-40B4-BE49-F238E27FC236}">
                <a16:creationId xmlns:a16="http://schemas.microsoft.com/office/drawing/2014/main" id="{F6676042-CBDB-4EBA-A2DC-493BEDAD0366}"/>
              </a:ext>
            </a:extLst>
          </p:cNvPr>
          <p:cNvSpPr txBox="1"/>
          <p:nvPr/>
        </p:nvSpPr>
        <p:spPr>
          <a:xfrm>
            <a:off x="3081949" y="6247879"/>
            <a:ext cx="7547952" cy="523220"/>
          </a:xfrm>
          <a:prstGeom prst="rect">
            <a:avLst/>
          </a:prstGeom>
          <a:noFill/>
        </p:spPr>
        <p:txBody>
          <a:bodyPr wrap="square" rtlCol="0">
            <a:spAutoFit/>
          </a:bodyPr>
          <a:lstStyle/>
          <a:p>
            <a:r>
              <a:rPr lang="en-US" sz="1400" dirty="0"/>
              <a:t>The score results for these in-progress projects along with the completed projects are plotted and shown in next slide.</a:t>
            </a:r>
          </a:p>
        </p:txBody>
      </p:sp>
    </p:spTree>
    <p:extLst>
      <p:ext uri="{BB962C8B-B14F-4D97-AF65-F5344CB8AC3E}">
        <p14:creationId xmlns:p14="http://schemas.microsoft.com/office/powerpoint/2010/main" val="1422203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692FB8-9296-4176-9F3B-BB55DD10BD0B}"/>
              </a:ext>
            </a:extLst>
          </p:cNvPr>
          <p:cNvSpPr>
            <a:spLocks noGrp="1"/>
          </p:cNvSpPr>
          <p:nvPr>
            <p:ph type="sldNum" sz="quarter" idx="12"/>
          </p:nvPr>
        </p:nvSpPr>
        <p:spPr/>
        <p:txBody>
          <a:bodyPr/>
          <a:lstStyle/>
          <a:p>
            <a:fld id="{CD7523D8-0813-224C-91B3-A6EBF8F66999}" type="slidenum">
              <a:rPr lang="en-US" smtClean="0"/>
              <a:t>53</a:t>
            </a:fld>
            <a:endParaRPr lang="en-US"/>
          </a:p>
        </p:txBody>
      </p:sp>
      <p:sp>
        <p:nvSpPr>
          <p:cNvPr id="5" name="Title 1">
            <a:extLst>
              <a:ext uri="{FF2B5EF4-FFF2-40B4-BE49-F238E27FC236}">
                <a16:creationId xmlns:a16="http://schemas.microsoft.com/office/drawing/2014/main" id="{96ADC74E-DC82-4854-B1D7-787964E06D04}"/>
              </a:ext>
            </a:extLst>
          </p:cNvPr>
          <p:cNvSpPr>
            <a:spLocks noGrp="1"/>
          </p:cNvSpPr>
          <p:nvPr>
            <p:ph type="title"/>
          </p:nvPr>
        </p:nvSpPr>
        <p:spPr>
          <a:xfrm>
            <a:off x="1371601" y="38341"/>
            <a:ext cx="10446775" cy="1485900"/>
          </a:xfrm>
        </p:spPr>
        <p:txBody>
          <a:bodyPr/>
          <a:lstStyle/>
          <a:p>
            <a:r>
              <a:rPr lang="en-US" dirty="0"/>
              <a:t>Plot with in-progress projects</a:t>
            </a:r>
          </a:p>
        </p:txBody>
      </p:sp>
      <p:sp>
        <p:nvSpPr>
          <p:cNvPr id="6" name="TextBox 5">
            <a:extLst>
              <a:ext uri="{FF2B5EF4-FFF2-40B4-BE49-F238E27FC236}">
                <a16:creationId xmlns:a16="http://schemas.microsoft.com/office/drawing/2014/main" id="{B4CB4E7A-0493-421E-B676-AFBAD481B152}"/>
              </a:ext>
            </a:extLst>
          </p:cNvPr>
          <p:cNvSpPr txBox="1"/>
          <p:nvPr/>
        </p:nvSpPr>
        <p:spPr>
          <a:xfrm>
            <a:off x="3133726" y="6160999"/>
            <a:ext cx="3819735" cy="584775"/>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Note:</a:t>
            </a:r>
            <a:r>
              <a:rPr lang="en-US" sz="1600" dirty="0">
                <a:latin typeface="Arial" panose="020B0604020202020204" pitchFamily="34" charset="0"/>
                <a:cs typeface="Arial" panose="020B0604020202020204" pitchFamily="34" charset="0"/>
              </a:rPr>
              <a:t> Maturity scores are adjusted scores. </a:t>
            </a:r>
          </a:p>
        </p:txBody>
      </p:sp>
      <p:sp>
        <p:nvSpPr>
          <p:cNvPr id="8" name="TextBox 1">
            <a:extLst>
              <a:ext uri="{FF2B5EF4-FFF2-40B4-BE49-F238E27FC236}">
                <a16:creationId xmlns:a16="http://schemas.microsoft.com/office/drawing/2014/main" id="{88C23C18-DD5F-488A-82F9-D15457AB10F2}"/>
              </a:ext>
            </a:extLst>
          </p:cNvPr>
          <p:cNvSpPr txBox="1"/>
          <p:nvPr/>
        </p:nvSpPr>
        <p:spPr>
          <a:xfrm>
            <a:off x="7413632" y="6187904"/>
            <a:ext cx="2032629" cy="53096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b="1" dirty="0">
                <a:solidFill>
                  <a:sysClr val="windowText" lastClr="000000"/>
                </a:solidFill>
                <a:latin typeface="Arial" panose="020B0604020202020204" pitchFamily="34" charset="0"/>
                <a:cs typeface="Arial" panose="020B0604020202020204" pitchFamily="34" charset="0"/>
              </a:rPr>
              <a:t>Completed project</a:t>
            </a:r>
          </a:p>
          <a:p>
            <a:pPr algn="l"/>
            <a:r>
              <a:rPr lang="en-US" b="1" dirty="0">
                <a:solidFill>
                  <a:sysClr val="windowText" lastClr="000000"/>
                </a:solidFill>
                <a:latin typeface="Arial" panose="020B0604020202020204" pitchFamily="34" charset="0"/>
                <a:cs typeface="Arial" panose="020B0604020202020204" pitchFamily="34" charset="0"/>
              </a:rPr>
              <a:t>In-progress project</a:t>
            </a:r>
          </a:p>
        </p:txBody>
      </p:sp>
      <p:sp>
        <p:nvSpPr>
          <p:cNvPr id="9" name="Flowchart: Connector 8">
            <a:extLst>
              <a:ext uri="{FF2B5EF4-FFF2-40B4-BE49-F238E27FC236}">
                <a16:creationId xmlns:a16="http://schemas.microsoft.com/office/drawing/2014/main" id="{60C079CF-ADB2-48F4-B40D-AD5667FCC9EF}"/>
              </a:ext>
            </a:extLst>
          </p:cNvPr>
          <p:cNvSpPr/>
          <p:nvPr/>
        </p:nvSpPr>
        <p:spPr>
          <a:xfrm>
            <a:off x="7205594" y="6229807"/>
            <a:ext cx="151535" cy="13858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4" name="Diamond 13">
            <a:extLst>
              <a:ext uri="{FF2B5EF4-FFF2-40B4-BE49-F238E27FC236}">
                <a16:creationId xmlns:a16="http://schemas.microsoft.com/office/drawing/2014/main" id="{289F465E-1CEF-4589-8E0B-316E4CF6E214}"/>
              </a:ext>
            </a:extLst>
          </p:cNvPr>
          <p:cNvSpPr/>
          <p:nvPr/>
        </p:nvSpPr>
        <p:spPr>
          <a:xfrm>
            <a:off x="7202930" y="6426481"/>
            <a:ext cx="151535" cy="13858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graphicFrame>
        <p:nvGraphicFramePr>
          <p:cNvPr id="13" name="Chart 12">
            <a:extLst>
              <a:ext uri="{FF2B5EF4-FFF2-40B4-BE49-F238E27FC236}">
                <a16:creationId xmlns:a16="http://schemas.microsoft.com/office/drawing/2014/main" id="{3D79044E-6D8D-4646-BE65-C6AFF913DA7A}"/>
              </a:ext>
            </a:extLst>
          </p:cNvPr>
          <p:cNvGraphicFramePr>
            <a:graphicFrameLocks/>
          </p:cNvGraphicFramePr>
          <p:nvPr>
            <p:extLst>
              <p:ext uri="{D42A27DB-BD31-4B8C-83A1-F6EECF244321}">
                <p14:modId xmlns:p14="http://schemas.microsoft.com/office/powerpoint/2010/main" val="2672844028"/>
              </p:ext>
            </p:extLst>
          </p:nvPr>
        </p:nvGraphicFramePr>
        <p:xfrm>
          <a:off x="711200" y="685802"/>
          <a:ext cx="11467605" cy="543559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5F5925E-5D06-4CF9-889C-40913121BE78}"/>
              </a:ext>
            </a:extLst>
          </p:cNvPr>
          <p:cNvSpPr txBox="1"/>
          <p:nvPr/>
        </p:nvSpPr>
        <p:spPr>
          <a:xfrm>
            <a:off x="1960928" y="2360383"/>
            <a:ext cx="3112517" cy="954107"/>
          </a:xfrm>
          <a:prstGeom prst="rect">
            <a:avLst/>
          </a:prstGeom>
          <a:noFill/>
        </p:spPr>
        <p:txBody>
          <a:bodyPr wrap="square" rtlCol="0">
            <a:spAutoFit/>
          </a:bodyPr>
          <a:lstStyle/>
          <a:p>
            <a:r>
              <a:rPr lang="en-US" sz="2800" b="1" dirty="0">
                <a:solidFill>
                  <a:schemeClr val="bg1">
                    <a:lumMod val="85000"/>
                  </a:schemeClr>
                </a:solidFill>
                <a:latin typeface="Arial" panose="020B0604020202020204" pitchFamily="34" charset="0"/>
                <a:cs typeface="Arial" panose="020B0604020202020204" pitchFamily="34" charset="0"/>
              </a:rPr>
              <a:t>Early Results, use with caution</a:t>
            </a:r>
          </a:p>
        </p:txBody>
      </p:sp>
      <p:sp>
        <p:nvSpPr>
          <p:cNvPr id="20" name="TextBox 19">
            <a:extLst>
              <a:ext uri="{FF2B5EF4-FFF2-40B4-BE49-F238E27FC236}">
                <a16:creationId xmlns:a16="http://schemas.microsoft.com/office/drawing/2014/main" id="{0C2DD04F-B3D3-4A2F-9296-59D7CAD83D0D}"/>
              </a:ext>
            </a:extLst>
          </p:cNvPr>
          <p:cNvSpPr txBox="1"/>
          <p:nvPr/>
        </p:nvSpPr>
        <p:spPr>
          <a:xfrm>
            <a:off x="6944475" y="5389385"/>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573</a:t>
            </a:r>
          </a:p>
        </p:txBody>
      </p:sp>
      <p:sp>
        <p:nvSpPr>
          <p:cNvPr id="21" name="TextBox 19">
            <a:extLst>
              <a:ext uri="{FF2B5EF4-FFF2-40B4-BE49-F238E27FC236}">
                <a16:creationId xmlns:a16="http://schemas.microsoft.com/office/drawing/2014/main" id="{5DAAFB0A-541A-4E27-884E-D558D3BC4239}"/>
              </a:ext>
            </a:extLst>
          </p:cNvPr>
          <p:cNvSpPr txBox="1"/>
          <p:nvPr/>
        </p:nvSpPr>
        <p:spPr>
          <a:xfrm>
            <a:off x="1017523" y="1930542"/>
            <a:ext cx="708156"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rgbClr val="00A3E0"/>
                </a:solidFill>
                <a:latin typeface="Arial" panose="020B0604020202020204" pitchFamily="34" charset="0"/>
                <a:cs typeface="Arial" panose="020B0604020202020204" pitchFamily="34" charset="0"/>
              </a:rPr>
              <a:t>794</a:t>
            </a:r>
          </a:p>
        </p:txBody>
      </p:sp>
    </p:spTree>
    <p:extLst>
      <p:ext uri="{BB962C8B-B14F-4D97-AF65-F5344CB8AC3E}">
        <p14:creationId xmlns:p14="http://schemas.microsoft.com/office/powerpoint/2010/main" val="13523895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349D-3C1A-4D17-BB4D-CA995B6D6C91}"/>
              </a:ext>
            </a:extLst>
          </p:cNvPr>
          <p:cNvSpPr>
            <a:spLocks noGrp="1"/>
          </p:cNvSpPr>
          <p:nvPr>
            <p:ph type="title"/>
          </p:nvPr>
        </p:nvSpPr>
        <p:spPr>
          <a:xfrm>
            <a:off x="1371601" y="352426"/>
            <a:ext cx="10185663" cy="1485900"/>
          </a:xfrm>
        </p:spPr>
        <p:txBody>
          <a:bodyPr/>
          <a:lstStyle/>
          <a:p>
            <a:r>
              <a:rPr lang="en-US" dirty="0"/>
              <a:t>Validation of IP2M METRR (ongoing)</a:t>
            </a:r>
          </a:p>
        </p:txBody>
      </p:sp>
      <p:sp>
        <p:nvSpPr>
          <p:cNvPr id="3" name="Content Placeholder 2">
            <a:extLst>
              <a:ext uri="{FF2B5EF4-FFF2-40B4-BE49-F238E27FC236}">
                <a16:creationId xmlns:a16="http://schemas.microsoft.com/office/drawing/2014/main" id="{8965F74F-0148-4B57-AA72-7C5D648B1BD2}"/>
              </a:ext>
            </a:extLst>
          </p:cNvPr>
          <p:cNvSpPr>
            <a:spLocks noGrp="1"/>
          </p:cNvSpPr>
          <p:nvPr>
            <p:ph idx="1"/>
          </p:nvPr>
        </p:nvSpPr>
        <p:spPr>
          <a:xfrm>
            <a:off x="834063" y="1185785"/>
            <a:ext cx="11037216" cy="5129803"/>
          </a:xfrm>
        </p:spPr>
        <p:txBody>
          <a:bodyPr>
            <a:normAutofit fontScale="85000" lnSpcReduction="20000"/>
          </a:bodyPr>
          <a:lstStyle/>
          <a:p>
            <a:r>
              <a:rPr lang="en-US" i="0" dirty="0"/>
              <a:t>Testing in</a:t>
            </a:r>
            <a:r>
              <a:rPr lang="en-US" dirty="0"/>
              <a:t>-</a:t>
            </a:r>
            <a:r>
              <a:rPr lang="en-US" i="0" dirty="0"/>
              <a:t>progress project/program (6 total) – </a:t>
            </a:r>
            <a:r>
              <a:rPr lang="en-US" b="1" i="0" dirty="0"/>
              <a:t>Completed</a:t>
            </a:r>
          </a:p>
          <a:p>
            <a:pPr lvl="1"/>
            <a:r>
              <a:rPr lang="en-US" i="0" dirty="0"/>
              <a:t>WRPS TSCR (review) </a:t>
            </a:r>
          </a:p>
          <a:p>
            <a:pPr lvl="1"/>
            <a:r>
              <a:rPr lang="en-US" i="0" dirty="0"/>
              <a:t>Battelle Energy Alliance at INL SPL (review) </a:t>
            </a:r>
          </a:p>
          <a:p>
            <a:pPr lvl="1"/>
            <a:r>
              <a:rPr lang="en-US" i="0" dirty="0"/>
              <a:t>MSTS UCEP (review)</a:t>
            </a:r>
          </a:p>
          <a:p>
            <a:pPr lvl="1"/>
            <a:r>
              <a:rPr lang="en-US" i="0" dirty="0"/>
              <a:t>FFPO SPR (review)</a:t>
            </a:r>
          </a:p>
          <a:p>
            <a:pPr lvl="1"/>
            <a:r>
              <a:rPr lang="en-US" i="0" dirty="0"/>
              <a:t>MSTS UCEP (facilitated assessment for Environment)</a:t>
            </a:r>
          </a:p>
          <a:p>
            <a:pPr lvl="1"/>
            <a:r>
              <a:rPr lang="en-US" i="0" dirty="0"/>
              <a:t>McMurdo Antarctica with Leidos/NSF AIMS (facilitated assessment)</a:t>
            </a:r>
          </a:p>
          <a:p>
            <a:pPr marL="530339" lvl="1" indent="0">
              <a:buNone/>
            </a:pPr>
            <a:endParaRPr lang="en-US" i="0" dirty="0"/>
          </a:p>
          <a:p>
            <a:r>
              <a:rPr lang="en-US" i="0" dirty="0"/>
              <a:t>Testing in</a:t>
            </a:r>
            <a:r>
              <a:rPr lang="en-US" dirty="0"/>
              <a:t>-</a:t>
            </a:r>
            <a:r>
              <a:rPr lang="en-US" i="0" dirty="0"/>
              <a:t>progress project/program (original target: 6 to 12 total) </a:t>
            </a:r>
          </a:p>
          <a:p>
            <a:pPr lvl="1"/>
            <a:r>
              <a:rPr lang="en-US" i="0" dirty="0"/>
              <a:t>NASA considering to test/use it this year </a:t>
            </a:r>
          </a:p>
          <a:p>
            <a:pPr lvl="1"/>
            <a:r>
              <a:rPr lang="en-US" b="1" i="0" dirty="0"/>
              <a:t>Research Team member volunteers </a:t>
            </a:r>
            <a:r>
              <a:rPr lang="en-US" i="0" dirty="0"/>
              <a:t>(Doug, John Post, Paul internally, Bob, Jeffrey, others)</a:t>
            </a:r>
          </a:p>
          <a:p>
            <a:pPr lvl="1"/>
            <a:r>
              <a:rPr lang="en-US" i="0" dirty="0"/>
              <a:t>DOE planning to use it in more reviews this year</a:t>
            </a:r>
          </a:p>
          <a:p>
            <a:pPr lvl="1"/>
            <a:r>
              <a:rPr lang="en-US" i="0" dirty="0"/>
              <a:t>Other?</a:t>
            </a:r>
          </a:p>
          <a:p>
            <a:pPr lvl="1"/>
            <a:endParaRPr lang="en-US" i="0" dirty="0"/>
          </a:p>
          <a:p>
            <a:r>
              <a:rPr lang="en-US" dirty="0"/>
              <a:t>Different options exist</a:t>
            </a:r>
          </a:p>
          <a:p>
            <a:pPr lvl="1"/>
            <a:r>
              <a:rPr lang="en-US" i="0" dirty="0"/>
              <a:t>Interviews or Facilitated; Internal use; other</a:t>
            </a:r>
          </a:p>
          <a:p>
            <a:pPr lvl="1"/>
            <a:r>
              <a:rPr lang="en-US" i="0" dirty="0"/>
              <a:t>Different sizes and types of projects/programs</a:t>
            </a:r>
          </a:p>
          <a:p>
            <a:pPr marL="530339" lvl="1" indent="0">
              <a:buNone/>
            </a:pPr>
            <a:endParaRPr lang="en-US" dirty="0"/>
          </a:p>
        </p:txBody>
      </p:sp>
      <p:sp>
        <p:nvSpPr>
          <p:cNvPr id="4" name="Slide Number Placeholder 3">
            <a:extLst>
              <a:ext uri="{FF2B5EF4-FFF2-40B4-BE49-F238E27FC236}">
                <a16:creationId xmlns:a16="http://schemas.microsoft.com/office/drawing/2014/main" id="{9CD6D3CA-97E5-45FD-BD3F-526A3BC1E11A}"/>
              </a:ext>
            </a:extLst>
          </p:cNvPr>
          <p:cNvSpPr>
            <a:spLocks noGrp="1"/>
          </p:cNvSpPr>
          <p:nvPr>
            <p:ph type="sldNum" sz="quarter" idx="12"/>
          </p:nvPr>
        </p:nvSpPr>
        <p:spPr/>
        <p:txBody>
          <a:bodyPr/>
          <a:lstStyle/>
          <a:p>
            <a:fld id="{CD7523D8-0813-224C-91B3-A6EBF8F66999}" type="slidenum">
              <a:rPr lang="en-US" smtClean="0"/>
              <a:t>54</a:t>
            </a:fld>
            <a:endParaRPr lang="en-US" dirty="0"/>
          </a:p>
        </p:txBody>
      </p:sp>
    </p:spTree>
    <p:extLst>
      <p:ext uri="{BB962C8B-B14F-4D97-AF65-F5344CB8AC3E}">
        <p14:creationId xmlns:p14="http://schemas.microsoft.com/office/powerpoint/2010/main" val="2690446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2D1A-4D12-4D8F-A002-F715C50543DE}"/>
              </a:ext>
            </a:extLst>
          </p:cNvPr>
          <p:cNvSpPr>
            <a:spLocks noGrp="1"/>
          </p:cNvSpPr>
          <p:nvPr>
            <p:ph type="title"/>
          </p:nvPr>
        </p:nvSpPr>
        <p:spPr/>
        <p:txBody>
          <a:bodyPr/>
          <a:lstStyle/>
          <a:p>
            <a:r>
              <a:rPr lang="en-US" dirty="0"/>
              <a:t>Software Update</a:t>
            </a:r>
          </a:p>
        </p:txBody>
      </p:sp>
      <p:sp>
        <p:nvSpPr>
          <p:cNvPr id="3" name="Content Placeholder 2">
            <a:extLst>
              <a:ext uri="{FF2B5EF4-FFF2-40B4-BE49-F238E27FC236}">
                <a16:creationId xmlns:a16="http://schemas.microsoft.com/office/drawing/2014/main" id="{F2DB904D-EA29-4016-BD79-A207ED2D6529}"/>
              </a:ext>
            </a:extLst>
          </p:cNvPr>
          <p:cNvSpPr>
            <a:spLocks noGrp="1"/>
          </p:cNvSpPr>
          <p:nvPr>
            <p:ph idx="1"/>
          </p:nvPr>
        </p:nvSpPr>
        <p:spPr>
          <a:xfrm>
            <a:off x="1371600" y="1590676"/>
            <a:ext cx="9601200" cy="3865245"/>
          </a:xfrm>
        </p:spPr>
        <p:txBody>
          <a:bodyPr>
            <a:normAutofit/>
          </a:bodyPr>
          <a:lstStyle/>
          <a:p>
            <a:r>
              <a:rPr lang="en-US" sz="2400" dirty="0"/>
              <a:t>Organizational meeting with taskforce (done)</a:t>
            </a:r>
          </a:p>
          <a:p>
            <a:r>
              <a:rPr lang="en-US" sz="2400" dirty="0"/>
              <a:t>Review software requirements with taskforce (done)</a:t>
            </a:r>
          </a:p>
          <a:p>
            <a:r>
              <a:rPr lang="en-US" sz="2400" dirty="0"/>
              <a:t>Meetings with developer and regular follow-ups (in-progress)</a:t>
            </a:r>
          </a:p>
          <a:p>
            <a:r>
              <a:rPr lang="en-US" sz="2400" dirty="0"/>
              <a:t>Proposal accepted by DOE (done)</a:t>
            </a:r>
          </a:p>
          <a:p>
            <a:r>
              <a:rPr lang="en-US" sz="2400" dirty="0"/>
              <a:t>ASU will develop a standalone and server-based application using ASU’s Decision Theater</a:t>
            </a:r>
          </a:p>
          <a:p>
            <a:r>
              <a:rPr lang="en-US" sz="2400" dirty="0"/>
              <a:t>Soft start already taking place, kick-off meeting within two weeks</a:t>
            </a:r>
          </a:p>
          <a:p>
            <a:r>
              <a:rPr lang="en-US" sz="2400" dirty="0"/>
              <a:t>Final deliverable in six months</a:t>
            </a:r>
          </a:p>
        </p:txBody>
      </p:sp>
      <p:sp>
        <p:nvSpPr>
          <p:cNvPr id="4" name="Slide Number Placeholder 3">
            <a:extLst>
              <a:ext uri="{FF2B5EF4-FFF2-40B4-BE49-F238E27FC236}">
                <a16:creationId xmlns:a16="http://schemas.microsoft.com/office/drawing/2014/main" id="{280A7D91-10CE-4064-8DF8-8292D3107F4F}"/>
              </a:ext>
            </a:extLst>
          </p:cNvPr>
          <p:cNvSpPr>
            <a:spLocks noGrp="1"/>
          </p:cNvSpPr>
          <p:nvPr>
            <p:ph type="sldNum" sz="quarter" idx="12"/>
          </p:nvPr>
        </p:nvSpPr>
        <p:spPr/>
        <p:txBody>
          <a:bodyPr/>
          <a:lstStyle/>
          <a:p>
            <a:fld id="{CD7523D8-0813-224C-91B3-A6EBF8F66999}" type="slidenum">
              <a:rPr lang="en-US" smtClean="0"/>
              <a:t>55</a:t>
            </a:fld>
            <a:endParaRPr lang="en-US" dirty="0"/>
          </a:p>
        </p:txBody>
      </p:sp>
    </p:spTree>
    <p:extLst>
      <p:ext uri="{BB962C8B-B14F-4D97-AF65-F5344CB8AC3E}">
        <p14:creationId xmlns:p14="http://schemas.microsoft.com/office/powerpoint/2010/main" val="2956337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9E3B-BFAA-4881-95C4-60666E7E930C}"/>
              </a:ext>
            </a:extLst>
          </p:cNvPr>
          <p:cNvSpPr>
            <a:spLocks noGrp="1"/>
          </p:cNvSpPr>
          <p:nvPr>
            <p:ph type="title"/>
          </p:nvPr>
        </p:nvSpPr>
        <p:spPr/>
        <p:txBody>
          <a:bodyPr/>
          <a:lstStyle/>
          <a:p>
            <a:r>
              <a:rPr lang="en-US" dirty="0"/>
              <a:t>Training Discussion</a:t>
            </a:r>
          </a:p>
        </p:txBody>
      </p:sp>
      <p:sp>
        <p:nvSpPr>
          <p:cNvPr id="3" name="Content Placeholder 2">
            <a:extLst>
              <a:ext uri="{FF2B5EF4-FFF2-40B4-BE49-F238E27FC236}">
                <a16:creationId xmlns:a16="http://schemas.microsoft.com/office/drawing/2014/main" id="{FCA4D3AA-562B-4E2D-87D5-71EF75AB821E}"/>
              </a:ext>
            </a:extLst>
          </p:cNvPr>
          <p:cNvSpPr>
            <a:spLocks noGrp="1"/>
          </p:cNvSpPr>
          <p:nvPr>
            <p:ph idx="1"/>
          </p:nvPr>
        </p:nvSpPr>
        <p:spPr/>
        <p:txBody>
          <a:bodyPr>
            <a:normAutofit/>
          </a:bodyPr>
          <a:lstStyle/>
          <a:p>
            <a:r>
              <a:rPr lang="en-US" sz="2400" dirty="0"/>
              <a:t>Two training sessions</a:t>
            </a:r>
          </a:p>
          <a:p>
            <a:r>
              <a:rPr lang="en-US" sz="2400" dirty="0"/>
              <a:t>Training materials will be provided</a:t>
            </a:r>
          </a:p>
          <a:p>
            <a:r>
              <a:rPr lang="en-US" sz="2400" dirty="0"/>
              <a:t>Delivery options: online (or in-person if appropriate)</a:t>
            </a:r>
          </a:p>
          <a:p>
            <a:r>
              <a:rPr lang="en-US" sz="2400" dirty="0"/>
              <a:t>Dates: Start in early 2022</a:t>
            </a:r>
          </a:p>
        </p:txBody>
      </p:sp>
      <p:sp>
        <p:nvSpPr>
          <p:cNvPr id="4" name="Slide Number Placeholder 3">
            <a:extLst>
              <a:ext uri="{FF2B5EF4-FFF2-40B4-BE49-F238E27FC236}">
                <a16:creationId xmlns:a16="http://schemas.microsoft.com/office/drawing/2014/main" id="{AC1B9209-1C6D-486F-BC3D-0BEF248DEA60}"/>
              </a:ext>
            </a:extLst>
          </p:cNvPr>
          <p:cNvSpPr>
            <a:spLocks noGrp="1"/>
          </p:cNvSpPr>
          <p:nvPr>
            <p:ph type="sldNum" sz="quarter" idx="12"/>
          </p:nvPr>
        </p:nvSpPr>
        <p:spPr/>
        <p:txBody>
          <a:bodyPr/>
          <a:lstStyle/>
          <a:p>
            <a:fld id="{CD7523D8-0813-224C-91B3-A6EBF8F66999}" type="slidenum">
              <a:rPr lang="en-US" smtClean="0"/>
              <a:t>56</a:t>
            </a:fld>
            <a:endParaRPr lang="en-US" dirty="0"/>
          </a:p>
        </p:txBody>
      </p:sp>
    </p:spTree>
    <p:extLst>
      <p:ext uri="{BB962C8B-B14F-4D97-AF65-F5344CB8AC3E}">
        <p14:creationId xmlns:p14="http://schemas.microsoft.com/office/powerpoint/2010/main" val="39040704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9E3B-BFAA-4881-95C4-60666E7E930C}"/>
              </a:ext>
            </a:extLst>
          </p:cNvPr>
          <p:cNvSpPr>
            <a:spLocks noGrp="1"/>
          </p:cNvSpPr>
          <p:nvPr>
            <p:ph type="title"/>
          </p:nvPr>
        </p:nvSpPr>
        <p:spPr/>
        <p:txBody>
          <a:bodyPr/>
          <a:lstStyle/>
          <a:p>
            <a:r>
              <a:rPr lang="en-US" dirty="0"/>
              <a:t>Other Outreach</a:t>
            </a:r>
          </a:p>
        </p:txBody>
      </p:sp>
      <p:sp>
        <p:nvSpPr>
          <p:cNvPr id="3" name="Content Placeholder 2">
            <a:extLst>
              <a:ext uri="{FF2B5EF4-FFF2-40B4-BE49-F238E27FC236}">
                <a16:creationId xmlns:a16="http://schemas.microsoft.com/office/drawing/2014/main" id="{FCA4D3AA-562B-4E2D-87D5-71EF75AB821E}"/>
              </a:ext>
            </a:extLst>
          </p:cNvPr>
          <p:cNvSpPr>
            <a:spLocks noGrp="1"/>
          </p:cNvSpPr>
          <p:nvPr>
            <p:ph idx="1"/>
          </p:nvPr>
        </p:nvSpPr>
        <p:spPr>
          <a:xfrm>
            <a:off x="1371600" y="1590676"/>
            <a:ext cx="10341429" cy="4276725"/>
          </a:xfrm>
        </p:spPr>
        <p:txBody>
          <a:bodyPr>
            <a:normAutofit/>
          </a:bodyPr>
          <a:lstStyle/>
          <a:p>
            <a:r>
              <a:rPr lang="en-US" sz="2400" dirty="0"/>
              <a:t>DOE Project Management Workshop (Spring 2022)</a:t>
            </a:r>
          </a:p>
          <a:p>
            <a:r>
              <a:rPr lang="en-US" sz="2400" dirty="0"/>
              <a:t>NDIA Workshop </a:t>
            </a:r>
          </a:p>
          <a:p>
            <a:r>
              <a:rPr lang="en-US" sz="2400" dirty="0"/>
              <a:t>College of Performance Management (CPM)’s “EVM World” workshop</a:t>
            </a:r>
          </a:p>
          <a:p>
            <a:r>
              <a:rPr lang="en-US" sz="2400" dirty="0"/>
              <a:t>EFCOG</a:t>
            </a:r>
          </a:p>
          <a:p>
            <a:r>
              <a:rPr lang="en-US" sz="2400" dirty="0"/>
              <a:t>Other?</a:t>
            </a:r>
          </a:p>
        </p:txBody>
      </p:sp>
      <p:sp>
        <p:nvSpPr>
          <p:cNvPr id="4" name="Slide Number Placeholder 3">
            <a:extLst>
              <a:ext uri="{FF2B5EF4-FFF2-40B4-BE49-F238E27FC236}">
                <a16:creationId xmlns:a16="http://schemas.microsoft.com/office/drawing/2014/main" id="{AC1B9209-1C6D-486F-BC3D-0BEF248DEA60}"/>
              </a:ext>
            </a:extLst>
          </p:cNvPr>
          <p:cNvSpPr>
            <a:spLocks noGrp="1"/>
          </p:cNvSpPr>
          <p:nvPr>
            <p:ph type="sldNum" sz="quarter" idx="12"/>
          </p:nvPr>
        </p:nvSpPr>
        <p:spPr/>
        <p:txBody>
          <a:bodyPr/>
          <a:lstStyle/>
          <a:p>
            <a:fld id="{CD7523D8-0813-224C-91B3-A6EBF8F66999}" type="slidenum">
              <a:rPr lang="en-US" smtClean="0"/>
              <a:t>57</a:t>
            </a:fld>
            <a:endParaRPr lang="en-US" dirty="0"/>
          </a:p>
        </p:txBody>
      </p:sp>
    </p:spTree>
    <p:extLst>
      <p:ext uri="{BB962C8B-B14F-4D97-AF65-F5344CB8AC3E}">
        <p14:creationId xmlns:p14="http://schemas.microsoft.com/office/powerpoint/2010/main" val="1003999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349D-3C1A-4D17-BB4D-CA995B6D6C91}"/>
              </a:ext>
            </a:extLst>
          </p:cNvPr>
          <p:cNvSpPr>
            <a:spLocks noGrp="1"/>
          </p:cNvSpPr>
          <p:nvPr>
            <p:ph type="title"/>
          </p:nvPr>
        </p:nvSpPr>
        <p:spPr>
          <a:xfrm>
            <a:off x="1371601" y="352426"/>
            <a:ext cx="10185663" cy="1485900"/>
          </a:xfrm>
        </p:spPr>
        <p:txBody>
          <a:bodyPr/>
          <a:lstStyle/>
          <a:p>
            <a:r>
              <a:rPr lang="en-US" dirty="0"/>
              <a:t>Path Forward</a:t>
            </a:r>
            <a:endParaRPr lang="en-US" dirty="0">
              <a:highlight>
                <a:srgbClr val="FFFF00"/>
              </a:highlight>
            </a:endParaRPr>
          </a:p>
        </p:txBody>
      </p:sp>
      <p:sp>
        <p:nvSpPr>
          <p:cNvPr id="3" name="Content Placeholder 2">
            <a:extLst>
              <a:ext uri="{FF2B5EF4-FFF2-40B4-BE49-F238E27FC236}">
                <a16:creationId xmlns:a16="http://schemas.microsoft.com/office/drawing/2014/main" id="{8965F74F-0148-4B57-AA72-7C5D648B1BD2}"/>
              </a:ext>
            </a:extLst>
          </p:cNvPr>
          <p:cNvSpPr>
            <a:spLocks noGrp="1"/>
          </p:cNvSpPr>
          <p:nvPr>
            <p:ph idx="1"/>
          </p:nvPr>
        </p:nvSpPr>
        <p:spPr>
          <a:xfrm>
            <a:off x="1371600" y="1589588"/>
            <a:ext cx="10525760" cy="4566501"/>
          </a:xfrm>
        </p:spPr>
        <p:txBody>
          <a:bodyPr>
            <a:normAutofit/>
          </a:bodyPr>
          <a:lstStyle/>
          <a:p>
            <a:r>
              <a:rPr lang="en-US" sz="2400" dirty="0">
                <a:solidFill>
                  <a:schemeClr val="tx1"/>
                </a:solidFill>
              </a:rPr>
              <a:t>Continue developing the User Guide </a:t>
            </a:r>
          </a:p>
          <a:p>
            <a:r>
              <a:rPr lang="en-US" sz="2400" dirty="0">
                <a:solidFill>
                  <a:schemeClr val="tx1"/>
                </a:solidFill>
              </a:rPr>
              <a:t>Continue software development</a:t>
            </a:r>
          </a:p>
          <a:p>
            <a:r>
              <a:rPr lang="en-US" sz="2400" dirty="0">
                <a:solidFill>
                  <a:schemeClr val="tx1"/>
                </a:solidFill>
              </a:rPr>
              <a:t>Collect more data from team members</a:t>
            </a:r>
          </a:p>
          <a:p>
            <a:r>
              <a:rPr lang="en-US" sz="2400" dirty="0">
                <a:solidFill>
                  <a:schemeClr val="tx1"/>
                </a:solidFill>
              </a:rPr>
              <a:t>Conduct more in-progress reviews using the tool</a:t>
            </a:r>
          </a:p>
          <a:p>
            <a:r>
              <a:rPr lang="en-US" sz="2400" dirty="0">
                <a:solidFill>
                  <a:schemeClr val="tx1"/>
                </a:solidFill>
              </a:rPr>
              <a:t>Develop training materials</a:t>
            </a:r>
          </a:p>
          <a:p>
            <a:r>
              <a:rPr lang="en-US" sz="2400" dirty="0">
                <a:solidFill>
                  <a:schemeClr val="tx1"/>
                </a:solidFill>
              </a:rPr>
              <a:t>Publicize the work</a:t>
            </a:r>
          </a:p>
          <a:p>
            <a:r>
              <a:rPr kumimoji="0" lang="en-US" sz="2400" i="0" u="none" strike="noStrike" kern="0" cap="none" spc="0" normalizeH="0" baseline="0" noProof="0" dirty="0">
                <a:ln>
                  <a:noFill/>
                </a:ln>
                <a:solidFill>
                  <a:prstClr val="black"/>
                </a:solidFill>
                <a:effectLst/>
                <a:uLnTx/>
                <a:uFillTx/>
                <a:latin typeface="Arial"/>
                <a:ea typeface="+mn-ea"/>
                <a:cs typeface="+mn-cs"/>
              </a:rPr>
              <a:t>Position Federal Agencies for EVMS Compliance Reciprocity (OMB Requirement)</a:t>
            </a:r>
          </a:p>
          <a:p>
            <a:endParaRPr lang="en-US" sz="2400" dirty="0">
              <a:solidFill>
                <a:schemeClr val="tx1"/>
              </a:solidFill>
            </a:endParaRPr>
          </a:p>
        </p:txBody>
      </p:sp>
      <p:sp>
        <p:nvSpPr>
          <p:cNvPr id="4" name="Slide Number Placeholder 3">
            <a:extLst>
              <a:ext uri="{FF2B5EF4-FFF2-40B4-BE49-F238E27FC236}">
                <a16:creationId xmlns:a16="http://schemas.microsoft.com/office/drawing/2014/main" id="{9CD6D3CA-97E5-45FD-BD3F-526A3BC1E11A}"/>
              </a:ext>
            </a:extLst>
          </p:cNvPr>
          <p:cNvSpPr>
            <a:spLocks noGrp="1"/>
          </p:cNvSpPr>
          <p:nvPr>
            <p:ph type="sldNum" sz="quarter" idx="12"/>
          </p:nvPr>
        </p:nvSpPr>
        <p:spPr/>
        <p:txBody>
          <a:bodyPr/>
          <a:lstStyle/>
          <a:p>
            <a:fld id="{CD7523D8-0813-224C-91B3-A6EBF8F66999}" type="slidenum">
              <a:rPr lang="en-US" smtClean="0"/>
              <a:t>58</a:t>
            </a:fld>
            <a:endParaRPr lang="en-US" dirty="0"/>
          </a:p>
        </p:txBody>
      </p:sp>
    </p:spTree>
    <p:extLst>
      <p:ext uri="{BB962C8B-B14F-4D97-AF65-F5344CB8AC3E}">
        <p14:creationId xmlns:p14="http://schemas.microsoft.com/office/powerpoint/2010/main" val="462094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7E64064B-5EE4-49A9-B877-ACD47CA02187}"/>
              </a:ext>
            </a:extLst>
          </p:cNvPr>
          <p:cNvSpPr txBox="1">
            <a:spLocks noChangeArrowheads="1"/>
          </p:cNvSpPr>
          <p:nvPr/>
        </p:nvSpPr>
        <p:spPr bwMode="auto">
          <a:xfrm>
            <a:off x="1447799" y="274638"/>
            <a:ext cx="10024146"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Next Steps</a:t>
            </a:r>
          </a:p>
        </p:txBody>
      </p:sp>
      <p:sp>
        <p:nvSpPr>
          <p:cNvPr id="6" name="Text Box 11">
            <a:extLst>
              <a:ext uri="{FF2B5EF4-FFF2-40B4-BE49-F238E27FC236}">
                <a16:creationId xmlns:a16="http://schemas.microsoft.com/office/drawing/2014/main" id="{50599785-DE60-4161-B955-9AD5BF561833}"/>
              </a:ext>
            </a:extLst>
          </p:cNvPr>
          <p:cNvSpPr txBox="1">
            <a:spLocks noChangeArrowheads="1"/>
          </p:cNvSpPr>
          <p:nvPr/>
        </p:nvSpPr>
        <p:spPr bwMode="auto">
          <a:xfrm>
            <a:off x="914400" y="1041023"/>
            <a:ext cx="10805020" cy="5816977"/>
          </a:xfrm>
          <a:prstGeom prst="rect">
            <a:avLst/>
          </a:prstGeom>
          <a:noFill/>
          <a:ln w="9525">
            <a:noFill/>
            <a:miter lim="800000"/>
            <a:headEnd/>
            <a:tailEnd/>
          </a:ln>
          <a:effectLst/>
        </p:spPr>
        <p:txBody>
          <a:bodyPr wrap="square">
            <a:spAutoFit/>
          </a:bodyPr>
          <a:lstStyle/>
          <a:p>
            <a:pPr marL="342900" marR="0" lvl="0" indent="-342900" algn="l" defTabSz="914400" rtl="0" eaLnBrk="1" fontAlgn="base" latinLnBrk="0" hangingPunct="1">
              <a:spcBef>
                <a:spcPts val="600"/>
              </a:spcBef>
              <a:spcAft>
                <a:spcPts val="0"/>
              </a:spcAft>
              <a:buClrTx/>
              <a:buSzTx/>
              <a:buFont typeface="Arial" panose="020B0604020202020204" pitchFamily="34" charset="0"/>
              <a:buChar char="•"/>
              <a:tabLst/>
              <a:defRPr/>
            </a:pPr>
            <a:r>
              <a:rPr lang="en-US" sz="2400" kern="0" dirty="0">
                <a:solidFill>
                  <a:prstClr val="black"/>
                </a:solidFill>
                <a:latin typeface="Arial"/>
              </a:rPr>
              <a:t>Rethink policies and procedures to promote and administer the IPPM METRR tool</a:t>
            </a:r>
          </a:p>
          <a:p>
            <a:pPr marL="800100" lvl="1" indent="-342900" defTabSz="914400" fontAlgn="base">
              <a:spcBef>
                <a:spcPts val="600"/>
              </a:spcBef>
              <a:buFont typeface="Arial" panose="020B0604020202020204" pitchFamily="34" charset="0"/>
              <a:buChar char="•"/>
              <a:defRPr/>
            </a:pPr>
            <a:r>
              <a:rPr lang="en-US" sz="2000" kern="0" dirty="0">
                <a:solidFill>
                  <a:prstClr val="black"/>
                </a:solidFill>
                <a:latin typeface="Arial"/>
              </a:rPr>
              <a:t>Maturity and Environmental Factor Templates to become central for determination </a:t>
            </a:r>
          </a:p>
          <a:p>
            <a:pPr marL="342900" marR="0" lvl="0" indent="-342900" algn="l" defTabSz="914400" rtl="0" eaLnBrk="1" fontAlgn="base" latinLnBrk="0" hangingPunct="1">
              <a:spcBef>
                <a:spcPts val="600"/>
              </a:spcBef>
              <a:spcAft>
                <a:spcPts val="0"/>
              </a:spcAft>
              <a:buClrTx/>
              <a:buSzTx/>
              <a:buFont typeface="Arial" panose="020B0604020202020204" pitchFamily="34" charset="0"/>
              <a:buChar char="•"/>
              <a:tabLst/>
              <a:defRPr/>
            </a:pPr>
            <a:r>
              <a:rPr kumimoji="0" lang="en-US" sz="2400" i="0" u="none" strike="noStrike" kern="0" cap="none" spc="0" normalizeH="0" baseline="0" noProof="0" dirty="0">
                <a:ln>
                  <a:noFill/>
                </a:ln>
                <a:solidFill>
                  <a:prstClr val="black"/>
                </a:solidFill>
                <a:effectLst/>
                <a:uLnTx/>
                <a:uFillTx/>
                <a:latin typeface="Arial"/>
                <a:ea typeface="+mn-ea"/>
                <a:cs typeface="+mn-cs"/>
              </a:rPr>
              <a:t>Reimagine the EVMS review process</a:t>
            </a:r>
          </a:p>
          <a:p>
            <a:pPr marL="800100" lvl="1" indent="-342900" defTabSz="914400" fontAlgn="base">
              <a:spcBef>
                <a:spcPts val="600"/>
              </a:spcBef>
              <a:buFont typeface="Arial" panose="020B0604020202020204" pitchFamily="34" charset="0"/>
              <a:buChar char="•"/>
              <a:defRPr/>
            </a:pPr>
            <a:r>
              <a:rPr lang="en-US" sz="2000" kern="0" dirty="0">
                <a:solidFill>
                  <a:prstClr val="black"/>
                </a:solidFill>
                <a:latin typeface="Arial"/>
              </a:rPr>
              <a:t>Begin with end in mind</a:t>
            </a:r>
          </a:p>
          <a:p>
            <a:pPr marL="800100" lvl="1" indent="-342900" defTabSz="914400" fontAlgn="base">
              <a:spcBef>
                <a:spcPts val="600"/>
              </a:spcBef>
              <a:buFont typeface="Arial" panose="020B0604020202020204" pitchFamily="34" charset="0"/>
              <a:buChar char="•"/>
              <a:defRPr/>
            </a:pPr>
            <a:r>
              <a:rPr lang="en-US" sz="2000" kern="0" dirty="0">
                <a:solidFill>
                  <a:prstClr val="black"/>
                </a:solidFill>
                <a:latin typeface="Arial"/>
              </a:rPr>
              <a:t>More collaborative / ongoing dialogue / joint discovery</a:t>
            </a:r>
          </a:p>
          <a:p>
            <a:pPr marL="800100" lvl="1" indent="-342900" defTabSz="914400" fontAlgn="base">
              <a:spcBef>
                <a:spcPts val="600"/>
              </a:spcBef>
              <a:buFont typeface="Arial" panose="020B0604020202020204" pitchFamily="34" charset="0"/>
              <a:buChar char="•"/>
              <a:defRPr/>
            </a:pPr>
            <a:r>
              <a:rPr kumimoji="0" lang="en-US" sz="2000" i="0" u="none" strike="noStrike" kern="0" cap="none" spc="0" normalizeH="0" baseline="0" noProof="0" dirty="0">
                <a:ln>
                  <a:noFill/>
                </a:ln>
                <a:solidFill>
                  <a:prstClr val="black"/>
                </a:solidFill>
                <a:effectLst/>
                <a:uLnTx/>
                <a:uFillTx/>
                <a:latin typeface="Arial"/>
                <a:ea typeface="+mn-ea"/>
                <a:cs typeface="+mn-cs"/>
              </a:rPr>
              <a:t>More automated (develop Turbo Check methodology to administer/collect Maturity and Environmental Factor scores)</a:t>
            </a:r>
          </a:p>
          <a:p>
            <a:pPr marL="800100" lvl="1" indent="-342900" defTabSz="914400" fontAlgn="base">
              <a:spcBef>
                <a:spcPts val="600"/>
              </a:spcBef>
              <a:buFont typeface="Arial" panose="020B0604020202020204" pitchFamily="34" charset="0"/>
              <a:buChar char="•"/>
              <a:defRPr/>
            </a:pPr>
            <a:r>
              <a:rPr lang="en-US" sz="2000" kern="0" dirty="0">
                <a:solidFill>
                  <a:prstClr val="black"/>
                </a:solidFill>
              </a:rPr>
              <a:t>Management focused</a:t>
            </a:r>
          </a:p>
          <a:p>
            <a:pPr marL="800100" lvl="1" indent="-342900" defTabSz="914400" fontAlgn="base">
              <a:spcBef>
                <a:spcPts val="600"/>
              </a:spcBef>
              <a:buFont typeface="Arial" panose="020B0604020202020204" pitchFamily="34" charset="0"/>
              <a:buChar char="•"/>
              <a:defRPr/>
            </a:pPr>
            <a:r>
              <a:rPr lang="en-US" sz="2000" kern="0" dirty="0">
                <a:solidFill>
                  <a:prstClr val="black"/>
                </a:solidFill>
                <a:latin typeface="Arial"/>
              </a:rPr>
              <a:t>Continue to improve consistency</a:t>
            </a:r>
          </a:p>
          <a:p>
            <a:pPr marL="800100" lvl="1" indent="-342900" defTabSz="914400" fontAlgn="base">
              <a:spcBef>
                <a:spcPts val="600"/>
              </a:spcBef>
              <a:buFont typeface="Arial" panose="020B0604020202020204" pitchFamily="34" charset="0"/>
              <a:buChar char="•"/>
              <a:defRPr/>
            </a:pPr>
            <a:r>
              <a:rPr lang="en-US" sz="2000" kern="0" dirty="0">
                <a:solidFill>
                  <a:prstClr val="black"/>
                </a:solidFill>
                <a:latin typeface="Arial"/>
              </a:rPr>
              <a:t>Lower cost / smaller footprint</a:t>
            </a:r>
          </a:p>
          <a:p>
            <a:pPr marL="800100" lvl="1" indent="-342900" defTabSz="914400" fontAlgn="base">
              <a:spcBef>
                <a:spcPts val="600"/>
              </a:spcBef>
              <a:buFont typeface="Arial" panose="020B0604020202020204" pitchFamily="34" charset="0"/>
              <a:buChar char="•"/>
              <a:defRPr/>
            </a:pPr>
            <a:r>
              <a:rPr lang="en-US" sz="2000" kern="0" dirty="0">
                <a:solidFill>
                  <a:prstClr val="black"/>
                </a:solidFill>
                <a:latin typeface="Arial"/>
              </a:rPr>
              <a:t>Update policy and process in ECRSOP</a:t>
            </a:r>
          </a:p>
          <a:p>
            <a:pPr marL="800100" lvl="1" indent="-342900" defTabSz="914400" fontAlgn="base">
              <a:spcBef>
                <a:spcPts val="600"/>
              </a:spcBef>
              <a:buFont typeface="Arial" panose="020B0604020202020204" pitchFamily="34" charset="0"/>
              <a:buChar char="•"/>
              <a:defRPr/>
            </a:pPr>
            <a:r>
              <a:rPr lang="en-US" sz="2000" kern="0" dirty="0">
                <a:solidFill>
                  <a:prstClr val="black"/>
                </a:solidFill>
                <a:latin typeface="Arial"/>
              </a:rPr>
              <a:t>Refine Metrics and CRC</a:t>
            </a:r>
          </a:p>
          <a:p>
            <a:pPr marL="800100" lvl="1" indent="-342900" defTabSz="914400" fontAlgn="base">
              <a:spcBef>
                <a:spcPts val="600"/>
              </a:spcBef>
              <a:buFont typeface="Arial" panose="020B0604020202020204" pitchFamily="34" charset="0"/>
              <a:buChar char="•"/>
              <a:defRPr/>
            </a:pPr>
            <a:r>
              <a:rPr lang="en-US" sz="2000" kern="0" dirty="0">
                <a:solidFill>
                  <a:prstClr val="black"/>
                </a:solidFill>
                <a:latin typeface="Arial"/>
              </a:rPr>
              <a:t>Reformat CAR/DR templates</a:t>
            </a:r>
          </a:p>
          <a:p>
            <a:pPr marL="800100" lvl="1" indent="-342900" defTabSz="914400" fontAlgn="base">
              <a:spcBef>
                <a:spcPts val="600"/>
              </a:spcBef>
              <a:buFont typeface="Arial" panose="020B0604020202020204" pitchFamily="34" charset="0"/>
              <a:buChar char="•"/>
              <a:defRPr/>
            </a:pPr>
            <a:endParaRPr lang="en-US" sz="2000" kern="0" dirty="0">
              <a:solidFill>
                <a:prstClr val="black"/>
              </a:solidFill>
              <a:latin typeface="Arial"/>
            </a:endParaRPr>
          </a:p>
        </p:txBody>
      </p:sp>
    </p:spTree>
    <p:extLst>
      <p:ext uri="{BB962C8B-B14F-4D97-AF65-F5344CB8AC3E}">
        <p14:creationId xmlns:p14="http://schemas.microsoft.com/office/powerpoint/2010/main" val="743807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7E64064B-5EE4-49A9-B877-ACD47CA02187}"/>
              </a:ext>
            </a:extLst>
          </p:cNvPr>
          <p:cNvSpPr txBox="1">
            <a:spLocks noChangeArrowheads="1"/>
          </p:cNvSpPr>
          <p:nvPr/>
        </p:nvSpPr>
        <p:spPr bwMode="auto">
          <a:xfrm>
            <a:off x="1447799" y="274638"/>
            <a:ext cx="9701169"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EVMS Research – CII’s FEED MATRS </a:t>
            </a:r>
          </a:p>
        </p:txBody>
      </p:sp>
      <p:grpSp>
        <p:nvGrpSpPr>
          <p:cNvPr id="7" name="Group 6">
            <a:extLst>
              <a:ext uri="{FF2B5EF4-FFF2-40B4-BE49-F238E27FC236}">
                <a16:creationId xmlns:a16="http://schemas.microsoft.com/office/drawing/2014/main" id="{3146A390-CE59-48EF-8787-04701F788F96}"/>
              </a:ext>
            </a:extLst>
          </p:cNvPr>
          <p:cNvGrpSpPr/>
          <p:nvPr/>
        </p:nvGrpSpPr>
        <p:grpSpPr>
          <a:xfrm>
            <a:off x="1752600" y="1094774"/>
            <a:ext cx="8839200" cy="4876800"/>
            <a:chOff x="1752600" y="1531195"/>
            <a:chExt cx="8839200" cy="4876800"/>
          </a:xfrm>
        </p:grpSpPr>
        <p:graphicFrame>
          <p:nvGraphicFramePr>
            <p:cNvPr id="8" name="Chart 7">
              <a:extLst>
                <a:ext uri="{FF2B5EF4-FFF2-40B4-BE49-F238E27FC236}">
                  <a16:creationId xmlns:a16="http://schemas.microsoft.com/office/drawing/2014/main" id="{1332AA8F-7D75-4CDE-927F-040C0090CF62}"/>
                </a:ext>
              </a:extLst>
            </p:cNvPr>
            <p:cNvGraphicFramePr>
              <a:graphicFrameLocks/>
            </p:cNvGraphicFramePr>
            <p:nvPr>
              <p:extLst>
                <p:ext uri="{D42A27DB-BD31-4B8C-83A1-F6EECF244321}">
                  <p14:modId xmlns:p14="http://schemas.microsoft.com/office/powerpoint/2010/main" val="1266331883"/>
                </p:ext>
              </p:extLst>
            </p:nvPr>
          </p:nvGraphicFramePr>
          <p:xfrm>
            <a:off x="1752600" y="1531195"/>
            <a:ext cx="8839200" cy="4876799"/>
          </p:xfrm>
          <a:graphic>
            <a:graphicData uri="http://schemas.openxmlformats.org/drawingml/2006/chart">
              <c:chart xmlns:c="http://schemas.openxmlformats.org/drawingml/2006/chart" xmlns:r="http://schemas.openxmlformats.org/officeDocument/2006/relationships" r:id="rId2"/>
            </a:graphicData>
          </a:graphic>
        </p:graphicFrame>
        <p:sp>
          <p:nvSpPr>
            <p:cNvPr id="9" name="Oval 8">
              <a:extLst>
                <a:ext uri="{FF2B5EF4-FFF2-40B4-BE49-F238E27FC236}">
                  <a16:creationId xmlns:a16="http://schemas.microsoft.com/office/drawing/2014/main" id="{0B70FB50-B705-4E51-BD28-BC1F8309356A}"/>
                </a:ext>
              </a:extLst>
            </p:cNvPr>
            <p:cNvSpPr>
              <a:spLocks noChangeArrowheads="1"/>
            </p:cNvSpPr>
            <p:nvPr/>
          </p:nvSpPr>
          <p:spPr bwMode="auto">
            <a:xfrm>
              <a:off x="6627578" y="4030295"/>
              <a:ext cx="62247" cy="69864"/>
            </a:xfrm>
            <a:prstGeom prst="ellipse">
              <a:avLst/>
            </a:prstGeom>
            <a:solidFill>
              <a:srgbClr val="FFFFFF"/>
            </a:solidFill>
            <a:ln w="9525" algn="ctr">
              <a:noFill/>
              <a:round/>
              <a:headEnd/>
              <a:tailEnd/>
            </a:ln>
          </p:spPr>
          <p:txBody>
            <a:bodyPr/>
            <a:lstStyle/>
            <a:p>
              <a:pPr marL="0" marR="0" lvl="0" indent="0" defTabSz="914377"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ea typeface="ＭＳ Ｐゴシック" pitchFamily="-112" charset="-128"/>
              </a:endParaRPr>
            </a:p>
          </p:txBody>
        </p:sp>
        <p:sp>
          <p:nvSpPr>
            <p:cNvPr id="10" name="Rectangle 36">
              <a:extLst>
                <a:ext uri="{FF2B5EF4-FFF2-40B4-BE49-F238E27FC236}">
                  <a16:creationId xmlns:a16="http://schemas.microsoft.com/office/drawing/2014/main" id="{A6DD75AF-45CE-4BF4-807C-70E4A30B0C2E}"/>
                </a:ext>
              </a:extLst>
            </p:cNvPr>
            <p:cNvSpPr>
              <a:spLocks noChangeArrowheads="1"/>
            </p:cNvSpPr>
            <p:nvPr/>
          </p:nvSpPr>
          <p:spPr bwMode="auto">
            <a:xfrm>
              <a:off x="1884696" y="1905936"/>
              <a:ext cx="629904" cy="387259"/>
            </a:xfrm>
            <a:prstGeom prst="rect">
              <a:avLst/>
            </a:prstGeom>
            <a:noFill/>
            <a:ln w="9525">
              <a:noFill/>
              <a:miter lim="800000"/>
              <a:headEnd/>
              <a:tailEnd/>
            </a:ln>
          </p:spPr>
          <p:txBody>
            <a:bodyPr lIns="69056" tIns="34529" rIns="69056" bIns="34529"/>
            <a:lstStyle/>
            <a:p>
              <a:pPr marL="257168" marR="0" lvl="0" indent="-257168" defTabSz="914400" eaLnBrk="0" fontAlgn="base" latinLnBrk="0" hangingPunct="0">
                <a:lnSpc>
                  <a:spcPct val="100000"/>
                </a:lnSpc>
                <a:spcBef>
                  <a:spcPct val="20000"/>
                </a:spcBef>
                <a:spcAft>
                  <a:spcPct val="0"/>
                </a:spcAft>
                <a:buClrTx/>
                <a:buSzTx/>
                <a:buFontTx/>
                <a:buNone/>
                <a:tabLst>
                  <a:tab pos="3428914" algn="l"/>
                </a:tabLst>
                <a:defRPr/>
              </a:pPr>
              <a:r>
                <a:rPr kumimoji="0" lang="en-US" sz="1200" b="1" i="0" u="none" strike="noStrike" kern="0" cap="none" spc="0" normalizeH="0" baseline="0" noProof="0" dirty="0">
                  <a:ln>
                    <a:noFill/>
                  </a:ln>
                  <a:solidFill>
                    <a:srgbClr val="000000"/>
                  </a:solidFill>
                  <a:effectLst/>
                  <a:uLnTx/>
                  <a:uFillTx/>
                  <a:ea typeface="ＭＳ Ｐゴシック" pitchFamily="-112" charset="-128"/>
                </a:rPr>
                <a:t>(Best)</a:t>
              </a:r>
            </a:p>
          </p:txBody>
        </p:sp>
        <p:sp>
          <p:nvSpPr>
            <p:cNvPr id="11" name="Rectangle 36">
              <a:extLst>
                <a:ext uri="{FF2B5EF4-FFF2-40B4-BE49-F238E27FC236}">
                  <a16:creationId xmlns:a16="http://schemas.microsoft.com/office/drawing/2014/main" id="{8D5D0250-3646-4C86-AC50-CDDD76127EEC}"/>
                </a:ext>
              </a:extLst>
            </p:cNvPr>
            <p:cNvSpPr>
              <a:spLocks noChangeArrowheads="1"/>
            </p:cNvSpPr>
            <p:nvPr/>
          </p:nvSpPr>
          <p:spPr bwMode="auto">
            <a:xfrm>
              <a:off x="9420404" y="6003895"/>
              <a:ext cx="637997" cy="404100"/>
            </a:xfrm>
            <a:prstGeom prst="rect">
              <a:avLst/>
            </a:prstGeom>
            <a:noFill/>
            <a:ln w="9525">
              <a:noFill/>
              <a:miter lim="800000"/>
              <a:headEnd/>
              <a:tailEnd/>
            </a:ln>
          </p:spPr>
          <p:txBody>
            <a:bodyPr lIns="69056" tIns="34529" rIns="69056" bIns="34529"/>
            <a:lstStyle/>
            <a:p>
              <a:pPr marL="257168" marR="0" lvl="0" indent="-257168" defTabSz="914400" eaLnBrk="0" fontAlgn="base" latinLnBrk="0" hangingPunct="0">
                <a:lnSpc>
                  <a:spcPct val="100000"/>
                </a:lnSpc>
                <a:spcBef>
                  <a:spcPct val="20000"/>
                </a:spcBef>
                <a:spcAft>
                  <a:spcPct val="0"/>
                </a:spcAft>
                <a:buClrTx/>
                <a:buSzTx/>
                <a:buFontTx/>
                <a:buNone/>
                <a:tabLst>
                  <a:tab pos="3428914" algn="l"/>
                </a:tabLst>
                <a:defRPr/>
              </a:pPr>
              <a:r>
                <a:rPr kumimoji="0" lang="en-US" sz="1200" b="1" i="0" u="none" strike="noStrike" kern="0" cap="none" spc="0" normalizeH="0" baseline="0" noProof="0" dirty="0">
                  <a:ln>
                    <a:noFill/>
                  </a:ln>
                  <a:solidFill>
                    <a:srgbClr val="000000"/>
                  </a:solidFill>
                  <a:effectLst/>
                  <a:uLnTx/>
                  <a:uFillTx/>
                  <a:ea typeface="ＭＳ Ｐゴシック" pitchFamily="-112" charset="-128"/>
                </a:rPr>
                <a:t>(Best)</a:t>
              </a:r>
            </a:p>
          </p:txBody>
        </p:sp>
        <p:grpSp>
          <p:nvGrpSpPr>
            <p:cNvPr id="12" name="Group 11">
              <a:extLst>
                <a:ext uri="{FF2B5EF4-FFF2-40B4-BE49-F238E27FC236}">
                  <a16:creationId xmlns:a16="http://schemas.microsoft.com/office/drawing/2014/main" id="{ADBA308F-80B0-442E-B756-6922F2AD9A41}"/>
                </a:ext>
              </a:extLst>
            </p:cNvPr>
            <p:cNvGrpSpPr/>
            <p:nvPr/>
          </p:nvGrpSpPr>
          <p:grpSpPr>
            <a:xfrm>
              <a:off x="3961236" y="1908744"/>
              <a:ext cx="4897853" cy="3721777"/>
              <a:chOff x="2504595" y="1159519"/>
              <a:chExt cx="4590470" cy="3234748"/>
            </a:xfrm>
          </p:grpSpPr>
          <p:sp>
            <p:nvSpPr>
              <p:cNvPr id="14" name="Left-Right Arrow 13">
                <a:extLst>
                  <a:ext uri="{FF2B5EF4-FFF2-40B4-BE49-F238E27FC236}">
                    <a16:creationId xmlns:a16="http://schemas.microsoft.com/office/drawing/2014/main" id="{25CE1AF1-189E-4A76-9211-C8C57B2655A1}"/>
                  </a:ext>
                </a:extLst>
              </p:cNvPr>
              <p:cNvSpPr/>
              <p:nvPr/>
            </p:nvSpPr>
            <p:spPr bwMode="auto">
              <a:xfrm rot="19597352">
                <a:off x="3354960" y="1868008"/>
                <a:ext cx="2886754" cy="1829299"/>
              </a:xfrm>
              <a:prstGeom prst="leftRightArrow">
                <a:avLst/>
              </a:prstGeom>
              <a:solidFill>
                <a:srgbClr val="1D52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uLnTx/>
                    <a:uFillTx/>
                    <a:ea typeface="ＭＳ Ｐゴシック" pitchFamily="-112" charset="-128"/>
                  </a:rPr>
                  <a:t>24%</a:t>
                </a:r>
              </a:p>
            </p:txBody>
          </p:sp>
          <p:sp>
            <p:nvSpPr>
              <p:cNvPr id="15" name="TextBox 14">
                <a:extLst>
                  <a:ext uri="{FF2B5EF4-FFF2-40B4-BE49-F238E27FC236}">
                    <a16:creationId xmlns:a16="http://schemas.microsoft.com/office/drawing/2014/main" id="{AA0C857D-346B-4847-ABD6-543DB560065E}"/>
                  </a:ext>
                </a:extLst>
              </p:cNvPr>
              <p:cNvSpPr txBox="1"/>
              <p:nvPr/>
            </p:nvSpPr>
            <p:spPr>
              <a:xfrm>
                <a:off x="2504595" y="3594167"/>
                <a:ext cx="1028700" cy="800100"/>
              </a:xfrm>
              <a:prstGeom prst="rect">
                <a:avLst/>
              </a:prstGeom>
              <a:solidFill>
                <a:srgbClr val="BF1F20"/>
              </a:solidFill>
            </p:spPr>
            <p:txBody>
              <a:bodyPr wrap="square" lIns="0" tIns="0" rIns="0" bIns="0" rtlCol="0" anchor="ctr"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ea typeface="ＭＳ Ｐゴシック" pitchFamily="-112" charset="-128"/>
                  </a:rPr>
                  <a:t>22% ABOVE</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ea typeface="ＭＳ Ｐゴシック" pitchFamily="-112" charset="-128"/>
                  </a:rPr>
                  <a:t>BUDGET</a:t>
                </a:r>
              </a:p>
            </p:txBody>
          </p:sp>
          <p:sp>
            <p:nvSpPr>
              <p:cNvPr id="16" name="TextBox 15">
                <a:extLst>
                  <a:ext uri="{FF2B5EF4-FFF2-40B4-BE49-F238E27FC236}">
                    <a16:creationId xmlns:a16="http://schemas.microsoft.com/office/drawing/2014/main" id="{8DE93297-F45C-4666-94F9-A979E768A387}"/>
                  </a:ext>
                </a:extLst>
              </p:cNvPr>
              <p:cNvSpPr txBox="1"/>
              <p:nvPr/>
            </p:nvSpPr>
            <p:spPr>
              <a:xfrm>
                <a:off x="6040874" y="1159519"/>
                <a:ext cx="1054191" cy="800100"/>
              </a:xfrm>
              <a:prstGeom prst="rect">
                <a:avLst/>
              </a:prstGeom>
              <a:solidFill>
                <a:srgbClr val="63A40D"/>
              </a:solidFill>
            </p:spPr>
            <p:txBody>
              <a:bodyPr wrap="square" tIns="0" bIns="0" rtlCol="0" anchor="ctr"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ea typeface="ＭＳ Ｐゴシック" pitchFamily="-112" charset="-128"/>
                  </a:rPr>
                  <a:t>2 %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ea typeface="ＭＳ Ｐゴシック" pitchFamily="-112" charset="-128"/>
                  </a:rPr>
                  <a:t>BELOW</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ea typeface="ＭＳ Ｐゴシック" pitchFamily="-112" charset="-128"/>
                  </a:rPr>
                  <a:t>BUDGET</a:t>
                </a:r>
              </a:p>
            </p:txBody>
          </p:sp>
        </p:grpSp>
        <p:sp>
          <p:nvSpPr>
            <p:cNvPr id="13" name="TextBox 12">
              <a:extLst>
                <a:ext uri="{FF2B5EF4-FFF2-40B4-BE49-F238E27FC236}">
                  <a16:creationId xmlns:a16="http://schemas.microsoft.com/office/drawing/2014/main" id="{A5487178-DC82-4771-86F2-8BED04EEF3D7}"/>
                </a:ext>
              </a:extLst>
            </p:cNvPr>
            <p:cNvSpPr txBox="1"/>
            <p:nvPr/>
          </p:nvSpPr>
          <p:spPr>
            <a:xfrm>
              <a:off x="4152901" y="2026653"/>
              <a:ext cx="1028700" cy="800100"/>
            </a:xfrm>
            <a:prstGeom prst="rect">
              <a:avLst/>
            </a:prstGeom>
            <a:solidFill>
              <a:srgbClr val="F2A900"/>
            </a:solidFill>
          </p:spPr>
          <p:txBody>
            <a:bodyPr wrap="square" lIns="0" tIns="0" rIns="0" bIns="0" rtlCol="0" anchor="ctr" anchorCtr="0">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rPr>
                <a:t>6% ABOVE</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rPr>
                <a:t>BUDGET</a:t>
              </a:r>
            </a:p>
          </p:txBody>
        </p:sp>
      </p:grpSp>
    </p:spTree>
    <p:extLst>
      <p:ext uri="{BB962C8B-B14F-4D97-AF65-F5344CB8AC3E}">
        <p14:creationId xmlns:p14="http://schemas.microsoft.com/office/powerpoint/2010/main" val="2238298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39225-CFBC-4BAC-BE63-BCAE85806BB6}"/>
              </a:ext>
            </a:extLst>
          </p:cNvPr>
          <p:cNvPicPr>
            <a:picLocks noChangeAspect="1"/>
          </p:cNvPicPr>
          <p:nvPr/>
        </p:nvPicPr>
        <p:blipFill rotWithShape="1">
          <a:blip r:embed="rId2"/>
          <a:srcRect l="33511" t="12909" r="29943" b="4606"/>
          <a:stretch/>
        </p:blipFill>
        <p:spPr>
          <a:xfrm>
            <a:off x="119832" y="787555"/>
            <a:ext cx="4462726" cy="5665831"/>
          </a:xfrm>
          <a:prstGeom prst="rect">
            <a:avLst/>
          </a:prstGeom>
          <a:ln w="3175">
            <a:solidFill>
              <a:schemeClr val="tx1"/>
            </a:solidFill>
          </a:ln>
        </p:spPr>
      </p:pic>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7E64064B-5EE4-49A9-B877-ACD47CA02187}"/>
              </a:ext>
            </a:extLst>
          </p:cNvPr>
          <p:cNvSpPr txBox="1">
            <a:spLocks noChangeArrowheads="1"/>
          </p:cNvSpPr>
          <p:nvPr/>
        </p:nvSpPr>
        <p:spPr bwMode="auto">
          <a:xfrm>
            <a:off x="1447799" y="274638"/>
            <a:ext cx="10024146"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Turbo Check – Proof of Concept</a:t>
            </a:r>
          </a:p>
        </p:txBody>
      </p:sp>
      <p:pic>
        <p:nvPicPr>
          <p:cNvPr id="8" name="Picture 7">
            <a:extLst>
              <a:ext uri="{FF2B5EF4-FFF2-40B4-BE49-F238E27FC236}">
                <a16:creationId xmlns:a16="http://schemas.microsoft.com/office/drawing/2014/main" id="{D1F59599-C58B-415D-8B47-95EFAF226CDF}"/>
              </a:ext>
            </a:extLst>
          </p:cNvPr>
          <p:cNvPicPr>
            <a:picLocks noChangeAspect="1"/>
          </p:cNvPicPr>
          <p:nvPr/>
        </p:nvPicPr>
        <p:blipFill rotWithShape="1">
          <a:blip r:embed="rId3"/>
          <a:srcRect l="35148" t="13818" r="31170" b="5091"/>
          <a:stretch/>
        </p:blipFill>
        <p:spPr>
          <a:xfrm>
            <a:off x="3737836" y="793810"/>
            <a:ext cx="4178285" cy="5658448"/>
          </a:xfrm>
          <a:prstGeom prst="rect">
            <a:avLst/>
          </a:prstGeom>
          <a:ln>
            <a:solidFill>
              <a:schemeClr val="accent1"/>
            </a:solidFill>
          </a:ln>
        </p:spPr>
      </p:pic>
      <p:pic>
        <p:nvPicPr>
          <p:cNvPr id="10" name="Picture 9">
            <a:extLst>
              <a:ext uri="{FF2B5EF4-FFF2-40B4-BE49-F238E27FC236}">
                <a16:creationId xmlns:a16="http://schemas.microsoft.com/office/drawing/2014/main" id="{58B86E1F-8365-4D39-BE2D-729B9ED59BD9}"/>
              </a:ext>
            </a:extLst>
          </p:cNvPr>
          <p:cNvPicPr>
            <a:picLocks noChangeAspect="1"/>
          </p:cNvPicPr>
          <p:nvPr/>
        </p:nvPicPr>
        <p:blipFill rotWithShape="1">
          <a:blip r:embed="rId4"/>
          <a:srcRect l="35182" t="14243" r="31375" b="5900"/>
          <a:stretch/>
        </p:blipFill>
        <p:spPr>
          <a:xfrm>
            <a:off x="7916120" y="780492"/>
            <a:ext cx="4229273" cy="5680643"/>
          </a:xfrm>
          <a:prstGeom prst="rect">
            <a:avLst/>
          </a:prstGeom>
          <a:ln>
            <a:solidFill>
              <a:schemeClr val="accent1"/>
            </a:solidFill>
          </a:ln>
        </p:spPr>
      </p:pic>
    </p:spTree>
    <p:extLst>
      <p:ext uri="{BB962C8B-B14F-4D97-AF65-F5344CB8AC3E}">
        <p14:creationId xmlns:p14="http://schemas.microsoft.com/office/powerpoint/2010/main" val="3852699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7E64064B-5EE4-49A9-B877-ACD47CA02187}"/>
              </a:ext>
            </a:extLst>
          </p:cNvPr>
          <p:cNvSpPr txBox="1">
            <a:spLocks noChangeArrowheads="1"/>
          </p:cNvSpPr>
          <p:nvPr/>
        </p:nvSpPr>
        <p:spPr bwMode="auto">
          <a:xfrm>
            <a:off x="1447799" y="274638"/>
            <a:ext cx="10024146"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Turbo Check – Proof of Concept (Cont.)</a:t>
            </a:r>
          </a:p>
        </p:txBody>
      </p:sp>
      <p:pic>
        <p:nvPicPr>
          <p:cNvPr id="9" name="Picture 8">
            <a:extLst>
              <a:ext uri="{FF2B5EF4-FFF2-40B4-BE49-F238E27FC236}">
                <a16:creationId xmlns:a16="http://schemas.microsoft.com/office/drawing/2014/main" id="{DAAE9BC5-232B-4570-8A12-B91A2EFF4FF6}"/>
              </a:ext>
            </a:extLst>
          </p:cNvPr>
          <p:cNvPicPr>
            <a:picLocks noChangeAspect="1"/>
          </p:cNvPicPr>
          <p:nvPr/>
        </p:nvPicPr>
        <p:blipFill rotWithShape="1">
          <a:blip r:embed="rId2"/>
          <a:srcRect l="35079" t="14182" r="31409" b="5900"/>
          <a:stretch/>
        </p:blipFill>
        <p:spPr>
          <a:xfrm>
            <a:off x="5486703" y="838200"/>
            <a:ext cx="4260542" cy="5715334"/>
          </a:xfrm>
          <a:prstGeom prst="rect">
            <a:avLst/>
          </a:prstGeom>
          <a:ln>
            <a:solidFill>
              <a:schemeClr val="accent1"/>
            </a:solidFill>
          </a:ln>
        </p:spPr>
      </p:pic>
      <p:pic>
        <p:nvPicPr>
          <p:cNvPr id="12" name="Picture 11">
            <a:extLst>
              <a:ext uri="{FF2B5EF4-FFF2-40B4-BE49-F238E27FC236}">
                <a16:creationId xmlns:a16="http://schemas.microsoft.com/office/drawing/2014/main" id="{F25D5E1C-F687-4EB4-907A-AF5065C82C8A}"/>
              </a:ext>
            </a:extLst>
          </p:cNvPr>
          <p:cNvPicPr>
            <a:picLocks noChangeAspect="1"/>
          </p:cNvPicPr>
          <p:nvPr/>
        </p:nvPicPr>
        <p:blipFill rotWithShape="1">
          <a:blip r:embed="rId3"/>
          <a:srcRect l="35216" t="14243" r="31443" b="5900"/>
          <a:stretch/>
        </p:blipFill>
        <p:spPr>
          <a:xfrm>
            <a:off x="1137079" y="838200"/>
            <a:ext cx="4260543" cy="5740200"/>
          </a:xfrm>
          <a:prstGeom prst="rect">
            <a:avLst/>
          </a:prstGeom>
          <a:ln>
            <a:solidFill>
              <a:schemeClr val="accent1"/>
            </a:solidFill>
          </a:ln>
        </p:spPr>
      </p:pic>
    </p:spTree>
    <p:extLst>
      <p:ext uri="{BB962C8B-B14F-4D97-AF65-F5344CB8AC3E}">
        <p14:creationId xmlns:p14="http://schemas.microsoft.com/office/powerpoint/2010/main" val="655589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fld id="{CD7523D8-0813-224C-91B3-A6EBF8F66999}" type="slidenum">
              <a:rPr lang="en-US" smtClean="0"/>
              <a:t>62</a:t>
            </a:fld>
            <a:endParaRPr lang="en-US" dirty="0"/>
          </a:p>
        </p:txBody>
      </p:sp>
      <p:sp>
        <p:nvSpPr>
          <p:cNvPr id="3" name="Text Box 14">
            <a:extLst>
              <a:ext uri="{FF2B5EF4-FFF2-40B4-BE49-F238E27FC236}">
                <a16:creationId xmlns:a16="http://schemas.microsoft.com/office/drawing/2014/main" id="{6471843D-407C-41CD-A3D9-643808D72D03}"/>
              </a:ext>
            </a:extLst>
          </p:cNvPr>
          <p:cNvSpPr txBox="1">
            <a:spLocks noChangeArrowheads="1"/>
          </p:cNvSpPr>
          <p:nvPr/>
        </p:nvSpPr>
        <p:spPr bwMode="auto">
          <a:xfrm>
            <a:off x="2569369" y="615385"/>
            <a:ext cx="7053262" cy="5478423"/>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50000"/>
              </a:spcBef>
            </a:pPr>
            <a:r>
              <a:rPr lang="en-US" sz="2400" b="1" dirty="0">
                <a:latin typeface="Arial" panose="020B0604020202020204" pitchFamily="34" charset="0"/>
                <a:cs typeface="Arial" panose="020B0604020202020204" pitchFamily="34" charset="0"/>
              </a:rPr>
              <a:t>EFCOG Project Controls Working Group Annual Meeting</a:t>
            </a:r>
          </a:p>
          <a:p>
            <a:pPr algn="ctr">
              <a:spcBef>
                <a:spcPct val="50000"/>
              </a:spcBef>
            </a:pPr>
            <a:endParaRPr lang="en-US" sz="2400" b="1" dirty="0">
              <a:latin typeface="Arial" panose="020B0604020202020204" pitchFamily="34" charset="0"/>
              <a:cs typeface="Arial" panose="020B0604020202020204" pitchFamily="34" charset="0"/>
            </a:endParaRPr>
          </a:p>
          <a:p>
            <a:pPr algn="ctr">
              <a:spcBef>
                <a:spcPct val="50000"/>
              </a:spcBef>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DOE 413.3B Guide and PM SOP Updates</a:t>
            </a:r>
          </a:p>
          <a:p>
            <a:pPr algn="ctr">
              <a:spcBef>
                <a:spcPct val="50000"/>
              </a:spcBef>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Upcoming PM-30 Reviews</a:t>
            </a:r>
          </a:p>
          <a:p>
            <a:pPr algn="ctr">
              <a:spcBef>
                <a:spcPct val="50000"/>
              </a:spcBef>
            </a:pPr>
            <a:endPar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a:p>
            <a:pPr algn="ctr">
              <a:spcBef>
                <a:spcPct val="50000"/>
              </a:spcBef>
            </a:pPr>
            <a:endParaRPr lang="en-US" sz="2000" b="1" dirty="0">
              <a:latin typeface="Arial" panose="020B0604020202020204" pitchFamily="34" charset="0"/>
              <a:cs typeface="Arial" panose="020B0604020202020204" pitchFamily="34" charset="0"/>
            </a:endParaRPr>
          </a:p>
          <a:p>
            <a:pPr algn="ctr">
              <a:spcBef>
                <a:spcPct val="50000"/>
              </a:spcBef>
            </a:pPr>
            <a:endParaRPr lang="en-US" sz="2000" b="1" dirty="0">
              <a:latin typeface="Arial" panose="020B0604020202020204" pitchFamily="34" charset="0"/>
              <a:cs typeface="Arial" panose="020B0604020202020204" pitchFamily="34" charset="0"/>
            </a:endParaRPr>
          </a:p>
          <a:p>
            <a:pPr algn="ctr">
              <a:spcBef>
                <a:spcPct val="50000"/>
              </a:spcBef>
            </a:pPr>
            <a:endParaRPr lang="en-US" dirty="0">
              <a:latin typeface="Arial" panose="020B0604020202020204" pitchFamily="34" charset="0"/>
              <a:cs typeface="Arial" panose="020B0604020202020204" pitchFamily="34" charset="0"/>
            </a:endParaRPr>
          </a:p>
          <a:p>
            <a:pPr algn="ctr">
              <a:spcBef>
                <a:spcPct val="50000"/>
              </a:spcBef>
            </a:pPr>
            <a:endParaRPr lang="en-US" dirty="0">
              <a:latin typeface="Arial" panose="020B0604020202020204" pitchFamily="34" charset="0"/>
              <a:cs typeface="Arial" panose="020B0604020202020204" pitchFamily="34" charset="0"/>
            </a:endParaRPr>
          </a:p>
          <a:p>
            <a:pPr algn="ctr">
              <a:spcBef>
                <a:spcPts val="0"/>
              </a:spcBef>
            </a:pPr>
            <a:r>
              <a:rPr lang="en-US" sz="1600" dirty="0">
                <a:latin typeface="Arial" panose="020B0604020202020204" pitchFamily="34" charset="0"/>
                <a:cs typeface="Arial" panose="020B0604020202020204" pitchFamily="34" charset="0"/>
              </a:rPr>
              <a:t>Mel Frank – Director</a:t>
            </a:r>
          </a:p>
          <a:p>
            <a:pPr algn="ctr">
              <a:spcBef>
                <a:spcPts val="0"/>
              </a:spcBef>
            </a:pPr>
            <a:r>
              <a:rPr lang="en-US" sz="1600" dirty="0">
                <a:latin typeface="Arial" panose="020B0604020202020204" pitchFamily="34" charset="0"/>
                <a:cs typeface="Arial" panose="020B0604020202020204" pitchFamily="34" charset="0"/>
              </a:rPr>
              <a:t>PM-30 Project Controls Division</a:t>
            </a:r>
          </a:p>
          <a:p>
            <a:pPr algn="ctr">
              <a:spcBef>
                <a:spcPts val="0"/>
              </a:spcBef>
            </a:pPr>
            <a:endParaRPr lang="en-US" sz="1600" dirty="0">
              <a:latin typeface="Arial" panose="020B0604020202020204" pitchFamily="34" charset="0"/>
              <a:cs typeface="Arial" panose="020B0604020202020204" pitchFamily="34" charset="0"/>
            </a:endParaRPr>
          </a:p>
          <a:p>
            <a:pPr algn="ctr">
              <a:spcBef>
                <a:spcPts val="0"/>
              </a:spcBef>
            </a:pPr>
            <a:r>
              <a:rPr lang="en-US" sz="1400" dirty="0">
                <a:latin typeface="Arial" panose="020B0604020202020204" pitchFamily="34" charset="0"/>
                <a:cs typeface="Arial" panose="020B0604020202020204" pitchFamily="34" charset="0"/>
              </a:rPr>
              <a:t>September 20, 2021</a:t>
            </a:r>
          </a:p>
        </p:txBody>
      </p:sp>
      <p:pic>
        <p:nvPicPr>
          <p:cNvPr id="6" name="Picture 5">
            <a:extLst>
              <a:ext uri="{FF2B5EF4-FFF2-40B4-BE49-F238E27FC236}">
                <a16:creationId xmlns:a16="http://schemas.microsoft.com/office/drawing/2014/main" id="{6D9F014F-3EF1-41BF-B672-70D00F9C6F0F}"/>
              </a:ext>
            </a:extLst>
          </p:cNvPr>
          <p:cNvPicPr>
            <a:picLocks noChangeAspect="1"/>
          </p:cNvPicPr>
          <p:nvPr/>
        </p:nvPicPr>
        <p:blipFill>
          <a:blip r:embed="rId2"/>
          <a:stretch>
            <a:fillRect/>
          </a:stretch>
        </p:blipFill>
        <p:spPr>
          <a:xfrm>
            <a:off x="5638664" y="3250281"/>
            <a:ext cx="1130563" cy="1130563"/>
          </a:xfrm>
          <a:prstGeom prst="rect">
            <a:avLst/>
          </a:prstGeom>
        </p:spPr>
      </p:pic>
    </p:spTree>
    <p:extLst>
      <p:ext uri="{BB962C8B-B14F-4D97-AF65-F5344CB8AC3E}">
        <p14:creationId xmlns:p14="http://schemas.microsoft.com/office/powerpoint/2010/main" val="146483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7E64064B-5EE4-49A9-B877-ACD47CA02187}"/>
              </a:ext>
            </a:extLst>
          </p:cNvPr>
          <p:cNvSpPr txBox="1">
            <a:spLocks noChangeArrowheads="1"/>
          </p:cNvSpPr>
          <p:nvPr/>
        </p:nvSpPr>
        <p:spPr bwMode="auto">
          <a:xfrm>
            <a:off x="1447799" y="274638"/>
            <a:ext cx="10024146"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DOE 413.3B Guide updates</a:t>
            </a:r>
          </a:p>
        </p:txBody>
      </p:sp>
      <p:sp>
        <p:nvSpPr>
          <p:cNvPr id="6" name="Text Box 11">
            <a:extLst>
              <a:ext uri="{FF2B5EF4-FFF2-40B4-BE49-F238E27FC236}">
                <a16:creationId xmlns:a16="http://schemas.microsoft.com/office/drawing/2014/main" id="{50599785-DE60-4161-B955-9AD5BF561833}"/>
              </a:ext>
            </a:extLst>
          </p:cNvPr>
          <p:cNvSpPr txBox="1">
            <a:spLocks noChangeArrowheads="1"/>
          </p:cNvSpPr>
          <p:nvPr/>
        </p:nvSpPr>
        <p:spPr bwMode="auto">
          <a:xfrm>
            <a:off x="914400" y="1147907"/>
            <a:ext cx="10805020" cy="4154984"/>
          </a:xfrm>
          <a:prstGeom prst="rect">
            <a:avLst/>
          </a:prstGeom>
          <a:noFill/>
          <a:ln w="9525">
            <a:noFill/>
            <a:miter lim="800000"/>
            <a:headEnd/>
            <a:tailEnd/>
          </a:ln>
          <a:effectLst/>
        </p:spPr>
        <p:txBody>
          <a:bodyPr wrap="square">
            <a:spAutoFit/>
          </a:bodyPr>
          <a:lstStyle/>
          <a:p>
            <a:pPr marL="342900" marR="0" lvl="0" indent="-342900" algn="just">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Times New Roman" panose="02020603050405020304" pitchFamily="18" charset="0"/>
              </a:rPr>
              <a:t>DOE Planning and Scheduling </a:t>
            </a:r>
            <a:r>
              <a:rPr lang="en-US" sz="2400" dirty="0">
                <a:effectLst/>
                <a:latin typeface="Calibri" panose="020F0502020204030204" pitchFamily="34" charset="0"/>
                <a:ea typeface="Times New Roman" panose="02020603050405020304" pitchFamily="18" charset="0"/>
              </a:rPr>
              <a:t>– new guide currently in final review for approval</a:t>
            </a:r>
          </a:p>
          <a:p>
            <a:pPr marL="342900" marR="0" lvl="0" indent="-342900" algn="just">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Times New Roman" panose="02020603050405020304" pitchFamily="18" charset="0"/>
              </a:rPr>
              <a:t>DOE Guide 413.3-10A, Earned Value Management System  </a:t>
            </a:r>
            <a:r>
              <a:rPr lang="en-US" sz="2400" dirty="0">
                <a:effectLst/>
                <a:latin typeface="Calibri" panose="020F0502020204030204" pitchFamily="34" charset="0"/>
                <a:ea typeface="Times New Roman" panose="02020603050405020304" pitchFamily="18" charset="0"/>
              </a:rPr>
              <a:t>– rewrite and update of guide is currently in initial Department wide review</a:t>
            </a:r>
          </a:p>
          <a:p>
            <a:pPr marL="342900" marR="0" lvl="0" indent="-342900" algn="just">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Times New Roman" panose="02020603050405020304" pitchFamily="18" charset="0"/>
              </a:rPr>
              <a:t>DOE Guide 413.3-21, Risk </a:t>
            </a:r>
            <a:r>
              <a:rPr lang="en-US" sz="2400" dirty="0">
                <a:effectLst/>
                <a:latin typeface="Calibri" panose="020F0502020204030204" pitchFamily="34" charset="0"/>
                <a:ea typeface="Times New Roman" panose="02020603050405020304" pitchFamily="18" charset="0"/>
              </a:rPr>
              <a:t>–</a:t>
            </a:r>
            <a:r>
              <a:rPr lang="en-US" sz="2400" b="1" dirty="0">
                <a:effectLst/>
                <a:latin typeface="Calibri" panose="020F0502020204030204" pitchFamily="34" charset="0"/>
                <a:ea typeface="Times New Roman" panose="02020603050405020304" pitchFamily="18" charset="0"/>
              </a:rPr>
              <a:t> </a:t>
            </a:r>
            <a:r>
              <a:rPr lang="en-US" sz="2400" dirty="0">
                <a:latin typeface="Calibri" panose="020F0502020204030204" pitchFamily="34" charset="0"/>
                <a:ea typeface="Times New Roman" panose="02020603050405020304" pitchFamily="18" charset="0"/>
              </a:rPr>
              <a:t>L</a:t>
            </a:r>
            <a:r>
              <a:rPr lang="en-US" sz="2400" dirty="0">
                <a:effectLst/>
                <a:latin typeface="Calibri" panose="020F0502020204030204" pitchFamily="34" charset="0"/>
                <a:ea typeface="Times New Roman" panose="02020603050405020304" pitchFamily="18" charset="0"/>
              </a:rPr>
              <a:t>imited update incorporating Joint Confidence Levels.  Guide is in final review period for approval, closes 9-23-2021.</a:t>
            </a:r>
          </a:p>
          <a:p>
            <a:pPr marR="0" lvl="0" algn="just">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2400" b="1" dirty="0">
                <a:latin typeface="Calibri" panose="020F0502020204030204" pitchFamily="34" charset="0"/>
                <a:ea typeface="Times New Roman" panose="02020603050405020304" pitchFamily="18" charset="0"/>
              </a:rPr>
              <a:t>DOE Guide 413.3-20, </a:t>
            </a:r>
            <a:r>
              <a:rPr lang="en-US" sz="2400" b="1" dirty="0">
                <a:effectLst/>
                <a:latin typeface="Calibri" panose="020F0502020204030204" pitchFamily="34" charset="0"/>
                <a:ea typeface="Times New Roman" panose="02020603050405020304" pitchFamily="18" charset="0"/>
              </a:rPr>
              <a:t>Change Control Management Guide </a:t>
            </a:r>
            <a:r>
              <a:rPr lang="en-US" sz="2400" dirty="0">
                <a:effectLst/>
                <a:latin typeface="Calibri" panose="020F0502020204030204" pitchFamily="34" charset="0"/>
                <a:ea typeface="Times New Roman" panose="02020603050405020304" pitchFamily="18" charset="0"/>
              </a:rPr>
              <a:t>–</a:t>
            </a:r>
            <a:r>
              <a:rPr lang="en-US" sz="2400" b="1" dirty="0">
                <a:effectLst/>
                <a:latin typeface="Calibri" panose="020F0502020204030204" pitchFamily="34" charset="0"/>
                <a:ea typeface="Times New Roman" panose="02020603050405020304" pitchFamily="18" charset="0"/>
              </a:rPr>
              <a:t> </a:t>
            </a:r>
            <a:r>
              <a:rPr lang="en-US" sz="2400" dirty="0">
                <a:effectLst/>
                <a:latin typeface="Calibri" panose="020F0502020204030204" pitchFamily="34" charset="0"/>
                <a:ea typeface="Times New Roman" panose="02020603050405020304" pitchFamily="18" charset="0"/>
              </a:rPr>
              <a:t>U</a:t>
            </a:r>
            <a:r>
              <a:rPr lang="en-US" sz="2400" dirty="0">
                <a:latin typeface="Calibri" panose="020F0502020204030204" pitchFamily="34" charset="0"/>
                <a:ea typeface="Times New Roman" panose="02020603050405020304" pitchFamily="18" charset="0"/>
              </a:rPr>
              <a:t>pdate October 2021 incorporating root cause analysis, Over Target Baseline (OTB) and Over Target Schedule (OTS) </a:t>
            </a:r>
            <a:endParaRPr lang="en-US" sz="2400" dirty="0">
              <a:effectLst/>
              <a:latin typeface="Calibri" panose="020F0502020204030204" pitchFamily="34" charset="0"/>
              <a:ea typeface="Calibri" panose="020F0502020204030204" pitchFamily="34" charset="0"/>
            </a:endParaRPr>
          </a:p>
        </p:txBody>
      </p:sp>
      <p:pic>
        <p:nvPicPr>
          <p:cNvPr id="8" name="Picture 7" descr="Shape, icon, arrow&#10;&#10;Description automatically generated">
            <a:extLst>
              <a:ext uri="{FF2B5EF4-FFF2-40B4-BE49-F238E27FC236}">
                <a16:creationId xmlns:a16="http://schemas.microsoft.com/office/drawing/2014/main" id="{8DE54D76-C9DC-4310-A1DB-5C569C8B4FA4}"/>
              </a:ext>
            </a:extLst>
          </p:cNvPr>
          <p:cNvPicPr>
            <a:picLocks noChangeAspect="1"/>
          </p:cNvPicPr>
          <p:nvPr/>
        </p:nvPicPr>
        <p:blipFill>
          <a:blip r:embed="rId2"/>
          <a:stretch>
            <a:fillRect/>
          </a:stretch>
        </p:blipFill>
        <p:spPr>
          <a:xfrm>
            <a:off x="11167923" y="1109425"/>
            <a:ext cx="608044" cy="608044"/>
          </a:xfrm>
          <a:prstGeom prst="rect">
            <a:avLst/>
          </a:prstGeom>
        </p:spPr>
      </p:pic>
    </p:spTree>
    <p:extLst>
      <p:ext uri="{BB962C8B-B14F-4D97-AF65-F5344CB8AC3E}">
        <p14:creationId xmlns:p14="http://schemas.microsoft.com/office/powerpoint/2010/main" val="2842149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7E64064B-5EE4-49A9-B877-ACD47CA02187}"/>
              </a:ext>
            </a:extLst>
          </p:cNvPr>
          <p:cNvSpPr txBox="1">
            <a:spLocks noChangeArrowheads="1"/>
          </p:cNvSpPr>
          <p:nvPr/>
        </p:nvSpPr>
        <p:spPr bwMode="auto">
          <a:xfrm>
            <a:off x="1447799" y="274638"/>
            <a:ext cx="10024146"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PM Standard Operating Procedure Updates</a:t>
            </a:r>
          </a:p>
        </p:txBody>
      </p:sp>
      <p:sp>
        <p:nvSpPr>
          <p:cNvPr id="6" name="Text Box 11">
            <a:extLst>
              <a:ext uri="{FF2B5EF4-FFF2-40B4-BE49-F238E27FC236}">
                <a16:creationId xmlns:a16="http://schemas.microsoft.com/office/drawing/2014/main" id="{50599785-DE60-4161-B955-9AD5BF561833}"/>
              </a:ext>
            </a:extLst>
          </p:cNvPr>
          <p:cNvSpPr txBox="1">
            <a:spLocks noChangeArrowheads="1"/>
          </p:cNvSpPr>
          <p:nvPr/>
        </p:nvSpPr>
        <p:spPr bwMode="auto">
          <a:xfrm>
            <a:off x="914400" y="1147907"/>
            <a:ext cx="10805020" cy="5632311"/>
          </a:xfrm>
          <a:prstGeom prst="rect">
            <a:avLst/>
          </a:prstGeom>
          <a:noFill/>
          <a:ln w="9525">
            <a:noFill/>
            <a:miter lim="800000"/>
            <a:headEnd/>
            <a:tailEnd/>
          </a:ln>
          <a:effectLst/>
        </p:spPr>
        <p:txBody>
          <a:bodyPr wrap="square">
            <a:spAutoFit/>
          </a:bodyPr>
          <a:lstStyle/>
          <a:p>
            <a:pPr marL="342900" marR="0" lvl="0" indent="-342900" algn="just">
              <a:spcBef>
                <a:spcPts val="0"/>
              </a:spcBef>
              <a:spcAft>
                <a:spcPts val="0"/>
              </a:spcAft>
              <a:buFont typeface="Symbol" panose="05050102010706020507" pitchFamily="18" charset="2"/>
              <a:buChar char=""/>
            </a:pPr>
            <a:endParaRPr lang="en-US" sz="2400" dirty="0">
              <a:latin typeface="Calibri" panose="020F0502020204030204" pitchFamily="34" charset="0"/>
              <a:ea typeface="Times New Roman" panose="02020603050405020304" pitchFamily="18" charset="0"/>
            </a:endParaRPr>
          </a:p>
          <a:p>
            <a:pPr marL="342900" indent="-342900" algn="just">
              <a:buFont typeface="Symbol" panose="05050102010706020507" pitchFamily="18" charset="2"/>
              <a:buChar char=""/>
            </a:pPr>
            <a:r>
              <a:rPr lang="en-US" sz="2400" b="1" dirty="0">
                <a:effectLst/>
                <a:latin typeface="Calibri" panose="020F0502020204030204" pitchFamily="34" charset="0"/>
                <a:ea typeface="Times New Roman" panose="02020603050405020304" pitchFamily="18" charset="0"/>
              </a:rPr>
              <a:t>EVMS Compliance Review Standard Operating Procedure (ECRSOP) </a:t>
            </a:r>
            <a:r>
              <a:rPr lang="en-US" sz="2400" dirty="0">
                <a:effectLst/>
                <a:latin typeface="Calibri" panose="020F0502020204030204" pitchFamily="34" charset="0"/>
                <a:ea typeface="Times New Roman" panose="02020603050405020304" pitchFamily="18" charset="0"/>
              </a:rPr>
              <a:t>– Update underway, </a:t>
            </a:r>
            <a:r>
              <a:rPr lang="en-US" sz="2400" dirty="0">
                <a:latin typeface="Calibri" panose="020F0502020204030204" pitchFamily="34" charset="0"/>
                <a:ea typeface="Times New Roman" panose="02020603050405020304" pitchFamily="18" charset="0"/>
              </a:rPr>
              <a:t>revised release expected </a:t>
            </a:r>
            <a:r>
              <a:rPr lang="en-US" sz="2400" dirty="0">
                <a:effectLst/>
                <a:latin typeface="Calibri" panose="020F0502020204030204" pitchFamily="34" charset="0"/>
                <a:ea typeface="Times New Roman" panose="02020603050405020304" pitchFamily="18" charset="0"/>
              </a:rPr>
              <a:t>January 2022.</a:t>
            </a:r>
          </a:p>
          <a:p>
            <a:pPr marL="342900" indent="-342900" algn="just">
              <a:buFont typeface="Symbol" panose="05050102010706020507" pitchFamily="18" charset="2"/>
              <a:buChar char=""/>
            </a:pPr>
            <a:endParaRPr lang="en-US" sz="2400" dirty="0">
              <a:latin typeface="Calibri" panose="020F0502020204030204" pitchFamily="34" charset="0"/>
              <a:ea typeface="Times New Roman" panose="02020603050405020304" pitchFamily="18" charset="0"/>
            </a:endParaRPr>
          </a:p>
          <a:p>
            <a:pPr marL="342900" indent="-342900" algn="just">
              <a:buFont typeface="Symbol" panose="05050102010706020507" pitchFamily="18" charset="2"/>
              <a:buChar char=""/>
            </a:pPr>
            <a:r>
              <a:rPr lang="en-US" sz="2400" i="1" dirty="0">
                <a:effectLst/>
                <a:latin typeface="Calibri" panose="020F0502020204030204" pitchFamily="34" charset="0"/>
                <a:ea typeface="Times New Roman" panose="02020603050405020304" pitchFamily="18" charset="0"/>
              </a:rPr>
              <a:t>EVMS Compliance Review Standard Operating Procedure (ECRSOP), Appendix A </a:t>
            </a:r>
            <a:r>
              <a:rPr lang="en-US" sz="2400" b="1" dirty="0">
                <a:effectLst/>
                <a:latin typeface="Calibri" panose="020F0502020204030204" pitchFamily="34" charset="0"/>
                <a:ea typeface="Times New Roman" panose="02020603050405020304" pitchFamily="18" charset="0"/>
              </a:rPr>
              <a:t>Compliance Assessment Guidance (CAG) </a:t>
            </a:r>
            <a:r>
              <a:rPr lang="en-US" sz="2400" dirty="0">
                <a:effectLst/>
                <a:latin typeface="Calibri" panose="020F0502020204030204" pitchFamily="34" charset="0"/>
                <a:ea typeface="Times New Roman" panose="02020603050405020304" pitchFamily="18" charset="0"/>
              </a:rPr>
              <a:t>– Update underway, initial draft being reviewed. Secondary draft due October 2021, release expected by January 2022. </a:t>
            </a:r>
          </a:p>
          <a:p>
            <a:pPr marL="342900" indent="-342900" algn="just">
              <a:buFont typeface="Symbol" panose="05050102010706020507" pitchFamily="18" charset="2"/>
              <a:buChar char=""/>
            </a:pPr>
            <a:endParaRPr lang="en-US" sz="2400" dirty="0">
              <a:latin typeface="Calibri" panose="020F0502020204030204" pitchFamily="34" charset="0"/>
              <a:ea typeface="Times New Roman" panose="02020603050405020304" pitchFamily="18" charset="0"/>
            </a:endParaRPr>
          </a:p>
          <a:p>
            <a:pPr marL="342900" indent="-342900" algn="just">
              <a:buFont typeface="Symbol" panose="05050102010706020507" pitchFamily="18" charset="2"/>
              <a:buChar char=""/>
            </a:pPr>
            <a:r>
              <a:rPr lang="en-US" sz="2400" i="1" dirty="0">
                <a:effectLst/>
                <a:latin typeface="Calibri" panose="020F0502020204030204" pitchFamily="34" charset="0"/>
                <a:ea typeface="Times New Roman" panose="02020603050405020304" pitchFamily="18" charset="0"/>
              </a:rPr>
              <a:t>EVMS Compliance Review Standard Operating Procedure (ECRSOP), Appendix A  </a:t>
            </a:r>
            <a:r>
              <a:rPr lang="en-US" sz="2400" b="1" dirty="0">
                <a:effectLst/>
                <a:latin typeface="Calibri" panose="020F0502020204030204" pitchFamily="34" charset="0"/>
                <a:ea typeface="Times New Roman" panose="02020603050405020304" pitchFamily="18" charset="0"/>
              </a:rPr>
              <a:t>PM EVMS Compliance Review Checklist (CRC) </a:t>
            </a:r>
            <a:r>
              <a:rPr lang="en-US" sz="2400" dirty="0">
                <a:effectLst/>
                <a:latin typeface="Calibri" panose="020F0502020204030204" pitchFamily="34" charset="0"/>
                <a:ea typeface="Times New Roman" panose="02020603050405020304" pitchFamily="18" charset="0"/>
              </a:rPr>
              <a:t>- Update underway, release expected by February 2022. </a:t>
            </a:r>
          </a:p>
          <a:p>
            <a:pPr marL="342900" indent="-342900" algn="just">
              <a:buFont typeface="Symbol" panose="05050102010706020507" pitchFamily="18" charset="2"/>
              <a:buChar char=""/>
            </a:pPr>
            <a:endParaRPr lang="en-US" sz="2400" b="1" dirty="0">
              <a:effectLst/>
              <a:latin typeface="Calibri" panose="020F0502020204030204" pitchFamily="34" charset="0"/>
              <a:ea typeface="Times New Roman" panose="02020603050405020304" pitchFamily="18" charset="0"/>
            </a:endParaRPr>
          </a:p>
          <a:p>
            <a:pPr marL="342900" indent="-342900" algn="just">
              <a:buFont typeface="Symbol" panose="05050102010706020507" pitchFamily="18" charset="2"/>
              <a:buChar char=""/>
            </a:pPr>
            <a:endParaRPr lang="en-US" sz="2400" dirty="0">
              <a:effectLst/>
              <a:latin typeface="Calibri" panose="020F0502020204030204" pitchFamily="34" charset="0"/>
              <a:ea typeface="Times New Roman" panose="02020603050405020304" pitchFamily="18" charset="0"/>
            </a:endParaRPr>
          </a:p>
          <a:p>
            <a:pPr marR="0" lvl="0" algn="just">
              <a:spcBef>
                <a:spcPts val="0"/>
              </a:spcBef>
              <a:spcAft>
                <a:spcPts val="0"/>
              </a:spcAft>
            </a:pPr>
            <a:r>
              <a:rPr lang="en-US" sz="2400" dirty="0">
                <a:effectLst/>
                <a:latin typeface="Calibri" panose="020F0502020204030204" pitchFamily="34" charset="0"/>
                <a:ea typeface="Times New Roman" panose="02020603050405020304" pitchFamily="18" charset="0"/>
              </a:rPr>
              <a:t>  </a:t>
            </a:r>
          </a:p>
          <a:p>
            <a:pPr marL="342900" marR="0" lvl="0" indent="-342900" algn="just">
              <a:spcBef>
                <a:spcPts val="0"/>
              </a:spcBef>
              <a:spcAft>
                <a:spcPts val="0"/>
              </a:spcAft>
              <a:buFont typeface="Symbol" panose="05050102010706020507" pitchFamily="18" charset="2"/>
              <a:buChar char=""/>
            </a:pPr>
            <a:endParaRPr lang="en-US" sz="24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894022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7E64064B-5EE4-49A9-B877-ACD47CA02187}"/>
              </a:ext>
            </a:extLst>
          </p:cNvPr>
          <p:cNvSpPr txBox="1">
            <a:spLocks noChangeArrowheads="1"/>
          </p:cNvSpPr>
          <p:nvPr/>
        </p:nvSpPr>
        <p:spPr bwMode="auto">
          <a:xfrm>
            <a:off x="1447799" y="274638"/>
            <a:ext cx="10024146"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Upcoming PM-30 EVMS Reviews . . . . Or </a:t>
            </a:r>
          </a:p>
        </p:txBody>
      </p:sp>
      <p:sp>
        <p:nvSpPr>
          <p:cNvPr id="6" name="Text Box 11">
            <a:extLst>
              <a:ext uri="{FF2B5EF4-FFF2-40B4-BE49-F238E27FC236}">
                <a16:creationId xmlns:a16="http://schemas.microsoft.com/office/drawing/2014/main" id="{50599785-DE60-4161-B955-9AD5BF561833}"/>
              </a:ext>
            </a:extLst>
          </p:cNvPr>
          <p:cNvSpPr txBox="1">
            <a:spLocks noChangeArrowheads="1"/>
          </p:cNvSpPr>
          <p:nvPr/>
        </p:nvSpPr>
        <p:spPr bwMode="auto">
          <a:xfrm>
            <a:off x="914400" y="1147907"/>
            <a:ext cx="10805020" cy="5632311"/>
          </a:xfrm>
          <a:prstGeom prst="rect">
            <a:avLst/>
          </a:prstGeom>
          <a:noFill/>
          <a:ln w="9525">
            <a:noFill/>
            <a:miter lim="800000"/>
            <a:headEnd/>
            <a:tailEnd/>
          </a:ln>
          <a:effectLst/>
        </p:spPr>
        <p:txBody>
          <a:bodyPr wrap="square">
            <a:spAutoFit/>
          </a:bodyPr>
          <a:lstStyle/>
          <a:p>
            <a:pPr marL="342900" marR="0" lvl="0" indent="-342900" algn="just">
              <a:spcBef>
                <a:spcPts val="0"/>
              </a:spcBef>
              <a:spcAft>
                <a:spcPts val="0"/>
              </a:spcAft>
              <a:buFont typeface="Symbol" panose="05050102010706020507" pitchFamily="18" charset="2"/>
              <a:buChar char=""/>
            </a:pPr>
            <a:endParaRPr lang="en-US" sz="2400" dirty="0">
              <a:latin typeface="Calibri" panose="020F0502020204030204" pitchFamily="34" charset="0"/>
              <a:ea typeface="Times New Roman" panose="02020603050405020304" pitchFamily="18" charset="0"/>
            </a:endParaRPr>
          </a:p>
          <a:p>
            <a:pPr marL="342900" indent="-342900" algn="jus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TRIAD – Implementation Review</a:t>
            </a:r>
          </a:p>
          <a:p>
            <a:pPr marL="342900" indent="-342900" algn="just">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Y-12 – Certification/Implementation Review (new contract)</a:t>
            </a:r>
          </a:p>
          <a:p>
            <a:pPr marL="342900" indent="-342900" algn="jus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Y-12 </a:t>
            </a:r>
            <a:r>
              <a:rPr lang="en-US" sz="2400" dirty="0">
                <a:latin typeface="Calibri" panose="020F0502020204030204" pitchFamily="34" charset="0"/>
                <a:ea typeface="Times New Roman" panose="02020603050405020304" pitchFamily="18" charset="0"/>
              </a:rPr>
              <a:t>– Certification/Implementation Review (UPF breakout)</a:t>
            </a:r>
          </a:p>
          <a:p>
            <a:pPr marL="342900" indent="-342900" algn="just">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Pantex – Certification Extension/Implementation Review (new contract)</a:t>
            </a:r>
          </a:p>
          <a:p>
            <a:pPr marL="342900" indent="-342900" algn="just">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SRS – Certification Review (SRNS or new contractor)</a:t>
            </a:r>
          </a:p>
          <a:p>
            <a:pPr marL="342900" indent="-342900" algn="just">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WIPP – Certification/Implementation Review (new contract)</a:t>
            </a:r>
          </a:p>
          <a:p>
            <a:pPr marL="342900" indent="-342900" algn="just">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PORTS – Implementation Review</a:t>
            </a:r>
          </a:p>
          <a:p>
            <a:pPr marL="342900" indent="-342900" algn="just">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Others?</a:t>
            </a:r>
          </a:p>
          <a:p>
            <a:pPr marL="342900" indent="-342900" algn="just">
              <a:buFont typeface="Symbol" panose="05050102010706020507" pitchFamily="18" charset="2"/>
              <a:buChar char=""/>
            </a:pPr>
            <a:endParaRPr lang="en-US" sz="2400" dirty="0">
              <a:latin typeface="Calibri" panose="020F0502020204030204" pitchFamily="34" charset="0"/>
              <a:ea typeface="Times New Roman" panose="02020603050405020304" pitchFamily="18" charset="0"/>
            </a:endParaRPr>
          </a:p>
          <a:p>
            <a:pPr marL="342900" indent="-342900" algn="just">
              <a:buFont typeface="Symbol" panose="05050102010706020507" pitchFamily="18" charset="2"/>
              <a:buChar char=""/>
            </a:pPr>
            <a:endParaRPr lang="en-US" sz="2400" dirty="0">
              <a:effectLst/>
              <a:latin typeface="Calibri" panose="020F0502020204030204" pitchFamily="34" charset="0"/>
              <a:ea typeface="Times New Roman" panose="02020603050405020304" pitchFamily="18" charset="0"/>
            </a:endParaRPr>
          </a:p>
          <a:p>
            <a:pPr marL="342900" indent="-342900" algn="just">
              <a:buFont typeface="Symbol" panose="05050102010706020507" pitchFamily="18" charset="2"/>
              <a:buChar char=""/>
            </a:pPr>
            <a:endParaRPr lang="en-US" sz="2400" b="1" dirty="0">
              <a:effectLst/>
              <a:latin typeface="Calibri" panose="020F0502020204030204" pitchFamily="34" charset="0"/>
              <a:ea typeface="Times New Roman" panose="02020603050405020304" pitchFamily="18" charset="0"/>
            </a:endParaRPr>
          </a:p>
          <a:p>
            <a:pPr marL="342900" indent="-342900" algn="just">
              <a:buFont typeface="Symbol" panose="05050102010706020507" pitchFamily="18" charset="2"/>
              <a:buChar char=""/>
            </a:pPr>
            <a:endParaRPr lang="en-US" sz="2400" dirty="0">
              <a:effectLst/>
              <a:latin typeface="Calibri" panose="020F0502020204030204" pitchFamily="34" charset="0"/>
              <a:ea typeface="Times New Roman" panose="02020603050405020304" pitchFamily="18" charset="0"/>
            </a:endParaRPr>
          </a:p>
          <a:p>
            <a:pPr marR="0" lvl="0" algn="just">
              <a:spcBef>
                <a:spcPts val="0"/>
              </a:spcBef>
              <a:spcAft>
                <a:spcPts val="0"/>
              </a:spcAft>
            </a:pPr>
            <a:r>
              <a:rPr lang="en-US" sz="2400" dirty="0">
                <a:effectLst/>
                <a:latin typeface="Calibri" panose="020F0502020204030204" pitchFamily="34" charset="0"/>
                <a:ea typeface="Times New Roman" panose="02020603050405020304" pitchFamily="18" charset="0"/>
              </a:rPr>
              <a:t>  </a:t>
            </a:r>
          </a:p>
          <a:p>
            <a:pPr marL="342900" marR="0" lvl="0" indent="-342900" algn="just">
              <a:spcBef>
                <a:spcPts val="0"/>
              </a:spcBef>
              <a:spcAft>
                <a:spcPts val="0"/>
              </a:spcAft>
              <a:buFont typeface="Symbol" panose="05050102010706020507" pitchFamily="18" charset="2"/>
              <a:buChar char=""/>
            </a:pPr>
            <a:endParaRPr lang="en-US" sz="24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0180684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C555A-EE94-4684-A2AA-747FC97F329E}"/>
              </a:ext>
            </a:extLst>
          </p:cNvPr>
          <p:cNvSpPr>
            <a:spLocks noGrp="1"/>
          </p:cNvSpPr>
          <p:nvPr>
            <p:ph type="sldNum" sz="quarter" idx="12"/>
          </p:nvPr>
        </p:nvSpPr>
        <p:spPr>
          <a:xfrm>
            <a:off x="9549674" y="6433641"/>
            <a:ext cx="1596292" cy="40461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7523D8-0813-224C-91B3-A6EBF8F66999}" type="slidenum">
              <a:rPr kumimoji="0" lang="en-US" sz="1200" b="0" i="0" u="none" strike="noStrike" kern="1200" cap="none" spc="0" normalizeH="0" baseline="0" noProof="0" smtClean="0">
                <a:ln>
                  <a:noFill/>
                </a:ln>
                <a:solidFill>
                  <a:srgbClr val="191B0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7E64064B-5EE4-49A9-B877-ACD47CA02187}"/>
              </a:ext>
            </a:extLst>
          </p:cNvPr>
          <p:cNvSpPr txBox="1">
            <a:spLocks noChangeArrowheads="1"/>
          </p:cNvSpPr>
          <p:nvPr/>
        </p:nvSpPr>
        <p:spPr bwMode="auto">
          <a:xfrm>
            <a:off x="1447799" y="221372"/>
            <a:ext cx="10024146" cy="17219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Reinstitute a Series of RSAVs to Introduce ASU EVMS Study Methods and Techniques with the Primary Goal of Building a Better and Sustainable DOE EVMS Mission   </a:t>
            </a:r>
          </a:p>
        </p:txBody>
      </p:sp>
      <p:sp>
        <p:nvSpPr>
          <p:cNvPr id="7" name="TextBox 6">
            <a:extLst>
              <a:ext uri="{FF2B5EF4-FFF2-40B4-BE49-F238E27FC236}">
                <a16:creationId xmlns:a16="http://schemas.microsoft.com/office/drawing/2014/main" id="{1ED6035E-1C19-4B3F-B7DC-AA5D44BB767F}"/>
              </a:ext>
            </a:extLst>
          </p:cNvPr>
          <p:cNvSpPr txBox="1"/>
          <p:nvPr/>
        </p:nvSpPr>
        <p:spPr>
          <a:xfrm>
            <a:off x="2400124" y="2683043"/>
            <a:ext cx="7947696" cy="830997"/>
          </a:xfrm>
          <a:prstGeom prst="rect">
            <a:avLst/>
          </a:prstGeom>
          <a:noFill/>
        </p:spPr>
        <p:txBody>
          <a:bodyPr wrap="square">
            <a:spAutoFit/>
          </a:bodyPr>
          <a:lstStyle/>
          <a:p>
            <a:r>
              <a:rPr lang="en-US" sz="2800" dirty="0">
                <a:latin typeface="Amasis MT Pro Black" panose="020B0604020202020204" pitchFamily="18" charset="0"/>
              </a:rPr>
              <a:t>“Never mistake activity for achievement.”</a:t>
            </a:r>
          </a:p>
          <a:p>
            <a:r>
              <a:rPr lang="en-US" sz="2000" dirty="0">
                <a:latin typeface="Amasis MT Pro Black" panose="020B0604020202020204" pitchFamily="18" charset="0"/>
              </a:rPr>
              <a:t> 								- Coach John Wooden </a:t>
            </a:r>
          </a:p>
        </p:txBody>
      </p:sp>
      <p:pic>
        <p:nvPicPr>
          <p:cNvPr id="1026" name="Picture 2" descr="Coach Drawing - John Wooden by Greg Joens">
            <a:extLst>
              <a:ext uri="{FF2B5EF4-FFF2-40B4-BE49-F238E27FC236}">
                <a16:creationId xmlns:a16="http://schemas.microsoft.com/office/drawing/2014/main" id="{5779931D-5640-4135-B0A1-EBB41A1C2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0743" y="3163421"/>
            <a:ext cx="1098934" cy="14716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ker Film Room: How to Read Diagrams of Basketball Plays - Silver Screen  and Roll">
            <a:extLst>
              <a:ext uri="{FF2B5EF4-FFF2-40B4-BE49-F238E27FC236}">
                <a16:creationId xmlns:a16="http://schemas.microsoft.com/office/drawing/2014/main" id="{D06278ED-543E-469E-A647-28F0A8794C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9" t="3293" r="1203" b="15620"/>
          <a:stretch/>
        </p:blipFill>
        <p:spPr bwMode="auto">
          <a:xfrm>
            <a:off x="8797952" y="4635025"/>
            <a:ext cx="1349570" cy="11044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84C4D42-CD96-4C20-9EAC-F7013FAF88C3}"/>
              </a:ext>
            </a:extLst>
          </p:cNvPr>
          <p:cNvPicPr>
            <a:picLocks noChangeAspect="1"/>
          </p:cNvPicPr>
          <p:nvPr/>
        </p:nvPicPr>
        <p:blipFill>
          <a:blip r:embed="rId4"/>
          <a:stretch>
            <a:fillRect/>
          </a:stretch>
        </p:blipFill>
        <p:spPr>
          <a:xfrm>
            <a:off x="1812822" y="4547831"/>
            <a:ext cx="4800847" cy="1225613"/>
          </a:xfrm>
          <a:prstGeom prst="rect">
            <a:avLst/>
          </a:prstGeom>
        </p:spPr>
      </p:pic>
    </p:spTree>
    <p:extLst>
      <p:ext uri="{BB962C8B-B14F-4D97-AF65-F5344CB8AC3E}">
        <p14:creationId xmlns:p14="http://schemas.microsoft.com/office/powerpoint/2010/main" val="33088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60586" y="1559169"/>
            <a:ext cx="9864969" cy="2720691"/>
          </a:xfrm>
        </p:spPr>
        <p:txBody>
          <a:bodyPr anchor="ctr">
            <a:noAutofit/>
          </a:bodyPr>
          <a:lstStyle/>
          <a:p>
            <a:pPr>
              <a:lnSpc>
                <a:spcPct val="100000"/>
              </a:lnSpc>
            </a:pPr>
            <a:r>
              <a:rPr lang="en-US" sz="3200" b="1" cap="none" dirty="0"/>
              <a:t>RESEARCH TEAM MEETING</a:t>
            </a:r>
            <a:br>
              <a:rPr lang="en-US" sz="3200" b="1" cap="none" dirty="0"/>
            </a:br>
            <a:r>
              <a:rPr lang="en-US" sz="2000" b="1" cap="none" dirty="0"/>
              <a:t>August 17, 2021</a:t>
            </a:r>
            <a:br>
              <a:rPr lang="en-US" sz="3200" b="1" cap="none" dirty="0"/>
            </a:br>
            <a:br>
              <a:rPr lang="en-US" sz="3200" b="1" cap="none" dirty="0"/>
            </a:br>
            <a:endParaRPr lang="en-US" sz="3200" i="1" cap="none" dirty="0"/>
          </a:p>
        </p:txBody>
      </p:sp>
      <p:sp>
        <p:nvSpPr>
          <p:cNvPr id="5" name="Subtitle 4">
            <a:extLst>
              <a:ext uri="{FF2B5EF4-FFF2-40B4-BE49-F238E27FC236}">
                <a16:creationId xmlns:a16="http://schemas.microsoft.com/office/drawing/2014/main" id="{1242D447-6DA3-4EEC-B784-666920B01F32}"/>
              </a:ext>
            </a:extLst>
          </p:cNvPr>
          <p:cNvSpPr>
            <a:spLocks noGrp="1"/>
          </p:cNvSpPr>
          <p:nvPr>
            <p:ph type="subTitle" idx="1"/>
          </p:nvPr>
        </p:nvSpPr>
        <p:spPr>
          <a:xfrm>
            <a:off x="1792466" y="3582343"/>
            <a:ext cx="8774607" cy="1086237"/>
          </a:xfrm>
        </p:spPr>
        <p:txBody>
          <a:bodyPr>
            <a:noAutofit/>
          </a:bodyPr>
          <a:lstStyle/>
          <a:p>
            <a:r>
              <a:rPr lang="en-US" sz="2400" b="1" dirty="0"/>
              <a:t>Integrated Project/Program Management (IP2M) Maturity and Environment Total Risk Rating (METRR) using EVMS</a:t>
            </a:r>
            <a:r>
              <a:rPr lang="en-US" sz="2400" dirty="0"/>
              <a:t>, </a:t>
            </a:r>
            <a:r>
              <a:rPr lang="en-US" sz="1800" dirty="0"/>
              <a:t>formerly known as EVMS Maturity and Environment Total Rating (EVMS METR)</a:t>
            </a:r>
          </a:p>
        </p:txBody>
      </p:sp>
    </p:spTree>
    <p:extLst>
      <p:ext uri="{BB962C8B-B14F-4D97-AF65-F5344CB8AC3E}">
        <p14:creationId xmlns:p14="http://schemas.microsoft.com/office/powerpoint/2010/main" val="3687048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4706" y="54291"/>
            <a:ext cx="9987487" cy="574159"/>
          </a:xfrm>
        </p:spPr>
        <p:txBody>
          <a:bodyPr>
            <a:noAutofit/>
          </a:bodyPr>
          <a:lstStyle/>
          <a:p>
            <a:r>
              <a:rPr lang="en-US" altLang="en-US" dirty="0"/>
              <a:t>Joint Government and Industry Team</a:t>
            </a:r>
            <a:endParaRPr lang="en-US" dirty="0"/>
          </a:p>
        </p:txBody>
      </p:sp>
      <p:sp>
        <p:nvSpPr>
          <p:cNvPr id="4" name="Slide Number Placeholder 3"/>
          <p:cNvSpPr>
            <a:spLocks noGrp="1"/>
          </p:cNvSpPr>
          <p:nvPr>
            <p:ph type="sldNum" sz="quarter" idx="12"/>
          </p:nvPr>
        </p:nvSpPr>
        <p:spPr/>
        <p:txBody>
          <a:bodyPr/>
          <a:lstStyle/>
          <a:p>
            <a:fld id="{CD7523D8-0813-224C-91B3-A6EBF8F66999}" type="slidenum">
              <a:rPr lang="en-US" smtClean="0"/>
              <a:t>8</a:t>
            </a:fld>
            <a:endParaRPr lang="en-US"/>
          </a:p>
        </p:txBody>
      </p:sp>
      <p:sp>
        <p:nvSpPr>
          <p:cNvPr id="11" name="TextBox 10">
            <a:extLst>
              <a:ext uri="{FF2B5EF4-FFF2-40B4-BE49-F238E27FC236}">
                <a16:creationId xmlns:a16="http://schemas.microsoft.com/office/drawing/2014/main" id="{51BDB267-130F-4CBB-95C9-0CDC6F237BDA}"/>
              </a:ext>
            </a:extLst>
          </p:cNvPr>
          <p:cNvSpPr txBox="1"/>
          <p:nvPr/>
        </p:nvSpPr>
        <p:spPr>
          <a:xfrm>
            <a:off x="3168862" y="6182528"/>
            <a:ext cx="6094476" cy="523220"/>
          </a:xfrm>
          <a:prstGeom prst="rect">
            <a:avLst/>
          </a:prstGeom>
          <a:noFill/>
        </p:spPr>
        <p:txBody>
          <a:bodyPr wrap="square">
            <a:spAutoFit/>
          </a:bodyPr>
          <a:lstStyle/>
          <a:p>
            <a:r>
              <a:rPr lang="en-US" sz="1400" b="1" dirty="0">
                <a:solidFill>
                  <a:schemeClr val="dk1"/>
                </a:solidFill>
                <a:latin typeface="Arial" panose="020B0604020202020204" pitchFamily="34" charset="0"/>
                <a:cs typeface="Arial" panose="020B0604020202020204" pitchFamily="34" charset="0"/>
              </a:rPr>
              <a:t>DCMA: Defense Contract Management Agency</a:t>
            </a:r>
          </a:p>
          <a:p>
            <a:r>
              <a:rPr lang="en-US" sz="1400" b="1" dirty="0">
                <a:solidFill>
                  <a:schemeClr val="dk1"/>
                </a:solidFill>
                <a:latin typeface="Arial" panose="020B0604020202020204" pitchFamily="34" charset="0"/>
                <a:cs typeface="Arial" panose="020B0604020202020204" pitchFamily="34" charset="0"/>
              </a:rPr>
              <a:t>NNSA: National Nuclear Security Administration</a:t>
            </a:r>
          </a:p>
        </p:txBody>
      </p:sp>
      <p:graphicFrame>
        <p:nvGraphicFramePr>
          <p:cNvPr id="9" name="Content Placeholder 5">
            <a:extLst>
              <a:ext uri="{FF2B5EF4-FFF2-40B4-BE49-F238E27FC236}">
                <a16:creationId xmlns:a16="http://schemas.microsoft.com/office/drawing/2014/main" id="{BD81DCD5-8F01-4F17-92D3-3425637BF8F6}"/>
              </a:ext>
            </a:extLst>
          </p:cNvPr>
          <p:cNvGraphicFramePr>
            <a:graphicFrameLocks/>
          </p:cNvGraphicFramePr>
          <p:nvPr/>
        </p:nvGraphicFramePr>
        <p:xfrm>
          <a:off x="835154" y="755541"/>
          <a:ext cx="5521311" cy="5309162"/>
        </p:xfrm>
        <a:graphic>
          <a:graphicData uri="http://schemas.openxmlformats.org/drawingml/2006/table">
            <a:tbl>
              <a:tblPr firstRow="1" firstCol="1" bandRow="1">
                <a:tableStyleId>{1E171933-4619-4E11-9A3F-F7608DF75F80}</a:tableStyleId>
              </a:tblPr>
              <a:tblGrid>
                <a:gridCol w="1847851">
                  <a:extLst>
                    <a:ext uri="{9D8B030D-6E8A-4147-A177-3AD203B41FA5}">
                      <a16:colId xmlns:a16="http://schemas.microsoft.com/office/drawing/2014/main" val="20000"/>
                    </a:ext>
                  </a:extLst>
                </a:gridCol>
                <a:gridCol w="3673460">
                  <a:extLst>
                    <a:ext uri="{9D8B030D-6E8A-4147-A177-3AD203B41FA5}">
                      <a16:colId xmlns:a16="http://schemas.microsoft.com/office/drawing/2014/main" val="20001"/>
                    </a:ext>
                  </a:extLst>
                </a:gridCol>
              </a:tblGrid>
              <a:tr h="334435">
                <a:tc>
                  <a:txBody>
                    <a:bodyPr/>
                    <a:lstStyle/>
                    <a:p>
                      <a:pPr marL="0" marR="0" algn="ctr">
                        <a:spcBef>
                          <a:spcPts val="0"/>
                        </a:spcBef>
                        <a:spcAft>
                          <a:spcPts val="0"/>
                        </a:spcAft>
                      </a:pPr>
                      <a:r>
                        <a:rPr lang="en-US" sz="1500" b="1" dirty="0">
                          <a:effectLst/>
                          <a:latin typeface="Arial" panose="020B0604020202020204" pitchFamily="34" charset="0"/>
                          <a:cs typeface="Arial" panose="020B0604020202020204" pitchFamily="34" charset="0"/>
                        </a:rPr>
                        <a:t>Team Member</a:t>
                      </a:r>
                      <a:endParaRPr lang="en-US" sz="1600" b="1" dirty="0">
                        <a:effectLst/>
                        <a:latin typeface="Arial" panose="020B0604020202020204" pitchFamily="34" charset="0"/>
                        <a:ea typeface="Calibri" charset="0"/>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tabLst>
                          <a:tab pos="685800" algn="l"/>
                        </a:tabLst>
                      </a:pPr>
                      <a:r>
                        <a:rPr lang="en-US" sz="1500" b="1" dirty="0">
                          <a:effectLst/>
                          <a:latin typeface="Arial" panose="020B0604020202020204" pitchFamily="34" charset="0"/>
                          <a:cs typeface="Arial" panose="020B0604020202020204" pitchFamily="34" charset="0"/>
                        </a:rPr>
                        <a:t>Organization</a:t>
                      </a:r>
                      <a:endParaRPr lang="en-US" sz="1600" b="1" dirty="0">
                        <a:effectLst/>
                        <a:latin typeface="Arial" panose="020B0604020202020204" pitchFamily="34" charset="0"/>
                        <a:ea typeface="Calibri" charset="0"/>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Vartenie Aramali</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Arizona State University</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873845"/>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Elizabeth Betsy Ballard</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effectLst/>
                          <a:latin typeface="Arial" panose="020B0604020202020204" pitchFamily="34" charset="0"/>
                          <a:ea typeface="+mn-ea"/>
                          <a:cs typeface="Arial" panose="020B0604020202020204" pitchFamily="34" charset="0"/>
                        </a:rPr>
                        <a:t>Tecolote Research</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2631">
                <a:tc>
                  <a:txBody>
                    <a:bodyPr/>
                    <a:lstStyle/>
                    <a:p>
                      <a:pPr marL="0" marR="0" algn="l">
                        <a:spcBef>
                          <a:spcPts val="0"/>
                        </a:spcBef>
                        <a:spcAft>
                          <a:spcPts val="0"/>
                        </a:spcAft>
                      </a:pPr>
                      <a:r>
                        <a:rPr lang="en-US" sz="1200" b="1" kern="1200" dirty="0">
                          <a:solidFill>
                            <a:schemeClr val="dk1"/>
                          </a:solidFill>
                          <a:effectLst/>
                          <a:latin typeface="Arial" panose="020B0604020202020204" pitchFamily="34" charset="0"/>
                          <a:ea typeface="+mn-ea"/>
                          <a:cs typeface="Arial" panose="020B0604020202020204" pitchFamily="34" charset="0"/>
                        </a:rPr>
                        <a:t>Amy </a:t>
                      </a:r>
                      <a:r>
                        <a:rPr lang="en-US" sz="1200" b="1" kern="1200" dirty="0" err="1">
                          <a:solidFill>
                            <a:schemeClr val="dk1"/>
                          </a:solidFill>
                          <a:effectLst/>
                          <a:latin typeface="Arial" panose="020B0604020202020204" pitchFamily="34" charset="0"/>
                          <a:ea typeface="+mn-ea"/>
                          <a:cs typeface="Arial" panose="020B0604020202020204" pitchFamily="34" charset="0"/>
                        </a:rPr>
                        <a:t>Basche</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685800" algn="l"/>
                        </a:tabLst>
                      </a:pPr>
                      <a:r>
                        <a:rPr lang="en-US" sz="1200" b="1" kern="1200" dirty="0">
                          <a:solidFill>
                            <a:schemeClr val="dk1"/>
                          </a:solidFill>
                          <a:effectLst/>
                          <a:latin typeface="Arial" panose="020B0604020202020204" pitchFamily="34" charset="0"/>
                          <a:ea typeface="+mn-ea"/>
                          <a:cs typeface="Arial" panose="020B0604020202020204" pitchFamily="34" charset="0"/>
                        </a:rPr>
                        <a:t>Mission Support Alliance</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Ivan </a:t>
                      </a:r>
                      <a:r>
                        <a:rPr lang="en-US" sz="1200" b="1" kern="1200" dirty="0" err="1">
                          <a:solidFill>
                            <a:schemeClr val="dk1"/>
                          </a:solidFill>
                          <a:effectLst/>
                          <a:latin typeface="Arial" panose="020B0604020202020204" pitchFamily="34" charset="0"/>
                          <a:ea typeface="+mn-ea"/>
                          <a:cs typeface="Arial" panose="020B0604020202020204" pitchFamily="34" charset="0"/>
                        </a:rPr>
                        <a:t>Bembers</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kern="1200" dirty="0">
                          <a:solidFill>
                            <a:schemeClr val="dk1"/>
                          </a:solidFill>
                          <a:effectLst/>
                          <a:latin typeface="Arial" panose="020B0604020202020204" pitchFamily="34" charset="0"/>
                          <a:ea typeface="+mn-ea"/>
                          <a:cs typeface="Arial" panose="020B0604020202020204" pitchFamily="34" charset="0"/>
                        </a:rPr>
                        <a:t>National Reconnaissance Office</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Danielle A. Bemis</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effectLst/>
                          <a:latin typeface="Arial" panose="020B0604020202020204" pitchFamily="34" charset="0"/>
                          <a:ea typeface="+mn-ea"/>
                          <a:cs typeface="Arial" panose="020B0604020202020204" pitchFamily="34" charset="0"/>
                        </a:rPr>
                        <a:t>U.S. Department of Defense - DCMA</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92631">
                <a:tc>
                  <a:txBody>
                    <a:bodyPr/>
                    <a:lstStyle/>
                    <a:p>
                      <a:pPr marL="0" marR="0" algn="l">
                        <a:spcBef>
                          <a:spcPts val="0"/>
                        </a:spcBef>
                        <a:spcAft>
                          <a:spcPts val="0"/>
                        </a:spcAft>
                      </a:pPr>
                      <a:r>
                        <a:rPr lang="en-US" sz="1200" b="1" kern="1200" dirty="0">
                          <a:solidFill>
                            <a:schemeClr val="dk1"/>
                          </a:solidFill>
                          <a:effectLst/>
                          <a:latin typeface="Arial" panose="020B0604020202020204" pitchFamily="34" charset="0"/>
                          <a:ea typeface="+mn-ea"/>
                          <a:cs typeface="Arial" panose="020B0604020202020204" pitchFamily="34" charset="0"/>
                        </a:rPr>
                        <a:t>Caitlin O'Grady</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effectLst/>
                          <a:latin typeface="Arial" panose="020B0604020202020204" pitchFamily="34" charset="0"/>
                          <a:ea typeface="+mn-ea"/>
                          <a:cs typeface="Arial" panose="020B0604020202020204" pitchFamily="34" charset="0"/>
                        </a:rPr>
                        <a:t>U.S. Department of Defense</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682248"/>
                  </a:ext>
                </a:extLst>
              </a:tr>
              <a:tr h="292631">
                <a:tc>
                  <a:txBody>
                    <a:bodyPr/>
                    <a:lstStyle/>
                    <a:p>
                      <a:pPr marL="0" marR="0" algn="l">
                        <a:spcBef>
                          <a:spcPts val="0"/>
                        </a:spcBef>
                        <a:spcAft>
                          <a:spcPts val="0"/>
                        </a:spcAft>
                      </a:pPr>
                      <a:r>
                        <a:rPr lang="en-US" sz="1200" b="1" kern="1200" dirty="0">
                          <a:solidFill>
                            <a:schemeClr val="dk1"/>
                          </a:solidFill>
                          <a:effectLst/>
                          <a:latin typeface="Arial" panose="020B0604020202020204" pitchFamily="34" charset="0"/>
                          <a:ea typeface="+mn-ea"/>
                          <a:cs typeface="Arial" panose="020B0604020202020204" pitchFamily="34" charset="0"/>
                        </a:rPr>
                        <a:t>Thomas P. Carney</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effectLst/>
                          <a:latin typeface="Arial" panose="020B0604020202020204" pitchFamily="34" charset="0"/>
                          <a:ea typeface="+mn-ea"/>
                          <a:cs typeface="Arial" panose="020B0604020202020204" pitchFamily="34" charset="0"/>
                        </a:rPr>
                        <a:t>Lockheed Martin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92631">
                <a:tc>
                  <a:txBody>
                    <a:bodyPr/>
                    <a:lstStyle/>
                    <a:p>
                      <a:pPr marL="0" marR="0" algn="l">
                        <a:spcBef>
                          <a:spcPts val="0"/>
                        </a:spcBef>
                        <a:spcAft>
                          <a:spcPts val="0"/>
                        </a:spcAft>
                      </a:pPr>
                      <a:r>
                        <a:rPr lang="en-US" sz="1200" b="1" kern="1200" dirty="0">
                          <a:solidFill>
                            <a:schemeClr val="dk1"/>
                          </a:solidFill>
                          <a:effectLst/>
                          <a:latin typeface="Arial" panose="020B0604020202020204" pitchFamily="34" charset="0"/>
                          <a:ea typeface="+mn-ea"/>
                          <a:cs typeface="Arial" panose="020B0604020202020204" pitchFamily="34" charset="0"/>
                        </a:rPr>
                        <a:t>Mounir El Asmar, PI</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685800" algn="l"/>
                        </a:tabLst>
                      </a:pPr>
                      <a:r>
                        <a:rPr lang="en-US" sz="1200" b="1" kern="1200" dirty="0">
                          <a:solidFill>
                            <a:schemeClr val="dk1"/>
                          </a:solidFill>
                          <a:effectLst/>
                          <a:latin typeface="Arial" panose="020B0604020202020204" pitchFamily="34" charset="0"/>
                          <a:ea typeface="+mn-ea"/>
                          <a:cs typeface="Arial" panose="020B0604020202020204" pitchFamily="34" charset="0"/>
                        </a:rPr>
                        <a:t>Arizona State University</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3515114"/>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Jon Fleming</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685800" algn="l"/>
                        </a:tabLst>
                      </a:pPr>
                      <a:r>
                        <a:rPr lang="en-US" sz="1200" b="1" kern="1200" dirty="0">
                          <a:solidFill>
                            <a:schemeClr val="dk1"/>
                          </a:solidFill>
                          <a:effectLst/>
                          <a:latin typeface="Arial" panose="020B0604020202020204" pitchFamily="34" charset="0"/>
                          <a:ea typeface="+mn-ea"/>
                          <a:cs typeface="Arial" panose="020B0604020202020204" pitchFamily="34" charset="0"/>
                        </a:rPr>
                        <a:t>National Aeronautics and Space Administration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Mark Frampton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effectLst/>
                          <a:latin typeface="Arial" panose="020B0604020202020204" pitchFamily="34" charset="0"/>
                          <a:ea typeface="+mn-ea"/>
                          <a:cs typeface="Arial" panose="020B0604020202020204" pitchFamily="34" charset="0"/>
                        </a:rPr>
                        <a:t>National Reconnaissance Office</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Melvin Frank</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effectLst/>
                          <a:latin typeface="Arial" panose="020B0604020202020204" pitchFamily="34" charset="0"/>
                          <a:ea typeface="+mn-ea"/>
                          <a:cs typeface="Arial" panose="020B0604020202020204" pitchFamily="34" charset="0"/>
                        </a:rPr>
                        <a:t>U.S. Department of Energy</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92631">
                <a:tc>
                  <a:txBody>
                    <a:bodyPr/>
                    <a:lstStyle/>
                    <a:p>
                      <a:pPr marL="0" marR="0" algn="l">
                        <a:spcBef>
                          <a:spcPts val="0"/>
                        </a:spcBef>
                        <a:spcAft>
                          <a:spcPts val="0"/>
                        </a:spcAft>
                      </a:pPr>
                      <a:r>
                        <a:rPr lang="en-US" sz="1200" b="1" kern="1200" dirty="0">
                          <a:solidFill>
                            <a:schemeClr val="dk1"/>
                          </a:solidFill>
                          <a:effectLst/>
                          <a:latin typeface="Arial" panose="020B0604020202020204" pitchFamily="34" charset="0"/>
                          <a:ea typeface="+mn-ea"/>
                          <a:cs typeface="Arial" panose="020B0604020202020204" pitchFamily="34" charset="0"/>
                        </a:rPr>
                        <a:t>G. Edward Gibson, PI</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685800" algn="l"/>
                        </a:tabLst>
                      </a:pPr>
                      <a:r>
                        <a:rPr lang="en-US" sz="1200" b="1" kern="1200" dirty="0">
                          <a:solidFill>
                            <a:schemeClr val="dk1"/>
                          </a:solidFill>
                          <a:effectLst/>
                          <a:latin typeface="Arial" panose="020B0604020202020204" pitchFamily="34" charset="0"/>
                          <a:ea typeface="+mn-ea"/>
                          <a:cs typeface="Arial" panose="020B0604020202020204" pitchFamily="34" charset="0"/>
                        </a:rPr>
                        <a:t>Arizona State University</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92631">
                <a:tc>
                  <a:txBody>
                    <a:bodyPr/>
                    <a:lstStyle/>
                    <a:p>
                      <a:pPr marL="0" marR="0" algn="l">
                        <a:spcBef>
                          <a:spcPts val="0"/>
                        </a:spcBef>
                        <a:spcAft>
                          <a:spcPts val="0"/>
                        </a:spcAft>
                      </a:pPr>
                      <a:r>
                        <a:rPr lang="en-US" sz="1200" b="1" kern="1200" dirty="0">
                          <a:solidFill>
                            <a:schemeClr val="dk1"/>
                          </a:solidFill>
                          <a:effectLst/>
                          <a:latin typeface="Arial" panose="020B0604020202020204" pitchFamily="34" charset="0"/>
                          <a:ea typeface="+mn-ea"/>
                          <a:cs typeface="Arial" panose="020B0604020202020204" pitchFamily="34" charset="0"/>
                        </a:rPr>
                        <a:t>Jonathan de Guzman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685800" algn="l"/>
                        </a:tabLst>
                      </a:pPr>
                      <a:r>
                        <a:rPr lang="en-US" sz="1200" b="1" kern="1200" dirty="0">
                          <a:solidFill>
                            <a:schemeClr val="dk1"/>
                          </a:solidFill>
                          <a:effectLst/>
                          <a:latin typeface="Arial" panose="020B0604020202020204" pitchFamily="34" charset="0"/>
                          <a:ea typeface="+mn-ea"/>
                          <a:cs typeface="Arial" panose="020B0604020202020204" pitchFamily="34" charset="0"/>
                        </a:rPr>
                        <a:t>Booz Allen Hamilton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2891695"/>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Wayne A. Harris</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effectLst/>
                          <a:latin typeface="Arial" panose="020B0604020202020204" pitchFamily="34" charset="0"/>
                          <a:ea typeface="+mn-ea"/>
                          <a:cs typeface="Arial" panose="020B0604020202020204" pitchFamily="34" charset="0"/>
                        </a:rPr>
                        <a:t>Tech Source</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3213281"/>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Craig T. Hewitt</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685800" algn="l"/>
                        </a:tabLst>
                      </a:pPr>
                      <a:r>
                        <a:rPr lang="en-US" sz="1200" b="1" kern="1200" dirty="0">
                          <a:solidFill>
                            <a:schemeClr val="dk1"/>
                          </a:solidFill>
                          <a:effectLst/>
                          <a:latin typeface="Arial" panose="020B0604020202020204" pitchFamily="34" charset="0"/>
                          <a:ea typeface="+mn-ea"/>
                          <a:cs typeface="Arial" panose="020B0604020202020204" pitchFamily="34" charset="0"/>
                        </a:rPr>
                        <a:t>Washington River Protection Solutions</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2458924"/>
                  </a:ext>
                </a:extLst>
              </a:tr>
              <a:tr h="292631">
                <a:tc>
                  <a:txBody>
                    <a:bodyPr/>
                    <a:lstStyle/>
                    <a:p>
                      <a:pPr marL="0" marR="0" algn="l">
                        <a:spcBef>
                          <a:spcPts val="0"/>
                        </a:spcBef>
                        <a:spcAft>
                          <a:spcPts val="0"/>
                        </a:spcAft>
                      </a:pPr>
                      <a:r>
                        <a:rPr lang="en-US" sz="1200" b="1" kern="1200" dirty="0">
                          <a:solidFill>
                            <a:schemeClr val="dk1"/>
                          </a:solidFill>
                          <a:effectLst/>
                          <a:latin typeface="Arial" panose="020B0604020202020204" pitchFamily="34" charset="0"/>
                          <a:ea typeface="+mn-ea"/>
                          <a:cs typeface="Arial" panose="020B0604020202020204" pitchFamily="34" charset="0"/>
                        </a:rPr>
                        <a:t>David Kester</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effectLst/>
                          <a:latin typeface="Arial" panose="020B0604020202020204" pitchFamily="34" charset="0"/>
                          <a:ea typeface="+mn-ea"/>
                          <a:cs typeface="Arial" panose="020B0604020202020204" pitchFamily="34" charset="0"/>
                        </a:rPr>
                        <a:t>U.S. Department of Energy</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325473"/>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Kristen </a:t>
                      </a:r>
                      <a:r>
                        <a:rPr lang="en-US" sz="1200" b="1" kern="1200" dirty="0" err="1">
                          <a:solidFill>
                            <a:schemeClr val="dk1"/>
                          </a:solidFill>
                          <a:effectLst/>
                          <a:latin typeface="Arial" panose="020B0604020202020204" pitchFamily="34" charset="0"/>
                          <a:ea typeface="+mn-ea"/>
                          <a:cs typeface="Arial" panose="020B0604020202020204" pitchFamily="34" charset="0"/>
                        </a:rPr>
                        <a:t>Kehrer</a:t>
                      </a:r>
                      <a:endParaRPr lang="en-US" sz="1200" b="1" kern="1200" dirty="0">
                        <a:solidFill>
                          <a:schemeClr val="dk1"/>
                        </a:solidFill>
                        <a:effectLst/>
                        <a:latin typeface="Arial" panose="020B0604020202020204" pitchFamily="34" charset="0"/>
                        <a:ea typeface="+mn-ea"/>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effectLst/>
                          <a:latin typeface="Arial" panose="020B0604020202020204" pitchFamily="34" charset="0"/>
                          <a:ea typeface="+mn-ea"/>
                          <a:cs typeface="Arial" panose="020B0604020202020204" pitchFamily="34" charset="0"/>
                        </a:rPr>
                        <a:t>National Aeronautics and Space Administration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530923"/>
                  </a:ext>
                </a:extLst>
              </a:tr>
            </a:tbl>
          </a:graphicData>
        </a:graphic>
      </p:graphicFrame>
      <p:graphicFrame>
        <p:nvGraphicFramePr>
          <p:cNvPr id="13" name="Content Placeholder 5">
            <a:extLst>
              <a:ext uri="{FF2B5EF4-FFF2-40B4-BE49-F238E27FC236}">
                <a16:creationId xmlns:a16="http://schemas.microsoft.com/office/drawing/2014/main" id="{66ABFE76-F555-45CE-9D9C-15DA2E19C612}"/>
              </a:ext>
            </a:extLst>
          </p:cNvPr>
          <p:cNvGraphicFramePr>
            <a:graphicFrameLocks/>
          </p:cNvGraphicFramePr>
          <p:nvPr/>
        </p:nvGraphicFramePr>
        <p:xfrm>
          <a:off x="6529202" y="755541"/>
          <a:ext cx="5522592" cy="5016531"/>
        </p:xfrm>
        <a:graphic>
          <a:graphicData uri="http://schemas.openxmlformats.org/drawingml/2006/table">
            <a:tbl>
              <a:tblPr firstRow="1" firstCol="1" bandRow="1">
                <a:tableStyleId>{1E171933-4619-4E11-9A3F-F7608DF75F80}</a:tableStyleId>
              </a:tblPr>
              <a:tblGrid>
                <a:gridCol w="1847851">
                  <a:extLst>
                    <a:ext uri="{9D8B030D-6E8A-4147-A177-3AD203B41FA5}">
                      <a16:colId xmlns:a16="http://schemas.microsoft.com/office/drawing/2014/main" val="20000"/>
                    </a:ext>
                  </a:extLst>
                </a:gridCol>
                <a:gridCol w="3674741">
                  <a:extLst>
                    <a:ext uri="{9D8B030D-6E8A-4147-A177-3AD203B41FA5}">
                      <a16:colId xmlns:a16="http://schemas.microsoft.com/office/drawing/2014/main" val="20001"/>
                    </a:ext>
                  </a:extLst>
                </a:gridCol>
              </a:tblGrid>
              <a:tr h="334435">
                <a:tc>
                  <a:txBody>
                    <a:bodyPr/>
                    <a:lstStyle/>
                    <a:p>
                      <a:pPr marL="0" marR="0" algn="ctr">
                        <a:spcBef>
                          <a:spcPts val="0"/>
                        </a:spcBef>
                        <a:spcAft>
                          <a:spcPts val="0"/>
                        </a:spcAft>
                      </a:pPr>
                      <a:r>
                        <a:rPr lang="en-US" sz="1500" b="1" dirty="0">
                          <a:effectLst/>
                          <a:latin typeface="Arial" panose="020B0604020202020204" pitchFamily="34" charset="0"/>
                          <a:cs typeface="Arial" panose="020B0604020202020204" pitchFamily="34" charset="0"/>
                        </a:rPr>
                        <a:t>Team Member</a:t>
                      </a:r>
                      <a:endParaRPr lang="en-US" sz="1600" b="1" dirty="0">
                        <a:effectLst/>
                        <a:latin typeface="Arial" panose="020B0604020202020204" pitchFamily="34" charset="0"/>
                        <a:ea typeface="Calibri" charset="0"/>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tabLst>
                          <a:tab pos="685800" algn="l"/>
                        </a:tabLst>
                      </a:pPr>
                      <a:r>
                        <a:rPr lang="en-US" sz="1500" b="1" dirty="0">
                          <a:effectLst/>
                          <a:latin typeface="Arial" panose="020B0604020202020204" pitchFamily="34" charset="0"/>
                          <a:cs typeface="Arial" panose="020B0604020202020204" pitchFamily="34" charset="0"/>
                        </a:rPr>
                        <a:t>Organization</a:t>
                      </a:r>
                      <a:endParaRPr lang="en-US" sz="1600" b="1" dirty="0">
                        <a:effectLst/>
                        <a:latin typeface="Arial" panose="020B0604020202020204" pitchFamily="34" charset="0"/>
                        <a:ea typeface="Calibri" charset="0"/>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Jeffrey King</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effectLst/>
                          <a:latin typeface="Arial" panose="020B0604020202020204" pitchFamily="34" charset="0"/>
                          <a:ea typeface="+mn-ea"/>
                          <a:cs typeface="Arial" panose="020B0604020202020204" pitchFamily="34" charset="0"/>
                        </a:rPr>
                        <a:t>Northrup Grumman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898286"/>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Derek D. Lehman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Washington River Protection Solutions</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421630"/>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Doug </a:t>
                      </a:r>
                      <a:r>
                        <a:rPr lang="en-US" sz="1200" b="1" kern="1200" dirty="0" err="1">
                          <a:solidFill>
                            <a:schemeClr val="dk1"/>
                          </a:solidFill>
                          <a:latin typeface="Arial" panose="020B0604020202020204" pitchFamily="34" charset="0"/>
                          <a:ea typeface="+mn-ea"/>
                          <a:cs typeface="Arial" panose="020B0604020202020204" pitchFamily="34" charset="0"/>
                        </a:rPr>
                        <a:t>Marbourg</a:t>
                      </a:r>
                      <a:endParaRPr lang="en-US" sz="1200" b="1" kern="1200" dirty="0">
                        <a:solidFill>
                          <a:schemeClr val="dk1"/>
                        </a:solidFill>
                        <a:latin typeface="Arial" panose="020B0604020202020204" pitchFamily="34" charset="0"/>
                        <a:ea typeface="+mn-ea"/>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Los Alamos National Laboratory</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1272780"/>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Ben Pina</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U.S. Department of Energy - NNSA</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2948508"/>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John C. Post</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685800" algn="l"/>
                        </a:tabLst>
                      </a:pPr>
                      <a:r>
                        <a:rPr lang="en-US" sz="1200" b="1" kern="1200">
                          <a:solidFill>
                            <a:schemeClr val="dk1"/>
                          </a:solidFill>
                          <a:latin typeface="Arial" panose="020B0604020202020204" pitchFamily="34" charset="0"/>
                          <a:ea typeface="+mn-ea"/>
                          <a:cs typeface="Arial" panose="020B0604020202020204" pitchFamily="34" charset="0"/>
                        </a:rPr>
                        <a:t>Jacobs</a:t>
                      </a:r>
                      <a:endParaRPr lang="en-US" sz="1200" b="1" kern="1200" dirty="0">
                        <a:solidFill>
                          <a:schemeClr val="dk1"/>
                        </a:solidFill>
                        <a:latin typeface="Arial" panose="020B0604020202020204" pitchFamily="34" charset="0"/>
                        <a:ea typeface="+mn-ea"/>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816867"/>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Garrett Richardson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U.S. Department of Energy</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167307"/>
                  </a:ext>
                </a:extLst>
              </a:tr>
              <a:tr h="292631">
                <a:tc>
                  <a:txBody>
                    <a:bodyPr/>
                    <a:lstStyle/>
                    <a:p>
                      <a:pPr marL="0" marR="0" algn="l">
                        <a:spcBef>
                          <a:spcPts val="0"/>
                        </a:spcBef>
                        <a:spcAft>
                          <a:spcPts val="0"/>
                        </a:spcAft>
                      </a:pPr>
                      <a:r>
                        <a:rPr lang="en-US" sz="1200" b="1" kern="1200" dirty="0">
                          <a:solidFill>
                            <a:schemeClr val="dk1"/>
                          </a:solidFill>
                          <a:latin typeface="Arial" panose="020B0604020202020204" pitchFamily="34" charset="0"/>
                          <a:ea typeface="+mn-ea"/>
                          <a:cs typeface="Arial" panose="020B0604020202020204" pitchFamily="34" charset="0"/>
                        </a:rPr>
                        <a:t>Russel W. </a:t>
                      </a:r>
                      <a:r>
                        <a:rPr lang="en-US" sz="1200" b="1" kern="1200" dirty="0" err="1">
                          <a:solidFill>
                            <a:schemeClr val="dk1"/>
                          </a:solidFill>
                          <a:latin typeface="Arial" panose="020B0604020202020204" pitchFamily="34" charset="0"/>
                          <a:ea typeface="+mn-ea"/>
                          <a:cs typeface="Arial" panose="020B0604020202020204" pitchFamily="34" charset="0"/>
                        </a:rPr>
                        <a:t>Rodewald</a:t>
                      </a:r>
                      <a:endParaRPr lang="en-US" sz="1200" b="1" kern="1200" dirty="0">
                        <a:solidFill>
                          <a:schemeClr val="dk1"/>
                        </a:solidFill>
                        <a:latin typeface="Arial" panose="020B0604020202020204" pitchFamily="34" charset="0"/>
                        <a:ea typeface="+mn-ea"/>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Raytheon Corp</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0045205"/>
                  </a:ext>
                </a:extLst>
              </a:tr>
              <a:tr h="292631">
                <a:tc>
                  <a:txBody>
                    <a:bodyPr/>
                    <a:lstStyle/>
                    <a:p>
                      <a:pPr marL="0" marR="0" algn="l">
                        <a:spcBef>
                          <a:spcPts val="0"/>
                        </a:spcBef>
                        <a:spcAft>
                          <a:spcPts val="0"/>
                        </a:spcAft>
                      </a:pPr>
                      <a:r>
                        <a:rPr lang="en-US" sz="1200" b="1" kern="1200" dirty="0" err="1">
                          <a:solidFill>
                            <a:schemeClr val="tx1"/>
                          </a:solidFill>
                          <a:latin typeface="Arial" panose="020B0604020202020204" pitchFamily="34" charset="0"/>
                          <a:ea typeface="+mn-ea"/>
                          <a:cs typeface="Arial" panose="020B0604020202020204" pitchFamily="34" charset="0"/>
                        </a:rPr>
                        <a:t>Hala</a:t>
                      </a:r>
                      <a:r>
                        <a:rPr lang="en-US" sz="1200" b="1" kern="1200" dirty="0">
                          <a:solidFill>
                            <a:schemeClr val="tx1"/>
                          </a:solidFill>
                          <a:latin typeface="Arial" panose="020B0604020202020204" pitchFamily="34" charset="0"/>
                          <a:ea typeface="+mn-ea"/>
                          <a:cs typeface="Arial" panose="020B0604020202020204" pitchFamily="34" charset="0"/>
                        </a:rPr>
                        <a:t> </a:t>
                      </a:r>
                      <a:r>
                        <a:rPr lang="en-US" sz="1200" b="1" kern="1200" dirty="0" err="1">
                          <a:solidFill>
                            <a:schemeClr val="tx1"/>
                          </a:solidFill>
                          <a:latin typeface="Arial" panose="020B0604020202020204" pitchFamily="34" charset="0"/>
                          <a:ea typeface="+mn-ea"/>
                          <a:cs typeface="Arial" panose="020B0604020202020204" pitchFamily="34" charset="0"/>
                        </a:rPr>
                        <a:t>Sanboskani</a:t>
                      </a:r>
                      <a:endParaRPr lang="en-US" sz="1200" b="1" kern="1200" dirty="0">
                        <a:solidFill>
                          <a:schemeClr val="tx1"/>
                        </a:solidFill>
                        <a:latin typeface="Arial" panose="020B0604020202020204" pitchFamily="34" charset="0"/>
                        <a:ea typeface="+mn-ea"/>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tx1"/>
                          </a:solidFill>
                          <a:latin typeface="Arial" panose="020B0604020202020204" pitchFamily="34" charset="0"/>
                          <a:ea typeface="+mn-ea"/>
                          <a:cs typeface="Arial" panose="020B0604020202020204" pitchFamily="34" charset="0"/>
                        </a:rPr>
                        <a:t>Arizona State University</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8781972"/>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Paul J. Sample</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685800" algn="l"/>
                        </a:tabLst>
                      </a:pPr>
                      <a:r>
                        <a:rPr lang="en-US" sz="1200" b="1" kern="1200" dirty="0">
                          <a:solidFill>
                            <a:schemeClr val="dk1"/>
                          </a:solidFill>
                          <a:latin typeface="Arial" panose="020B0604020202020204" pitchFamily="34" charset="0"/>
                          <a:ea typeface="+mn-ea"/>
                          <a:cs typeface="Arial" panose="020B0604020202020204" pitchFamily="34" charset="0"/>
                        </a:rPr>
                        <a:t>CACI International Inc.</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0876727"/>
                  </a:ext>
                </a:extLst>
              </a:tr>
              <a:tr h="292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Vaughn M. Schlegel</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Lockheed Martin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0832159"/>
                  </a:ext>
                </a:extLst>
              </a:tr>
              <a:tr h="292631">
                <a:tc>
                  <a:txBody>
                    <a:bodyPr/>
                    <a:lstStyle/>
                    <a:p>
                      <a:pPr marL="0" marR="0" algn="l">
                        <a:spcBef>
                          <a:spcPts val="0"/>
                        </a:spcBef>
                        <a:spcAft>
                          <a:spcPts val="0"/>
                        </a:spcAft>
                      </a:pPr>
                      <a:r>
                        <a:rPr lang="en-US" sz="1200" b="1" kern="1200" dirty="0">
                          <a:solidFill>
                            <a:schemeClr val="dk1"/>
                          </a:solidFill>
                          <a:latin typeface="Arial" panose="020B0604020202020204" pitchFamily="34" charset="0"/>
                          <a:ea typeface="+mn-ea"/>
                          <a:cs typeface="Arial" panose="020B0604020202020204" pitchFamily="34" charset="0"/>
                        </a:rPr>
                        <a:t>Anthony W. Spillman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685800" algn="l"/>
                        </a:tabLst>
                      </a:pPr>
                      <a:r>
                        <a:rPr lang="en-US" sz="1200" b="1" kern="1200" dirty="0">
                          <a:solidFill>
                            <a:schemeClr val="dk1"/>
                          </a:solidFill>
                          <a:latin typeface="Arial" panose="020B0604020202020204" pitchFamily="34" charset="0"/>
                          <a:ea typeface="+mn-ea"/>
                          <a:cs typeface="Arial" panose="020B0604020202020204" pitchFamily="34" charset="0"/>
                        </a:rPr>
                        <a:t>Washington River Protection Solutions</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8381498"/>
                  </a:ext>
                </a:extLst>
              </a:tr>
              <a:tr h="292631">
                <a:tc>
                  <a:txBody>
                    <a:bodyPr/>
                    <a:lstStyle/>
                    <a:p>
                      <a:pPr marL="0" marR="0" algn="l">
                        <a:spcBef>
                          <a:spcPts val="0"/>
                        </a:spcBef>
                        <a:spcAft>
                          <a:spcPts val="0"/>
                        </a:spcAft>
                      </a:pPr>
                      <a:r>
                        <a:rPr lang="en-US" sz="1200" b="1" kern="1200" dirty="0">
                          <a:solidFill>
                            <a:schemeClr val="dk1"/>
                          </a:solidFill>
                          <a:latin typeface="Arial" panose="020B0604020202020204" pitchFamily="34" charset="0"/>
                          <a:ea typeface="+mn-ea"/>
                          <a:cs typeface="Arial" panose="020B0604020202020204" pitchFamily="34" charset="0"/>
                        </a:rPr>
                        <a:t>Robert Sudermann</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FLUOR</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5288940"/>
                  </a:ext>
                </a:extLst>
              </a:tr>
              <a:tr h="292631">
                <a:tc>
                  <a:txBody>
                    <a:bodyPr/>
                    <a:lstStyle/>
                    <a:p>
                      <a:pPr marL="0" marR="0" algn="l">
                        <a:spcBef>
                          <a:spcPts val="0"/>
                        </a:spcBef>
                        <a:spcAft>
                          <a:spcPts val="0"/>
                        </a:spcAft>
                      </a:pPr>
                      <a:r>
                        <a:rPr lang="en-US" sz="1200" b="1" kern="1200" dirty="0">
                          <a:solidFill>
                            <a:schemeClr val="dk1"/>
                          </a:solidFill>
                          <a:latin typeface="Arial" panose="020B0604020202020204" pitchFamily="34" charset="0"/>
                          <a:ea typeface="+mn-ea"/>
                          <a:cs typeface="Arial" panose="020B0604020202020204" pitchFamily="34" charset="0"/>
                        </a:rPr>
                        <a:t>David </a:t>
                      </a:r>
                      <a:r>
                        <a:rPr lang="en-US" sz="1200" b="1" kern="1200" dirty="0" err="1">
                          <a:solidFill>
                            <a:schemeClr val="dk1"/>
                          </a:solidFill>
                          <a:latin typeface="Arial" panose="020B0604020202020204" pitchFamily="34" charset="0"/>
                          <a:ea typeface="+mn-ea"/>
                          <a:cs typeface="Arial" panose="020B0604020202020204" pitchFamily="34" charset="0"/>
                        </a:rPr>
                        <a:t>Tervonen</a:t>
                      </a:r>
                      <a:endParaRPr lang="en-US" sz="1200" b="1" kern="1200" dirty="0">
                        <a:solidFill>
                          <a:schemeClr val="dk1"/>
                        </a:solidFill>
                        <a:latin typeface="Arial" panose="020B0604020202020204" pitchFamily="34" charset="0"/>
                        <a:ea typeface="+mn-ea"/>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U.S. Department of Defense</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5890973"/>
                  </a:ext>
                </a:extLst>
              </a:tr>
              <a:tr h="292631">
                <a:tc>
                  <a:txBody>
                    <a:bodyPr/>
                    <a:lstStyle/>
                    <a:p>
                      <a:pPr marL="0" marR="0" algn="l">
                        <a:spcBef>
                          <a:spcPts val="0"/>
                        </a:spcBef>
                        <a:spcAft>
                          <a:spcPts val="0"/>
                        </a:spcAft>
                      </a:pPr>
                      <a:r>
                        <a:rPr lang="en-US" sz="1200" b="1" kern="1200" dirty="0">
                          <a:solidFill>
                            <a:schemeClr val="dk1"/>
                          </a:solidFill>
                          <a:latin typeface="Arial" panose="020B0604020202020204" pitchFamily="34" charset="0"/>
                          <a:ea typeface="+mn-ea"/>
                          <a:cs typeface="Arial" panose="020B0604020202020204" pitchFamily="34" charset="0"/>
                        </a:rPr>
                        <a:t>Tristan Walters</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Sandia National Laboratories</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7295560"/>
                  </a:ext>
                </a:extLst>
              </a:tr>
              <a:tr h="292631">
                <a:tc>
                  <a:txBody>
                    <a:bodyPr/>
                    <a:lstStyle/>
                    <a:p>
                      <a:pPr marL="0" marR="0" algn="l">
                        <a:spcBef>
                          <a:spcPts val="0"/>
                        </a:spcBef>
                        <a:spcAft>
                          <a:spcPts val="0"/>
                        </a:spcAft>
                      </a:pPr>
                      <a:r>
                        <a:rPr lang="en-US" sz="1200" b="1" kern="1200" dirty="0">
                          <a:solidFill>
                            <a:schemeClr val="dk1"/>
                          </a:solidFill>
                          <a:latin typeface="Arial" panose="020B0604020202020204" pitchFamily="34" charset="0"/>
                          <a:ea typeface="+mn-ea"/>
                          <a:cs typeface="Arial" panose="020B0604020202020204" pitchFamily="34" charset="0"/>
                        </a:rPr>
                        <a:t>William G. </a:t>
                      </a:r>
                      <a:r>
                        <a:rPr lang="en-US" sz="1200" b="1" kern="1200" dirty="0" err="1">
                          <a:solidFill>
                            <a:schemeClr val="dk1"/>
                          </a:solidFill>
                          <a:latin typeface="Arial" panose="020B0604020202020204" pitchFamily="34" charset="0"/>
                          <a:ea typeface="+mn-ea"/>
                          <a:cs typeface="Arial" panose="020B0604020202020204" pitchFamily="34" charset="0"/>
                        </a:rPr>
                        <a:t>Weisler</a:t>
                      </a:r>
                      <a:endParaRPr lang="en-US" sz="1200" b="1" kern="1200" dirty="0">
                        <a:solidFill>
                          <a:schemeClr val="dk1"/>
                        </a:solidFill>
                        <a:latin typeface="Arial" panose="020B0604020202020204" pitchFamily="34" charset="0"/>
                        <a:ea typeface="+mn-ea"/>
                        <a:cs typeface="Arial" panose="020B0604020202020204" pitchFamily="34" charset="0"/>
                      </a:endParaRP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685800" algn="l"/>
                        </a:tabLst>
                        <a:defRPr/>
                      </a:pPr>
                      <a:r>
                        <a:rPr lang="en-US" sz="1200" b="1" kern="1200" dirty="0">
                          <a:solidFill>
                            <a:schemeClr val="dk1"/>
                          </a:solidFill>
                          <a:latin typeface="Arial" panose="020B0604020202020204" pitchFamily="34" charset="0"/>
                          <a:ea typeface="+mn-ea"/>
                          <a:cs typeface="Arial" panose="020B0604020202020204" pitchFamily="34" charset="0"/>
                        </a:rPr>
                        <a:t>U.S. Department of Defense - DCMA</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0656987"/>
                  </a:ext>
                </a:extLst>
              </a:tr>
              <a:tr h="292631">
                <a:tc>
                  <a:txBody>
                    <a:bodyPr/>
                    <a:lstStyle/>
                    <a:p>
                      <a:pPr marL="0" marR="0" algn="l">
                        <a:spcBef>
                          <a:spcPts val="0"/>
                        </a:spcBef>
                        <a:spcAft>
                          <a:spcPts val="0"/>
                        </a:spcAft>
                      </a:pPr>
                      <a:r>
                        <a:rPr lang="en-US" sz="1200" b="1" kern="1200" dirty="0">
                          <a:solidFill>
                            <a:schemeClr val="dk1"/>
                          </a:solidFill>
                          <a:latin typeface="Arial" panose="020B0604020202020204" pitchFamily="34" charset="0"/>
                          <a:ea typeface="+mn-ea"/>
                          <a:cs typeface="Arial" panose="020B0604020202020204" pitchFamily="34" charset="0"/>
                        </a:rPr>
                        <a:t>Mathew Z. (Zac) West</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685800" algn="l"/>
                        </a:tabLst>
                      </a:pPr>
                      <a:r>
                        <a:rPr lang="en-US" sz="1200" b="1" kern="1200" dirty="0">
                          <a:solidFill>
                            <a:schemeClr val="dk1"/>
                          </a:solidFill>
                          <a:latin typeface="Arial" panose="020B0604020202020204" pitchFamily="34" charset="0"/>
                          <a:ea typeface="+mn-ea"/>
                          <a:cs typeface="Arial" panose="020B0604020202020204" pitchFamily="34" charset="0"/>
                        </a:rPr>
                        <a:t>U.S. Department of Energy</a:t>
                      </a:r>
                    </a:p>
                  </a:txBody>
                  <a:tcPr marL="39245" marR="3924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3993378"/>
                  </a:ext>
                </a:extLst>
              </a:tr>
            </a:tbl>
          </a:graphicData>
        </a:graphic>
      </p:graphicFrame>
    </p:spTree>
    <p:extLst>
      <p:ext uri="{BB962C8B-B14F-4D97-AF65-F5344CB8AC3E}">
        <p14:creationId xmlns:p14="http://schemas.microsoft.com/office/powerpoint/2010/main" val="3521566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82644-02C9-4E16-860F-B02A66AF02D3}"/>
              </a:ext>
            </a:extLst>
          </p:cNvPr>
          <p:cNvSpPr>
            <a:spLocks noGrp="1"/>
          </p:cNvSpPr>
          <p:nvPr>
            <p:ph type="title"/>
          </p:nvPr>
        </p:nvSpPr>
        <p:spPr/>
        <p:txBody>
          <a:bodyPr/>
          <a:lstStyle/>
          <a:p>
            <a:r>
              <a:rPr lang="en-US" dirty="0"/>
              <a:t>The tool name changed</a:t>
            </a:r>
          </a:p>
        </p:txBody>
      </p:sp>
      <p:sp>
        <p:nvSpPr>
          <p:cNvPr id="3" name="Content Placeholder 2">
            <a:extLst>
              <a:ext uri="{FF2B5EF4-FFF2-40B4-BE49-F238E27FC236}">
                <a16:creationId xmlns:a16="http://schemas.microsoft.com/office/drawing/2014/main" id="{E5BBAE15-DDC7-4884-BCC3-ECE901C0C3AC}"/>
              </a:ext>
            </a:extLst>
          </p:cNvPr>
          <p:cNvSpPr>
            <a:spLocks noGrp="1"/>
          </p:cNvSpPr>
          <p:nvPr>
            <p:ph idx="1"/>
          </p:nvPr>
        </p:nvSpPr>
        <p:spPr>
          <a:xfrm>
            <a:off x="1371600" y="1590676"/>
            <a:ext cx="10098157" cy="4276725"/>
          </a:xfrm>
        </p:spPr>
        <p:txBody>
          <a:bodyPr>
            <a:normAutofit/>
          </a:bodyPr>
          <a:lstStyle/>
          <a:p>
            <a:pPr algn="just"/>
            <a:r>
              <a:rPr lang="en-US" dirty="0"/>
              <a:t>Tool was originally called EVMS Maturity and Environment Total Rating (EVMS METR), pronounced “EVMS meter”</a:t>
            </a:r>
          </a:p>
          <a:p>
            <a:pPr algn="just"/>
            <a:r>
              <a:rPr lang="en-US" dirty="0"/>
              <a:t>Changed the tool name to “</a:t>
            </a:r>
            <a:r>
              <a:rPr lang="en-US" b="1" dirty="0"/>
              <a:t>Integrated Project/Program Management (IP2M) Maturity and Environment Total Risk Rating (METRR) using EVMS</a:t>
            </a:r>
            <a:r>
              <a:rPr lang="en-US" dirty="0"/>
              <a:t>”, pronounced “IPM meter”</a:t>
            </a:r>
          </a:p>
          <a:p>
            <a:pPr algn="just"/>
            <a:r>
              <a:rPr lang="en-US" dirty="0"/>
              <a:t>Reasoning: </a:t>
            </a:r>
          </a:p>
          <a:p>
            <a:pPr lvl="1" algn="just"/>
            <a:r>
              <a:rPr lang="en-US" dirty="0"/>
              <a:t>More representative of the already existing integrated management framework of EVMS for projects and programs (e.g., integration of systems and processes, risk management, subcontract management, etc.)</a:t>
            </a:r>
          </a:p>
          <a:p>
            <a:pPr lvl="1" algn="just"/>
            <a:r>
              <a:rPr lang="en-US" dirty="0"/>
              <a:t>More broadly acceptable to project/program managers that simplifies and democratizes EVMS.</a:t>
            </a:r>
          </a:p>
        </p:txBody>
      </p:sp>
      <p:sp>
        <p:nvSpPr>
          <p:cNvPr id="4" name="Slide Number Placeholder 3">
            <a:extLst>
              <a:ext uri="{FF2B5EF4-FFF2-40B4-BE49-F238E27FC236}">
                <a16:creationId xmlns:a16="http://schemas.microsoft.com/office/drawing/2014/main" id="{272B51D8-8D0C-480B-80DD-B430C7D3E321}"/>
              </a:ext>
            </a:extLst>
          </p:cNvPr>
          <p:cNvSpPr>
            <a:spLocks noGrp="1"/>
          </p:cNvSpPr>
          <p:nvPr>
            <p:ph type="sldNum" sz="quarter" idx="12"/>
          </p:nvPr>
        </p:nvSpPr>
        <p:spPr/>
        <p:txBody>
          <a:bodyPr/>
          <a:lstStyle/>
          <a:p>
            <a:fld id="{CD7523D8-0813-224C-91B3-A6EBF8F66999}" type="slidenum">
              <a:rPr lang="en-US" smtClean="0"/>
              <a:t>9</a:t>
            </a:fld>
            <a:endParaRPr lang="en-US" dirty="0"/>
          </a:p>
        </p:txBody>
      </p:sp>
    </p:spTree>
    <p:extLst>
      <p:ext uri="{BB962C8B-B14F-4D97-AF65-F5344CB8AC3E}">
        <p14:creationId xmlns:p14="http://schemas.microsoft.com/office/powerpoint/2010/main" val="356167640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hyperlink" Target="https://en.wikipedia.org/wiki/United_States_Department_of_Energy" TargetMode="External"/><Relationship Id="rId1" Type="http://schemas.openxmlformats.org/officeDocument/2006/relationships/image" Target="../media/image1.png"/></Relationships>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ustom 1">
      <a:majorFont>
        <a:latin typeface="Arial"/>
        <a:ea typeface=""/>
        <a:cs typeface=""/>
      </a:majorFont>
      <a:minorFont>
        <a:latin typeface="Arial"/>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spPr>
      <a:bodyPr rot="0" spcFirstLastPara="0" vert="horz" wrap="square" lIns="91440" tIns="45720" rIns="91440" bIns="45720" numCol="1" spcCol="0" rtlCol="0" fromWordArt="0" anchor="ctr" anchorCtr="0" forceAA="0" compatLnSpc="1">
        <a:prstTxWarp prst="textNoShape">
          <a:avLst/>
        </a:prstTxWarp>
        <a:noAutofit/>
      </a:bodyPr>
      <a:lstStyle>
        <a:defPPr algn="l">
          <a:defRPr sz="180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DO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40000"/>
            <a:lumOff val="60000"/>
          </a:schemeClr>
        </a:solidFill>
        <a:ln w="19050">
          <a:solidFill>
            <a:schemeClr val="tx2"/>
          </a:solidFill>
        </a:ln>
      </a:spPr>
      <a:bodyPr rtlCol="0" anchor="ctr"/>
      <a:lstStyle>
        <a:defPPr algn="ctr">
          <a:defRPr sz="1000"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F25756FC81AF488F6C711D74014336" ma:contentTypeVersion="12" ma:contentTypeDescription="Create a new document." ma:contentTypeScope="" ma:versionID="a95a1d7eceb53a2be2496a2fcf90e701">
  <xsd:schema xmlns:xsd="http://www.w3.org/2001/XMLSchema" xmlns:xs="http://www.w3.org/2001/XMLSchema" xmlns:p="http://schemas.microsoft.com/office/2006/metadata/properties" xmlns:ns2="ea60b319-9d9b-4050-a2da-fb9886bc818d" xmlns:ns3="696b1dda-5637-4d41-9abe-79af3c04e813" targetNamespace="http://schemas.microsoft.com/office/2006/metadata/properties" ma:root="true" ma:fieldsID="b2e3702d1cba17928033a74f0f668a03" ns2:_="" ns3:_="">
    <xsd:import namespace="ea60b319-9d9b-4050-a2da-fb9886bc818d"/>
    <xsd:import namespace="696b1dda-5637-4d41-9abe-79af3c04e8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0b319-9d9b-4050-a2da-fb9886bc81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6b1dda-5637-4d41-9abe-79af3c04e8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0B624B-5940-4393-A667-5D944E33B9C8}"/>
</file>

<file path=customXml/itemProps2.xml><?xml version="1.0" encoding="utf-8"?>
<ds:datastoreItem xmlns:ds="http://schemas.openxmlformats.org/officeDocument/2006/customXml" ds:itemID="{7C881E43-CA70-4475-B139-FEA7BFDA4D2C}"/>
</file>

<file path=customXml/itemProps3.xml><?xml version="1.0" encoding="utf-8"?>
<ds:datastoreItem xmlns:ds="http://schemas.openxmlformats.org/officeDocument/2006/customXml" ds:itemID="{5B5E53F2-68ED-4637-B4C2-331DF23445EB}"/>
</file>

<file path=docProps/app.xml><?xml version="1.0" encoding="utf-8"?>
<Properties xmlns="http://schemas.openxmlformats.org/officeDocument/2006/extended-properties" xmlns:vt="http://schemas.openxmlformats.org/officeDocument/2006/docPropsVTypes">
  <Template/>
  <TotalTime>36954</TotalTime>
  <Words>7235</Words>
  <Application>Microsoft Office PowerPoint</Application>
  <PresentationFormat>Widescreen</PresentationFormat>
  <Paragraphs>1362</Paragraphs>
  <Slides>66</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66</vt:i4>
      </vt:variant>
    </vt:vector>
  </HeadingPairs>
  <TitlesOfParts>
    <vt:vector size="75" baseType="lpstr">
      <vt:lpstr>Amasis MT Pro Black</vt:lpstr>
      <vt:lpstr>Arial</vt:lpstr>
      <vt:lpstr>Calibri</vt:lpstr>
      <vt:lpstr>Cambria Math</vt:lpstr>
      <vt:lpstr>Century Gothic</vt:lpstr>
      <vt:lpstr>Franklin Gothic Book</vt:lpstr>
      <vt:lpstr>Symbol</vt:lpstr>
      <vt:lpstr>Crop</vt:lpstr>
      <vt:lpstr>DOE Template</vt:lpstr>
      <vt:lpstr>PowerPoint Presentation</vt:lpstr>
      <vt:lpstr>PowerPoint Presentation</vt:lpstr>
      <vt:lpstr>PowerPoint Presentation</vt:lpstr>
      <vt:lpstr>PowerPoint Presentation</vt:lpstr>
      <vt:lpstr>PowerPoint Presentation</vt:lpstr>
      <vt:lpstr>PowerPoint Presentation</vt:lpstr>
      <vt:lpstr>RESEARCH TEAM MEETING August 17, 2021  </vt:lpstr>
      <vt:lpstr>Joint Government and Industry Team</vt:lpstr>
      <vt:lpstr>The tool name changed</vt:lpstr>
      <vt:lpstr>Progress to Date</vt:lpstr>
      <vt:lpstr>Overview of IP2M METRR Workshops</vt:lpstr>
      <vt:lpstr>Participants in the 12 Workshops (unique)</vt:lpstr>
      <vt:lpstr>PowerPoint Presentation</vt:lpstr>
      <vt:lpstr>Maturity Attributes and Weightings</vt:lpstr>
      <vt:lpstr>Maturity Attributes and Weightings (Cont.)</vt:lpstr>
      <vt:lpstr>Maturity Attributes and Weightings (Cont.)</vt:lpstr>
      <vt:lpstr>Maturity Attributes and Weightings (Cont.)</vt:lpstr>
      <vt:lpstr>Maturity Attributes and Weightings (Cont.)</vt:lpstr>
      <vt:lpstr>Maturity Attributes and Weightings (Cont.)</vt:lpstr>
      <vt:lpstr>Maturity Attributes and Weightings (Cont.)</vt:lpstr>
      <vt:lpstr>Risk Management</vt:lpstr>
      <vt:lpstr>PowerPoint Presentation</vt:lpstr>
      <vt:lpstr>PowerPoint Presentation</vt:lpstr>
      <vt:lpstr>Environment Factors and Weightings </vt:lpstr>
      <vt:lpstr>Environment Factors and Weightings (Cont.)</vt:lpstr>
      <vt:lpstr>Environment Factors and Weightings (Cont.)</vt:lpstr>
      <vt:lpstr>Environment Factors and Weightings (Cont.)</vt:lpstr>
      <vt:lpstr>Environment Factors and Weightings (Cont.)</vt:lpstr>
      <vt:lpstr>Environment Factors and Weightings (Cont.)</vt:lpstr>
      <vt:lpstr>Performance Workshops Overview</vt:lpstr>
      <vt:lpstr>Performance Workshop Participants</vt:lpstr>
      <vt:lpstr>Results (so far): 33 sample projects/programs</vt:lpstr>
      <vt:lpstr>Large and Complex Projects/Programs (N=33)</vt:lpstr>
      <vt:lpstr>Sample Maturity and Environment Scores</vt:lpstr>
      <vt:lpstr>Result: Rating Plot (draft)</vt:lpstr>
      <vt:lpstr>Performance Data Collected</vt:lpstr>
      <vt:lpstr>Data Characteristics</vt:lpstr>
      <vt:lpstr>Calculations</vt:lpstr>
      <vt:lpstr>Calculated Performance Data Characteristics </vt:lpstr>
      <vt:lpstr>Calculation of Thresholds</vt:lpstr>
      <vt:lpstr>Maturity Score Threshold</vt:lpstr>
      <vt:lpstr>Environment Score Threshold</vt:lpstr>
      <vt:lpstr>PowerPoint Presentation</vt:lpstr>
      <vt:lpstr>PowerPoint Presentation</vt:lpstr>
      <vt:lpstr>Result: Compliance (draft)</vt:lpstr>
      <vt:lpstr>Result: Business Objectives (draft)</vt:lpstr>
      <vt:lpstr>PowerPoint Presentation</vt:lpstr>
      <vt:lpstr>PowerPoint Presentation</vt:lpstr>
      <vt:lpstr>Statistical Significance</vt:lpstr>
      <vt:lpstr>PowerPoint Presentation</vt:lpstr>
      <vt:lpstr>PowerPoint Presentation</vt:lpstr>
      <vt:lpstr>In-progress projects (cont.)</vt:lpstr>
      <vt:lpstr>Plot with in-progress projects</vt:lpstr>
      <vt:lpstr>Validation of IP2M METRR (ongoing)</vt:lpstr>
      <vt:lpstr>Software Update</vt:lpstr>
      <vt:lpstr>Training Discussion</vt:lpstr>
      <vt:lpstr>Other Outreach</vt:lpstr>
      <vt:lpstr>Path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the Maturity and Accuracy of the Engineering Component of FEED to Support a Phase Gate Approval</dc:title>
  <dc:creator>Vartenie Aramali (Student)</dc:creator>
  <cp:lastModifiedBy>Christine Frei</cp:lastModifiedBy>
  <cp:revision>1904</cp:revision>
  <cp:lastPrinted>2020-12-07T23:28:54Z</cp:lastPrinted>
  <dcterms:created xsi:type="dcterms:W3CDTF">2016-04-26T22:27:25Z</dcterms:created>
  <dcterms:modified xsi:type="dcterms:W3CDTF">2021-09-22T18:36:42Z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0x01010070F25756FC81AF488F6C711D74014336</vt:lpwstr>
  </property>
</Properties>
</file>