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9" r:id="rId2"/>
    <p:sldId id="465" r:id="rId3"/>
    <p:sldId id="454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6" r:id="rId14"/>
    <p:sldId id="332" r:id="rId15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orient="horz" pos="456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pson, Charles A" initials="SCA" lastIdx="15" clrIdx="0">
    <p:extLst>
      <p:ext uri="{19B8F6BF-5375-455C-9EA6-DF929625EA0E}">
        <p15:presenceInfo xmlns:p15="http://schemas.microsoft.com/office/powerpoint/2012/main" userId="S-1-5-21-2109546190-1799621885-1573980499-84428" providerId="AD"/>
      </p:ext>
    </p:extLst>
  </p:cmAuthor>
  <p:cmAuthor id="2" name="Spillman, Anthony W" initials="SAW" lastIdx="2" clrIdx="1">
    <p:extLst>
      <p:ext uri="{19B8F6BF-5375-455C-9EA6-DF929625EA0E}">
        <p15:presenceInfo xmlns:p15="http://schemas.microsoft.com/office/powerpoint/2012/main" userId="S::H0065912@rl.gov::9840e85b-84ed-4ec0-ae48-e5d9a83927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FF"/>
    <a:srgbClr val="00CC00"/>
    <a:srgbClr val="FFFF99"/>
    <a:srgbClr val="FFCCFF"/>
    <a:srgbClr val="FFFFCC"/>
    <a:srgbClr val="339933"/>
    <a:srgbClr val="001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29" autoAdjust="0"/>
    <p:restoredTop sz="96238" autoAdjust="0"/>
  </p:normalViewPr>
  <p:slideViewPr>
    <p:cSldViewPr snapToGrid="0" showGuides="1">
      <p:cViewPr varScale="1">
        <p:scale>
          <a:sx n="117" d="100"/>
          <a:sy n="117" d="100"/>
        </p:scale>
        <p:origin x="126" y="180"/>
      </p:cViewPr>
      <p:guideLst>
        <p:guide orient="horz" pos="720"/>
        <p:guide orient="horz" pos="456"/>
        <p:guide pos="3840"/>
        <p:guide pos="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30" d="100"/>
          <a:sy n="130" d="100"/>
        </p:scale>
        <p:origin x="99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665F40F-322B-497A-945B-1BA226674280}" type="datetimeFigureOut">
              <a:rPr lang="en-US" smtClean="0"/>
              <a:t>6/14/2022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31BD85-C8FE-4CDB-813D-B3F9795B5D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4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2"/>
            <a:ext cx="5493573" cy="239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3200">
                <a:solidFill>
                  <a:srgbClr val="001689"/>
                </a:solidFill>
                <a:latin typeface="Arial Black" panose="020B0A04020102090204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"/>
            <a:ext cx="12192000" cy="12477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29000">
                <a:srgbClr val="FFEBFA"/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4058689"/>
            <a:ext cx="5493573" cy="534827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pPr lvl="0"/>
            <a:r>
              <a:rPr lang="en-US" dirty="0"/>
              <a:t>Presenter’s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4593516"/>
            <a:ext cx="5493571" cy="548640"/>
          </a:xfrm>
        </p:spPr>
        <p:txBody>
          <a:bodyPr>
            <a:normAutofit/>
          </a:bodyPr>
          <a:lstStyle>
            <a:lvl1pPr>
              <a:defRPr sz="2600" b="0"/>
            </a:lvl1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5750431"/>
            <a:ext cx="5493569" cy="526657"/>
          </a:xfrm>
        </p:spPr>
        <p:txBody>
          <a:bodyPr>
            <a:normAutofit/>
          </a:bodyPr>
          <a:lstStyle>
            <a:lvl1pPr>
              <a:defRPr sz="2200" b="0"/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7" y="145753"/>
            <a:ext cx="3221447" cy="84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6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5782" y="328303"/>
            <a:ext cx="10112393" cy="523220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1689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777582"/>
          </a:xfrm>
        </p:spPr>
        <p:txBody>
          <a:bodyPr/>
          <a:lstStyle>
            <a:lvl1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defRPr sz="2600"/>
            </a:lvl1pPr>
            <a:lvl2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defRPr sz="2600"/>
            </a:lvl2pPr>
            <a:lvl3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defRPr/>
            </a:lvl3pPr>
            <a:lvl4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defRPr/>
            </a:lvl4pPr>
            <a:lvl5pPr>
              <a:lnSpc>
                <a:spcPct val="85000"/>
              </a:lnSpc>
              <a:spcBef>
                <a:spcPts val="0"/>
              </a:spcBef>
              <a:spcAft>
                <a:spcPts val="10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9271000" y="6562726"/>
            <a:ext cx="28448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FCB4C4-40E5-41A7-A1A7-9B431A3D42C2}" type="slidenum">
              <a:rPr lang="en-US" sz="7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247651" y="6562726"/>
            <a:ext cx="28448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665904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2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41375" y="319914"/>
            <a:ext cx="10112393" cy="523220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1689"/>
                </a:solidFill>
                <a:effectLst/>
                <a:latin typeface="Arial Black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247651" y="6562726"/>
            <a:ext cx="28448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271000" y="6562726"/>
            <a:ext cx="2844800" cy="295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6FCB4C4-40E5-41A7-A1A7-9B431A3D42C2}" type="slidenum">
              <a:rPr lang="en-US" sz="7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21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November 5, 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AEF0E-F9B3-4537-A68E-02BA4AFBAA4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1" y="-113803"/>
            <a:ext cx="1027430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" name="Text Box 30"/>
          <p:cNvSpPr txBox="1">
            <a:spLocks noChangeArrowheads="1"/>
          </p:cNvSpPr>
          <p:nvPr userDrawn="1"/>
        </p:nvSpPr>
        <p:spPr bwMode="auto">
          <a:xfrm>
            <a:off x="42334" y="33339"/>
            <a:ext cx="1572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dirty="0">
                <a:solidFill>
                  <a:schemeClr val="bg1"/>
                </a:solidFill>
              </a:rPr>
              <a:t>Tank Operations Contract</a:t>
            </a:r>
          </a:p>
        </p:txBody>
      </p:sp>
      <p:pic>
        <p:nvPicPr>
          <p:cNvPr id="11" name="Picture 39" descr="wrps_logo_pms white text no stroke on red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91800" y="6578600"/>
            <a:ext cx="1574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5748867" y="6545264"/>
            <a:ext cx="3674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fld id="{B13573C3-E4C0-47EB-AFD4-C1AEF2C98C41}" type="slidenum">
              <a:rPr lang="en-US" sz="12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en-US" sz="1800" dirty="0"/>
          </a:p>
        </p:txBody>
      </p:sp>
      <p:pic>
        <p:nvPicPr>
          <p:cNvPr id="15" name="Picture 14" descr="WRPS ppt banner bas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871538"/>
            <a:ext cx="12192000" cy="8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WRPS ppt banner base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562726"/>
            <a:ext cx="121920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27" y="71650"/>
            <a:ext cx="943510" cy="7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800" b="1" kern="1200">
          <a:solidFill>
            <a:schemeClr val="tx1"/>
          </a:solidFill>
          <a:effectLst/>
          <a:latin typeface="Arial Narrow" pitchFamily="34" charset="0"/>
          <a:ea typeface="+mn-ea"/>
          <a:cs typeface="+mn-cs"/>
        </a:defRPr>
      </a:lvl1pPr>
      <a:lvl2pPr marL="234950" indent="-2349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Arial Narrow" pitchFamily="34" charset="0"/>
          <a:ea typeface="+mn-ea"/>
          <a:cs typeface="+mn-cs"/>
        </a:defRPr>
      </a:lvl2pPr>
      <a:lvl3pPr marL="509588" indent="-22225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692150" indent="-182563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796925" indent="-1047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4.png"/><Relationship Id="rId7" Type="http://schemas.openxmlformats.org/officeDocument/2006/relationships/image" Target="../media/image4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421" y="1366674"/>
            <a:ext cx="8066635" cy="4808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9556" y="1664897"/>
            <a:ext cx="5068433" cy="3126379"/>
          </a:xfrm>
        </p:spPr>
        <p:txBody>
          <a:bodyPr>
            <a:normAutofit/>
          </a:bodyPr>
          <a:lstStyle/>
          <a:p>
            <a:r>
              <a:rPr lang="en-US" dirty="0"/>
              <a:t>Indirect Policy, Process and Implementation  Analysis</a:t>
            </a:r>
          </a:p>
          <a:p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9556" y="5089499"/>
            <a:ext cx="5493573" cy="534827"/>
          </a:xfrm>
        </p:spPr>
        <p:txBody>
          <a:bodyPr/>
          <a:lstStyle/>
          <a:p>
            <a:r>
              <a:rPr lang="en-US" dirty="0"/>
              <a:t>Tony Spillman	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99556" y="5626381"/>
            <a:ext cx="5493571" cy="54864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Project Management Programs/EVMS Reporting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9559" y="6049465"/>
            <a:ext cx="2243048" cy="438422"/>
          </a:xfrm>
        </p:spPr>
        <p:txBody>
          <a:bodyPr>
            <a:normAutofit/>
          </a:bodyPr>
          <a:lstStyle/>
          <a:p>
            <a:r>
              <a:rPr lang="en-US" sz="1800" dirty="0"/>
              <a:t>June 14, 2022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654" t="5755" r="5388"/>
          <a:stretch/>
        </p:blipFill>
        <p:spPr>
          <a:xfrm>
            <a:off x="9717470" y="1343024"/>
            <a:ext cx="247453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85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CBD3-566E-4F7E-8739-FF57A525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WRPS Demonstration – BMS Control Tables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3B4B44-BE36-4145-A196-1CAD6430C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310" y="1126805"/>
            <a:ext cx="7412880" cy="477837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9CD616-BD07-4B4E-86CE-ECD62DBF058D}"/>
              </a:ext>
            </a:extLst>
          </p:cNvPr>
          <p:cNvSpPr/>
          <p:nvPr/>
        </p:nvSpPr>
        <p:spPr>
          <a:xfrm>
            <a:off x="9105581" y="1329338"/>
            <a:ext cx="1782696" cy="1244813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E6C474-2A7F-4233-B148-58DBC3058DE2}"/>
              </a:ext>
            </a:extLst>
          </p:cNvPr>
          <p:cNvSpPr/>
          <p:nvPr/>
        </p:nvSpPr>
        <p:spPr>
          <a:xfrm>
            <a:off x="10796316" y="1647283"/>
            <a:ext cx="1422835" cy="185373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45420E-7F90-4B80-B62D-9E7BDFACD93A}"/>
              </a:ext>
            </a:extLst>
          </p:cNvPr>
          <p:cNvSpPr/>
          <p:nvPr/>
        </p:nvSpPr>
        <p:spPr>
          <a:xfrm>
            <a:off x="10955036" y="4586732"/>
            <a:ext cx="1105394" cy="114446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D041D6-EA3E-4C11-8F90-59087DEB9F8F}"/>
              </a:ext>
            </a:extLst>
          </p:cNvPr>
          <p:cNvSpPr/>
          <p:nvPr/>
        </p:nvSpPr>
        <p:spPr>
          <a:xfrm>
            <a:off x="4863662" y="4586732"/>
            <a:ext cx="971544" cy="114446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BBADB-A7E0-4B17-84AF-3544C1B9D4BC}"/>
              </a:ext>
            </a:extLst>
          </p:cNvPr>
          <p:cNvSpPr/>
          <p:nvPr/>
        </p:nvSpPr>
        <p:spPr>
          <a:xfrm>
            <a:off x="268014" y="1329338"/>
            <a:ext cx="3531476" cy="3168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Walk Through of Systems Integration and Data Artifacts</a:t>
            </a:r>
          </a:p>
          <a:p>
            <a:pPr algn="ctr"/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Accounting (G/L, Pools, EOC) </a:t>
            </a:r>
          </a:p>
          <a:p>
            <a:pPr marL="342900" indent="-342900">
              <a:buAutoNum type="arabicPeriod"/>
            </a:pPr>
            <a:r>
              <a:rPr lang="en-US" dirty="0"/>
              <a:t>Field Office Reports, Invoicing and Auditing</a:t>
            </a:r>
          </a:p>
          <a:p>
            <a:pPr marL="342900" indent="-342900">
              <a:buAutoNum type="arabicPeriod"/>
            </a:pPr>
            <a:r>
              <a:rPr lang="en-US" dirty="0"/>
              <a:t>CAM EACs and VARs</a:t>
            </a:r>
          </a:p>
          <a:p>
            <a:pPr marL="342900" indent="-342900">
              <a:buAutoNum type="arabicPeriod"/>
            </a:pPr>
            <a:r>
              <a:rPr lang="en-US" dirty="0"/>
              <a:t>Govt. Performance Reporting</a:t>
            </a:r>
          </a:p>
          <a:p>
            <a:pPr algn="ctr"/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32B732-7DC5-4E53-B616-5830681A8190}"/>
              </a:ext>
            </a:extLst>
          </p:cNvPr>
          <p:cNvGrpSpPr/>
          <p:nvPr/>
        </p:nvGrpSpPr>
        <p:grpSpPr>
          <a:xfrm>
            <a:off x="591328" y="3939594"/>
            <a:ext cx="3953933" cy="2590103"/>
            <a:chOff x="2142066" y="0"/>
            <a:chExt cx="7907867" cy="524109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32D7BA5-0984-4C7E-8CEE-004BFE09D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8964"/>
            <a:stretch/>
          </p:blipFill>
          <p:spPr>
            <a:xfrm>
              <a:off x="2142066" y="0"/>
              <a:ext cx="7907867" cy="212847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11C7D5-73D2-4645-93E5-7570E2A116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4613"/>
            <a:stretch/>
          </p:blipFill>
          <p:spPr>
            <a:xfrm>
              <a:off x="2142066" y="2128477"/>
              <a:ext cx="7907867" cy="3112618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696A9C2-839E-4E0B-9CBE-138937343D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3279"/>
          <a:stretch/>
        </p:blipFill>
        <p:spPr>
          <a:xfrm>
            <a:off x="220933" y="5158964"/>
            <a:ext cx="1861439" cy="1378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BE952D6-7D55-4885-8D34-CDF15D36992B}"/>
              </a:ext>
            </a:extLst>
          </p:cNvPr>
          <p:cNvSpPr/>
          <p:nvPr/>
        </p:nvSpPr>
        <p:spPr>
          <a:xfrm>
            <a:off x="364238" y="5763782"/>
            <a:ext cx="971544" cy="84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0B98D7-5329-4866-9F13-85DDD0DBFEFB}"/>
              </a:ext>
            </a:extLst>
          </p:cNvPr>
          <p:cNvSpPr/>
          <p:nvPr/>
        </p:nvSpPr>
        <p:spPr>
          <a:xfrm>
            <a:off x="591328" y="4686620"/>
            <a:ext cx="971544" cy="84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D3227B-6085-477A-BDA0-4E02F597C1E8}"/>
              </a:ext>
            </a:extLst>
          </p:cNvPr>
          <p:cNvSpPr/>
          <p:nvPr/>
        </p:nvSpPr>
        <p:spPr>
          <a:xfrm>
            <a:off x="1668623" y="4995732"/>
            <a:ext cx="971544" cy="845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4AB8B9-6265-48EE-8D35-AAAF77295C95}"/>
              </a:ext>
            </a:extLst>
          </p:cNvPr>
          <p:cNvSpPr/>
          <p:nvPr/>
        </p:nvSpPr>
        <p:spPr>
          <a:xfrm>
            <a:off x="3069214" y="4990691"/>
            <a:ext cx="1418259" cy="49404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CB8D7A-5F8A-4DCD-85D3-85F45F98C456}"/>
              </a:ext>
            </a:extLst>
          </p:cNvPr>
          <p:cNvSpPr/>
          <p:nvPr/>
        </p:nvSpPr>
        <p:spPr>
          <a:xfrm>
            <a:off x="3069213" y="5905180"/>
            <a:ext cx="1418261" cy="303519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146DE31-5D0E-4C67-89DD-FBBBA48A3514}"/>
              </a:ext>
            </a:extLst>
          </p:cNvPr>
          <p:cNvSpPr/>
          <p:nvPr/>
        </p:nvSpPr>
        <p:spPr>
          <a:xfrm>
            <a:off x="3069213" y="5814993"/>
            <a:ext cx="1418260" cy="9018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02E1BF-10D7-498D-9986-A00CC10F2E7D}"/>
              </a:ext>
            </a:extLst>
          </p:cNvPr>
          <p:cNvSpPr/>
          <p:nvPr/>
        </p:nvSpPr>
        <p:spPr>
          <a:xfrm>
            <a:off x="3069213" y="6198137"/>
            <a:ext cx="1418260" cy="20161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3AB0CA5-2705-48BE-904B-2CDB973C3625}"/>
              </a:ext>
            </a:extLst>
          </p:cNvPr>
          <p:cNvSpPr/>
          <p:nvPr/>
        </p:nvSpPr>
        <p:spPr>
          <a:xfrm>
            <a:off x="364238" y="6339749"/>
            <a:ext cx="971544" cy="8452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4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CBD3-566E-4F7E-8739-FF57A525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82" y="328303"/>
            <a:ext cx="10112393" cy="523220"/>
          </a:xfrm>
        </p:spPr>
        <p:txBody>
          <a:bodyPr/>
          <a:lstStyle/>
          <a:p>
            <a:r>
              <a:rPr lang="en-US" dirty="0"/>
              <a:t>WRPS Demonstration – HANDI Detail Reports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3B4B44-BE36-4145-A196-1CAD6430C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310" y="1126805"/>
            <a:ext cx="7412880" cy="477837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9CD616-BD07-4B4E-86CE-ECD62DBF058D}"/>
              </a:ext>
            </a:extLst>
          </p:cNvPr>
          <p:cNvSpPr/>
          <p:nvPr/>
        </p:nvSpPr>
        <p:spPr>
          <a:xfrm>
            <a:off x="9105581" y="1329338"/>
            <a:ext cx="1782696" cy="1244813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E6C474-2A7F-4233-B148-58DBC3058DE2}"/>
              </a:ext>
            </a:extLst>
          </p:cNvPr>
          <p:cNvSpPr/>
          <p:nvPr/>
        </p:nvSpPr>
        <p:spPr>
          <a:xfrm>
            <a:off x="10796316" y="1647283"/>
            <a:ext cx="1422835" cy="185373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45420E-7F90-4B80-B62D-9E7BDFACD93A}"/>
              </a:ext>
            </a:extLst>
          </p:cNvPr>
          <p:cNvSpPr/>
          <p:nvPr/>
        </p:nvSpPr>
        <p:spPr>
          <a:xfrm>
            <a:off x="10955036" y="4586732"/>
            <a:ext cx="1105394" cy="114446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D041D6-EA3E-4C11-8F90-59087DEB9F8F}"/>
              </a:ext>
            </a:extLst>
          </p:cNvPr>
          <p:cNvSpPr/>
          <p:nvPr/>
        </p:nvSpPr>
        <p:spPr>
          <a:xfrm>
            <a:off x="4863662" y="4586732"/>
            <a:ext cx="971544" cy="114446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BBADB-A7E0-4B17-84AF-3544C1B9D4BC}"/>
              </a:ext>
            </a:extLst>
          </p:cNvPr>
          <p:cNvSpPr/>
          <p:nvPr/>
        </p:nvSpPr>
        <p:spPr>
          <a:xfrm>
            <a:off x="268014" y="1329338"/>
            <a:ext cx="3531476" cy="3168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Walk Through of Systems Integration and Data Artifacts</a:t>
            </a:r>
          </a:p>
          <a:p>
            <a:pPr algn="ctr"/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Accounting (G/L, Pools, EOC)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3300"/>
                </a:solidFill>
              </a:rPr>
              <a:t>Field Office Reports, Invoicing and Auditing</a:t>
            </a:r>
          </a:p>
          <a:p>
            <a:pPr marL="342900" indent="-342900">
              <a:buAutoNum type="arabicPeriod"/>
            </a:pPr>
            <a:r>
              <a:rPr lang="en-US" dirty="0"/>
              <a:t>CAM EACs and VARs</a:t>
            </a:r>
          </a:p>
          <a:p>
            <a:pPr marL="342900" indent="-342900">
              <a:buAutoNum type="arabicPeriod"/>
            </a:pPr>
            <a:r>
              <a:rPr lang="en-US" dirty="0"/>
              <a:t>Govt. Performance Reporting</a:t>
            </a:r>
          </a:p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DC0828-9520-4089-9D2E-7290CEBB9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250" y="4563044"/>
            <a:ext cx="4325384" cy="185373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BE952D6-7D55-4885-8D34-CDF15D36992B}"/>
              </a:ext>
            </a:extLst>
          </p:cNvPr>
          <p:cNvSpPr/>
          <p:nvPr/>
        </p:nvSpPr>
        <p:spPr>
          <a:xfrm>
            <a:off x="2093145" y="5528662"/>
            <a:ext cx="565531" cy="11910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B86B7E-2B67-4DEB-97EE-67615BA63CCF}"/>
              </a:ext>
            </a:extLst>
          </p:cNvPr>
          <p:cNvSpPr/>
          <p:nvPr/>
        </p:nvSpPr>
        <p:spPr>
          <a:xfrm>
            <a:off x="2093144" y="5973027"/>
            <a:ext cx="565531" cy="5924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19CB6B-D7AD-4F76-AC6B-540CFDA34EBC}"/>
              </a:ext>
            </a:extLst>
          </p:cNvPr>
          <p:cNvSpPr/>
          <p:nvPr/>
        </p:nvSpPr>
        <p:spPr>
          <a:xfrm>
            <a:off x="960504" y="5731196"/>
            <a:ext cx="461041" cy="5924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558E82-0917-4DFA-BFCE-45B741BDDD5D}"/>
              </a:ext>
            </a:extLst>
          </p:cNvPr>
          <p:cNvSpPr/>
          <p:nvPr/>
        </p:nvSpPr>
        <p:spPr>
          <a:xfrm>
            <a:off x="1421545" y="5973026"/>
            <a:ext cx="565531" cy="592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2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230073-A89E-4226-9D91-3598F4C25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14" y="4628995"/>
            <a:ext cx="4391377" cy="1526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11CBD3-566E-4F7E-8739-FF57A525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82" y="328303"/>
            <a:ext cx="10112393" cy="523220"/>
          </a:xfrm>
        </p:spPr>
        <p:txBody>
          <a:bodyPr/>
          <a:lstStyle/>
          <a:p>
            <a:r>
              <a:rPr lang="en-US" dirty="0"/>
              <a:t>WRPS Demonstration – CAM EACs and VARs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3B4B44-BE36-4145-A196-1CAD6430C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4310" y="1126805"/>
            <a:ext cx="7412880" cy="477837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9CD616-BD07-4B4E-86CE-ECD62DBF058D}"/>
              </a:ext>
            </a:extLst>
          </p:cNvPr>
          <p:cNvSpPr/>
          <p:nvPr/>
        </p:nvSpPr>
        <p:spPr>
          <a:xfrm>
            <a:off x="9105581" y="1329338"/>
            <a:ext cx="1782696" cy="1244813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E6C474-2A7F-4233-B148-58DBC3058DE2}"/>
              </a:ext>
            </a:extLst>
          </p:cNvPr>
          <p:cNvSpPr/>
          <p:nvPr/>
        </p:nvSpPr>
        <p:spPr>
          <a:xfrm>
            <a:off x="10796316" y="1647283"/>
            <a:ext cx="1422835" cy="185373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45420E-7F90-4B80-B62D-9E7BDFACD93A}"/>
              </a:ext>
            </a:extLst>
          </p:cNvPr>
          <p:cNvSpPr/>
          <p:nvPr/>
        </p:nvSpPr>
        <p:spPr>
          <a:xfrm>
            <a:off x="10955036" y="4586732"/>
            <a:ext cx="1105394" cy="114446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D041D6-EA3E-4C11-8F90-59087DEB9F8F}"/>
              </a:ext>
            </a:extLst>
          </p:cNvPr>
          <p:cNvSpPr/>
          <p:nvPr/>
        </p:nvSpPr>
        <p:spPr>
          <a:xfrm>
            <a:off x="4863662" y="4586732"/>
            <a:ext cx="971544" cy="114446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BBADB-A7E0-4B17-84AF-3544C1B9D4BC}"/>
              </a:ext>
            </a:extLst>
          </p:cNvPr>
          <p:cNvSpPr/>
          <p:nvPr/>
        </p:nvSpPr>
        <p:spPr>
          <a:xfrm>
            <a:off x="268014" y="1329338"/>
            <a:ext cx="3531476" cy="3168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Walk Through of Systems Integration and Data Artifacts</a:t>
            </a:r>
          </a:p>
          <a:p>
            <a:pPr algn="ctr"/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Accounting (G/L, Pools, EOC)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Field Office Reports, Invoicing and Auditing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CAM EACs and VARs</a:t>
            </a:r>
          </a:p>
          <a:p>
            <a:pPr marL="342900" indent="-342900">
              <a:buAutoNum type="arabicPeriod"/>
            </a:pPr>
            <a:r>
              <a:rPr lang="en-US" dirty="0"/>
              <a:t>Govt. Performance Reporting</a:t>
            </a:r>
          </a:p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519CB6B-D7AD-4F76-AC6B-540CFDA34EBC}"/>
              </a:ext>
            </a:extLst>
          </p:cNvPr>
          <p:cNvSpPr/>
          <p:nvPr/>
        </p:nvSpPr>
        <p:spPr>
          <a:xfrm>
            <a:off x="874741" y="5158964"/>
            <a:ext cx="1368997" cy="8154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D558E82-0917-4DFA-BFCE-45B741BDDD5D}"/>
              </a:ext>
            </a:extLst>
          </p:cNvPr>
          <p:cNvSpPr/>
          <p:nvPr/>
        </p:nvSpPr>
        <p:spPr>
          <a:xfrm>
            <a:off x="131570" y="4916777"/>
            <a:ext cx="565531" cy="5924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12FEBF2-5726-43C1-BAED-5D43502B7AA3}"/>
              </a:ext>
            </a:extLst>
          </p:cNvPr>
          <p:cNvSpPr/>
          <p:nvPr/>
        </p:nvSpPr>
        <p:spPr>
          <a:xfrm>
            <a:off x="1779203" y="4946399"/>
            <a:ext cx="1368997" cy="8154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456A87-E922-47F1-9741-671ADF2F5B7F}"/>
              </a:ext>
            </a:extLst>
          </p:cNvPr>
          <p:cNvSpPr/>
          <p:nvPr/>
        </p:nvSpPr>
        <p:spPr>
          <a:xfrm>
            <a:off x="494731" y="5828085"/>
            <a:ext cx="995972" cy="32727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11C896-F13B-404C-AA2E-50ED76234601}"/>
              </a:ext>
            </a:extLst>
          </p:cNvPr>
          <p:cNvSpPr/>
          <p:nvPr/>
        </p:nvSpPr>
        <p:spPr>
          <a:xfrm flipV="1">
            <a:off x="3077194" y="4837520"/>
            <a:ext cx="207450" cy="13850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6CD27B-3AC8-4233-8835-5548A2CA3934}"/>
              </a:ext>
            </a:extLst>
          </p:cNvPr>
          <p:cNvSpPr/>
          <p:nvPr/>
        </p:nvSpPr>
        <p:spPr>
          <a:xfrm flipV="1">
            <a:off x="1523421" y="5715222"/>
            <a:ext cx="3098927" cy="44013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B6FEE8-1C95-47AF-8ECB-CE31C78A6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8135" y="3809637"/>
            <a:ext cx="4461185" cy="233276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9C6EF67-0141-4C0A-B7A4-A1572DA773B6}"/>
              </a:ext>
            </a:extLst>
          </p:cNvPr>
          <p:cNvSpPr/>
          <p:nvPr/>
        </p:nvSpPr>
        <p:spPr>
          <a:xfrm>
            <a:off x="4622349" y="4836280"/>
            <a:ext cx="4296972" cy="13974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3C6F08-1AD3-4606-B81D-7D5E640E69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8132" y="2240202"/>
            <a:ext cx="4391378" cy="223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606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CBD3-566E-4F7E-8739-FF57A525B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782" y="112860"/>
            <a:ext cx="10791408" cy="954107"/>
          </a:xfrm>
        </p:spPr>
        <p:txBody>
          <a:bodyPr/>
          <a:lstStyle/>
          <a:p>
            <a:r>
              <a:rPr lang="en-US" dirty="0"/>
              <a:t>WRPS Demonstration – Performance Reporting (IPMR)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3B4B44-BE36-4145-A196-1CAD6430C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310" y="1126805"/>
            <a:ext cx="7412880" cy="477837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9CD616-BD07-4B4E-86CE-ECD62DBF058D}"/>
              </a:ext>
            </a:extLst>
          </p:cNvPr>
          <p:cNvSpPr/>
          <p:nvPr/>
        </p:nvSpPr>
        <p:spPr>
          <a:xfrm>
            <a:off x="9105581" y="1329338"/>
            <a:ext cx="1782696" cy="1244813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E6C474-2A7F-4233-B148-58DBC3058DE2}"/>
              </a:ext>
            </a:extLst>
          </p:cNvPr>
          <p:cNvSpPr/>
          <p:nvPr/>
        </p:nvSpPr>
        <p:spPr>
          <a:xfrm>
            <a:off x="10796316" y="1647283"/>
            <a:ext cx="1422835" cy="185373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45420E-7F90-4B80-B62D-9E7BDFACD93A}"/>
              </a:ext>
            </a:extLst>
          </p:cNvPr>
          <p:cNvSpPr/>
          <p:nvPr/>
        </p:nvSpPr>
        <p:spPr>
          <a:xfrm>
            <a:off x="10955036" y="4586732"/>
            <a:ext cx="1105394" cy="114446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D041D6-EA3E-4C11-8F90-59087DEB9F8F}"/>
              </a:ext>
            </a:extLst>
          </p:cNvPr>
          <p:cNvSpPr/>
          <p:nvPr/>
        </p:nvSpPr>
        <p:spPr>
          <a:xfrm>
            <a:off x="4863662" y="4586732"/>
            <a:ext cx="971544" cy="114446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BBADB-A7E0-4B17-84AF-3544C1B9D4BC}"/>
              </a:ext>
            </a:extLst>
          </p:cNvPr>
          <p:cNvSpPr/>
          <p:nvPr/>
        </p:nvSpPr>
        <p:spPr>
          <a:xfrm>
            <a:off x="268014" y="1329338"/>
            <a:ext cx="3531476" cy="3168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Walk Through of Systems Integration and Data Artifacts</a:t>
            </a:r>
          </a:p>
          <a:p>
            <a:pPr algn="ctr"/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Accounting (G/L, Pools, EOC) 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Field Office Reports, Invoicing and Auditing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CAM EACs and VARs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Govt. Performance Reporting</a:t>
            </a:r>
          </a:p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5C225D-EEDB-4BE7-92ED-AB2C448D9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53" y="4023563"/>
            <a:ext cx="2116834" cy="11263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2BEC3D-371E-4020-867E-B18717E0E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2748" y="4586731"/>
            <a:ext cx="2137031" cy="11707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C66F9CE-0145-46F4-853F-F2CA3EDC8B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70" y="5250729"/>
            <a:ext cx="2161998" cy="1190495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1F8B1119-3801-4829-92BD-A98F913362FB}"/>
              </a:ext>
            </a:extLst>
          </p:cNvPr>
          <p:cNvGrpSpPr/>
          <p:nvPr/>
        </p:nvGrpSpPr>
        <p:grpSpPr>
          <a:xfrm>
            <a:off x="3175863" y="5125429"/>
            <a:ext cx="3721673" cy="1385519"/>
            <a:chOff x="1172861" y="1538287"/>
            <a:chExt cx="9833276" cy="372766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C7AEC67-983E-4623-874B-BBF4528EEA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85862" y="2147887"/>
              <a:ext cx="9820275" cy="256222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A29A03-035F-4D78-8FEB-DC9FA13F6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72861" y="1538287"/>
              <a:ext cx="9782175" cy="6096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38CA983-A85E-4C55-A6A2-762DCC7D72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89943"/>
            <a:stretch/>
          </p:blipFill>
          <p:spPr>
            <a:xfrm>
              <a:off x="1258586" y="4607203"/>
              <a:ext cx="9696450" cy="34486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100FB63-A484-4D97-902B-70785E685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90302"/>
            <a:stretch/>
          </p:blipFill>
          <p:spPr>
            <a:xfrm>
              <a:off x="1258586" y="4933397"/>
              <a:ext cx="9696450" cy="332559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9D5CEFFD-8A0A-4905-AC3D-7D120FB14E0F}"/>
              </a:ext>
            </a:extLst>
          </p:cNvPr>
          <p:cNvSpPr/>
          <p:nvPr/>
        </p:nvSpPr>
        <p:spPr>
          <a:xfrm>
            <a:off x="3207707" y="6316276"/>
            <a:ext cx="3638767" cy="21342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3B46530-0DCC-46D7-A1CF-0C288F06037F}"/>
              </a:ext>
            </a:extLst>
          </p:cNvPr>
          <p:cNvSpPr/>
          <p:nvPr/>
        </p:nvSpPr>
        <p:spPr>
          <a:xfrm>
            <a:off x="3207707" y="5692239"/>
            <a:ext cx="3638767" cy="21342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80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Comments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6292" y="1086848"/>
            <a:ext cx="3969935" cy="53836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77" y="1313179"/>
            <a:ext cx="7839215" cy="493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834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F4790-0026-470E-AE30-012D3B610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AEE11-7CC6-480C-AC15-2913B05F4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871" y="1119914"/>
            <a:ext cx="10972800" cy="4777582"/>
          </a:xfrm>
        </p:spPr>
        <p:txBody>
          <a:bodyPr/>
          <a:lstStyle/>
          <a:p>
            <a:r>
              <a:rPr lang="en-US" i="1" dirty="0">
                <a:solidFill>
                  <a:srgbClr val="FF3300"/>
                </a:solidFill>
              </a:rPr>
              <a:t>Our approach the PMB management with regards to Indirect Costs needs to address our Approach (Policy), Process (tools) and Implementation (CAM exposure and Reporting visibility).</a:t>
            </a:r>
          </a:p>
          <a:p>
            <a:endParaRPr lang="en-US" dirty="0"/>
          </a:p>
          <a:p>
            <a:r>
              <a:rPr lang="en-US" dirty="0"/>
              <a:t>The subsequent slides attempt to demonstrate compliance to the DOE Compliance Requirements (CAG and CRC) for:</a:t>
            </a:r>
          </a:p>
          <a:p>
            <a:r>
              <a:rPr lang="en-US" dirty="0"/>
              <a:t>E. INDIRECT BUDGET AND COST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Process Area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Attribute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31332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Areas for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0E7F1-5C0E-4925-896F-FB549DA4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267" y="963386"/>
            <a:ext cx="11933465" cy="57150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n-lt"/>
              </a:rPr>
              <a:t>Terminology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DOE CRC - Indirect Budgets are included in the PMB  ... </a:t>
            </a:r>
            <a:r>
              <a:rPr lang="en-US" sz="2400" i="1" dirty="0">
                <a:latin typeface="+mn-lt"/>
              </a:rPr>
              <a:t>as specified in the Contractors EVMSD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DOE IPMR DID (3.2.4.5, 3.2.4.7, 3.3.1.5)  “…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</a:rPr>
              <a:t>sum of costs and budgets for </a:t>
            </a:r>
            <a:r>
              <a:rPr lang="en-US" sz="2400" i="1" u="none" strike="noStrike" baseline="0" dirty="0">
                <a:solidFill>
                  <a:srgbClr val="0000FF"/>
                </a:solidFill>
                <a:latin typeface="+mn-lt"/>
              </a:rPr>
              <a:t>direct, indirect, COM, and G&amp;A.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+mn-lt"/>
              </a:rPr>
              <a:t>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DOE CRC – Indirect Budgets (i.e., </a:t>
            </a:r>
            <a:r>
              <a:rPr lang="en-US" sz="2400" i="1" dirty="0">
                <a:solidFill>
                  <a:srgbClr val="0000FF"/>
                </a:solidFill>
                <a:latin typeface="+mn-lt"/>
              </a:rPr>
              <a:t>overhead, burden, cost of money and G&amp;A expense</a:t>
            </a:r>
            <a:r>
              <a:rPr lang="en-US" sz="2400" b="0" dirty="0">
                <a:latin typeface="+mn-lt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PM CAG, G/L 20- </a:t>
            </a:r>
            <a:r>
              <a:rPr lang="en-US" sz="2400" spc="-30" dirty="0">
                <a:effectLst/>
                <a:latin typeface="Times New Roman" panose="02020603050405020304" pitchFamily="18" charset="0"/>
                <a:ea typeface="PMingLiU" panose="02020500000000000000" pitchFamily="18" charset="-120"/>
              </a:rPr>
              <a:t> </a:t>
            </a:r>
            <a:r>
              <a:rPr lang="en-US" sz="2400" b="0" spc="-30" dirty="0">
                <a:effectLst/>
                <a:latin typeface="+mn-lt"/>
                <a:ea typeface="PMingLiU" panose="02020500000000000000" pitchFamily="18" charset="-120"/>
              </a:rPr>
              <a:t>A</a:t>
            </a:r>
            <a:r>
              <a:rPr lang="en-US" sz="2400" b="0" dirty="0">
                <a:solidFill>
                  <a:srgbClr val="000000"/>
                </a:solidFill>
                <a:latin typeface="+mn-lt"/>
              </a:rPr>
              <a:t>ccounting system must segregate costs by EOC (labor, materials, odc, and indirect costs)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+mn-lt"/>
              </a:rPr>
              <a:t>PM CAG - The term indirect includes all project burdens on direct work. Examples include overhead, </a:t>
            </a:r>
            <a:r>
              <a:rPr lang="en-US" sz="2400" i="1" dirty="0">
                <a:solidFill>
                  <a:srgbClr val="000000"/>
                </a:solidFill>
                <a:latin typeface="+mn-lt"/>
              </a:rPr>
              <a:t>General and Administrative (G&amp;A), Cost of Money, and types of supervision </a:t>
            </a:r>
            <a:r>
              <a:rPr lang="en-US" sz="2400" b="0" dirty="0">
                <a:solidFill>
                  <a:srgbClr val="000000"/>
                </a:solidFill>
                <a:latin typeface="+mn-lt"/>
              </a:rPr>
              <a:t>that allocate their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DOE IPMR DID (3.6.10.1.2 ) -  Cost Variance … Overhead rate changes … applicable to base or allocation.</a:t>
            </a:r>
            <a:endParaRPr lang="en-US" sz="2100" b="0" dirty="0">
              <a:solidFill>
                <a:srgbClr val="000000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Examples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+mn-lt"/>
              </a:rPr>
              <a:t>WRPS Integrated EVM System and Monthly Performance Reporting Demonstration </a:t>
            </a:r>
          </a:p>
          <a:p>
            <a:r>
              <a:rPr lang="en-US" dirty="0">
                <a:latin typeface="+mn-lt"/>
              </a:rPr>
              <a:t>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latin typeface="+mn-lt"/>
              </a:rPr>
              <a:t>E.1 Indirect Account Org Structure </a:t>
            </a:r>
            <a:r>
              <a:rPr lang="en-US" sz="2400" b="0" dirty="0">
                <a:latin typeface="+mn-lt"/>
              </a:rPr>
              <a:t>– establish &amp; control rates, </a:t>
            </a:r>
            <a:r>
              <a:rPr lang="en-US" sz="2400" b="0" dirty="0">
                <a:solidFill>
                  <a:srgbClr val="0000FF"/>
                </a:solidFill>
                <a:latin typeface="+mn-lt"/>
              </a:rPr>
              <a:t>resp./</a:t>
            </a:r>
            <a:r>
              <a:rPr lang="en-US" sz="2400" b="0" dirty="0">
                <a:latin typeface="+mn-lt"/>
              </a:rPr>
              <a:t>authority for budgets, costs, approvals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latin typeface="+mn-lt"/>
              </a:rPr>
              <a:t>E.2 Indirect Budget </a:t>
            </a:r>
            <a:r>
              <a:rPr lang="en-US" sz="2400" i="1" dirty="0" err="1">
                <a:latin typeface="+mn-lt"/>
              </a:rPr>
              <a:t>Mgmt</a:t>
            </a:r>
            <a:r>
              <a:rPr lang="en-US" sz="2400" i="1" dirty="0">
                <a:latin typeface="+mn-lt"/>
              </a:rPr>
              <a:t> </a:t>
            </a:r>
            <a:r>
              <a:rPr lang="en-US" sz="2400" b="0" dirty="0">
                <a:latin typeface="+mn-lt"/>
              </a:rPr>
              <a:t>– appropriate org level, PMB using current rates, </a:t>
            </a:r>
            <a:r>
              <a:rPr lang="en-US" sz="2400" i="1" dirty="0">
                <a:latin typeface="+mn-lt"/>
              </a:rPr>
              <a:t>rate performance reviews conducted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latin typeface="+mn-lt"/>
              </a:rPr>
              <a:t>E.3 Record Allocate Indirect Costs </a:t>
            </a:r>
            <a:r>
              <a:rPr lang="en-US" sz="2400" b="0" dirty="0">
                <a:latin typeface="+mn-lt"/>
              </a:rPr>
              <a:t>– cost allocated per procedure, </a:t>
            </a:r>
            <a:r>
              <a:rPr lang="en-US" sz="2400" i="1" dirty="0">
                <a:latin typeface="+mn-lt"/>
              </a:rPr>
              <a:t>rate adjustments, </a:t>
            </a:r>
            <a:r>
              <a:rPr lang="en-US" sz="2400" i="1" dirty="0">
                <a:solidFill>
                  <a:srgbClr val="FF3300"/>
                </a:solidFill>
                <a:latin typeface="+mn-lt"/>
              </a:rPr>
              <a:t>internal audits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i="1" dirty="0">
                <a:latin typeface="+mn-lt"/>
              </a:rPr>
              <a:t>E.4 Indirect Variance Analysis – cost analysis </a:t>
            </a:r>
            <a:r>
              <a:rPr lang="en-US" sz="2400" i="1" dirty="0">
                <a:solidFill>
                  <a:srgbClr val="0000FF"/>
                </a:solidFill>
                <a:latin typeface="+mn-lt"/>
              </a:rPr>
              <a:t>by those responsible</a:t>
            </a:r>
            <a:r>
              <a:rPr lang="en-US" sz="2400" i="1" dirty="0">
                <a:latin typeface="+mn-lt"/>
              </a:rPr>
              <a:t>, </a:t>
            </a:r>
            <a:r>
              <a:rPr lang="en-US" sz="2400" b="0" dirty="0">
                <a:latin typeface="+mn-lt"/>
              </a:rPr>
              <a:t>forecasting impacts to MEAC </a:t>
            </a:r>
          </a:p>
        </p:txBody>
      </p:sp>
    </p:spTree>
    <p:extLst>
      <p:ext uri="{BB962C8B-B14F-4D97-AF65-F5344CB8AC3E}">
        <p14:creationId xmlns:p14="http://schemas.microsoft.com/office/powerpoint/2010/main" val="261162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CAG – Section  8 Indirect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0E7F1-5C0E-4925-896F-FB549DA4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7" y="987880"/>
            <a:ext cx="11413672" cy="5380264"/>
          </a:xfrm>
        </p:spPr>
        <p:txBody>
          <a:bodyPr>
            <a:normAutofit/>
          </a:bodyPr>
          <a:lstStyle/>
          <a:p>
            <a:r>
              <a:rPr lang="en-US" sz="2000" b="0" dirty="0">
                <a:latin typeface="+mn-lt"/>
              </a:rPr>
              <a:t>Defined as costs not directly charged, must be allocated.  Includes all burdens on direct work - overhead, General and Administrative (G&amp;A), Cost of Money, and supervision that allocate time.</a:t>
            </a:r>
          </a:p>
          <a:p>
            <a:r>
              <a:rPr lang="en-US" sz="2000" b="0" dirty="0">
                <a:latin typeface="+mn-lt"/>
              </a:rPr>
              <a:t>EV guidelines require indirect cost structure defined, and organization or function responsibility for control of indirect costs (G/L 4), budgeting (G/L 13), actuals accrued (G/L 19), and analysis performed (G/L 24). </a:t>
            </a:r>
          </a:p>
          <a:p>
            <a:r>
              <a:rPr lang="en-US" sz="2000" b="0" dirty="0">
                <a:latin typeface="+mn-lt"/>
              </a:rPr>
              <a:t>Differences to traditional application of earned value:</a:t>
            </a:r>
          </a:p>
          <a:p>
            <a:pPr marL="577850" lvl="1" indent="-342900"/>
            <a:r>
              <a:rPr lang="en-US" sz="2000" b="0" dirty="0">
                <a:latin typeface="+mn-lt"/>
              </a:rPr>
              <a:t>Grouped into indirect pools, allocated against appropriate bases to yield planned indirect rates.</a:t>
            </a:r>
          </a:p>
          <a:p>
            <a:pPr marL="577850" lvl="1" indent="-342900"/>
            <a:r>
              <a:rPr lang="en-US" sz="2000" b="0" dirty="0">
                <a:latin typeface="+mn-lt"/>
              </a:rPr>
              <a:t>Annually based as planned rates, with adjustments at year end to actual rates.</a:t>
            </a:r>
          </a:p>
          <a:p>
            <a:pPr marL="577850" lvl="1" indent="-342900"/>
            <a:r>
              <a:rPr lang="en-US" sz="2000" b="0" dirty="0">
                <a:latin typeface="+mn-lt"/>
              </a:rPr>
              <a:t>Not managed with a project schedule or IMS.</a:t>
            </a:r>
          </a:p>
          <a:p>
            <a:pPr marL="577850" lvl="1" indent="-342900"/>
            <a:r>
              <a:rPr lang="en-US" sz="2000" b="0" dirty="0">
                <a:latin typeface="+mn-lt"/>
              </a:rPr>
              <a:t>Goal is stability of rates and control of costs. May include scope reduction</a:t>
            </a:r>
          </a:p>
          <a:p>
            <a:pPr marL="577850" lvl="1" indent="-342900"/>
            <a:r>
              <a:rPr lang="en-US" sz="2000" b="0" dirty="0">
                <a:latin typeface="+mn-lt"/>
              </a:rPr>
              <a:t>The CFO typically has overall responsibility for indirect management.</a:t>
            </a:r>
          </a:p>
          <a:p>
            <a:pPr marL="577850" lvl="1" indent="-342900"/>
            <a:r>
              <a:rPr lang="en-US" sz="2000" b="0" dirty="0">
                <a:latin typeface="+mn-lt"/>
              </a:rPr>
              <a:t>Not managed through EVMS CAs but those responsible for indirect services, for each pool or category. </a:t>
            </a:r>
          </a:p>
          <a:p>
            <a:pPr marL="577850" lvl="1" indent="-342900"/>
            <a:r>
              <a:rPr lang="en-US" sz="2000" b="0" dirty="0">
                <a:latin typeface="+mn-lt"/>
              </a:rPr>
              <a:t>Analysis performed by responsible indirect cost manager, considered by project’s CAMs during analysis.</a:t>
            </a:r>
          </a:p>
          <a:p>
            <a:pPr marL="577850" lvl="1" indent="-342900"/>
            <a:r>
              <a:rPr lang="en-US" sz="2000" b="0" dirty="0">
                <a:latin typeface="+mn-lt"/>
              </a:rPr>
              <a:t>Change control management to prevent retroactive changes and impacts to work remaining.</a:t>
            </a:r>
          </a:p>
          <a:p>
            <a:r>
              <a:rPr lang="en-US" sz="2000" b="0" dirty="0">
                <a:latin typeface="+mn-lt"/>
              </a:rPr>
              <a:t>Contractor identifies pools and application bases in disclosure statement and indirect policy and documents responsibility for budgeting, charging, and analysis of major components</a:t>
            </a:r>
          </a:p>
        </p:txBody>
      </p:sp>
    </p:spTree>
    <p:extLst>
      <p:ext uri="{BB962C8B-B14F-4D97-AF65-F5344CB8AC3E}">
        <p14:creationId xmlns:p14="http://schemas.microsoft.com/office/powerpoint/2010/main" val="326862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D7F68-D1B8-42DC-9EE4-A0B791ED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39" y="121024"/>
            <a:ext cx="10722868" cy="954107"/>
          </a:xfrm>
        </p:spPr>
        <p:txBody>
          <a:bodyPr/>
          <a:lstStyle/>
          <a:p>
            <a:r>
              <a:rPr lang="en-US" dirty="0"/>
              <a:t>WRPS Examples – E.1 Indirect Account Org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86C1-7ACA-485A-9E47-2EEA29CBA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1" y="1040209"/>
            <a:ext cx="10972800" cy="477758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+mn-lt"/>
              </a:rPr>
              <a:t>E.1 Indirect Account Org Structure </a:t>
            </a:r>
            <a:r>
              <a:rPr lang="en-US" sz="2800" b="0" dirty="0">
                <a:latin typeface="+mn-lt"/>
              </a:rPr>
              <a:t>– establishing and controlling rates, </a:t>
            </a:r>
            <a:r>
              <a:rPr lang="en-US" sz="2800" b="0" dirty="0">
                <a:solidFill>
                  <a:srgbClr val="0000FF"/>
                </a:solidFill>
                <a:latin typeface="+mn-lt"/>
              </a:rPr>
              <a:t>responsibility</a:t>
            </a:r>
            <a:r>
              <a:rPr lang="en-US" sz="2800" b="0" dirty="0">
                <a:latin typeface="+mn-lt"/>
              </a:rPr>
              <a:t> &amp; authority for budgets, costs, approvals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462D89-BA93-4075-B773-99F7F3F2D2F3}"/>
              </a:ext>
            </a:extLst>
          </p:cNvPr>
          <p:cNvGrpSpPr/>
          <p:nvPr/>
        </p:nvGrpSpPr>
        <p:grpSpPr>
          <a:xfrm>
            <a:off x="188020" y="1994316"/>
            <a:ext cx="4340946" cy="3565031"/>
            <a:chOff x="533303" y="1994316"/>
            <a:chExt cx="6635038" cy="57066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985E61F-7D6C-4153-906F-F062351D35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0119"/>
            <a:stretch/>
          </p:blipFill>
          <p:spPr>
            <a:xfrm>
              <a:off x="533303" y="1994316"/>
              <a:ext cx="6635038" cy="67763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3234B09-9960-4347-A1C1-72344E9F19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6669"/>
            <a:stretch/>
          </p:blipFill>
          <p:spPr>
            <a:xfrm>
              <a:off x="533303" y="2671952"/>
              <a:ext cx="6635038" cy="502904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0ECD18D-962B-43AC-87B5-5FAF9953F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7457" y="1553528"/>
            <a:ext cx="3470543" cy="24490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5AC19F7-B0C5-4B63-B571-D1215BBE3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5618" y="1994316"/>
            <a:ext cx="3725186" cy="1624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071EA71-CAEC-41C0-8789-2A42C40627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630" y="3763457"/>
            <a:ext cx="3697163" cy="1795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3D5B8C3-88F7-45A2-B411-CE09E8F9D5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476" y="4002584"/>
            <a:ext cx="3697163" cy="1837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257BE8C-B0FC-4175-B5C5-05E8B32871B7}"/>
              </a:ext>
            </a:extLst>
          </p:cNvPr>
          <p:cNvSpPr/>
          <p:nvPr/>
        </p:nvSpPr>
        <p:spPr>
          <a:xfrm>
            <a:off x="188020" y="2853559"/>
            <a:ext cx="4257856" cy="5181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CDF333C-C829-49A6-8F85-ABB0F0AFD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77785"/>
            <a:ext cx="12192000" cy="56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4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D7F68-D1B8-42DC-9EE4-A0B791ED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39" y="336467"/>
            <a:ext cx="10722868" cy="523220"/>
          </a:xfrm>
        </p:spPr>
        <p:txBody>
          <a:bodyPr/>
          <a:lstStyle/>
          <a:p>
            <a:r>
              <a:rPr lang="en-US" dirty="0"/>
              <a:t>WRPS Examples – E.2  Indirect Budget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86C1-7ACA-485A-9E47-2EEA29CBA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21" y="1040209"/>
            <a:ext cx="10972800" cy="477758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+mn-lt"/>
              </a:rPr>
              <a:t>E.2 Indirect Budget Management </a:t>
            </a:r>
            <a:r>
              <a:rPr lang="en-US" sz="2800" b="0" dirty="0">
                <a:latin typeface="+mn-lt"/>
              </a:rPr>
              <a:t>– appropriate org level, PMB using current rates, </a:t>
            </a:r>
            <a:r>
              <a:rPr lang="en-US" sz="2800" i="1" dirty="0">
                <a:latin typeface="+mn-lt"/>
              </a:rPr>
              <a:t>rate performance reviews conducted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623930F-8CA2-4EF6-9414-87DE4B5A69F7}"/>
              </a:ext>
            </a:extLst>
          </p:cNvPr>
          <p:cNvGrpSpPr/>
          <p:nvPr/>
        </p:nvGrpSpPr>
        <p:grpSpPr>
          <a:xfrm>
            <a:off x="188020" y="1994316"/>
            <a:ext cx="4340946" cy="3565031"/>
            <a:chOff x="533303" y="1994316"/>
            <a:chExt cx="6635038" cy="57066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0082F74-10D2-4AD2-977F-4D52B7AE88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0119"/>
            <a:stretch/>
          </p:blipFill>
          <p:spPr>
            <a:xfrm>
              <a:off x="533303" y="1994316"/>
              <a:ext cx="6635038" cy="67763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28A69C-578D-40E6-817D-EA7741B8E9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6669"/>
            <a:stretch/>
          </p:blipFill>
          <p:spPr>
            <a:xfrm>
              <a:off x="533303" y="2671952"/>
              <a:ext cx="6635038" cy="502904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328C5D9-2545-4BF1-92D3-1972875D9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588" y="1848319"/>
            <a:ext cx="3829690" cy="25108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3AA95B-278D-415D-AB57-C684389287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392" y="4359206"/>
            <a:ext cx="3785747" cy="20315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AAC85BD-C760-4AB2-98A5-16C30A6DA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966" y="2093218"/>
            <a:ext cx="3539269" cy="12779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D1248C-A223-4E2A-BCCB-F1B3712BB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9870" y="3388752"/>
            <a:ext cx="2997533" cy="145041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2ED2D60B-3F3D-44EA-BD18-483AD056C3AD}"/>
              </a:ext>
            </a:extLst>
          </p:cNvPr>
          <p:cNvGrpSpPr/>
          <p:nvPr/>
        </p:nvGrpSpPr>
        <p:grpSpPr>
          <a:xfrm>
            <a:off x="4715500" y="4947214"/>
            <a:ext cx="2997533" cy="1224266"/>
            <a:chOff x="1583871" y="2477197"/>
            <a:chExt cx="7973331" cy="388232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9C63B2C-88F3-4DB0-9867-783B99F0A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80075"/>
            <a:stretch/>
          </p:blipFill>
          <p:spPr>
            <a:xfrm>
              <a:off x="1594302" y="2477197"/>
              <a:ext cx="7962900" cy="12184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D3ABC48-A8E0-46D6-BF8D-B365FF5FF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56062"/>
            <a:stretch/>
          </p:blipFill>
          <p:spPr>
            <a:xfrm>
              <a:off x="1583871" y="3672707"/>
              <a:ext cx="7962900" cy="2686814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414EA2E-4399-4700-A1D3-67CA5C081811}"/>
              </a:ext>
            </a:extLst>
          </p:cNvPr>
          <p:cNvSpPr/>
          <p:nvPr/>
        </p:nvSpPr>
        <p:spPr>
          <a:xfrm>
            <a:off x="188020" y="3371172"/>
            <a:ext cx="4257856" cy="5181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4EB82F-A668-4947-B14E-4F56FEB86C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61" y="5314644"/>
            <a:ext cx="12151099" cy="122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7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D7F68-D1B8-42DC-9EE4-A0B791ED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39" y="336467"/>
            <a:ext cx="10722868" cy="523220"/>
          </a:xfrm>
        </p:spPr>
        <p:txBody>
          <a:bodyPr/>
          <a:lstStyle/>
          <a:p>
            <a:r>
              <a:rPr lang="en-US" dirty="0"/>
              <a:t>WRPS Examples – E.3 Record Allocate Indirect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86C1-7ACA-485A-9E47-2EEA29CBA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" y="1040209"/>
            <a:ext cx="10972800" cy="477758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+mn-lt"/>
              </a:rPr>
              <a:t>E.3 Record Allocate Indirect Costs </a:t>
            </a:r>
            <a:r>
              <a:rPr lang="en-US" sz="2800" b="0" dirty="0">
                <a:latin typeface="+mn-lt"/>
              </a:rPr>
              <a:t>– cost allocated per procedure, </a:t>
            </a:r>
            <a:r>
              <a:rPr lang="en-US" sz="2800" i="1" dirty="0">
                <a:latin typeface="+mn-lt"/>
              </a:rPr>
              <a:t>rate adjustments, </a:t>
            </a:r>
            <a:r>
              <a:rPr lang="en-US" sz="2800" i="1" dirty="0">
                <a:solidFill>
                  <a:srgbClr val="FF3300"/>
                </a:solidFill>
                <a:latin typeface="+mn-lt"/>
              </a:rPr>
              <a:t>internal audits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93053C7-BA1C-48D6-B252-C015EAC50AF9}"/>
              </a:ext>
            </a:extLst>
          </p:cNvPr>
          <p:cNvGrpSpPr/>
          <p:nvPr/>
        </p:nvGrpSpPr>
        <p:grpSpPr>
          <a:xfrm>
            <a:off x="188020" y="1994316"/>
            <a:ext cx="4340946" cy="3565031"/>
            <a:chOff x="533303" y="1994316"/>
            <a:chExt cx="6635038" cy="57066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5A9044-2851-4329-9313-B6875DFC77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0119"/>
            <a:stretch/>
          </p:blipFill>
          <p:spPr>
            <a:xfrm>
              <a:off x="533303" y="1994316"/>
              <a:ext cx="6635038" cy="67763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BBC1D15-8BA2-49CA-863C-9EBA72FD40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6669"/>
            <a:stretch/>
          </p:blipFill>
          <p:spPr>
            <a:xfrm>
              <a:off x="533303" y="2671952"/>
              <a:ext cx="6635038" cy="502904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F352701-0189-4D1F-86B3-88B48BD9B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83208"/>
            <a:ext cx="12192000" cy="9306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BB99D7B-75C5-4C9B-AF81-EE9C1F7114D8}"/>
              </a:ext>
            </a:extLst>
          </p:cNvPr>
          <p:cNvGrpSpPr/>
          <p:nvPr/>
        </p:nvGrpSpPr>
        <p:grpSpPr>
          <a:xfrm>
            <a:off x="8828691" y="1555985"/>
            <a:ext cx="3175289" cy="2136938"/>
            <a:chOff x="3993455" y="1104164"/>
            <a:chExt cx="8010525" cy="530278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167540-18FE-4EB8-914B-0E0E32710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93455" y="1104164"/>
              <a:ext cx="7610475" cy="157162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7BD99C7-E66B-49D5-B765-981A1DF94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3455" y="2196903"/>
              <a:ext cx="8010525" cy="4210050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E62A3-9F91-4FB0-80C4-0D9AFD89FBD3}"/>
              </a:ext>
            </a:extLst>
          </p:cNvPr>
          <p:cNvSpPr/>
          <p:nvPr/>
        </p:nvSpPr>
        <p:spPr>
          <a:xfrm>
            <a:off x="188020" y="3400250"/>
            <a:ext cx="4257856" cy="51819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DC9665C-BBAD-4A07-8F93-E9F44332E0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8691" y="3760026"/>
            <a:ext cx="3293532" cy="154198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8F682D1-A74A-49F9-BF7D-57CA0ED43F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2409" y="1576866"/>
            <a:ext cx="3016714" cy="16051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EE55426-04F4-4A0B-90C4-4336877B20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3495" y="2764209"/>
            <a:ext cx="3045497" cy="16684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F865870-AFAD-4A32-BAD1-53C0B36620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3072" y="3972237"/>
            <a:ext cx="3081077" cy="169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2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D7F68-D1B8-42DC-9EE4-A0B791EDC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839" y="336467"/>
            <a:ext cx="10722868" cy="523220"/>
          </a:xfrm>
        </p:spPr>
        <p:txBody>
          <a:bodyPr/>
          <a:lstStyle/>
          <a:p>
            <a:r>
              <a:rPr lang="en-US" dirty="0"/>
              <a:t>WRPS Examples – E.4 Indirect Variance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186C1-7ACA-485A-9E47-2EEA29CBA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" y="1011634"/>
            <a:ext cx="11723915" cy="48347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latin typeface="+mn-lt"/>
              </a:rPr>
              <a:t>E.4 Indirect Variance Analysis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D344DE-461B-4390-B506-D2FF2EDDAC06}"/>
              </a:ext>
            </a:extLst>
          </p:cNvPr>
          <p:cNvGrpSpPr/>
          <p:nvPr/>
        </p:nvGrpSpPr>
        <p:grpSpPr>
          <a:xfrm>
            <a:off x="101307" y="1570511"/>
            <a:ext cx="4340946" cy="3565031"/>
            <a:chOff x="533303" y="1994316"/>
            <a:chExt cx="6635038" cy="570668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2D0506C-F153-498A-A984-81927196DB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0119"/>
            <a:stretch/>
          </p:blipFill>
          <p:spPr>
            <a:xfrm>
              <a:off x="533303" y="1994316"/>
              <a:ext cx="6635038" cy="67763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E808108-4812-4E0F-8190-31307792D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6669"/>
            <a:stretch/>
          </p:blipFill>
          <p:spPr>
            <a:xfrm>
              <a:off x="533303" y="2671952"/>
              <a:ext cx="6635038" cy="5029048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A5059FD-6132-4D66-ABE8-53FD2B6DD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46366"/>
            <a:ext cx="12192000" cy="790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585CA4-6715-46EE-8462-05466D416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749" y="1058499"/>
            <a:ext cx="4340947" cy="5116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C9AB19-A5ED-47A2-928F-42FCF01D06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4980" y="1558383"/>
            <a:ext cx="3833812" cy="7810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D8F872-CC93-439A-8574-885F289D46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97769" y="2370832"/>
            <a:ext cx="2381698" cy="253151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6A5A6B-934F-4733-B258-40B3AD278F54}"/>
              </a:ext>
            </a:extLst>
          </p:cNvPr>
          <p:cNvSpPr/>
          <p:nvPr/>
        </p:nvSpPr>
        <p:spPr>
          <a:xfrm>
            <a:off x="142852" y="3437684"/>
            <a:ext cx="4257856" cy="78747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13DAA8-488B-40D1-8628-FB450383F8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0708" y="1415261"/>
            <a:ext cx="3701612" cy="756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56822B-7CB8-4291-BC7A-DDB5AD041F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20424" y="2159269"/>
            <a:ext cx="3701612" cy="63034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7EEA10-2BC6-49C5-916C-6DE7FA31EC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42253" y="2760758"/>
            <a:ext cx="4698103" cy="7265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885FCEB-4423-4E65-A2AC-274D1105E1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5731" y="3503822"/>
            <a:ext cx="1841574" cy="138866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CC38494-A3F7-47B8-8D7C-9428B20F733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9516" y="3508750"/>
            <a:ext cx="1445713" cy="13788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DE9989A-ECA2-4270-A13C-53C5EF33081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6377" y="3566572"/>
            <a:ext cx="1751392" cy="89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742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1CBD3-566E-4F7E-8739-FF57A525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WRPS Demonstration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23B4B44-BE36-4145-A196-1CAD6430C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310" y="1126805"/>
            <a:ext cx="7412880" cy="477837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9CD616-BD07-4B4E-86CE-ECD62DBF058D}"/>
              </a:ext>
            </a:extLst>
          </p:cNvPr>
          <p:cNvSpPr/>
          <p:nvPr/>
        </p:nvSpPr>
        <p:spPr>
          <a:xfrm>
            <a:off x="9105581" y="1329338"/>
            <a:ext cx="1782696" cy="1244813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EE6C474-2A7F-4233-B148-58DBC3058DE2}"/>
              </a:ext>
            </a:extLst>
          </p:cNvPr>
          <p:cNvSpPr/>
          <p:nvPr/>
        </p:nvSpPr>
        <p:spPr>
          <a:xfrm>
            <a:off x="10796316" y="1647283"/>
            <a:ext cx="1422835" cy="185373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45420E-7F90-4B80-B62D-9E7BDFACD93A}"/>
              </a:ext>
            </a:extLst>
          </p:cNvPr>
          <p:cNvSpPr/>
          <p:nvPr/>
        </p:nvSpPr>
        <p:spPr>
          <a:xfrm>
            <a:off x="10955036" y="4586732"/>
            <a:ext cx="1105394" cy="114446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D041D6-EA3E-4C11-8F90-59087DEB9F8F}"/>
              </a:ext>
            </a:extLst>
          </p:cNvPr>
          <p:cNvSpPr/>
          <p:nvPr/>
        </p:nvSpPr>
        <p:spPr>
          <a:xfrm>
            <a:off x="4863662" y="4586732"/>
            <a:ext cx="971544" cy="1144464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9BBADB-A7E0-4B17-84AF-3544C1B9D4BC}"/>
              </a:ext>
            </a:extLst>
          </p:cNvPr>
          <p:cNvSpPr/>
          <p:nvPr/>
        </p:nvSpPr>
        <p:spPr>
          <a:xfrm>
            <a:off x="268014" y="1329338"/>
            <a:ext cx="3531476" cy="3168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Walk Through of Systems Integration and Data Artifacts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Accounting (G/L, Pools, EOC) </a:t>
            </a:r>
          </a:p>
          <a:p>
            <a:pPr marL="342900" indent="-342900">
              <a:buAutoNum type="arabicPeriod"/>
            </a:pPr>
            <a:r>
              <a:rPr lang="en-US" dirty="0"/>
              <a:t>Field Office Reports, Invoicing and Auditing</a:t>
            </a:r>
          </a:p>
          <a:p>
            <a:pPr marL="342900" indent="-342900">
              <a:buAutoNum type="arabicPeriod"/>
            </a:pPr>
            <a:r>
              <a:rPr lang="en-US" dirty="0"/>
              <a:t>CAM EACs and VARs</a:t>
            </a:r>
          </a:p>
          <a:p>
            <a:pPr marL="342900" indent="-342900">
              <a:buAutoNum type="arabicPeriod"/>
            </a:pPr>
            <a:r>
              <a:rPr lang="en-US" dirty="0"/>
              <a:t>Govt. Performance Reporting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923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25756FC81AF488F6C711D74014336" ma:contentTypeVersion="13" ma:contentTypeDescription="Create a new document." ma:contentTypeScope="" ma:versionID="7498096adf70b2ff743a08ad6617e717">
  <xsd:schema xmlns:xsd="http://www.w3.org/2001/XMLSchema" xmlns:xs="http://www.w3.org/2001/XMLSchema" xmlns:p="http://schemas.microsoft.com/office/2006/metadata/properties" xmlns:ns2="ea60b319-9d9b-4050-a2da-fb9886bc818d" xmlns:ns3="696b1dda-5637-4d41-9abe-79af3c04e813" targetNamespace="http://schemas.microsoft.com/office/2006/metadata/properties" ma:root="true" ma:fieldsID="4d3d1a04c4d207925585b3ad0f91c335" ns2:_="" ns3:_="">
    <xsd:import namespace="ea60b319-9d9b-4050-a2da-fb9886bc818d"/>
    <xsd:import namespace="696b1dda-5637-4d41-9abe-79af3c04e8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0b319-9d9b-4050-a2da-fb9886bc8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b1dda-5637-4d41-9abe-79af3c04e8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FF8B96E-7EBA-4337-8133-30C58900FE16}"/>
</file>

<file path=customXml/itemProps2.xml><?xml version="1.0" encoding="utf-8"?>
<ds:datastoreItem xmlns:ds="http://schemas.openxmlformats.org/officeDocument/2006/customXml" ds:itemID="{D9EDC702-AFBA-41FF-B98F-AF612085C604}"/>
</file>

<file path=docProps/app.xml><?xml version="1.0" encoding="utf-8"?>
<Properties xmlns="http://schemas.openxmlformats.org/officeDocument/2006/extended-properties" xmlns:vt="http://schemas.openxmlformats.org/officeDocument/2006/docPropsVTypes">
  <TotalTime>168906</TotalTime>
  <Words>884</Words>
  <Application>Microsoft Office PowerPoint</Application>
  <PresentationFormat>Widescreen</PresentationFormat>
  <Paragraphs>104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Arial Narrow</vt:lpstr>
      <vt:lpstr>Calibri</vt:lpstr>
      <vt:lpstr>Times New Roman</vt:lpstr>
      <vt:lpstr>Office Theme</vt:lpstr>
      <vt:lpstr>PowerPoint Presentation</vt:lpstr>
      <vt:lpstr>Problem Statement</vt:lpstr>
      <vt:lpstr>Focus Areas for Discussion</vt:lpstr>
      <vt:lpstr>PM CAG – Section  8 Indirect Considerations</vt:lpstr>
      <vt:lpstr>WRPS Examples – E.1 Indirect Account Org Structure</vt:lpstr>
      <vt:lpstr>WRPS Examples – E.2  Indirect Budget Management</vt:lpstr>
      <vt:lpstr>WRPS Examples – E.3 Record Allocate Indirect Costs</vt:lpstr>
      <vt:lpstr>WRPS Examples – E.4 Indirect Variance Analysis</vt:lpstr>
      <vt:lpstr>WRPS Demonstration</vt:lpstr>
      <vt:lpstr>WRPS Demonstration – BMS Control Tables</vt:lpstr>
      <vt:lpstr>WRPS Demonstration – HANDI Detail Reports</vt:lpstr>
      <vt:lpstr>WRPS Demonstration – CAM EACs and VARs</vt:lpstr>
      <vt:lpstr>WRPS Demonstration – Performance Reporting (IPMR)</vt:lpstr>
      <vt:lpstr>Questions and Comments</vt:lpstr>
    </vt:vector>
  </TitlesOfParts>
  <Company>Hanford (MSP ver 1.0)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Lawson, John R</dc:creator>
  <cp:lastModifiedBy>Spillman, Anthony W</cp:lastModifiedBy>
  <cp:revision>2977</cp:revision>
  <cp:lastPrinted>2022-05-31T18:38:48Z</cp:lastPrinted>
  <dcterms:created xsi:type="dcterms:W3CDTF">2013-03-13T15:11:58Z</dcterms:created>
  <dcterms:modified xsi:type="dcterms:W3CDTF">2022-06-14T20:05:44Z</dcterms:modified>
</cp:coreProperties>
</file>