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3"/>
  </p:notesMasterIdLst>
  <p:handoutMasterIdLst>
    <p:handoutMasterId r:id="rId14"/>
  </p:handoutMasterIdLst>
  <p:sldIdLst>
    <p:sldId id="277" r:id="rId3"/>
    <p:sldId id="2062" r:id="rId4"/>
    <p:sldId id="2072" r:id="rId5"/>
    <p:sldId id="2073" r:id="rId6"/>
    <p:sldId id="2074" r:id="rId7"/>
    <p:sldId id="264" r:id="rId8"/>
    <p:sldId id="265" r:id="rId9"/>
    <p:sldId id="2075" r:id="rId10"/>
    <p:sldId id="2076" r:id="rId11"/>
    <p:sldId id="2077"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ell, Terry Joseph" initials="STJ" lastIdx="1" clrIdx="0">
    <p:extLst>
      <p:ext uri="{19B8F6BF-5375-455C-9EA6-DF929625EA0E}">
        <p15:presenceInfo xmlns:p15="http://schemas.microsoft.com/office/powerpoint/2012/main" userId="S-1-5-21-1229272821-838170752-1417001333-21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64"/>
    <a:srgbClr val="000F7E"/>
    <a:srgbClr val="69C3FF"/>
    <a:srgbClr val="0070C1"/>
    <a:srgbClr val="09198D"/>
    <a:srgbClr val="FF9129"/>
    <a:srgbClr val="1A70B8"/>
    <a:srgbClr val="0A197E"/>
    <a:srgbClr val="000000"/>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p:restoredTop sz="94953"/>
  </p:normalViewPr>
  <p:slideViewPr>
    <p:cSldViewPr snapToGrid="0" snapToObjects="1" showGuides="1">
      <p:cViewPr varScale="1">
        <p:scale>
          <a:sx n="151" d="100"/>
          <a:sy n="151" d="100"/>
        </p:scale>
        <p:origin x="984" y="162"/>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varScale="1">
        <p:scale>
          <a:sx n="90" d="100"/>
          <a:sy n="90" d="100"/>
        </p:scale>
        <p:origin x="38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4/11/2023</a:t>
            </a:fld>
            <a:endParaRPr lang="en-US"/>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a:p>
        </p:txBody>
      </p:sp>
    </p:spTree>
    <p:extLst>
      <p:ext uri="{BB962C8B-B14F-4D97-AF65-F5344CB8AC3E}">
        <p14:creationId xmlns:p14="http://schemas.microsoft.com/office/powerpoint/2010/main" val="3194734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4/11/2023</a:t>
            </a:fld>
            <a:endParaRPr lang="en-US"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9777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4/11/2023</a:t>
            </a:fld>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4/11/2023</a:t>
            </a:fld>
            <a:endParaRPr lang="en-US" dirty="0"/>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8"/>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 id="2147483725" r:id="rId16"/>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4/11/2023</a:t>
            </a:fld>
            <a:endParaRPr lang="en-US" dirty="0"/>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6"/>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F3B99C6-D0D0-D441-BB88-E3B30F0BF5BA}"/>
              </a:ext>
            </a:extLst>
          </p:cNvPr>
          <p:cNvSpPr>
            <a:spLocks noGrp="1"/>
          </p:cNvSpPr>
          <p:nvPr>
            <p:ph type="ctrTitle"/>
          </p:nvPr>
        </p:nvSpPr>
        <p:spPr>
          <a:xfrm>
            <a:off x="1562843" y="1690492"/>
            <a:ext cx="6386978" cy="917874"/>
          </a:xfrm>
        </p:spPr>
        <p:txBody>
          <a:bodyPr>
            <a:normAutofit/>
          </a:bodyPr>
          <a:lstStyle/>
          <a:p>
            <a:pPr algn="ctr"/>
            <a:r>
              <a:rPr lang="en-US" dirty="0"/>
              <a:t>Schedule Margin and Schedule Risk Assessment (SRA) Forecasting </a:t>
            </a:r>
          </a:p>
        </p:txBody>
      </p:sp>
      <p:sp>
        <p:nvSpPr>
          <p:cNvPr id="4" name="Subtitle 14">
            <a:extLst>
              <a:ext uri="{FF2B5EF4-FFF2-40B4-BE49-F238E27FC236}">
                <a16:creationId xmlns:a16="http://schemas.microsoft.com/office/drawing/2014/main" id="{EA8A5A1F-0300-394E-B233-2B390FD2ECDF}"/>
              </a:ext>
            </a:extLst>
          </p:cNvPr>
          <p:cNvSpPr txBox="1">
            <a:spLocks/>
          </p:cNvSpPr>
          <p:nvPr/>
        </p:nvSpPr>
        <p:spPr>
          <a:xfrm>
            <a:off x="457198" y="3984852"/>
            <a:ext cx="4818745" cy="48514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buFont typeface="Arial" panose="020B0604020202020204" pitchFamily="34" charset="0"/>
              <a:buNone/>
              <a:tabLst/>
              <a:defRPr sz="1600" b="0" i="0" kern="120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Wingdings" panose="05000000000000000000" pitchFamily="2" charset="2"/>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248E433E-DCE4-B741-BFCA-9B2BBC5FD4C1}"/>
              </a:ext>
            </a:extLst>
          </p:cNvPr>
          <p:cNvSpPr/>
          <p:nvPr/>
        </p:nvSpPr>
        <p:spPr>
          <a:xfrm>
            <a:off x="383361" y="3869139"/>
            <a:ext cx="2141475" cy="257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n>
                  <a:solidFill>
                    <a:schemeClr val="bg1"/>
                  </a:solidFill>
                </a:ln>
                <a:solidFill>
                  <a:schemeClr val="bg1"/>
                </a:solidFill>
              </a:rPr>
              <a:t>Doug Marbourg</a:t>
            </a:r>
          </a:p>
          <a:p>
            <a:r>
              <a:rPr lang="en-US" sz="1600" dirty="0">
                <a:ln>
                  <a:solidFill>
                    <a:schemeClr val="bg1"/>
                  </a:solidFill>
                </a:ln>
                <a:solidFill>
                  <a:schemeClr val="bg1"/>
                </a:solidFill>
              </a:rPr>
              <a:t>Triad/LANL EVMS PO</a:t>
            </a:r>
          </a:p>
          <a:p>
            <a:r>
              <a:rPr lang="en-US" sz="1600" dirty="0">
                <a:ln>
                  <a:solidFill>
                    <a:schemeClr val="bg1"/>
                  </a:solidFill>
                </a:ln>
                <a:solidFill>
                  <a:schemeClr val="bg1"/>
                </a:solidFill>
              </a:rPr>
              <a:t>April 10, 2023</a:t>
            </a:r>
          </a:p>
        </p:txBody>
      </p:sp>
    </p:spTree>
    <p:extLst>
      <p:ext uri="{BB962C8B-B14F-4D97-AF65-F5344CB8AC3E}">
        <p14:creationId xmlns:p14="http://schemas.microsoft.com/office/powerpoint/2010/main" val="26236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2DB5AE-A543-D000-5296-E5750DE4E7B8}"/>
              </a:ext>
            </a:extLst>
          </p:cNvPr>
          <p:cNvSpPr>
            <a:spLocks noGrp="1"/>
          </p:cNvSpPr>
          <p:nvPr>
            <p:ph type="body" sz="quarter" idx="14"/>
          </p:nvPr>
        </p:nvSpPr>
        <p:spPr/>
        <p:txBody>
          <a:bodyPr/>
          <a:lstStyle/>
          <a:p>
            <a:r>
              <a:rPr lang="en-US" dirty="0"/>
              <a:t>Conclusion:</a:t>
            </a:r>
          </a:p>
        </p:txBody>
      </p:sp>
      <p:sp>
        <p:nvSpPr>
          <p:cNvPr id="3" name="Text Placeholder 2">
            <a:extLst>
              <a:ext uri="{FF2B5EF4-FFF2-40B4-BE49-F238E27FC236}">
                <a16:creationId xmlns:a16="http://schemas.microsoft.com/office/drawing/2014/main" id="{03C11E74-4078-B222-6D74-AE261A239FA2}"/>
              </a:ext>
            </a:extLst>
          </p:cNvPr>
          <p:cNvSpPr>
            <a:spLocks noGrp="1"/>
          </p:cNvSpPr>
          <p:nvPr>
            <p:ph type="body" sz="quarter" idx="19"/>
          </p:nvPr>
        </p:nvSpPr>
        <p:spPr/>
        <p:txBody>
          <a:bodyPr/>
          <a:lstStyle/>
          <a:p>
            <a:pPr marL="342900" indent="-342900">
              <a:buFont typeface="+mj-lt"/>
              <a:buAutoNum type="arabicParenR"/>
            </a:pPr>
            <a:r>
              <a:rPr lang="en-US" dirty="0"/>
              <a:t>Culture: Reporting “bad news” should be encouraged</a:t>
            </a:r>
          </a:p>
          <a:p>
            <a:pPr marL="801687" lvl="2" indent="-342900">
              <a:buFont typeface="+mj-lt"/>
              <a:buAutoNum type="arabicParenR"/>
            </a:pPr>
            <a:endParaRPr lang="en-US" sz="1600" dirty="0"/>
          </a:p>
          <a:p>
            <a:pPr marL="801687" lvl="2" indent="-342900">
              <a:buFont typeface="+mj-lt"/>
              <a:buAutoNum type="arabicParenR"/>
            </a:pPr>
            <a:r>
              <a:rPr lang="en-US" sz="1600" i="1" dirty="0"/>
              <a:t>Change “don’t tread on my margin” philosophy with stakeholders – Bad news does not improve with age!</a:t>
            </a:r>
          </a:p>
          <a:p>
            <a:pPr marL="342900" indent="-342900">
              <a:buFont typeface="+mj-lt"/>
              <a:buAutoNum type="arabicParenR"/>
            </a:pPr>
            <a:endParaRPr lang="en-US" dirty="0"/>
          </a:p>
          <a:p>
            <a:pPr marL="342900" indent="-342900">
              <a:buFont typeface="+mj-lt"/>
              <a:buAutoNum type="arabicParenR"/>
            </a:pPr>
            <a:r>
              <a:rPr lang="en-US" dirty="0"/>
              <a:t>Maturity:  Tune-up requirements:</a:t>
            </a:r>
          </a:p>
          <a:p>
            <a:pPr marL="801687" lvl="2" indent="-342900">
              <a:buFont typeface="+mj-lt"/>
              <a:buAutoNum type="arabicParenR"/>
            </a:pPr>
            <a:endParaRPr lang="en-US" dirty="0"/>
          </a:p>
          <a:p>
            <a:pPr marL="801687" lvl="2" indent="-342900">
              <a:buFont typeface="+mj-lt"/>
              <a:buAutoNum type="arabicParenR"/>
            </a:pPr>
            <a:r>
              <a:rPr lang="en-US" sz="1600" i="1" dirty="0"/>
              <a:t>Ensure SRA forecast for remaining work can exceed remaining forecast SM </a:t>
            </a:r>
          </a:p>
          <a:p>
            <a:pPr marL="801687" lvl="2" indent="-342900">
              <a:buFont typeface="+mj-lt"/>
              <a:buAutoNum type="arabicParenR"/>
            </a:pPr>
            <a:r>
              <a:rPr lang="en-US" sz="1600" i="1" dirty="0"/>
              <a:t>CBB moves into customer contingency OR Negative float is allowed – Justification needed and reported monthly</a:t>
            </a:r>
          </a:p>
          <a:p>
            <a:pPr marL="342900" indent="-342900">
              <a:buFont typeface="+mj-lt"/>
              <a:buAutoNum type="arabicParenR"/>
            </a:pPr>
            <a:endParaRPr lang="en-US" dirty="0"/>
          </a:p>
          <a:p>
            <a:endParaRPr lang="en-US" dirty="0"/>
          </a:p>
        </p:txBody>
      </p:sp>
    </p:spTree>
    <p:extLst>
      <p:ext uri="{BB962C8B-B14F-4D97-AF65-F5344CB8AC3E}">
        <p14:creationId xmlns:p14="http://schemas.microsoft.com/office/powerpoint/2010/main" val="57122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82137" y="349181"/>
            <a:ext cx="8229600" cy="669156"/>
          </a:xfrm>
        </p:spPr>
        <p:txBody>
          <a:bodyPr/>
          <a:lstStyle/>
          <a:p>
            <a:r>
              <a:rPr lang="en-US" dirty="0"/>
              <a:t>Definitions:</a:t>
            </a:r>
          </a:p>
          <a:p>
            <a:endParaRPr lang="en-US" dirty="0"/>
          </a:p>
        </p:txBody>
      </p:sp>
      <p:sp>
        <p:nvSpPr>
          <p:cNvPr id="4" name="Content Placeholder 1">
            <a:extLst>
              <a:ext uri="{FF2B5EF4-FFF2-40B4-BE49-F238E27FC236}">
                <a16:creationId xmlns:a16="http://schemas.microsoft.com/office/drawing/2014/main" id="{641F4D37-FD15-A947-8BE8-6145FCA114FD}"/>
              </a:ext>
            </a:extLst>
          </p:cNvPr>
          <p:cNvSpPr txBox="1">
            <a:spLocks/>
          </p:cNvSpPr>
          <p:nvPr/>
        </p:nvSpPr>
        <p:spPr>
          <a:xfrm>
            <a:off x="457200" y="692331"/>
            <a:ext cx="8433996" cy="4134718"/>
          </a:xfrm>
          <a:prstGeom prst="rect">
            <a:avLst/>
          </a:prstGeom>
        </p:spPr>
        <p:txBody>
          <a:bodyPr/>
          <a:lst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70"/>
              </a:spcBef>
              <a:spcAft>
                <a:spcPts val="540"/>
              </a:spcAft>
              <a:buFont typeface="Arial" panose="020B0604020202020204" pitchFamily="34" charset="0"/>
              <a:buNone/>
            </a:pPr>
            <a:endParaRPr lang="en-US" sz="1350" dirty="0"/>
          </a:p>
        </p:txBody>
      </p:sp>
      <p:sp>
        <p:nvSpPr>
          <p:cNvPr id="3" name="TextBox 2">
            <a:extLst>
              <a:ext uri="{FF2B5EF4-FFF2-40B4-BE49-F238E27FC236}">
                <a16:creationId xmlns:a16="http://schemas.microsoft.com/office/drawing/2014/main" id="{80EB8FFC-3AA8-0EB3-5D8B-9F106313D63D}"/>
              </a:ext>
            </a:extLst>
          </p:cNvPr>
          <p:cNvSpPr txBox="1"/>
          <p:nvPr/>
        </p:nvSpPr>
        <p:spPr>
          <a:xfrm>
            <a:off x="457200" y="770245"/>
            <a:ext cx="8079475" cy="3970318"/>
          </a:xfrm>
          <a:prstGeom prst="rect">
            <a:avLst/>
          </a:prstGeom>
          <a:noFill/>
        </p:spPr>
        <p:txBody>
          <a:bodyPr wrap="square" rtlCol="0">
            <a:spAutoFit/>
          </a:bodyPr>
          <a:lstStyle/>
          <a:p>
            <a:pPr algn="l"/>
            <a:endParaRPr lang="en-US" sz="1600" b="0" i="1" u="none" strike="noStrike" baseline="0" dirty="0">
              <a:solidFill>
                <a:srgbClr val="2F5497"/>
              </a:solidFill>
              <a:latin typeface="FranklinGothic-Demi"/>
            </a:endParaRPr>
          </a:p>
          <a:p>
            <a:pPr algn="l"/>
            <a:r>
              <a:rPr lang="en-US" sz="1600" i="1" dirty="0">
                <a:solidFill>
                  <a:srgbClr val="2F5497"/>
                </a:solidFill>
                <a:latin typeface="FranklinGothic-Demi"/>
              </a:rPr>
              <a:t>“</a:t>
            </a:r>
            <a:r>
              <a:rPr lang="en-US" sz="1600" b="0" i="1" u="none" strike="noStrike" baseline="0" dirty="0">
                <a:solidFill>
                  <a:srgbClr val="2F5497"/>
                </a:solidFill>
                <a:latin typeface="FranklinGothic-Demi"/>
              </a:rPr>
              <a:t>B.8. Schedule Margin (SM)</a:t>
            </a:r>
          </a:p>
          <a:p>
            <a:pPr algn="l"/>
            <a:endParaRPr lang="en-US" sz="1600" b="0" i="1" u="none" strike="noStrike" baseline="0" dirty="0">
              <a:solidFill>
                <a:srgbClr val="000000"/>
              </a:solidFill>
              <a:latin typeface="TimesNewRomanPSMT"/>
            </a:endParaRPr>
          </a:p>
          <a:p>
            <a:pPr algn="l"/>
            <a:r>
              <a:rPr lang="en-US" sz="1600" i="1" dirty="0">
                <a:solidFill>
                  <a:srgbClr val="000000"/>
                </a:solidFill>
                <a:latin typeface="TimesNewRomanPSMT"/>
              </a:rPr>
              <a:t>“</a:t>
            </a:r>
            <a:r>
              <a:rPr lang="en-US" sz="1600" b="0" i="1" u="none" strike="noStrike" baseline="0" dirty="0">
                <a:solidFill>
                  <a:srgbClr val="000000"/>
                </a:solidFill>
                <a:latin typeface="TimesNewRomanPSMT"/>
              </a:rPr>
              <a:t>Establishing SM in the schedule is an optional management technique that helps projects deliver on time, on target, and on cost (Table 17). </a:t>
            </a:r>
            <a:r>
              <a:rPr lang="en-US" sz="1600" b="0" i="1" u="none" strike="noStrike" baseline="0" dirty="0">
                <a:solidFill>
                  <a:srgbClr val="000000"/>
                </a:solidFill>
                <a:highlight>
                  <a:srgbClr val="FFFF00"/>
                </a:highlight>
                <a:latin typeface="TimesNewRomanPSMT"/>
              </a:rPr>
              <a:t>SM is created by inserting activities to represent the time necessary to account for estimated schedule risks and uncertainties. </a:t>
            </a:r>
            <a:r>
              <a:rPr lang="en-US" sz="1600" b="0" i="1" u="none" strike="noStrike" baseline="0" dirty="0">
                <a:solidFill>
                  <a:srgbClr val="000000"/>
                </a:solidFill>
                <a:latin typeface="TimesNewRomanPSMT"/>
              </a:rPr>
              <a:t>SM is used to mitigate schedule risk and increase the accuracy of downstream forecasts. Although SM duration generally decreases over time as risks expire and uncertainties diminish, the duration can increase as additional risks and uncertainties are discovered. The customer’s schedule</a:t>
            </a:r>
          </a:p>
          <a:p>
            <a:pPr algn="l"/>
            <a:r>
              <a:rPr lang="en-US" sz="1600" b="0" i="1" u="none" strike="noStrike" baseline="0" dirty="0">
                <a:solidFill>
                  <a:srgbClr val="000000"/>
                </a:solidFill>
                <a:latin typeface="TimesNewRomanPSMT"/>
              </a:rPr>
              <a:t>contingency, if included in the schedule, is reflected consistently with SM.”*</a:t>
            </a:r>
          </a:p>
          <a:p>
            <a:endParaRPr lang="en-US" sz="1600" i="1" dirty="0">
              <a:solidFill>
                <a:srgbClr val="000000"/>
              </a:solidFill>
              <a:latin typeface="TimesNewRomanPSMT"/>
            </a:endParaRPr>
          </a:p>
          <a:p>
            <a:r>
              <a:rPr lang="en-US" sz="1600" i="1" dirty="0">
                <a:solidFill>
                  <a:srgbClr val="000000"/>
                </a:solidFill>
                <a:latin typeface="TimesNewRomanPSMT"/>
              </a:rPr>
              <a:t>“The amount of SM established directly relates to the estimation of schedule risk inherent in</a:t>
            </a:r>
          </a:p>
          <a:p>
            <a:r>
              <a:rPr lang="en-US" sz="1600" i="1" dirty="0">
                <a:solidFill>
                  <a:srgbClr val="000000"/>
                </a:solidFill>
                <a:latin typeface="TimesNewRomanPSMT"/>
              </a:rPr>
              <a:t>accomplishing the project goals and deliverables. The relationship between SM and risk in the</a:t>
            </a:r>
          </a:p>
          <a:p>
            <a:r>
              <a:rPr lang="en-US" sz="1600" i="1" dirty="0">
                <a:solidFill>
                  <a:srgbClr val="000000"/>
                </a:solidFill>
                <a:latin typeface="TimesNewRomanPSMT"/>
              </a:rPr>
              <a:t>schedule is documented and reviewable.”*</a:t>
            </a:r>
          </a:p>
          <a:p>
            <a:endParaRPr lang="en-US" sz="1600" i="1" dirty="0">
              <a:solidFill>
                <a:srgbClr val="000000"/>
              </a:solidFill>
              <a:latin typeface="TimesNewRomanPSMT"/>
            </a:endParaRPr>
          </a:p>
          <a:p>
            <a:r>
              <a:rPr lang="en-US" sz="1200" i="1" dirty="0">
                <a:solidFill>
                  <a:srgbClr val="000000"/>
                </a:solidFill>
                <a:latin typeface="TimesNewRomanPSMT"/>
              </a:rPr>
              <a:t>* ECRSOP CAG 2.0 - June, 2022 pg. 85</a:t>
            </a:r>
          </a:p>
        </p:txBody>
      </p:sp>
    </p:spTree>
    <p:extLst>
      <p:ext uri="{BB962C8B-B14F-4D97-AF65-F5344CB8AC3E}">
        <p14:creationId xmlns:p14="http://schemas.microsoft.com/office/powerpoint/2010/main" val="331781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EABBD-E51A-33A8-3EE3-7EC7B19A7F4B}"/>
              </a:ext>
            </a:extLst>
          </p:cNvPr>
          <p:cNvSpPr>
            <a:spLocks noGrp="1"/>
          </p:cNvSpPr>
          <p:nvPr>
            <p:ph type="body" sz="quarter" idx="14"/>
          </p:nvPr>
        </p:nvSpPr>
        <p:spPr/>
        <p:txBody>
          <a:bodyPr/>
          <a:lstStyle/>
          <a:p>
            <a:r>
              <a:rPr lang="en-US" dirty="0"/>
              <a:t>Definitions continued:</a:t>
            </a:r>
          </a:p>
          <a:p>
            <a:endParaRPr lang="en-US" dirty="0"/>
          </a:p>
        </p:txBody>
      </p:sp>
      <p:sp>
        <p:nvSpPr>
          <p:cNvPr id="3" name="Text Placeholder 2">
            <a:extLst>
              <a:ext uri="{FF2B5EF4-FFF2-40B4-BE49-F238E27FC236}">
                <a16:creationId xmlns:a16="http://schemas.microsoft.com/office/drawing/2014/main" id="{3FEC2564-3220-9C9F-9B67-9DB6B161FFFA}"/>
              </a:ext>
            </a:extLst>
          </p:cNvPr>
          <p:cNvSpPr>
            <a:spLocks noGrp="1"/>
          </p:cNvSpPr>
          <p:nvPr>
            <p:ph type="body" sz="quarter" idx="19"/>
          </p:nvPr>
        </p:nvSpPr>
        <p:spPr/>
        <p:txBody>
          <a:bodyPr/>
          <a:lstStyle/>
          <a:p>
            <a:pPr algn="l"/>
            <a:r>
              <a:rPr lang="en-US" sz="1600" b="0" i="0" u="none" strike="noStrike" baseline="0" dirty="0">
                <a:solidFill>
                  <a:srgbClr val="2F5497"/>
                </a:solidFill>
                <a:latin typeface="FranklinGothic-Demi"/>
              </a:rPr>
              <a:t>J.1.3. </a:t>
            </a:r>
            <a:r>
              <a:rPr lang="en-US" sz="1600" b="0" i="1" u="none" strike="noStrike" baseline="0" dirty="0">
                <a:solidFill>
                  <a:srgbClr val="000000"/>
                </a:solidFill>
                <a:latin typeface="TimesNewRomanPS-ItalicMT"/>
              </a:rPr>
              <a:t>An SRA is used as an integral part of the overall risk process. The SRA validates the sufficiency of schedule margin duration and MR budget.</a:t>
            </a:r>
          </a:p>
          <a:p>
            <a:pPr marL="230187" lvl="1" indent="0">
              <a:buNone/>
            </a:pPr>
            <a:endParaRPr lang="en-US" dirty="0">
              <a:latin typeface="TimesNewRomanPSMT"/>
            </a:endParaRPr>
          </a:p>
          <a:p>
            <a:pPr marL="230187" lvl="1" indent="0" algn="ctr">
              <a:buNone/>
            </a:pPr>
            <a:r>
              <a:rPr lang="en-US" dirty="0">
                <a:latin typeface="TimesNewRomanPSMT"/>
              </a:rPr>
              <a:t>“…</a:t>
            </a:r>
            <a:r>
              <a:rPr lang="en-US" b="0" i="0" u="none" strike="noStrike" baseline="0" dirty="0">
                <a:highlight>
                  <a:srgbClr val="FFFF00"/>
                </a:highlight>
                <a:latin typeface="TimesNewRomanPSMT"/>
              </a:rPr>
              <a:t>durations for schedule margin are updated</a:t>
            </a:r>
          </a:p>
          <a:p>
            <a:pPr marL="230187" lvl="1" indent="0" algn="ctr">
              <a:buNone/>
            </a:pPr>
            <a:r>
              <a:rPr lang="en-US" b="0" i="0" u="none" strike="noStrike" baseline="0" dirty="0">
                <a:highlight>
                  <a:srgbClr val="FFFF00"/>
                </a:highlight>
                <a:latin typeface="TimesNewRomanPSMT"/>
              </a:rPr>
              <a:t>over time as risks are realized, risks are retired, and the risk register is updated</a:t>
            </a:r>
            <a:r>
              <a:rPr lang="en-US" b="0" i="0" u="none" strike="noStrike" baseline="0" dirty="0">
                <a:latin typeface="TimesNewRomanPSMT"/>
              </a:rPr>
              <a:t>, such that the</a:t>
            </a:r>
          </a:p>
          <a:p>
            <a:pPr marL="230187" lvl="1" indent="0" algn="ctr">
              <a:buNone/>
            </a:pPr>
            <a:r>
              <a:rPr lang="en-US" b="0" i="0" u="none" strike="noStrike" baseline="0" dirty="0">
                <a:latin typeface="TimesNewRomanPSMT"/>
              </a:rPr>
              <a:t>duration of schedule margin is commensurate with the amount of residual risk remaining on the</a:t>
            </a:r>
          </a:p>
          <a:p>
            <a:pPr marL="230187" lvl="1" indent="0" algn="ctr">
              <a:buNone/>
            </a:pPr>
            <a:r>
              <a:rPr lang="en-US" b="0" i="0" u="none" strike="noStrike" baseline="0" dirty="0">
                <a:latin typeface="TimesNewRomanPSMT"/>
              </a:rPr>
              <a:t>Project.”</a:t>
            </a: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endParaRPr lang="en-US" sz="1100" dirty="0">
              <a:latin typeface="TimesNewRomanPSMT"/>
            </a:endParaRPr>
          </a:p>
          <a:p>
            <a:pPr marL="230187" lvl="1" indent="0">
              <a:buNone/>
            </a:pPr>
            <a:r>
              <a:rPr lang="en-US" sz="1100" dirty="0">
                <a:latin typeface="TimesNewRomanPSMT"/>
              </a:rPr>
              <a:t>*</a:t>
            </a:r>
            <a:r>
              <a:rPr lang="en-US" sz="1200" i="1" dirty="0">
                <a:latin typeface="TimesNewRomanPSMT"/>
              </a:rPr>
              <a:t>ECRSOP CAG 2.0 </a:t>
            </a:r>
            <a:r>
              <a:rPr lang="en-US" sz="1200" i="1" dirty="0" err="1">
                <a:latin typeface="TimesNewRomanPSMT"/>
              </a:rPr>
              <a:t>pg</a:t>
            </a:r>
            <a:r>
              <a:rPr lang="en-US" sz="1200" i="1" dirty="0">
                <a:latin typeface="TimesNewRomanPSMT"/>
              </a:rPr>
              <a:t> 236</a:t>
            </a:r>
            <a:endParaRPr lang="en-US" sz="1100" i="1" dirty="0"/>
          </a:p>
        </p:txBody>
      </p:sp>
    </p:spTree>
    <p:extLst>
      <p:ext uri="{BB962C8B-B14F-4D97-AF65-F5344CB8AC3E}">
        <p14:creationId xmlns:p14="http://schemas.microsoft.com/office/powerpoint/2010/main" val="102140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686CE-42B0-3BB9-F7BC-4B2AA4FFE97A}"/>
              </a:ext>
            </a:extLst>
          </p:cNvPr>
          <p:cNvSpPr>
            <a:spLocks noGrp="1"/>
          </p:cNvSpPr>
          <p:nvPr>
            <p:ph type="body" sz="quarter" idx="14"/>
          </p:nvPr>
        </p:nvSpPr>
        <p:spPr/>
        <p:txBody>
          <a:bodyPr/>
          <a:lstStyle/>
          <a:p>
            <a:r>
              <a:rPr lang="en-US" dirty="0"/>
              <a:t>Given:</a:t>
            </a:r>
          </a:p>
        </p:txBody>
      </p:sp>
      <p:sp>
        <p:nvSpPr>
          <p:cNvPr id="3" name="Text Placeholder 2">
            <a:extLst>
              <a:ext uri="{FF2B5EF4-FFF2-40B4-BE49-F238E27FC236}">
                <a16:creationId xmlns:a16="http://schemas.microsoft.com/office/drawing/2014/main" id="{CCC3250A-9FB8-6639-C640-DC861F78B86A}"/>
              </a:ext>
            </a:extLst>
          </p:cNvPr>
          <p:cNvSpPr>
            <a:spLocks noGrp="1"/>
          </p:cNvSpPr>
          <p:nvPr>
            <p:ph type="body" sz="quarter" idx="19"/>
          </p:nvPr>
        </p:nvSpPr>
        <p:spPr>
          <a:xfrm>
            <a:off x="177421" y="973931"/>
            <a:ext cx="8229600" cy="3877848"/>
          </a:xfrm>
        </p:spPr>
        <p:txBody>
          <a:bodyPr/>
          <a:lstStyle/>
          <a:p>
            <a:pPr marL="800100" lvl="1" indent="-342900">
              <a:buFont typeface="+mj-lt"/>
              <a:buAutoNum type="arabicParenR"/>
            </a:pPr>
            <a:r>
              <a:rPr lang="en-US" dirty="0"/>
              <a:t>Schedule Risk Assessment (SRA) is completed monthly as a function of robust risk management process.  Value increase/decrease as residual risk is retired and/or new risks are identified.</a:t>
            </a:r>
          </a:p>
          <a:p>
            <a:pPr marL="800100" lvl="1" indent="-342900">
              <a:buFont typeface="+mj-lt"/>
              <a:buAutoNum type="arabicParenR"/>
            </a:pPr>
            <a:endParaRPr lang="en-US" dirty="0"/>
          </a:p>
          <a:p>
            <a:pPr marL="800100" lvl="1" indent="-342900">
              <a:buFont typeface="+mj-lt"/>
              <a:buAutoNum type="arabicParenR"/>
            </a:pPr>
            <a:r>
              <a:rPr lang="en-US" dirty="0"/>
              <a:t>Forecast schedule margin (SM) “articulates” monthly as a function of schedule variance (increases as schedule variance becomes positive/decreases as schedule variance becomes negative).</a:t>
            </a:r>
          </a:p>
          <a:p>
            <a:pPr marL="800100" lvl="1" indent="-342900">
              <a:buFont typeface="+mj-lt"/>
              <a:buAutoNum type="arabicParenR"/>
            </a:pPr>
            <a:endParaRPr lang="en-US" dirty="0"/>
          </a:p>
          <a:p>
            <a:pPr marL="800100" lvl="1" indent="-342900">
              <a:buFont typeface="+mj-lt"/>
              <a:buAutoNum type="arabicParenR"/>
            </a:pPr>
            <a:r>
              <a:rPr lang="en-US" dirty="0"/>
              <a:t>SRA values are typically not included in forecast SM as SM approaches zero.  </a:t>
            </a:r>
          </a:p>
          <a:p>
            <a:pPr marL="1028700" lvl="2" indent="-342900">
              <a:buFont typeface="+mj-lt"/>
              <a:buAutoNum type="arabicParenR"/>
            </a:pPr>
            <a:r>
              <a:rPr lang="en-US" dirty="0"/>
              <a:t>Stakeholders reluctant to “report the bad news” as CBB moves into customer schedule contingency</a:t>
            </a:r>
          </a:p>
          <a:p>
            <a:pPr marL="1028700" lvl="2" indent="-342900">
              <a:buFont typeface="+mj-lt"/>
              <a:buAutoNum type="arabicParenR"/>
            </a:pPr>
            <a:r>
              <a:rPr lang="en-US" dirty="0"/>
              <a:t>CBB constraint not allowed, therefore customer schedule contingency must be reduced to maintain CD-4/TPC (will show negative float, or CD-4/TPC moves).</a:t>
            </a:r>
          </a:p>
          <a:p>
            <a:pPr marL="800100" lvl="1" indent="-342900">
              <a:buFont typeface="+mj-lt"/>
              <a:buAutoNum type="arabicParenR"/>
            </a:pPr>
            <a:endParaRPr lang="en-US" dirty="0"/>
          </a:p>
          <a:p>
            <a:pPr marL="800100" lvl="1" indent="-342900">
              <a:buFont typeface="+mj-lt"/>
              <a:buAutoNum type="arabicParenR"/>
            </a:pPr>
            <a:r>
              <a:rPr lang="en-US" dirty="0"/>
              <a:t>Current requirement is to tie LOE to CBB – Could result in LOE on critical path unless LOE is moved to TPC/CD-4.</a:t>
            </a:r>
          </a:p>
        </p:txBody>
      </p:sp>
    </p:spTree>
    <p:extLst>
      <p:ext uri="{BB962C8B-B14F-4D97-AF65-F5344CB8AC3E}">
        <p14:creationId xmlns:p14="http://schemas.microsoft.com/office/powerpoint/2010/main" val="380868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2DB5AE-A543-D000-5296-E5750DE4E7B8}"/>
              </a:ext>
            </a:extLst>
          </p:cNvPr>
          <p:cNvSpPr>
            <a:spLocks noGrp="1"/>
          </p:cNvSpPr>
          <p:nvPr>
            <p:ph type="body" sz="quarter" idx="14"/>
          </p:nvPr>
        </p:nvSpPr>
        <p:spPr/>
        <p:txBody>
          <a:bodyPr/>
          <a:lstStyle/>
          <a:p>
            <a:r>
              <a:rPr lang="en-US" dirty="0"/>
              <a:t>Issues</a:t>
            </a:r>
          </a:p>
        </p:txBody>
      </p:sp>
      <p:sp>
        <p:nvSpPr>
          <p:cNvPr id="3" name="Text Placeholder 2">
            <a:extLst>
              <a:ext uri="{FF2B5EF4-FFF2-40B4-BE49-F238E27FC236}">
                <a16:creationId xmlns:a16="http://schemas.microsoft.com/office/drawing/2014/main" id="{03C11E74-4078-B222-6D74-AE261A239FA2}"/>
              </a:ext>
            </a:extLst>
          </p:cNvPr>
          <p:cNvSpPr>
            <a:spLocks noGrp="1"/>
          </p:cNvSpPr>
          <p:nvPr>
            <p:ph type="body" sz="quarter" idx="19"/>
          </p:nvPr>
        </p:nvSpPr>
        <p:spPr/>
        <p:txBody>
          <a:bodyPr/>
          <a:lstStyle/>
          <a:p>
            <a:pPr marL="342900" indent="-342900">
              <a:buFont typeface="+mj-lt"/>
              <a:buAutoNum type="arabicParenR"/>
            </a:pPr>
            <a:r>
              <a:rPr lang="en-US" dirty="0"/>
              <a:t>Negative float is generally discouraged</a:t>
            </a:r>
          </a:p>
          <a:p>
            <a:pPr marL="342900" indent="-342900">
              <a:buFont typeface="+mj-lt"/>
              <a:buAutoNum type="arabicParenR"/>
            </a:pPr>
            <a:endParaRPr lang="en-US" dirty="0"/>
          </a:p>
          <a:p>
            <a:pPr marL="342900" indent="-342900">
              <a:buFont typeface="+mj-lt"/>
              <a:buAutoNum type="arabicParenR"/>
            </a:pPr>
            <a:r>
              <a:rPr lang="en-US" dirty="0"/>
              <a:t>SRA forecast for remaining work can exceed remaining forecast SM</a:t>
            </a:r>
          </a:p>
          <a:p>
            <a:pPr marL="342900" indent="-342900">
              <a:buFont typeface="+mj-lt"/>
              <a:buAutoNum type="arabicParenR"/>
            </a:pPr>
            <a:endParaRPr lang="en-US" dirty="0"/>
          </a:p>
          <a:p>
            <a:pPr marL="342900" indent="-342900">
              <a:buFont typeface="+mj-lt"/>
              <a:buAutoNum type="arabicParenR"/>
            </a:pPr>
            <a:r>
              <a:rPr lang="en-US" dirty="0"/>
              <a:t>Customer reluctance to “utilized” schedule contingency in forecast will require negative float to be present in monthly reporting</a:t>
            </a:r>
          </a:p>
          <a:p>
            <a:endParaRPr lang="en-US" dirty="0"/>
          </a:p>
          <a:p>
            <a:endParaRPr lang="en-US" dirty="0"/>
          </a:p>
        </p:txBody>
      </p:sp>
    </p:spTree>
    <p:extLst>
      <p:ext uri="{BB962C8B-B14F-4D97-AF65-F5344CB8AC3E}">
        <p14:creationId xmlns:p14="http://schemas.microsoft.com/office/powerpoint/2010/main" val="231297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CCC7DD-2C13-8013-4A0B-D7E30CDFFD81}"/>
              </a:ext>
            </a:extLst>
          </p:cNvPr>
          <p:cNvPicPr>
            <a:picLocks noChangeAspect="1"/>
          </p:cNvPicPr>
          <p:nvPr/>
        </p:nvPicPr>
        <p:blipFill>
          <a:blip r:embed="rId2"/>
          <a:stretch>
            <a:fillRect/>
          </a:stretch>
        </p:blipFill>
        <p:spPr>
          <a:xfrm>
            <a:off x="890385" y="2982504"/>
            <a:ext cx="7489341" cy="2093092"/>
          </a:xfrm>
          <a:prstGeom prst="rect">
            <a:avLst/>
          </a:prstGeom>
        </p:spPr>
      </p:pic>
      <p:pic>
        <p:nvPicPr>
          <p:cNvPr id="3" name="Picture 2">
            <a:extLst>
              <a:ext uri="{FF2B5EF4-FFF2-40B4-BE49-F238E27FC236}">
                <a16:creationId xmlns:a16="http://schemas.microsoft.com/office/drawing/2014/main" id="{0FD6B997-A84F-6F39-CE2C-4C89AE722FDC}"/>
              </a:ext>
            </a:extLst>
          </p:cNvPr>
          <p:cNvPicPr>
            <a:picLocks noChangeAspect="1"/>
          </p:cNvPicPr>
          <p:nvPr/>
        </p:nvPicPr>
        <p:blipFill>
          <a:blip r:embed="rId3"/>
          <a:stretch>
            <a:fillRect/>
          </a:stretch>
        </p:blipFill>
        <p:spPr>
          <a:xfrm>
            <a:off x="369399" y="178500"/>
            <a:ext cx="4300756" cy="2804004"/>
          </a:xfrm>
          <a:prstGeom prst="rect">
            <a:avLst/>
          </a:prstGeom>
          <a:ln w="28575">
            <a:solidFill>
              <a:srgbClr val="92D050"/>
            </a:solidFill>
          </a:ln>
        </p:spPr>
      </p:pic>
      <p:pic>
        <p:nvPicPr>
          <p:cNvPr id="6" name="Picture 5">
            <a:extLst>
              <a:ext uri="{FF2B5EF4-FFF2-40B4-BE49-F238E27FC236}">
                <a16:creationId xmlns:a16="http://schemas.microsoft.com/office/drawing/2014/main" id="{64AEE9ED-E040-D1D5-0DA8-6972F017DB57}"/>
              </a:ext>
            </a:extLst>
          </p:cNvPr>
          <p:cNvPicPr>
            <a:picLocks noChangeAspect="1"/>
          </p:cNvPicPr>
          <p:nvPr/>
        </p:nvPicPr>
        <p:blipFill>
          <a:blip r:embed="rId4"/>
          <a:stretch>
            <a:fillRect/>
          </a:stretch>
        </p:blipFill>
        <p:spPr>
          <a:xfrm>
            <a:off x="4798396" y="182986"/>
            <a:ext cx="4140551" cy="2674809"/>
          </a:xfrm>
          <a:prstGeom prst="rect">
            <a:avLst/>
          </a:prstGeom>
        </p:spPr>
      </p:pic>
    </p:spTree>
    <p:extLst>
      <p:ext uri="{BB962C8B-B14F-4D97-AF65-F5344CB8AC3E}">
        <p14:creationId xmlns:p14="http://schemas.microsoft.com/office/powerpoint/2010/main" val="138167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CCC7DD-2C13-8013-4A0B-D7E30CDFFD81}"/>
              </a:ext>
            </a:extLst>
          </p:cNvPr>
          <p:cNvPicPr>
            <a:picLocks noChangeAspect="1"/>
          </p:cNvPicPr>
          <p:nvPr/>
        </p:nvPicPr>
        <p:blipFill>
          <a:blip r:embed="rId2"/>
          <a:stretch>
            <a:fillRect/>
          </a:stretch>
        </p:blipFill>
        <p:spPr>
          <a:xfrm>
            <a:off x="1142999" y="2988421"/>
            <a:ext cx="7148015" cy="1997699"/>
          </a:xfrm>
          <a:prstGeom prst="rect">
            <a:avLst/>
          </a:prstGeom>
        </p:spPr>
      </p:pic>
      <p:pic>
        <p:nvPicPr>
          <p:cNvPr id="9" name="Picture 8">
            <a:extLst>
              <a:ext uri="{FF2B5EF4-FFF2-40B4-BE49-F238E27FC236}">
                <a16:creationId xmlns:a16="http://schemas.microsoft.com/office/drawing/2014/main" id="{A7CBF00F-F356-0169-BA1C-97D91839B321}"/>
              </a:ext>
            </a:extLst>
          </p:cNvPr>
          <p:cNvPicPr>
            <a:picLocks noChangeAspect="1"/>
          </p:cNvPicPr>
          <p:nvPr/>
        </p:nvPicPr>
        <p:blipFill>
          <a:blip r:embed="rId3"/>
          <a:stretch>
            <a:fillRect/>
          </a:stretch>
        </p:blipFill>
        <p:spPr>
          <a:xfrm>
            <a:off x="143301" y="157380"/>
            <a:ext cx="4512520" cy="2674809"/>
          </a:xfrm>
          <a:prstGeom prst="rect">
            <a:avLst/>
          </a:prstGeom>
          <a:ln w="28575">
            <a:solidFill>
              <a:srgbClr val="92D050"/>
            </a:solidFill>
          </a:ln>
        </p:spPr>
      </p:pic>
      <p:pic>
        <p:nvPicPr>
          <p:cNvPr id="6" name="Picture 5">
            <a:extLst>
              <a:ext uri="{FF2B5EF4-FFF2-40B4-BE49-F238E27FC236}">
                <a16:creationId xmlns:a16="http://schemas.microsoft.com/office/drawing/2014/main" id="{F7457D44-7904-2B0F-F05C-460C38B20AF8}"/>
              </a:ext>
            </a:extLst>
          </p:cNvPr>
          <p:cNvPicPr>
            <a:picLocks noChangeAspect="1"/>
          </p:cNvPicPr>
          <p:nvPr/>
        </p:nvPicPr>
        <p:blipFill>
          <a:blip r:embed="rId4"/>
          <a:stretch>
            <a:fillRect/>
          </a:stretch>
        </p:blipFill>
        <p:spPr>
          <a:xfrm>
            <a:off x="4798396" y="157379"/>
            <a:ext cx="4140551" cy="2674809"/>
          </a:xfrm>
          <a:prstGeom prst="rect">
            <a:avLst/>
          </a:prstGeom>
        </p:spPr>
      </p:pic>
      <p:sp>
        <p:nvSpPr>
          <p:cNvPr id="7" name="Rectangle 6">
            <a:extLst>
              <a:ext uri="{FF2B5EF4-FFF2-40B4-BE49-F238E27FC236}">
                <a16:creationId xmlns:a16="http://schemas.microsoft.com/office/drawing/2014/main" id="{F64AB572-D491-3CE1-FDE3-0E0F763CA642}"/>
              </a:ext>
            </a:extLst>
          </p:cNvPr>
          <p:cNvSpPr/>
          <p:nvPr/>
        </p:nvSpPr>
        <p:spPr>
          <a:xfrm>
            <a:off x="6277970" y="395785"/>
            <a:ext cx="218364" cy="8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5BDEA1-5623-1EAD-1EB9-DC97B49F231B}"/>
              </a:ext>
            </a:extLst>
          </p:cNvPr>
          <p:cNvSpPr/>
          <p:nvPr/>
        </p:nvSpPr>
        <p:spPr>
          <a:xfrm>
            <a:off x="2715904" y="157379"/>
            <a:ext cx="586854" cy="156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97892" y="123993"/>
            <a:ext cx="8229600" cy="669156"/>
          </a:xfrm>
        </p:spPr>
        <p:txBody>
          <a:bodyPr/>
          <a:lstStyle/>
          <a:p>
            <a:r>
              <a:rPr lang="en-US" dirty="0"/>
              <a:t>BACKUP</a:t>
            </a:r>
          </a:p>
          <a:p>
            <a:endParaRPr lang="en-US" dirty="0"/>
          </a:p>
        </p:txBody>
      </p:sp>
      <p:sp>
        <p:nvSpPr>
          <p:cNvPr id="4" name="Content Placeholder 1">
            <a:extLst>
              <a:ext uri="{FF2B5EF4-FFF2-40B4-BE49-F238E27FC236}">
                <a16:creationId xmlns:a16="http://schemas.microsoft.com/office/drawing/2014/main" id="{641F4D37-FD15-A947-8BE8-6145FCA114FD}"/>
              </a:ext>
            </a:extLst>
          </p:cNvPr>
          <p:cNvSpPr txBox="1">
            <a:spLocks/>
          </p:cNvSpPr>
          <p:nvPr/>
        </p:nvSpPr>
        <p:spPr>
          <a:xfrm>
            <a:off x="457200" y="692331"/>
            <a:ext cx="8433996" cy="4134718"/>
          </a:xfrm>
          <a:prstGeom prst="rect">
            <a:avLst/>
          </a:prstGeom>
        </p:spPr>
        <p:txBody>
          <a:bodyPr/>
          <a:lst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70"/>
              </a:spcBef>
              <a:spcAft>
                <a:spcPts val="540"/>
              </a:spcAft>
              <a:buFont typeface="Arial" panose="020B0604020202020204" pitchFamily="34" charset="0"/>
              <a:buNone/>
            </a:pPr>
            <a:endParaRPr lang="en-US" sz="1350" dirty="0"/>
          </a:p>
        </p:txBody>
      </p:sp>
      <p:pic>
        <p:nvPicPr>
          <p:cNvPr id="5" name="Picture 4">
            <a:extLst>
              <a:ext uri="{FF2B5EF4-FFF2-40B4-BE49-F238E27FC236}">
                <a16:creationId xmlns:a16="http://schemas.microsoft.com/office/drawing/2014/main" id="{90A3E643-D728-A3EB-77B6-A27761ACB85A}"/>
              </a:ext>
            </a:extLst>
          </p:cNvPr>
          <p:cNvPicPr>
            <a:picLocks noChangeAspect="1"/>
          </p:cNvPicPr>
          <p:nvPr/>
        </p:nvPicPr>
        <p:blipFill>
          <a:blip r:embed="rId2"/>
          <a:stretch>
            <a:fillRect/>
          </a:stretch>
        </p:blipFill>
        <p:spPr>
          <a:xfrm>
            <a:off x="1555845" y="482162"/>
            <a:ext cx="6496334" cy="4270316"/>
          </a:xfrm>
          <a:prstGeom prst="rect">
            <a:avLst/>
          </a:prstGeom>
        </p:spPr>
      </p:pic>
    </p:spTree>
    <p:extLst>
      <p:ext uri="{BB962C8B-B14F-4D97-AF65-F5344CB8AC3E}">
        <p14:creationId xmlns:p14="http://schemas.microsoft.com/office/powerpoint/2010/main" val="368303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97892" y="123993"/>
            <a:ext cx="8229600" cy="669156"/>
          </a:xfrm>
        </p:spPr>
        <p:txBody>
          <a:bodyPr/>
          <a:lstStyle/>
          <a:p>
            <a:r>
              <a:rPr lang="en-US" dirty="0"/>
              <a:t>BACKUP</a:t>
            </a:r>
          </a:p>
          <a:p>
            <a:endParaRPr lang="en-US" dirty="0"/>
          </a:p>
        </p:txBody>
      </p:sp>
      <p:sp>
        <p:nvSpPr>
          <p:cNvPr id="4" name="Content Placeholder 1">
            <a:extLst>
              <a:ext uri="{FF2B5EF4-FFF2-40B4-BE49-F238E27FC236}">
                <a16:creationId xmlns:a16="http://schemas.microsoft.com/office/drawing/2014/main" id="{641F4D37-FD15-A947-8BE8-6145FCA114FD}"/>
              </a:ext>
            </a:extLst>
          </p:cNvPr>
          <p:cNvSpPr txBox="1">
            <a:spLocks/>
          </p:cNvSpPr>
          <p:nvPr/>
        </p:nvSpPr>
        <p:spPr>
          <a:xfrm>
            <a:off x="457200" y="692331"/>
            <a:ext cx="8433996" cy="4134718"/>
          </a:xfrm>
          <a:prstGeom prst="rect">
            <a:avLst/>
          </a:prstGeom>
        </p:spPr>
        <p:txBody>
          <a:bodyPr/>
          <a:lst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70"/>
              </a:spcBef>
              <a:spcAft>
                <a:spcPts val="540"/>
              </a:spcAft>
              <a:buFont typeface="Arial" panose="020B0604020202020204" pitchFamily="34" charset="0"/>
              <a:buNone/>
            </a:pPr>
            <a:endParaRPr lang="en-US" sz="1350" dirty="0"/>
          </a:p>
        </p:txBody>
      </p:sp>
      <p:pic>
        <p:nvPicPr>
          <p:cNvPr id="3" name="Picture 2">
            <a:extLst>
              <a:ext uri="{FF2B5EF4-FFF2-40B4-BE49-F238E27FC236}">
                <a16:creationId xmlns:a16="http://schemas.microsoft.com/office/drawing/2014/main" id="{5B82EF24-3654-5691-3D6F-63E0A6C8C756}"/>
              </a:ext>
            </a:extLst>
          </p:cNvPr>
          <p:cNvPicPr>
            <a:picLocks noChangeAspect="1"/>
          </p:cNvPicPr>
          <p:nvPr/>
        </p:nvPicPr>
        <p:blipFill>
          <a:blip r:embed="rId2"/>
          <a:stretch>
            <a:fillRect/>
          </a:stretch>
        </p:blipFill>
        <p:spPr>
          <a:xfrm>
            <a:off x="1256647" y="529401"/>
            <a:ext cx="6891065" cy="4084698"/>
          </a:xfrm>
          <a:prstGeom prst="rect">
            <a:avLst/>
          </a:prstGeom>
          <a:ln w="28575">
            <a:solidFill>
              <a:srgbClr val="92D050"/>
            </a:solidFill>
          </a:ln>
        </p:spPr>
      </p:pic>
      <p:sp>
        <p:nvSpPr>
          <p:cNvPr id="6" name="Rectangle 5">
            <a:extLst>
              <a:ext uri="{FF2B5EF4-FFF2-40B4-BE49-F238E27FC236}">
                <a16:creationId xmlns:a16="http://schemas.microsoft.com/office/drawing/2014/main" id="{C90E564B-4E46-B295-EE98-74DA970E6806}"/>
              </a:ext>
            </a:extLst>
          </p:cNvPr>
          <p:cNvSpPr/>
          <p:nvPr/>
        </p:nvSpPr>
        <p:spPr>
          <a:xfrm>
            <a:off x="5186149" y="620973"/>
            <a:ext cx="1003111" cy="172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DC7D36-9A32-677D-CB1B-0C9F1D7D3DE1}"/>
              </a:ext>
            </a:extLst>
          </p:cNvPr>
          <p:cNvSpPr/>
          <p:nvPr/>
        </p:nvSpPr>
        <p:spPr>
          <a:xfrm>
            <a:off x="5186149" y="620973"/>
            <a:ext cx="934872" cy="172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841734"/>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4D70E-2067-4246-BD2F-9584386EA975}"/>
</file>

<file path=customXml/itemProps2.xml><?xml version="1.0" encoding="utf-8"?>
<ds:datastoreItem xmlns:ds="http://schemas.openxmlformats.org/officeDocument/2006/customXml" ds:itemID="{68B9CF02-1D62-4659-BD17-7A373EFC12AF}"/>
</file>

<file path=docProps/app.xml><?xml version="1.0" encoding="utf-8"?>
<Properties xmlns="http://schemas.openxmlformats.org/officeDocument/2006/extended-properties" xmlns:vt="http://schemas.openxmlformats.org/officeDocument/2006/docPropsVTypes">
  <Template/>
  <TotalTime>44591</TotalTime>
  <Words>509</Words>
  <Application>Microsoft Office PowerPoint</Application>
  <PresentationFormat>On-screen Show (16:9)</PresentationFormat>
  <Paragraphs>59</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Acumin Pro</vt:lpstr>
      <vt:lpstr>Arial</vt:lpstr>
      <vt:lpstr>Calibri</vt:lpstr>
      <vt:lpstr>FranklinGothic-Demi</vt:lpstr>
      <vt:lpstr>Source Sans Pro Semibold</vt:lpstr>
      <vt:lpstr>System Font Regular</vt:lpstr>
      <vt:lpstr>TimesNewRomanPS-ItalicMT</vt:lpstr>
      <vt:lpstr>TimesNewRomanPSMT</vt:lpstr>
      <vt:lpstr>Wingdings</vt:lpstr>
      <vt:lpstr>Main</vt:lpstr>
      <vt:lpstr>Custom Design</vt:lpstr>
      <vt:lpstr>Schedule Margin and Schedule Risk Assessment (SRA) Forecasting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Cazalet, Lisa A</cp:lastModifiedBy>
  <cp:revision>383</cp:revision>
  <cp:lastPrinted>2021-06-28T19:42:38Z</cp:lastPrinted>
  <dcterms:created xsi:type="dcterms:W3CDTF">2020-12-17T00:35:24Z</dcterms:created>
  <dcterms:modified xsi:type="dcterms:W3CDTF">2023-04-11T09:09:56Z</dcterms:modified>
</cp:coreProperties>
</file>