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style2.xml" ContentType="application/vnd.ms-office.chartstyle+xml"/>
  <Override PartName="/ppt/charts/colors2.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olors1.xml" ContentType="application/vnd.ms-office.chartcolorstyle+xml"/>
  <Override PartName="/ppt/charts/chart2.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93" r:id="rId3"/>
    <p:sldId id="295" r:id="rId4"/>
    <p:sldId id="276"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79" r:id="rId19"/>
    <p:sldId id="259" r:id="rId20"/>
    <p:sldId id="272" r:id="rId21"/>
    <p:sldId id="273" r:id="rId22"/>
    <p:sldId id="274" r:id="rId23"/>
    <p:sldId id="256" r:id="rId24"/>
    <p:sldId id="27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4674" autoAdjust="0"/>
  </p:normalViewPr>
  <p:slideViewPr>
    <p:cSldViewPr>
      <p:cViewPr varScale="1">
        <p:scale>
          <a:sx n="108" d="100"/>
          <a:sy n="108" d="100"/>
        </p:scale>
        <p:origin x="193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y12netapp-cifs\User_shares$\ptackett\EVMS\Indirect%20EOC\Empower%20Labor%20Hour%20variances%20at%20WP%20lev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y12netapp-cifs\User_shares$\ptackett\EVMS\Indirect%20EOC\Empower%20Labor%20Hour%20variances%20at%20WP%20lev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2602799650044"/>
          <c:y val="0.26130749040985263"/>
          <c:w val="0.46792388451443567"/>
          <c:h val="0.69108758328285891"/>
        </c:manualLayout>
      </c:layout>
      <c:pieChart>
        <c:varyColors val="1"/>
        <c:ser>
          <c:idx val="0"/>
          <c:order val="0"/>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BB4B-44C2-A776-9FC22541DCD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B4B-44C2-A776-9FC22541DCD9}"/>
              </c:ext>
            </c:extLst>
          </c:dPt>
          <c:dPt>
            <c:idx val="2"/>
            <c:bubble3D val="0"/>
            <c:explosion val="18"/>
            <c:spPr>
              <a:solidFill>
                <a:schemeClr val="accent3"/>
              </a:solidFill>
              <a:ln w="19050">
                <a:solidFill>
                  <a:schemeClr val="lt1"/>
                </a:solidFill>
              </a:ln>
              <a:effectLst/>
            </c:spPr>
            <c:extLst>
              <c:ext xmlns:c16="http://schemas.microsoft.com/office/drawing/2014/chart" uri="{C3380CC4-5D6E-409C-BE32-E72D297353CC}">
                <c16:uniqueId val="{00000005-BB4B-44C2-A776-9FC22541DCD9}"/>
              </c:ext>
            </c:extLst>
          </c:dPt>
          <c:dPt>
            <c:idx val="3"/>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7-BB4B-44C2-A776-9FC22541DCD9}"/>
              </c:ext>
            </c:extLst>
          </c:dPt>
          <c:dLbls>
            <c:dLbl>
              <c:idx val="0"/>
              <c:layout>
                <c:manualLayout>
                  <c:x val="-0.18055555555555555"/>
                  <c:y val="-0.165817160178921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B4B-44C2-A776-9FC22541DCD9}"/>
                </c:ext>
              </c:extLst>
            </c:dLbl>
            <c:dLbl>
              <c:idx val="1"/>
              <c:layout>
                <c:manualLayout>
                  <c:x val="-4.7222222222222235E-2"/>
                  <c:y val="3.9658422978817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4B-44C2-A776-9FC22541DCD9}"/>
                </c:ext>
              </c:extLst>
            </c:dLbl>
            <c:dLbl>
              <c:idx val="2"/>
              <c:layout>
                <c:manualLayout>
                  <c:x val="-6.6666666666666666E-2"/>
                  <c:y val="1.93140364496691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4B-44C2-A776-9FC22541DCD9}"/>
                </c:ext>
              </c:extLst>
            </c:dLbl>
            <c:dLbl>
              <c:idx val="3"/>
              <c:layout>
                <c:manualLayout>
                  <c:x val="-2.7778871391076114E-3"/>
                  <c:y val="-3.7905290007763111E-2"/>
                </c:manualLayout>
              </c:layout>
              <c:spPr>
                <a:xfrm>
                  <a:off x="1463481" y="79606"/>
                  <a:ext cx="871882" cy="751879"/>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7087"/>
                        <a:gd name="adj2" fmla="val 83485"/>
                      </a:avLst>
                    </a:prstGeom>
                    <a:noFill/>
                    <a:ln>
                      <a:noFill/>
                    </a:ln>
                  </c15:spPr>
                  <c15:layout>
                    <c:manualLayout>
                      <c:w val="0.19070056867891511"/>
                      <c:h val="0.24288439329699171"/>
                    </c:manualLayout>
                  </c15:layout>
                </c:ext>
                <c:ext xmlns:c16="http://schemas.microsoft.com/office/drawing/2014/chart" uri="{C3380CC4-5D6E-409C-BE32-E72D297353CC}">
                  <c16:uniqueId val="{00000007-BB4B-44C2-A776-9FC22541DCD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'Pivot Pie'!$E$24:$E$27</c:f>
              <c:strCache>
                <c:ptCount val="4"/>
                <c:pt idx="0">
                  <c:v>Matl / SC Direct</c:v>
                </c:pt>
                <c:pt idx="1">
                  <c:v>Labor Direct</c:v>
                </c:pt>
                <c:pt idx="2">
                  <c:v>Labor Indirect</c:v>
                </c:pt>
                <c:pt idx="3">
                  <c:v>Matl / SC Indirect*</c:v>
                </c:pt>
              </c:strCache>
            </c:strRef>
          </c:cat>
          <c:val>
            <c:numRef>
              <c:f>'Pivot Pie'!$F$24:$F$27</c:f>
              <c:numCache>
                <c:formatCode>#,##0</c:formatCode>
                <c:ptCount val="4"/>
                <c:pt idx="0">
                  <c:v>3359861.5699999994</c:v>
                </c:pt>
                <c:pt idx="1">
                  <c:v>764932.88</c:v>
                </c:pt>
                <c:pt idx="2">
                  <c:v>663679.67830292298</c:v>
                </c:pt>
                <c:pt idx="3">
                  <c:v>240716.74169707694</c:v>
                </c:pt>
              </c:numCache>
            </c:numRef>
          </c:val>
          <c:extLst>
            <c:ext xmlns:c16="http://schemas.microsoft.com/office/drawing/2014/chart" uri="{C3380CC4-5D6E-409C-BE32-E72D297353CC}">
              <c16:uniqueId val="{00000008-BB4B-44C2-A776-9FC22541DCD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Indirects</a:t>
            </a:r>
            <a:r>
              <a:rPr lang="en-US" baseline="0"/>
              <a:t> as Percent of Total Cost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'Pivot Pie'!$E$43</c:f>
              <c:strCache>
                <c:ptCount val="1"/>
                <c:pt idx="0">
                  <c:v>Direct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Pie'!$F$38:$G$38</c:f>
              <c:strCache>
                <c:ptCount val="2"/>
                <c:pt idx="0">
                  <c:v>Labor</c:v>
                </c:pt>
                <c:pt idx="1">
                  <c:v>Matl / SC</c:v>
                </c:pt>
              </c:strCache>
            </c:strRef>
          </c:cat>
          <c:val>
            <c:numRef>
              <c:f>'Pivot Pie'!$F$43:$G$43</c:f>
              <c:numCache>
                <c:formatCode>0%</c:formatCode>
                <c:ptCount val="2"/>
                <c:pt idx="0">
                  <c:v>0.15209859792018593</c:v>
                </c:pt>
                <c:pt idx="1">
                  <c:v>0.66807199345766721</c:v>
                </c:pt>
              </c:numCache>
            </c:numRef>
          </c:val>
          <c:extLst>
            <c:ext xmlns:c16="http://schemas.microsoft.com/office/drawing/2014/chart" uri="{C3380CC4-5D6E-409C-BE32-E72D297353CC}">
              <c16:uniqueId val="{00000000-E5F7-44F2-B261-3153118171EA}"/>
            </c:ext>
          </c:extLst>
        </c:ser>
        <c:ser>
          <c:idx val="1"/>
          <c:order val="1"/>
          <c:tx>
            <c:strRef>
              <c:f>'Pivot Pie'!$E$44</c:f>
              <c:strCache>
                <c:ptCount val="1"/>
                <c:pt idx="0">
                  <c:v>Indirect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Pie'!$F$38:$G$38</c:f>
              <c:strCache>
                <c:ptCount val="2"/>
                <c:pt idx="0">
                  <c:v>Labor</c:v>
                </c:pt>
                <c:pt idx="1">
                  <c:v>Matl / SC</c:v>
                </c:pt>
              </c:strCache>
            </c:strRef>
          </c:cat>
          <c:val>
            <c:numRef>
              <c:f>'Pivot Pie'!$F$44:$G$44</c:f>
              <c:numCache>
                <c:formatCode>0%</c:formatCode>
                <c:ptCount val="2"/>
                <c:pt idx="0">
                  <c:v>0.1319654981205601</c:v>
                </c:pt>
                <c:pt idx="1">
                  <c:v>4.7863910501586705E-2</c:v>
                </c:pt>
              </c:numCache>
            </c:numRef>
          </c:val>
          <c:extLst>
            <c:ext xmlns:c16="http://schemas.microsoft.com/office/drawing/2014/chart" uri="{C3380CC4-5D6E-409C-BE32-E72D297353CC}">
              <c16:uniqueId val="{00000001-E5F7-44F2-B261-3153118171EA}"/>
            </c:ext>
          </c:extLst>
        </c:ser>
        <c:dLbls>
          <c:showLegendKey val="0"/>
          <c:showVal val="0"/>
          <c:showCatName val="0"/>
          <c:showSerName val="0"/>
          <c:showPercent val="0"/>
          <c:showBubbleSize val="0"/>
        </c:dLbls>
        <c:gapWidth val="150"/>
        <c:overlap val="100"/>
        <c:axId val="625431472"/>
        <c:axId val="625431144"/>
      </c:barChart>
      <c:catAx>
        <c:axId val="62543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431144"/>
        <c:crosses val="autoZero"/>
        <c:auto val="1"/>
        <c:lblAlgn val="ctr"/>
        <c:lblOffset val="100"/>
        <c:noMultiLvlLbl val="0"/>
      </c:catAx>
      <c:valAx>
        <c:axId val="625431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43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022FFF-4CF8-4B32-AED7-8F7307CE4BA2}" type="datetimeFigureOut">
              <a:rPr lang="en-US" smtClean="0"/>
              <a:t>4/6/2023</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4/6/2023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a:p>
        </p:txBody>
      </p:sp>
    </p:spTree>
    <p:extLst>
      <p:ext uri="{BB962C8B-B14F-4D97-AF65-F5344CB8AC3E}">
        <p14:creationId xmlns:p14="http://schemas.microsoft.com/office/powerpoint/2010/main" val="219662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35584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152210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lstStyle/>
          <a:p>
            <a:r>
              <a:rPr lang="en-US" dirty="0">
                <a:latin typeface="Calibri Light" panose="020F0302020204030204" pitchFamily="34" charset="0"/>
              </a:rPr>
              <a:t> </a:t>
            </a:r>
          </a:p>
        </p:txBody>
      </p:sp>
    </p:spTree>
    <p:extLst>
      <p:ext uri="{BB962C8B-B14F-4D97-AF65-F5344CB8AC3E}">
        <p14:creationId xmlns:p14="http://schemas.microsoft.com/office/powerpoint/2010/main" val="38802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8939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84668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192213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229301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382152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54447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3738"/>
            <a:ext cx="4603750" cy="3454400"/>
          </a:xfrm>
        </p:spPr>
      </p:sp>
      <p:sp>
        <p:nvSpPr>
          <p:cNvPr id="3" name="Notes Placeholder 2"/>
          <p:cNvSpPr>
            <a:spLocks noGrp="1"/>
          </p:cNvSpPr>
          <p:nvPr>
            <p:ph type="body" idx="1"/>
          </p:nvPr>
        </p:nvSpPr>
        <p:spPr/>
        <p:txBody>
          <a:bodyPr/>
          <a:lstStyle/>
          <a:p>
            <a:r>
              <a:rPr lang="en-US" sz="1000" dirty="0">
                <a:latin typeface="Calibri Light" panose="020F0302020204030204" pitchFamily="34" charset="0"/>
              </a:rPr>
              <a:t> </a:t>
            </a:r>
            <a:endParaRPr lang="en-US" sz="1000" dirty="0"/>
          </a:p>
        </p:txBody>
      </p:sp>
    </p:spTree>
    <p:extLst>
      <p:ext uri="{BB962C8B-B14F-4D97-AF65-F5344CB8AC3E}">
        <p14:creationId xmlns:p14="http://schemas.microsoft.com/office/powerpoint/2010/main" val="3546918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69CF4-7646-3443-9E9F-BFD4D61CD3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1295400"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1295400"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1295400"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1295400"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4/6/2023</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39446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4/6/2023</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4/6/2023</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Rectangle 19"/>
          <p:cNvSpPr/>
          <p:nvPr userDrawn="1"/>
        </p:nvSpPr>
        <p:spPr>
          <a:xfrm>
            <a:off x="0" y="0"/>
            <a:ext cx="9144000"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48" dirty="0">
              <a:latin typeface="Arial" panose="020B0604020202020204" pitchFamily="34" charset="0"/>
              <a:sym typeface="Times New Roman" pitchFamily="18" charset="0"/>
            </a:endParaRPr>
          </a:p>
        </p:txBody>
      </p:sp>
      <p:sp>
        <p:nvSpPr>
          <p:cNvPr id="5" name="Rectangle 22"/>
          <p:cNvSpPr>
            <a:spLocks noChangeArrowheads="1"/>
          </p:cNvSpPr>
          <p:nvPr userDrawn="1"/>
        </p:nvSpPr>
        <p:spPr bwMode="auto">
          <a:xfrm flipH="1" flipV="1">
            <a:off x="0" y="933453"/>
            <a:ext cx="9144000"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948" dirty="0">
              <a:solidFill>
                <a:srgbClr val="FFFFFF"/>
              </a:solidFill>
              <a:sym typeface="Times New Roman" pitchFamily="18" charset="0"/>
            </a:endParaRPr>
          </a:p>
        </p:txBody>
      </p:sp>
      <p:sp>
        <p:nvSpPr>
          <p:cNvPr id="6" name="Rectangle 22"/>
          <p:cNvSpPr>
            <a:spLocks noChangeArrowheads="1"/>
          </p:cNvSpPr>
          <p:nvPr userDrawn="1"/>
        </p:nvSpPr>
        <p:spPr bwMode="auto">
          <a:xfrm flipH="1" flipV="1">
            <a:off x="0" y="933453"/>
            <a:ext cx="9144000"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948" dirty="0">
              <a:solidFill>
                <a:srgbClr val="FFFFFF"/>
              </a:solidFill>
              <a:sym typeface="Times New Roman" pitchFamily="18" charset="0"/>
            </a:endParaRPr>
          </a:p>
        </p:txBody>
      </p:sp>
      <p:pic>
        <p:nvPicPr>
          <p:cNvPr id="7" name="Picture 7" descr="Fancy DOE Seal"/>
          <p:cNvPicPr>
            <a:picLocks noChangeAspect="1" noChangeArrowheads="1"/>
          </p:cNvPicPr>
          <p:nvPr userDrawn="1"/>
        </p:nvPicPr>
        <p:blipFill>
          <a:blip r:embed="rId2" cstate="print"/>
          <a:srcRect/>
          <a:stretch>
            <a:fillRect/>
          </a:stretch>
        </p:blipFill>
        <p:spPr bwMode="auto">
          <a:xfrm>
            <a:off x="7543800" y="45720"/>
            <a:ext cx="819146" cy="819146"/>
          </a:xfrm>
          <a:prstGeom prst="ellipse">
            <a:avLst/>
          </a:prstGeom>
          <a:noFill/>
          <a:ln w="9525">
            <a:noFill/>
            <a:miter lim="800000"/>
            <a:headEnd/>
            <a:tailEnd/>
          </a:ln>
        </p:spPr>
      </p:pic>
      <p:sp>
        <p:nvSpPr>
          <p:cNvPr id="13" name="Text Placeholder 12"/>
          <p:cNvSpPr>
            <a:spLocks noGrp="1"/>
          </p:cNvSpPr>
          <p:nvPr>
            <p:ph type="body" sz="quarter" idx="13"/>
          </p:nvPr>
        </p:nvSpPr>
        <p:spPr>
          <a:xfrm>
            <a:off x="0" y="0"/>
            <a:ext cx="7467600" cy="914400"/>
          </a:xfrm>
          <a:prstGeom prst="rect">
            <a:avLst/>
          </a:prstGeom>
          <a:solidFill>
            <a:schemeClr val="accent1">
              <a:lumMod val="75000"/>
            </a:schemeClr>
          </a:solidFill>
        </p:spPr>
        <p:txBody>
          <a:bodyPr anchor="ctr"/>
          <a:lstStyle>
            <a:lvl1pPr algn="l">
              <a:buNone/>
              <a:defRPr sz="2528" b="1">
                <a:solidFill>
                  <a:schemeClr val="bg1"/>
                </a:solidFill>
              </a:defRPr>
            </a:lvl1pPr>
            <a:lvl4pPr>
              <a:buNone/>
              <a:defRPr/>
            </a:lvl4pPr>
          </a:lstStyle>
          <a:p>
            <a:pPr lvl="0"/>
            <a:r>
              <a:rPr lang="en-US" dirty="0"/>
              <a:t>Click to edit Master text styles</a:t>
            </a:r>
          </a:p>
        </p:txBody>
      </p:sp>
      <p:sp>
        <p:nvSpPr>
          <p:cNvPr id="14" name="Content Placeholder 2"/>
          <p:cNvSpPr>
            <a:spLocks noGrp="1"/>
          </p:cNvSpPr>
          <p:nvPr>
            <p:ph idx="1"/>
          </p:nvPr>
        </p:nvSpPr>
        <p:spPr>
          <a:xfrm>
            <a:off x="228600" y="1066800"/>
            <a:ext cx="8686800" cy="5562600"/>
          </a:xfrm>
          <a:prstGeom prst="rect">
            <a:avLst/>
          </a:prstGeom>
        </p:spPr>
        <p:txBody>
          <a:bodyPr>
            <a:noAutofit/>
          </a:bodyPr>
          <a:lstStyle>
            <a:lvl1pPr>
              <a:buSzPct val="125000"/>
              <a:defRPr sz="2212" b="1">
                <a:solidFill>
                  <a:schemeClr val="accent1">
                    <a:lumMod val="50000"/>
                  </a:schemeClr>
                </a:solidFill>
                <a:latin typeface="Arial" pitchFamily="34" charset="0"/>
                <a:cs typeface="Arial" pitchFamily="34" charset="0"/>
              </a:defRPr>
            </a:lvl1pPr>
            <a:lvl2pPr marL="455330" indent="-180627">
              <a:defRPr sz="1896">
                <a:solidFill>
                  <a:schemeClr val="accent1">
                    <a:lumMod val="50000"/>
                  </a:schemeClr>
                </a:solidFill>
                <a:latin typeface="Arial" pitchFamily="34" charset="0"/>
                <a:cs typeface="Arial" pitchFamily="34" charset="0"/>
              </a:defRPr>
            </a:lvl2pPr>
            <a:lvl3pPr marL="635957" indent="-180627">
              <a:defRPr sz="1580">
                <a:solidFill>
                  <a:schemeClr val="accent1">
                    <a:lumMod val="50000"/>
                  </a:schemeClr>
                </a:solidFill>
                <a:latin typeface="Arial" pitchFamily="34" charset="0"/>
                <a:cs typeface="Arial" pitchFamily="34" charset="0"/>
              </a:defRPr>
            </a:lvl3pPr>
            <a:lvl4pPr marL="816584" indent="-180627">
              <a:defRPr sz="1422">
                <a:solidFill>
                  <a:schemeClr val="accent1">
                    <a:lumMod val="50000"/>
                  </a:schemeClr>
                </a:solidFill>
                <a:latin typeface="Arial" pitchFamily="34" charset="0"/>
                <a:cs typeface="Arial" pitchFamily="34" charset="0"/>
              </a:defRPr>
            </a:lvl4pPr>
            <a:lvl5pPr marL="997211" indent="-180627">
              <a:defRPr sz="1264">
                <a:solidFill>
                  <a:schemeClr val="accent1">
                    <a:lumMod val="50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8362946" y="463552"/>
            <a:ext cx="781054" cy="261610"/>
          </a:xfrm>
          <a:prstGeom prst="rect">
            <a:avLst/>
          </a:prstGeom>
          <a:noFill/>
        </p:spPr>
        <p:txBody>
          <a:bodyPr wrap="square" rtlCol="0">
            <a:spAutoFit/>
          </a:bodyPr>
          <a:lstStyle/>
          <a:p>
            <a:r>
              <a:rPr lang="en-US" sz="1100" b="1" dirty="0">
                <a:solidFill>
                  <a:schemeClr val="bg1"/>
                </a:solidFill>
                <a:latin typeface="Century Gothic" panose="020B0502020202020204" pitchFamily="34" charset="0"/>
              </a:rPr>
              <a:t>Slide </a:t>
            </a:r>
            <a:fld id="{48EC05EB-D3DC-44AC-95CC-BE0C6A8C89A6}" type="slidenum">
              <a:rPr lang="en-US" sz="1100" b="1" smtClean="0">
                <a:solidFill>
                  <a:schemeClr val="bg1"/>
                </a:solidFill>
                <a:latin typeface="Century Gothic" panose="020B0502020202020204" pitchFamily="34" charset="0"/>
              </a:rPr>
              <a:t>‹#›</a:t>
            </a:fld>
            <a:endParaRPr lang="en-US" sz="11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3533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_CNS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4B3D0-9C5B-4F41-9549-93418ACD0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2521226"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2521226"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2521226"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2521226"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4/6/2023</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208059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_CNS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9CDFC-94D4-E844-9A0D-EC2B723BF6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2521226"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2521226"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2521226"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2521226"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4/6/2023</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63607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4/6/2023</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4/6/2023</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FontTx/>
              <a:buNone/>
              <a:defRPr b="1">
                <a:solidFill>
                  <a:schemeClr val="accent3"/>
                </a:solidFill>
              </a:defRPr>
            </a:lvl1pPr>
            <a:lvl2pPr marL="342900" indent="-171450">
              <a:spcBef>
                <a:spcPts val="600"/>
              </a:spcBef>
              <a:defRPr>
                <a:solidFill>
                  <a:schemeClr val="accent3"/>
                </a:solidFill>
              </a:defRPr>
            </a:lvl2pPr>
            <a:lvl3pPr marL="628650" indent="-171450">
              <a:defRPr>
                <a:solidFill>
                  <a:schemeClr val="accent3"/>
                </a:solidFill>
              </a:defRPr>
            </a:lvl3pPr>
            <a:lvl4pPr marL="857250" indent="-114300">
              <a:defRPr>
                <a:solidFill>
                  <a:schemeClr val="accent3"/>
                </a:solidFill>
              </a:defRPr>
            </a:lvl4pPr>
            <a:lvl5pPr marL="1028700" indent="-114300">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4/6/2023</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b="0">
                <a:solidFill>
                  <a:schemeClr val="accent3"/>
                </a:solidFill>
              </a:defRPr>
            </a:lvl1pPr>
            <a:lvl2pPr>
              <a:spcBef>
                <a:spcPts val="600"/>
              </a:spcBef>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4/6/2023</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4/6/2023</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4/6/2023</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4/6/2023</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7" r:id="rId12"/>
  </p:sldLayoutIdLst>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p:txBody>
          <a:bodyPr/>
          <a:lstStyle/>
          <a:p>
            <a:r>
              <a:rPr lang="en-US" altLang="en-US" dirty="0" smtClean="0"/>
              <a:t> </a:t>
            </a:r>
            <a:br>
              <a:rPr lang="en-US" altLang="en-US" dirty="0" smtClean="0"/>
            </a:br>
            <a:r>
              <a:rPr lang="en-US" altLang="en-US" dirty="0" smtClean="0"/>
              <a:t>Indirect Cost Analysis Roles &amp; Responsibilities</a:t>
            </a:r>
            <a:endParaRPr lang="en-US" altLang="en-US" dirty="0"/>
          </a:p>
        </p:txBody>
      </p:sp>
      <p:sp>
        <p:nvSpPr>
          <p:cNvPr id="3" name="Slide Number Placeholder 2"/>
          <p:cNvSpPr>
            <a:spLocks noGrp="1"/>
          </p:cNvSpPr>
          <p:nvPr>
            <p:ph type="sldNum" sz="quarter" idx="19"/>
          </p:nvPr>
        </p:nvSpPr>
        <p:spPr/>
        <p:txBody>
          <a:bodyPr/>
          <a:lstStyle/>
          <a:p>
            <a:fld id="{A7B10A47-14A5-4C25-A6F3-FAEED61D5604}" type="slidenum">
              <a:rPr lang="en-US" smtClean="0"/>
              <a:pPr/>
              <a:t>1</a:t>
            </a:fld>
            <a:endParaRPr lang="en-US"/>
          </a:p>
        </p:txBody>
      </p:sp>
      <p:sp>
        <p:nvSpPr>
          <p:cNvPr id="4" name="Text Placeholder 3"/>
          <p:cNvSpPr>
            <a:spLocks noGrp="1"/>
          </p:cNvSpPr>
          <p:nvPr>
            <p:ph type="body" sz="quarter" idx="14"/>
          </p:nvPr>
        </p:nvSpPr>
        <p:spPr/>
        <p:txBody>
          <a:bodyPr/>
          <a:lstStyle/>
          <a:p>
            <a:r>
              <a:rPr lang="en-US" dirty="0" smtClean="0"/>
              <a:t>Paul Tackett</a:t>
            </a:r>
            <a:endParaRPr lang="en-US" dirty="0"/>
          </a:p>
        </p:txBody>
      </p:sp>
      <p:sp>
        <p:nvSpPr>
          <p:cNvPr id="5" name="Text Placeholder 4"/>
          <p:cNvSpPr>
            <a:spLocks noGrp="1"/>
          </p:cNvSpPr>
          <p:nvPr>
            <p:ph type="body" sz="quarter" idx="16"/>
          </p:nvPr>
        </p:nvSpPr>
        <p:spPr/>
        <p:txBody>
          <a:bodyPr/>
          <a:lstStyle/>
          <a:p>
            <a:r>
              <a:rPr lang="en-US" dirty="0" smtClean="0"/>
              <a:t>Paul.Tackett@pxy12.doe.gov</a:t>
            </a:r>
            <a:endParaRPr lang="en-US" dirty="0"/>
          </a:p>
        </p:txBody>
      </p:sp>
      <p:sp>
        <p:nvSpPr>
          <p:cNvPr id="6" name="Text Placeholder 5"/>
          <p:cNvSpPr>
            <a:spLocks noGrp="1"/>
          </p:cNvSpPr>
          <p:nvPr>
            <p:ph type="body" sz="quarter" idx="15"/>
          </p:nvPr>
        </p:nvSpPr>
        <p:spPr/>
        <p:txBody>
          <a:bodyPr>
            <a:normAutofit lnSpcReduction="10000"/>
          </a:bodyPr>
          <a:lstStyle/>
          <a:p>
            <a:r>
              <a:rPr lang="en-US" dirty="0" smtClean="0"/>
              <a:t>CNS EVMS Compliance Officer</a:t>
            </a:r>
          </a:p>
          <a:p>
            <a:endParaRPr lang="en-US" dirty="0"/>
          </a:p>
          <a:p>
            <a:r>
              <a:rPr lang="en-US" dirty="0" smtClean="0"/>
              <a:t>April 10, 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2309"/>
            <a:ext cx="7467600" cy="914400"/>
          </a:xfrm>
        </p:spPr>
        <p:txBody>
          <a:bodyPr/>
          <a:lstStyle/>
          <a:p>
            <a:r>
              <a:rPr lang="en-US" sz="2844" dirty="0">
                <a:latin typeface="Century Gothic" panose="020B0502020202020204" pitchFamily="34" charset="0"/>
              </a:rPr>
              <a:t>Terminology:</a:t>
            </a:r>
          </a:p>
        </p:txBody>
      </p:sp>
      <p:sp>
        <p:nvSpPr>
          <p:cNvPr id="3" name="Subtitle 2"/>
          <p:cNvSpPr>
            <a:spLocks noGrp="1"/>
          </p:cNvSpPr>
          <p:nvPr>
            <p:ph idx="1"/>
          </p:nvPr>
        </p:nvSpPr>
        <p:spPr>
          <a:xfrm>
            <a:off x="457200" y="1208852"/>
            <a:ext cx="8382000" cy="5420548"/>
          </a:xfrm>
        </p:spPr>
        <p:txBody>
          <a:bodyPr>
            <a:noAutofit/>
          </a:bodyPr>
          <a:lstStyle/>
          <a:p>
            <a:r>
              <a:rPr lang="en-US" dirty="0"/>
              <a:t>Labor Cost Variances</a:t>
            </a:r>
          </a:p>
          <a:p>
            <a:pPr lvl="1"/>
            <a:r>
              <a:rPr lang="en-US" dirty="0"/>
              <a:t>Can be broken into “Rate Variance” vs. “Efficiency Variance”</a:t>
            </a:r>
          </a:p>
          <a:p>
            <a:pPr lvl="2"/>
            <a:r>
              <a:rPr lang="en-US" dirty="0"/>
              <a:t>Rate Variance = (Earned Rate – Actual Rate) X Actual Hours</a:t>
            </a:r>
          </a:p>
          <a:p>
            <a:pPr lvl="2"/>
            <a:r>
              <a:rPr lang="en-US" dirty="0"/>
              <a:t>Efficiency Variance = (Earned Hours – Actual Hours) X Earned Rate</a:t>
            </a:r>
          </a:p>
          <a:p>
            <a:pPr lvl="1"/>
            <a:endParaRPr lang="en-US" dirty="0"/>
          </a:p>
          <a:p>
            <a:r>
              <a:rPr lang="en-US" dirty="0"/>
              <a:t>Material Cost Variances</a:t>
            </a:r>
          </a:p>
          <a:p>
            <a:pPr lvl="1"/>
            <a:r>
              <a:rPr lang="en-US" dirty="0"/>
              <a:t>Can be broken into “Price Variance” vs. “Usage Variance”</a:t>
            </a:r>
          </a:p>
          <a:p>
            <a:pPr lvl="2"/>
            <a:r>
              <a:rPr lang="en-US" dirty="0"/>
              <a:t>Price Variance = (Earned Unit Price – Actual Unit Price) X Actual Quantity</a:t>
            </a:r>
          </a:p>
          <a:p>
            <a:pPr lvl="2"/>
            <a:r>
              <a:rPr lang="en-US" dirty="0"/>
              <a:t>Usage Variance = (Earned Quantity – Actual Quantity) X Earned Unit Price</a:t>
            </a:r>
          </a:p>
          <a:p>
            <a:pPr lvl="1"/>
            <a:endParaRPr lang="en-US" dirty="0"/>
          </a:p>
          <a:p>
            <a:r>
              <a:rPr lang="en-US" dirty="0"/>
              <a:t>Indirect Cost Variances</a:t>
            </a:r>
          </a:p>
          <a:p>
            <a:pPr lvl="1"/>
            <a:r>
              <a:rPr lang="en-US" dirty="0"/>
              <a:t>Can be broken into “Rate Variance” vs. “Volume Variance”</a:t>
            </a:r>
          </a:p>
          <a:p>
            <a:pPr lvl="2"/>
            <a:r>
              <a:rPr lang="en-US" dirty="0"/>
              <a:t>Rate Variance = (Earned Rate – Actual Rate) X Actual Hours</a:t>
            </a:r>
          </a:p>
          <a:p>
            <a:pPr lvl="2"/>
            <a:r>
              <a:rPr lang="en-US" dirty="0"/>
              <a:t>Volume Variance = (Earned Base – Actual Base) X Earned Rate</a:t>
            </a:r>
          </a:p>
          <a:p>
            <a:pPr marL="274703" lvl="1" indent="0">
              <a:buNone/>
            </a:pPr>
            <a:endParaRPr lang="en-US" dirty="0"/>
          </a:p>
          <a:p>
            <a:pPr lvl="1"/>
            <a:endParaRPr lang="en-US" dirty="0"/>
          </a:p>
          <a:p>
            <a:pPr marL="274703" lvl="1" indent="0">
              <a:buNone/>
            </a:pPr>
            <a:endParaRPr lang="en-US" dirty="0"/>
          </a:p>
          <a:p>
            <a:pPr marL="0" indent="0">
              <a:spcBef>
                <a:spcPts val="533"/>
              </a:spcBef>
              <a:spcAft>
                <a:spcPts val="533"/>
              </a:spcAft>
              <a:buNone/>
            </a:pPr>
            <a:endParaRPr lang="en-US" sz="2130" dirty="0"/>
          </a:p>
        </p:txBody>
      </p:sp>
    </p:spTree>
    <p:extLst>
      <p:ext uri="{BB962C8B-B14F-4D97-AF65-F5344CB8AC3E}">
        <p14:creationId xmlns:p14="http://schemas.microsoft.com/office/powerpoint/2010/main" val="77034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960" y="19692"/>
            <a:ext cx="7467600" cy="914400"/>
          </a:xfrm>
        </p:spPr>
        <p:txBody>
          <a:bodyPr/>
          <a:lstStyle/>
          <a:p>
            <a:pPr marL="406405" lvl="1" indent="0">
              <a:buNone/>
            </a:pPr>
            <a:r>
              <a:rPr lang="en-US" sz="2844" b="1" dirty="0">
                <a:solidFill>
                  <a:schemeClr val="bg1"/>
                </a:solidFill>
                <a:latin typeface="Century Gothic" panose="020B0502020202020204" pitchFamily="34" charset="0"/>
              </a:rPr>
              <a:t>Example 1:  Hours Driven Variance</a:t>
            </a:r>
          </a:p>
        </p:txBody>
      </p:sp>
      <p:sp>
        <p:nvSpPr>
          <p:cNvPr id="6" name="TextBox 5">
            <a:extLst>
              <a:ext uri="{FF2B5EF4-FFF2-40B4-BE49-F238E27FC236}">
                <a16:creationId xmlns:a16="http://schemas.microsoft.com/office/drawing/2014/main" id="{7D2E088F-DA7E-488C-96DD-5E22B09CDD01}"/>
              </a:ext>
            </a:extLst>
          </p:cNvPr>
          <p:cNvSpPr txBox="1"/>
          <p:nvPr/>
        </p:nvSpPr>
        <p:spPr>
          <a:xfrm>
            <a:off x="346615" y="3935677"/>
            <a:ext cx="8568785" cy="338554"/>
          </a:xfrm>
          <a:prstGeom prst="rect">
            <a:avLst/>
          </a:prstGeom>
          <a:noFill/>
        </p:spPr>
        <p:txBody>
          <a:bodyPr wrap="square" rtlCol="0">
            <a:spAutoFit/>
          </a:bodyPr>
          <a:lstStyle/>
          <a:p>
            <a:pPr algn="ctr"/>
            <a:r>
              <a:rPr lang="en-US" sz="1600" b="1" dirty="0"/>
              <a:t>Assume:  Direct Rate $100, Indirect Rate 50%.  Overrun by 1,000 Direct Hours</a:t>
            </a:r>
          </a:p>
        </p:txBody>
      </p:sp>
      <p:sp>
        <p:nvSpPr>
          <p:cNvPr id="5" name="Content Placeholder 4">
            <a:extLst>
              <a:ext uri="{FF2B5EF4-FFF2-40B4-BE49-F238E27FC236}">
                <a16:creationId xmlns:a16="http://schemas.microsoft.com/office/drawing/2014/main" id="{540EFF95-6AAE-FADD-A782-7B0D12787D68}"/>
              </a:ext>
            </a:extLst>
          </p:cNvPr>
          <p:cNvSpPr>
            <a:spLocks noGrp="1"/>
          </p:cNvSpPr>
          <p:nvPr>
            <p:ph idx="1"/>
          </p:nvPr>
        </p:nvSpPr>
        <p:spPr>
          <a:xfrm>
            <a:off x="213679" y="4419600"/>
            <a:ext cx="8686800" cy="1676400"/>
          </a:xfrm>
        </p:spPr>
        <p:txBody>
          <a:bodyPr/>
          <a:lstStyle/>
          <a:p>
            <a:r>
              <a:rPr lang="en-US" dirty="0"/>
              <a:t>Overrun in Labor Hours Results in:</a:t>
            </a:r>
          </a:p>
          <a:p>
            <a:pPr lvl="1"/>
            <a:r>
              <a:rPr lang="en-US" dirty="0"/>
              <a:t>Total of $150,000 of Cost Variance</a:t>
            </a:r>
          </a:p>
          <a:p>
            <a:pPr lvl="1"/>
            <a:r>
              <a:rPr lang="en-US" dirty="0"/>
              <a:t>Overhead Volume Component = $50,000</a:t>
            </a:r>
          </a:p>
          <a:p>
            <a:pPr lvl="1"/>
            <a:r>
              <a:rPr lang="en-US" dirty="0"/>
              <a:t>Direct Efficiency Component = $100,000</a:t>
            </a:r>
          </a:p>
        </p:txBody>
      </p:sp>
      <p:sp>
        <p:nvSpPr>
          <p:cNvPr id="3" name="TextBox 2">
            <a:extLst>
              <a:ext uri="{FF2B5EF4-FFF2-40B4-BE49-F238E27FC236}">
                <a16:creationId xmlns:a16="http://schemas.microsoft.com/office/drawing/2014/main" id="{9CFD4316-1B7B-81A8-A392-88402963CD00}"/>
              </a:ext>
            </a:extLst>
          </p:cNvPr>
          <p:cNvSpPr txBox="1"/>
          <p:nvPr/>
        </p:nvSpPr>
        <p:spPr>
          <a:xfrm>
            <a:off x="914400" y="6241369"/>
            <a:ext cx="7620000" cy="523220"/>
          </a:xfrm>
          <a:prstGeom prst="rect">
            <a:avLst/>
          </a:prstGeom>
          <a:solidFill>
            <a:schemeClr val="accent1"/>
          </a:solidFill>
        </p:spPr>
        <p:txBody>
          <a:bodyPr wrap="square" rtlCol="0">
            <a:spAutoFit/>
          </a:bodyPr>
          <a:lstStyle/>
          <a:p>
            <a:pPr algn="ctr"/>
            <a:r>
              <a:rPr lang="en-US" sz="1400" i="1" dirty="0">
                <a:solidFill>
                  <a:schemeClr val="bg1"/>
                </a:solidFill>
              </a:rPr>
              <a:t>CAM’s Variance is to the 1000 hour Overrun, with knowledge of the Direct &amp; Indirect Components</a:t>
            </a:r>
          </a:p>
        </p:txBody>
      </p:sp>
      <p:pic>
        <p:nvPicPr>
          <p:cNvPr id="4" name="Picture 3">
            <a:extLst>
              <a:ext uri="{FF2B5EF4-FFF2-40B4-BE49-F238E27FC236}">
                <a16:creationId xmlns:a16="http://schemas.microsoft.com/office/drawing/2014/main" id="{010C380B-AC5C-4495-A5A9-A397BD82DBEA}"/>
              </a:ext>
            </a:extLst>
          </p:cNvPr>
          <p:cNvPicPr>
            <a:picLocks noChangeAspect="1"/>
          </p:cNvPicPr>
          <p:nvPr/>
        </p:nvPicPr>
        <p:blipFill>
          <a:blip r:embed="rId3"/>
          <a:stretch>
            <a:fillRect/>
          </a:stretch>
        </p:blipFill>
        <p:spPr>
          <a:xfrm>
            <a:off x="457200" y="1192530"/>
            <a:ext cx="7467600" cy="2660612"/>
          </a:xfrm>
          <a:prstGeom prst="rect">
            <a:avLst/>
          </a:prstGeom>
        </p:spPr>
      </p:pic>
    </p:spTree>
    <p:extLst>
      <p:ext uri="{BB962C8B-B14F-4D97-AF65-F5344CB8AC3E}">
        <p14:creationId xmlns:p14="http://schemas.microsoft.com/office/powerpoint/2010/main" val="425033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960" y="19692"/>
            <a:ext cx="7467600" cy="914400"/>
          </a:xfrm>
        </p:spPr>
        <p:txBody>
          <a:bodyPr/>
          <a:lstStyle/>
          <a:p>
            <a:pPr marL="406405" lvl="1" indent="0">
              <a:buNone/>
            </a:pPr>
            <a:r>
              <a:rPr lang="en-US" sz="2844" b="1" dirty="0">
                <a:solidFill>
                  <a:schemeClr val="bg1"/>
                </a:solidFill>
                <a:latin typeface="Century Gothic" panose="020B0502020202020204" pitchFamily="34" charset="0"/>
              </a:rPr>
              <a:t>Example 2:  Indirect Rate Driven Variance</a:t>
            </a:r>
          </a:p>
        </p:txBody>
      </p:sp>
      <p:sp>
        <p:nvSpPr>
          <p:cNvPr id="6" name="TextBox 5">
            <a:extLst>
              <a:ext uri="{FF2B5EF4-FFF2-40B4-BE49-F238E27FC236}">
                <a16:creationId xmlns:a16="http://schemas.microsoft.com/office/drawing/2014/main" id="{7D2E088F-DA7E-488C-96DD-5E22B09CDD01}"/>
              </a:ext>
            </a:extLst>
          </p:cNvPr>
          <p:cNvSpPr txBox="1"/>
          <p:nvPr/>
        </p:nvSpPr>
        <p:spPr>
          <a:xfrm>
            <a:off x="291352" y="3944045"/>
            <a:ext cx="8686799" cy="338554"/>
          </a:xfrm>
          <a:prstGeom prst="rect">
            <a:avLst/>
          </a:prstGeom>
          <a:noFill/>
        </p:spPr>
        <p:txBody>
          <a:bodyPr wrap="square" rtlCol="0">
            <a:spAutoFit/>
          </a:bodyPr>
          <a:lstStyle/>
          <a:p>
            <a:pPr algn="ctr"/>
            <a:r>
              <a:rPr lang="en-US" sz="1600" b="1" dirty="0"/>
              <a:t>Same planning assumptions.  Overrun in Indirect Rate increased to 60%.</a:t>
            </a:r>
          </a:p>
        </p:txBody>
      </p:sp>
      <p:sp>
        <p:nvSpPr>
          <p:cNvPr id="5" name="Content Placeholder 4">
            <a:extLst>
              <a:ext uri="{FF2B5EF4-FFF2-40B4-BE49-F238E27FC236}">
                <a16:creationId xmlns:a16="http://schemas.microsoft.com/office/drawing/2014/main" id="{540EFF95-6AAE-FADD-A782-7B0D12787D68}"/>
              </a:ext>
            </a:extLst>
          </p:cNvPr>
          <p:cNvSpPr>
            <a:spLocks noGrp="1"/>
          </p:cNvSpPr>
          <p:nvPr>
            <p:ph idx="1"/>
          </p:nvPr>
        </p:nvSpPr>
        <p:spPr>
          <a:xfrm>
            <a:off x="210671" y="4564969"/>
            <a:ext cx="8686800" cy="1676400"/>
          </a:xfrm>
        </p:spPr>
        <p:txBody>
          <a:bodyPr/>
          <a:lstStyle/>
          <a:p>
            <a:r>
              <a:rPr lang="en-US" dirty="0"/>
              <a:t>Overrun in Indirect Rate Results in:</a:t>
            </a:r>
          </a:p>
          <a:p>
            <a:pPr lvl="1"/>
            <a:r>
              <a:rPr lang="en-US" dirty="0"/>
              <a:t>Total of $20,000 of Cost Variance</a:t>
            </a:r>
          </a:p>
          <a:p>
            <a:pPr lvl="1"/>
            <a:r>
              <a:rPr lang="en-US" dirty="0"/>
              <a:t>Indirect Rate Component = $20,000</a:t>
            </a:r>
          </a:p>
          <a:p>
            <a:pPr lvl="1"/>
            <a:r>
              <a:rPr lang="en-US" dirty="0"/>
              <a:t>Direct Components = $0</a:t>
            </a:r>
          </a:p>
        </p:txBody>
      </p:sp>
      <p:sp>
        <p:nvSpPr>
          <p:cNvPr id="7" name="TextBox 6">
            <a:extLst>
              <a:ext uri="{FF2B5EF4-FFF2-40B4-BE49-F238E27FC236}">
                <a16:creationId xmlns:a16="http://schemas.microsoft.com/office/drawing/2014/main" id="{8A3189A7-B8C7-FC16-83B5-4C9D2DDC99DD}"/>
              </a:ext>
            </a:extLst>
          </p:cNvPr>
          <p:cNvSpPr txBox="1"/>
          <p:nvPr/>
        </p:nvSpPr>
        <p:spPr>
          <a:xfrm>
            <a:off x="914400" y="6397823"/>
            <a:ext cx="7620000" cy="307777"/>
          </a:xfrm>
          <a:prstGeom prst="rect">
            <a:avLst/>
          </a:prstGeom>
          <a:solidFill>
            <a:schemeClr val="accent1"/>
          </a:solidFill>
        </p:spPr>
        <p:txBody>
          <a:bodyPr wrap="square" rtlCol="0">
            <a:spAutoFit/>
          </a:bodyPr>
          <a:lstStyle/>
          <a:p>
            <a:pPr algn="ctr"/>
            <a:r>
              <a:rPr lang="en-US" sz="1400" i="1" dirty="0">
                <a:solidFill>
                  <a:schemeClr val="bg1"/>
                </a:solidFill>
              </a:rPr>
              <a:t>CAM’s Variance is Limited to an Indirect Performance explanation Provided by Finance</a:t>
            </a:r>
          </a:p>
        </p:txBody>
      </p:sp>
      <p:pic>
        <p:nvPicPr>
          <p:cNvPr id="3" name="Picture 2">
            <a:extLst>
              <a:ext uri="{FF2B5EF4-FFF2-40B4-BE49-F238E27FC236}">
                <a16:creationId xmlns:a16="http://schemas.microsoft.com/office/drawing/2014/main" id="{AD21027E-0CD6-4F61-8E78-90C4EF42179E}"/>
              </a:ext>
            </a:extLst>
          </p:cNvPr>
          <p:cNvPicPr>
            <a:picLocks noChangeAspect="1"/>
          </p:cNvPicPr>
          <p:nvPr/>
        </p:nvPicPr>
        <p:blipFill>
          <a:blip r:embed="rId3"/>
          <a:stretch>
            <a:fillRect/>
          </a:stretch>
        </p:blipFill>
        <p:spPr>
          <a:xfrm>
            <a:off x="76200" y="1129180"/>
            <a:ext cx="7924800" cy="2787916"/>
          </a:xfrm>
          <a:prstGeom prst="rect">
            <a:avLst/>
          </a:prstGeom>
        </p:spPr>
      </p:pic>
    </p:spTree>
    <p:extLst>
      <p:ext uri="{BB962C8B-B14F-4D97-AF65-F5344CB8AC3E}">
        <p14:creationId xmlns:p14="http://schemas.microsoft.com/office/powerpoint/2010/main" val="83175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960" y="19692"/>
            <a:ext cx="7467600" cy="914400"/>
          </a:xfrm>
        </p:spPr>
        <p:txBody>
          <a:bodyPr/>
          <a:lstStyle/>
          <a:p>
            <a:pPr marL="406405" lvl="1" indent="0">
              <a:buNone/>
            </a:pPr>
            <a:r>
              <a:rPr lang="en-US" sz="2844" b="1" dirty="0">
                <a:solidFill>
                  <a:schemeClr val="bg1"/>
                </a:solidFill>
                <a:latin typeface="Century Gothic" panose="020B0502020202020204" pitchFamily="34" charset="0"/>
              </a:rPr>
              <a:t>Example 3:  Direct Rate Driven Variance</a:t>
            </a:r>
          </a:p>
        </p:txBody>
      </p:sp>
      <p:sp>
        <p:nvSpPr>
          <p:cNvPr id="6" name="TextBox 5">
            <a:extLst>
              <a:ext uri="{FF2B5EF4-FFF2-40B4-BE49-F238E27FC236}">
                <a16:creationId xmlns:a16="http://schemas.microsoft.com/office/drawing/2014/main" id="{7D2E088F-DA7E-488C-96DD-5E22B09CDD01}"/>
              </a:ext>
            </a:extLst>
          </p:cNvPr>
          <p:cNvSpPr txBox="1"/>
          <p:nvPr/>
        </p:nvSpPr>
        <p:spPr>
          <a:xfrm>
            <a:off x="228600" y="3928646"/>
            <a:ext cx="8583706" cy="338554"/>
          </a:xfrm>
          <a:prstGeom prst="rect">
            <a:avLst/>
          </a:prstGeom>
          <a:noFill/>
        </p:spPr>
        <p:txBody>
          <a:bodyPr wrap="square" rtlCol="0">
            <a:spAutoFit/>
          </a:bodyPr>
          <a:lstStyle/>
          <a:p>
            <a:pPr algn="ctr"/>
            <a:r>
              <a:rPr lang="en-US" sz="1600" b="1" dirty="0"/>
              <a:t>Same planning assumptions.  Overrun in Direct Rate increased by $10/hour.</a:t>
            </a:r>
          </a:p>
        </p:txBody>
      </p:sp>
      <p:sp>
        <p:nvSpPr>
          <p:cNvPr id="5" name="Content Placeholder 4">
            <a:extLst>
              <a:ext uri="{FF2B5EF4-FFF2-40B4-BE49-F238E27FC236}">
                <a16:creationId xmlns:a16="http://schemas.microsoft.com/office/drawing/2014/main" id="{540EFF95-6AAE-FADD-A782-7B0D12787D68}"/>
              </a:ext>
            </a:extLst>
          </p:cNvPr>
          <p:cNvSpPr>
            <a:spLocks noGrp="1"/>
          </p:cNvSpPr>
          <p:nvPr>
            <p:ph idx="1"/>
          </p:nvPr>
        </p:nvSpPr>
        <p:spPr>
          <a:xfrm>
            <a:off x="228600" y="4572000"/>
            <a:ext cx="8686800" cy="1676400"/>
          </a:xfrm>
        </p:spPr>
        <p:txBody>
          <a:bodyPr/>
          <a:lstStyle/>
          <a:p>
            <a:r>
              <a:rPr lang="en-US" dirty="0"/>
              <a:t>Overrun in Direct Rate Results in:</a:t>
            </a:r>
          </a:p>
          <a:p>
            <a:pPr lvl="1"/>
            <a:r>
              <a:rPr lang="en-US" dirty="0"/>
              <a:t>Total of $30,000 of Cost Variance</a:t>
            </a:r>
          </a:p>
          <a:p>
            <a:pPr lvl="1"/>
            <a:r>
              <a:rPr lang="en-US" dirty="0"/>
              <a:t>Overhead Rate Component = $10,000</a:t>
            </a:r>
          </a:p>
          <a:p>
            <a:pPr lvl="1"/>
            <a:r>
              <a:rPr lang="en-US" dirty="0"/>
              <a:t>Direct Rate Component = $20,000</a:t>
            </a:r>
          </a:p>
        </p:txBody>
      </p:sp>
      <p:sp>
        <p:nvSpPr>
          <p:cNvPr id="7" name="TextBox 6">
            <a:extLst>
              <a:ext uri="{FF2B5EF4-FFF2-40B4-BE49-F238E27FC236}">
                <a16:creationId xmlns:a16="http://schemas.microsoft.com/office/drawing/2014/main" id="{F2A9FA4D-329E-41D9-1C49-95A065A27D6B}"/>
              </a:ext>
            </a:extLst>
          </p:cNvPr>
          <p:cNvSpPr txBox="1"/>
          <p:nvPr/>
        </p:nvSpPr>
        <p:spPr>
          <a:xfrm>
            <a:off x="914400" y="6241369"/>
            <a:ext cx="7620000" cy="523220"/>
          </a:xfrm>
          <a:prstGeom prst="rect">
            <a:avLst/>
          </a:prstGeom>
          <a:solidFill>
            <a:schemeClr val="accent1"/>
          </a:solidFill>
        </p:spPr>
        <p:txBody>
          <a:bodyPr wrap="square" rtlCol="0">
            <a:spAutoFit/>
          </a:bodyPr>
          <a:lstStyle/>
          <a:p>
            <a:pPr algn="ctr"/>
            <a:r>
              <a:rPr lang="en-US" sz="1400" i="1" dirty="0">
                <a:solidFill>
                  <a:schemeClr val="bg1"/>
                </a:solidFill>
              </a:rPr>
              <a:t>CAM’s Variance is to the increase in Direct Rate, with knowledge of the Direct &amp; Indirect Components.</a:t>
            </a:r>
          </a:p>
        </p:txBody>
      </p:sp>
      <p:pic>
        <p:nvPicPr>
          <p:cNvPr id="4" name="Picture 3">
            <a:extLst>
              <a:ext uri="{FF2B5EF4-FFF2-40B4-BE49-F238E27FC236}">
                <a16:creationId xmlns:a16="http://schemas.microsoft.com/office/drawing/2014/main" id="{5DA957D4-B315-4B5B-B163-F12D021B66B7}"/>
              </a:ext>
            </a:extLst>
          </p:cNvPr>
          <p:cNvPicPr>
            <a:picLocks noChangeAspect="1"/>
          </p:cNvPicPr>
          <p:nvPr/>
        </p:nvPicPr>
        <p:blipFill>
          <a:blip r:embed="rId3"/>
          <a:stretch>
            <a:fillRect/>
          </a:stretch>
        </p:blipFill>
        <p:spPr>
          <a:xfrm>
            <a:off x="381000" y="1238892"/>
            <a:ext cx="6362700" cy="2238375"/>
          </a:xfrm>
          <a:prstGeom prst="rect">
            <a:avLst/>
          </a:prstGeom>
        </p:spPr>
      </p:pic>
    </p:spTree>
    <p:extLst>
      <p:ext uri="{BB962C8B-B14F-4D97-AF65-F5344CB8AC3E}">
        <p14:creationId xmlns:p14="http://schemas.microsoft.com/office/powerpoint/2010/main" val="375473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960" y="19692"/>
            <a:ext cx="7467600" cy="914400"/>
          </a:xfrm>
        </p:spPr>
        <p:txBody>
          <a:bodyPr/>
          <a:lstStyle/>
          <a:p>
            <a:pPr marL="406405" lvl="1" indent="0">
              <a:buNone/>
            </a:pPr>
            <a:r>
              <a:rPr lang="en-US" sz="2844" b="1" dirty="0">
                <a:solidFill>
                  <a:schemeClr val="bg1"/>
                </a:solidFill>
                <a:latin typeface="Century Gothic" panose="020B0502020202020204" pitchFamily="34" charset="0"/>
              </a:rPr>
              <a:t>Example 4:  Combination of Drivers</a:t>
            </a:r>
          </a:p>
        </p:txBody>
      </p:sp>
      <p:sp>
        <p:nvSpPr>
          <p:cNvPr id="6" name="TextBox 5">
            <a:extLst>
              <a:ext uri="{FF2B5EF4-FFF2-40B4-BE49-F238E27FC236}">
                <a16:creationId xmlns:a16="http://schemas.microsoft.com/office/drawing/2014/main" id="{7D2E088F-DA7E-488C-96DD-5E22B09CDD01}"/>
              </a:ext>
            </a:extLst>
          </p:cNvPr>
          <p:cNvSpPr txBox="1"/>
          <p:nvPr/>
        </p:nvSpPr>
        <p:spPr>
          <a:xfrm>
            <a:off x="322729" y="3912669"/>
            <a:ext cx="8583706" cy="584775"/>
          </a:xfrm>
          <a:prstGeom prst="rect">
            <a:avLst/>
          </a:prstGeom>
          <a:noFill/>
        </p:spPr>
        <p:txBody>
          <a:bodyPr wrap="square" rtlCol="0">
            <a:spAutoFit/>
          </a:bodyPr>
          <a:lstStyle/>
          <a:p>
            <a:pPr algn="ctr"/>
            <a:r>
              <a:rPr lang="en-US" sz="1600" b="1" dirty="0"/>
              <a:t>1) Hours Over by 1,000; 2) Indirect Rate increased to 60%; 3) Direct Rate over by $10/hour.</a:t>
            </a:r>
          </a:p>
        </p:txBody>
      </p:sp>
      <p:sp>
        <p:nvSpPr>
          <p:cNvPr id="5" name="Content Placeholder 4">
            <a:extLst>
              <a:ext uri="{FF2B5EF4-FFF2-40B4-BE49-F238E27FC236}">
                <a16:creationId xmlns:a16="http://schemas.microsoft.com/office/drawing/2014/main" id="{540EFF95-6AAE-FADD-A782-7B0D12787D68}"/>
              </a:ext>
            </a:extLst>
          </p:cNvPr>
          <p:cNvSpPr>
            <a:spLocks noGrp="1"/>
          </p:cNvSpPr>
          <p:nvPr>
            <p:ph idx="1"/>
          </p:nvPr>
        </p:nvSpPr>
        <p:spPr>
          <a:xfrm>
            <a:off x="219635" y="4526365"/>
            <a:ext cx="8686800" cy="1676400"/>
          </a:xfrm>
        </p:spPr>
        <p:txBody>
          <a:bodyPr/>
          <a:lstStyle/>
          <a:p>
            <a:r>
              <a:rPr lang="en-US" dirty="0"/>
              <a:t>Combination of Drivers Results in:</a:t>
            </a:r>
          </a:p>
          <a:p>
            <a:pPr lvl="1"/>
            <a:r>
              <a:rPr lang="en-US" dirty="0"/>
              <a:t>Total of $228,000 of Cost Variance</a:t>
            </a:r>
          </a:p>
          <a:p>
            <a:pPr lvl="1"/>
            <a:r>
              <a:rPr lang="en-US" dirty="0"/>
              <a:t>Overhead Component = $98,000:  Rate = $48,000, Volume = $50,000</a:t>
            </a:r>
          </a:p>
          <a:p>
            <a:pPr lvl="1"/>
            <a:r>
              <a:rPr lang="en-US" dirty="0"/>
              <a:t>Direct Component = $130,000:      Rate = $30,000,  Efficiency = $100,000</a:t>
            </a:r>
          </a:p>
        </p:txBody>
      </p:sp>
      <p:sp>
        <p:nvSpPr>
          <p:cNvPr id="7" name="TextBox 6">
            <a:extLst>
              <a:ext uri="{FF2B5EF4-FFF2-40B4-BE49-F238E27FC236}">
                <a16:creationId xmlns:a16="http://schemas.microsoft.com/office/drawing/2014/main" id="{394010D7-792F-A4F5-CC57-2B72C812A31A}"/>
              </a:ext>
            </a:extLst>
          </p:cNvPr>
          <p:cNvSpPr txBox="1"/>
          <p:nvPr/>
        </p:nvSpPr>
        <p:spPr>
          <a:xfrm>
            <a:off x="804582" y="6276510"/>
            <a:ext cx="7620000" cy="523220"/>
          </a:xfrm>
          <a:prstGeom prst="rect">
            <a:avLst/>
          </a:prstGeom>
          <a:solidFill>
            <a:schemeClr val="accent1"/>
          </a:solidFill>
        </p:spPr>
        <p:txBody>
          <a:bodyPr wrap="square" rtlCol="0">
            <a:spAutoFit/>
          </a:bodyPr>
          <a:lstStyle/>
          <a:p>
            <a:pPr algn="ctr"/>
            <a:r>
              <a:rPr lang="en-US" sz="1400" i="1" dirty="0">
                <a:solidFill>
                  <a:schemeClr val="bg1"/>
                </a:solidFill>
              </a:rPr>
              <a:t>CAM’s Variance is to the increase in Direct Rate and Hours Overrun: Indirect Rate overrun provided by Finance.</a:t>
            </a:r>
          </a:p>
        </p:txBody>
      </p:sp>
      <p:pic>
        <p:nvPicPr>
          <p:cNvPr id="3" name="Picture 2">
            <a:extLst>
              <a:ext uri="{FF2B5EF4-FFF2-40B4-BE49-F238E27FC236}">
                <a16:creationId xmlns:a16="http://schemas.microsoft.com/office/drawing/2014/main" id="{D377DA06-BA7D-4CBC-8972-1F7577C6C316}"/>
              </a:ext>
            </a:extLst>
          </p:cNvPr>
          <p:cNvPicPr>
            <a:picLocks noChangeAspect="1"/>
          </p:cNvPicPr>
          <p:nvPr/>
        </p:nvPicPr>
        <p:blipFill>
          <a:blip r:embed="rId3"/>
          <a:stretch>
            <a:fillRect/>
          </a:stretch>
        </p:blipFill>
        <p:spPr>
          <a:xfrm>
            <a:off x="69488" y="997345"/>
            <a:ext cx="8007712" cy="2817084"/>
          </a:xfrm>
          <a:prstGeom prst="rect">
            <a:avLst/>
          </a:prstGeom>
        </p:spPr>
      </p:pic>
    </p:spTree>
    <p:extLst>
      <p:ext uri="{BB962C8B-B14F-4D97-AF65-F5344CB8AC3E}">
        <p14:creationId xmlns:p14="http://schemas.microsoft.com/office/powerpoint/2010/main" val="354380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5D4D3-93E1-4D0E-8B08-4F58D4F9258C}"/>
              </a:ext>
            </a:extLst>
          </p:cNvPr>
          <p:cNvSpPr>
            <a:spLocks noGrp="1"/>
          </p:cNvSpPr>
          <p:nvPr>
            <p:ph type="body" sz="quarter" idx="13"/>
          </p:nvPr>
        </p:nvSpPr>
        <p:spPr/>
        <p:txBody>
          <a:bodyPr/>
          <a:lstStyle/>
          <a:p>
            <a:r>
              <a:rPr lang="en-US" dirty="0"/>
              <a:t>Objective Expectations</a:t>
            </a:r>
          </a:p>
        </p:txBody>
      </p:sp>
      <p:sp>
        <p:nvSpPr>
          <p:cNvPr id="3" name="Content Placeholder 2">
            <a:extLst>
              <a:ext uri="{FF2B5EF4-FFF2-40B4-BE49-F238E27FC236}">
                <a16:creationId xmlns:a16="http://schemas.microsoft.com/office/drawing/2014/main" id="{5D846F34-D68C-40CB-A358-3F81DA1126DA}"/>
              </a:ext>
            </a:extLst>
          </p:cNvPr>
          <p:cNvSpPr>
            <a:spLocks noGrp="1"/>
          </p:cNvSpPr>
          <p:nvPr>
            <p:ph idx="1"/>
          </p:nvPr>
        </p:nvSpPr>
        <p:spPr/>
        <p:txBody>
          <a:bodyPr/>
          <a:lstStyle/>
          <a:p>
            <a:r>
              <a:rPr lang="en-US" dirty="0"/>
              <a:t>Cost Accounting Standards (CAS) and related disclosure statement define overhead and G&amp;A for the accounting system </a:t>
            </a:r>
          </a:p>
          <a:p>
            <a:r>
              <a:rPr lang="en-US" dirty="0"/>
              <a:t>Projects reconcile EOCs consistent with the disclosure statement definitions</a:t>
            </a:r>
          </a:p>
          <a:p>
            <a:r>
              <a:rPr lang="en-US" dirty="0"/>
              <a:t>Projects </a:t>
            </a:r>
            <a:r>
              <a:rPr lang="en-US" dirty="0">
                <a:solidFill>
                  <a:schemeClr val="tx1"/>
                </a:solidFill>
              </a:rPr>
              <a:t>analyze</a:t>
            </a:r>
            <a:r>
              <a:rPr lang="en-US" dirty="0"/>
              <a:t> variance</a:t>
            </a:r>
            <a:r>
              <a:rPr lang="en-US" dirty="0">
                <a:solidFill>
                  <a:schemeClr val="tx1"/>
                </a:solidFill>
              </a:rPr>
              <a:t>s</a:t>
            </a:r>
            <a:r>
              <a:rPr lang="en-US" dirty="0"/>
              <a:t> in terms of root cause  </a:t>
            </a:r>
          </a:p>
          <a:p>
            <a:r>
              <a:rPr lang="en-US" dirty="0"/>
              <a:t>Current rates or the equivalent </a:t>
            </a:r>
            <a:r>
              <a:rPr lang="en-US" dirty="0">
                <a:solidFill>
                  <a:schemeClr val="tx1"/>
                </a:solidFill>
              </a:rPr>
              <a:t>are</a:t>
            </a:r>
            <a:r>
              <a:rPr lang="en-US" dirty="0"/>
              <a:t> in the baseline and ETC/EAC.   </a:t>
            </a:r>
          </a:p>
          <a:p>
            <a:r>
              <a:rPr lang="en-US" dirty="0"/>
              <a:t>Price / Usage is in direct </a:t>
            </a:r>
            <a:r>
              <a:rPr lang="en-US" dirty="0">
                <a:solidFill>
                  <a:schemeClr val="tx1"/>
                </a:solidFill>
              </a:rPr>
              <a:t>units/</a:t>
            </a:r>
            <a:r>
              <a:rPr lang="en-US" dirty="0"/>
              <a:t>dollars</a:t>
            </a:r>
          </a:p>
          <a:p>
            <a:endParaRPr lang="en-US" dirty="0"/>
          </a:p>
        </p:txBody>
      </p:sp>
    </p:spTree>
    <p:extLst>
      <p:ext uri="{BB962C8B-B14F-4D97-AF65-F5344CB8AC3E}">
        <p14:creationId xmlns:p14="http://schemas.microsoft.com/office/powerpoint/2010/main" val="146740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58F2A-8D54-452F-9DDD-5F96BFCD2296}"/>
              </a:ext>
            </a:extLst>
          </p:cNvPr>
          <p:cNvSpPr>
            <a:spLocks noGrp="1"/>
          </p:cNvSpPr>
          <p:nvPr>
            <p:ph type="body" sz="quarter" idx="13"/>
          </p:nvPr>
        </p:nvSpPr>
        <p:spPr/>
        <p:txBody>
          <a:bodyPr/>
          <a:lstStyle/>
          <a:p>
            <a:r>
              <a:rPr lang="en-US" dirty="0"/>
              <a:t>Options </a:t>
            </a:r>
          </a:p>
        </p:txBody>
      </p:sp>
      <p:sp>
        <p:nvSpPr>
          <p:cNvPr id="3" name="Content Placeholder 2">
            <a:extLst>
              <a:ext uri="{FF2B5EF4-FFF2-40B4-BE49-F238E27FC236}">
                <a16:creationId xmlns:a16="http://schemas.microsoft.com/office/drawing/2014/main" id="{7AD72881-8D02-48A5-A2B3-F9B7EAC972B2}"/>
              </a:ext>
            </a:extLst>
          </p:cNvPr>
          <p:cNvSpPr>
            <a:spLocks noGrp="1"/>
          </p:cNvSpPr>
          <p:nvPr>
            <p:ph idx="1"/>
          </p:nvPr>
        </p:nvSpPr>
        <p:spPr/>
        <p:txBody>
          <a:bodyPr/>
          <a:lstStyle/>
          <a:p>
            <a:r>
              <a:rPr lang="en-US" dirty="0"/>
              <a:t>Open to other options that meet the objectives</a:t>
            </a:r>
          </a:p>
          <a:p>
            <a:pPr marL="457200" indent="-457200">
              <a:buAutoNum type="arabicPeriod"/>
            </a:pPr>
            <a:r>
              <a:rPr lang="en-US" dirty="0"/>
              <a:t>Indirect EOC for budget and actuals.  Cleanest and provides method of full automation of price usage. </a:t>
            </a:r>
          </a:p>
          <a:p>
            <a:pPr marL="457200" indent="-457200">
              <a:buAutoNum type="arabicPeriod"/>
            </a:pPr>
            <a:r>
              <a:rPr lang="en-US" dirty="0"/>
              <a:t>Indirect EOC for actuals only.  Supported by reporting that breaks out indirect budget and performance separate from direct.</a:t>
            </a:r>
          </a:p>
          <a:p>
            <a:pPr marL="457200" indent="-457200">
              <a:buFont typeface="Arial" pitchFamily="34" charset="0"/>
              <a:buAutoNum type="arabicPeriod"/>
            </a:pPr>
            <a:r>
              <a:rPr lang="en-US" dirty="0"/>
              <a:t>Indirect accounting cost elements reconciled appropriately to labor, material and ODC. Supported by reporting that breaks out indirect budget and performance and actuals  separate from direct.</a:t>
            </a:r>
          </a:p>
          <a:p>
            <a:pPr marL="457200" indent="-457200">
              <a:buAutoNum type="arabicPeriod"/>
            </a:pPr>
            <a:endParaRPr lang="en-US" dirty="0"/>
          </a:p>
          <a:p>
            <a:pPr marL="0" indent="0">
              <a:buNone/>
            </a:pPr>
            <a:r>
              <a:rPr lang="en-US" dirty="0"/>
              <a:t>Key elements of all options.   Direct price usage is available and understanding of direct and indirect </a:t>
            </a:r>
            <a:r>
              <a:rPr lang="en-US" dirty="0">
                <a:solidFill>
                  <a:schemeClr val="tx1"/>
                </a:solidFill>
              </a:rPr>
              <a:t>variances</a:t>
            </a:r>
            <a:r>
              <a:rPr lang="en-US" dirty="0">
                <a:solidFill>
                  <a:srgbClr val="FF0000"/>
                </a:solidFill>
              </a:rPr>
              <a:t> </a:t>
            </a:r>
            <a:r>
              <a:rPr lang="en-US" dirty="0"/>
              <a:t>at the control account level.    </a:t>
            </a:r>
          </a:p>
          <a:p>
            <a:pPr marL="457200" indent="-457200">
              <a:buAutoNum type="arabicPeriod"/>
            </a:pPr>
            <a:endParaRPr lang="en-US" dirty="0"/>
          </a:p>
        </p:txBody>
      </p:sp>
    </p:spTree>
    <p:extLst>
      <p:ext uri="{BB962C8B-B14F-4D97-AF65-F5344CB8AC3E}">
        <p14:creationId xmlns:p14="http://schemas.microsoft.com/office/powerpoint/2010/main" val="187857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7467600" cy="914400"/>
          </a:xfrm>
        </p:spPr>
        <p:txBody>
          <a:bodyPr/>
          <a:lstStyle/>
          <a:p>
            <a:pPr marL="406405" lvl="1" indent="0">
              <a:buNone/>
            </a:pPr>
            <a:r>
              <a:rPr lang="en-US" sz="2844" b="1" dirty="0">
                <a:solidFill>
                  <a:schemeClr val="bg1"/>
                </a:solidFill>
                <a:latin typeface="Century Gothic" panose="020B0502020202020204" pitchFamily="34" charset="0"/>
              </a:rPr>
              <a:t>Summary</a:t>
            </a:r>
          </a:p>
        </p:txBody>
      </p:sp>
      <p:sp>
        <p:nvSpPr>
          <p:cNvPr id="3" name="Content Placeholder 2"/>
          <p:cNvSpPr>
            <a:spLocks noGrp="1"/>
          </p:cNvSpPr>
          <p:nvPr>
            <p:ph idx="1"/>
          </p:nvPr>
        </p:nvSpPr>
        <p:spPr/>
        <p:txBody>
          <a:bodyPr/>
          <a:lstStyle/>
          <a:p>
            <a:pPr marL="0" indent="0">
              <a:buNone/>
            </a:pPr>
            <a:endParaRPr lang="en-US" dirty="0"/>
          </a:p>
          <a:p>
            <a:r>
              <a:rPr lang="en-US" dirty="0"/>
              <a:t>Only by breaking out indirect and direct analysis components can all the </a:t>
            </a:r>
            <a:r>
              <a:rPr lang="en-US"/>
              <a:t>control account variance </a:t>
            </a:r>
            <a:r>
              <a:rPr lang="en-US" dirty="0"/>
              <a:t>analysis drivers be understood.   </a:t>
            </a:r>
          </a:p>
          <a:p>
            <a:r>
              <a:rPr lang="en-US" dirty="0"/>
              <a:t>Isolating source of Variance is critical for determining the Cause, Impact and Corrective Actions for Analysis.</a:t>
            </a:r>
          </a:p>
          <a:p>
            <a:r>
              <a:rPr lang="en-US" dirty="0"/>
              <a:t>Determining the Direct vs. Indirect components also allows for more accurate EAC development.</a:t>
            </a:r>
          </a:p>
          <a:p>
            <a:r>
              <a:rPr lang="en-US" dirty="0"/>
              <a:t>A side benefit of indirect price usage is mathematical justification of rate impacts for MR justification.   </a:t>
            </a:r>
          </a:p>
          <a:p>
            <a:r>
              <a:rPr lang="en-US" dirty="0"/>
              <a:t>Indirect price/usage is normally limited to during a comprehensive </a:t>
            </a:r>
            <a:r>
              <a:rPr lang="en-US" dirty="0" err="1"/>
              <a:t>EAC</a:t>
            </a:r>
            <a:r>
              <a:rPr lang="en-US" dirty="0"/>
              <a:t> or special analysis  </a:t>
            </a:r>
          </a:p>
        </p:txBody>
      </p:sp>
    </p:spTree>
    <p:extLst>
      <p:ext uri="{BB962C8B-B14F-4D97-AF65-F5344CB8AC3E}">
        <p14:creationId xmlns:p14="http://schemas.microsoft.com/office/powerpoint/2010/main" val="132321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772400" cy="2362200"/>
          </a:xfrm>
        </p:spPr>
        <p:txBody>
          <a:bodyPr/>
          <a:lstStyle/>
          <a:p>
            <a:r>
              <a:rPr lang="en-US" dirty="0" smtClean="0"/>
              <a:t>Backup</a:t>
            </a:r>
            <a:br>
              <a:rPr lang="en-US" dirty="0" smtClean="0"/>
            </a:br>
            <a:r>
              <a:rPr lang="en-US" dirty="0"/>
              <a:t/>
            </a:r>
            <a:br>
              <a:rPr lang="en-US" dirty="0"/>
            </a:br>
            <a:r>
              <a:rPr lang="en-US" dirty="0" smtClean="0"/>
              <a:t>CNS Presentation – June 2022</a:t>
            </a:r>
            <a:endParaRPr lang="en-US" dirty="0"/>
          </a:p>
        </p:txBody>
      </p:sp>
      <p:sp>
        <p:nvSpPr>
          <p:cNvPr id="4" name="Slide Number Placeholder 3"/>
          <p:cNvSpPr>
            <a:spLocks noGrp="1"/>
          </p:cNvSpPr>
          <p:nvPr>
            <p:ph type="sldNum" sz="quarter" idx="12"/>
          </p:nvPr>
        </p:nvSpPr>
        <p:spPr/>
        <p:txBody>
          <a:bodyPr/>
          <a:lstStyle/>
          <a:p>
            <a:pPr>
              <a:defRPr/>
            </a:pPr>
            <a:fld id="{7FA2233A-206C-4377-AB40-2F902EE8173F}" type="slidenum">
              <a:rPr lang="en-US" smtClean="0"/>
              <a:pPr>
                <a:defRPr/>
              </a:pPr>
              <a:t>18</a:t>
            </a:fld>
            <a:endParaRPr lang="en-US" dirty="0"/>
          </a:p>
        </p:txBody>
      </p:sp>
    </p:spTree>
    <p:extLst>
      <p:ext uri="{BB962C8B-B14F-4D97-AF65-F5344CB8AC3E}">
        <p14:creationId xmlns:p14="http://schemas.microsoft.com/office/powerpoint/2010/main" val="139492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Business Need</a:t>
            </a:r>
            <a:endParaRPr lang="en-US" altLang="en-US" dirty="0"/>
          </a:p>
        </p:txBody>
      </p:sp>
      <p:sp>
        <p:nvSpPr>
          <p:cNvPr id="11" name="Content Placeholder 10"/>
          <p:cNvSpPr>
            <a:spLocks noGrp="1"/>
          </p:cNvSpPr>
          <p:nvPr>
            <p:ph idx="1"/>
          </p:nvPr>
        </p:nvSpPr>
        <p:spPr/>
        <p:txBody>
          <a:bodyPr rtlCol="0">
            <a:normAutofit/>
          </a:bodyPr>
          <a:lstStyle/>
          <a:p>
            <a:pPr marL="0" indent="0" fontAlgn="auto">
              <a:spcBef>
                <a:spcPts val="1800"/>
              </a:spcBef>
              <a:spcAft>
                <a:spcPts val="0"/>
              </a:spcAft>
              <a:buNone/>
              <a:defRPr/>
            </a:pPr>
            <a:r>
              <a:rPr lang="en-US" b="1" dirty="0" smtClean="0"/>
              <a:t>Excerpts </a:t>
            </a:r>
            <a:r>
              <a:rPr lang="en-US" b="1" dirty="0"/>
              <a:t>from (Direct and Indirect Control Account </a:t>
            </a:r>
            <a:r>
              <a:rPr lang="en-US" b="1" dirty="0" smtClean="0"/>
              <a:t>Analysis) presented by Robert Loop on June 7, 2022</a:t>
            </a:r>
            <a:endParaRPr lang="en-US" b="1" dirty="0"/>
          </a:p>
          <a:p>
            <a:r>
              <a:rPr lang="en-US" dirty="0" smtClean="0"/>
              <a:t>“Control </a:t>
            </a:r>
            <a:r>
              <a:rPr lang="en-US" dirty="0"/>
              <a:t>Account Managers should be able to view the split between Direct and Indirect components of Cost Variance</a:t>
            </a:r>
            <a:r>
              <a:rPr lang="en-US" dirty="0" smtClean="0"/>
              <a:t>.”</a:t>
            </a:r>
            <a:endParaRPr lang="en-US" dirty="0"/>
          </a:p>
          <a:p>
            <a:r>
              <a:rPr lang="en-US" dirty="0" smtClean="0"/>
              <a:t>“Indirect </a:t>
            </a:r>
            <a:r>
              <a:rPr lang="en-US" dirty="0"/>
              <a:t>Cost Variances can have two sources:</a:t>
            </a:r>
          </a:p>
          <a:p>
            <a:pPr marL="731903" lvl="1" indent="-457200">
              <a:buFont typeface="+mj-lt"/>
              <a:buAutoNum type="arabicPeriod"/>
            </a:pPr>
            <a:r>
              <a:rPr lang="en-US" dirty="0"/>
              <a:t>The multiplication of a Direct Cost/Hours </a:t>
            </a:r>
            <a:r>
              <a:rPr lang="en-US" dirty="0" smtClean="0"/>
              <a:t/>
            </a:r>
            <a:br>
              <a:rPr lang="en-US" dirty="0" smtClean="0"/>
            </a:br>
            <a:r>
              <a:rPr lang="en-US" dirty="0" smtClean="0"/>
              <a:t>overrun</a:t>
            </a:r>
            <a:endParaRPr lang="en-US" dirty="0"/>
          </a:p>
          <a:p>
            <a:pPr marL="731903" lvl="1" indent="-457200">
              <a:buFont typeface="+mj-lt"/>
              <a:buAutoNum type="arabicPeriod"/>
            </a:pPr>
            <a:r>
              <a:rPr lang="en-US" dirty="0"/>
              <a:t>The performance of the Indirect pools/base </a:t>
            </a:r>
            <a:r>
              <a:rPr lang="en-US" dirty="0" smtClean="0"/>
              <a:t/>
            </a:r>
            <a:br>
              <a:rPr lang="en-US" dirty="0" smtClean="0"/>
            </a:br>
            <a:r>
              <a:rPr lang="en-US" dirty="0" smtClean="0"/>
              <a:t>allocated to </a:t>
            </a:r>
            <a:r>
              <a:rPr lang="en-US" dirty="0"/>
              <a:t>control </a:t>
            </a:r>
            <a:r>
              <a:rPr lang="en-US" dirty="0" smtClean="0"/>
              <a:t>accounts”</a:t>
            </a:r>
          </a:p>
          <a:p>
            <a:r>
              <a:rPr lang="en-US" dirty="0" smtClean="0"/>
              <a:t>“Indirect </a:t>
            </a:r>
            <a:r>
              <a:rPr lang="en-US" dirty="0"/>
              <a:t>Pool Performance Driver explanations should be provided to the CAMs from Finance</a:t>
            </a:r>
            <a:r>
              <a:rPr lang="en-US" dirty="0" smtClean="0"/>
              <a:t>.”</a:t>
            </a:r>
            <a:endParaRPr lang="en-US" dirty="0"/>
          </a:p>
          <a:p>
            <a:pPr marL="0" indent="0">
              <a:buNone/>
            </a:pPr>
            <a:r>
              <a:rPr lang="en-US" b="1" u="sng" dirty="0" smtClean="0"/>
              <a:t>Options (slide 11)</a:t>
            </a:r>
          </a:p>
          <a:p>
            <a:pPr marL="0" indent="0">
              <a:buNone/>
            </a:pPr>
            <a:r>
              <a:rPr lang="en-US" dirty="0" smtClean="0"/>
              <a:t>“Key </a:t>
            </a:r>
            <a:r>
              <a:rPr lang="en-US" dirty="0"/>
              <a:t>elements of all options.   Direct price usage is available and understanding of direct and indirect </a:t>
            </a:r>
            <a:r>
              <a:rPr lang="en-US" dirty="0">
                <a:solidFill>
                  <a:schemeClr val="tx1"/>
                </a:solidFill>
              </a:rPr>
              <a:t>variances</a:t>
            </a:r>
            <a:r>
              <a:rPr lang="en-US" dirty="0">
                <a:solidFill>
                  <a:srgbClr val="FF0000"/>
                </a:solidFill>
              </a:rPr>
              <a:t> </a:t>
            </a:r>
            <a:r>
              <a:rPr lang="en-US" dirty="0"/>
              <a:t>at the control account level</a:t>
            </a:r>
            <a:r>
              <a:rPr lang="en-US" dirty="0" smtClean="0"/>
              <a:t>.”</a:t>
            </a: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19</a:t>
            </a:fld>
            <a:endParaRPr lang="en-US" dirty="0"/>
          </a:p>
        </p:txBody>
      </p:sp>
      <p:sp>
        <p:nvSpPr>
          <p:cNvPr id="3" name="TextBox 2"/>
          <p:cNvSpPr txBox="1"/>
          <p:nvPr/>
        </p:nvSpPr>
        <p:spPr>
          <a:xfrm>
            <a:off x="5257800" y="2743200"/>
            <a:ext cx="3273204" cy="369332"/>
          </a:xfrm>
          <a:prstGeom prst="rect">
            <a:avLst/>
          </a:prstGeom>
          <a:noFill/>
        </p:spPr>
        <p:txBody>
          <a:bodyPr wrap="none" rtlCol="0">
            <a:spAutoFit/>
          </a:bodyPr>
          <a:lstStyle/>
          <a:p>
            <a:pPr marL="285750" indent="-285750">
              <a:buFont typeface="Wingdings" panose="05000000000000000000" pitchFamily="2" charset="2"/>
              <a:buChar char="ß"/>
            </a:pPr>
            <a:r>
              <a:rPr lang="en-US" dirty="0" smtClean="0">
                <a:solidFill>
                  <a:srgbClr val="FF0000"/>
                </a:solidFill>
              </a:rPr>
              <a:t>Efficiency / Usage Variance</a:t>
            </a:r>
          </a:p>
        </p:txBody>
      </p:sp>
      <p:sp>
        <p:nvSpPr>
          <p:cNvPr id="6" name="TextBox 5"/>
          <p:cNvSpPr txBox="1"/>
          <p:nvPr/>
        </p:nvSpPr>
        <p:spPr>
          <a:xfrm>
            <a:off x="5257800" y="3358634"/>
            <a:ext cx="2637773" cy="369332"/>
          </a:xfrm>
          <a:prstGeom prst="rect">
            <a:avLst/>
          </a:prstGeom>
          <a:noFill/>
        </p:spPr>
        <p:txBody>
          <a:bodyPr wrap="none" rtlCol="0">
            <a:spAutoFit/>
          </a:bodyPr>
          <a:lstStyle/>
          <a:p>
            <a:r>
              <a:rPr lang="en-US" dirty="0" smtClean="0">
                <a:solidFill>
                  <a:srgbClr val="FF0000"/>
                </a:solidFill>
                <a:sym typeface="Wingdings" panose="05000000000000000000" pitchFamily="2" charset="2"/>
              </a:rPr>
              <a:t> </a:t>
            </a:r>
            <a:r>
              <a:rPr lang="en-US" dirty="0" smtClean="0">
                <a:solidFill>
                  <a:srgbClr val="FF0000"/>
                </a:solidFill>
              </a:rPr>
              <a:t>Rate / Price Variance</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24145" y="1081087"/>
            <a:ext cx="4638855" cy="2530475"/>
          </a:xfrm>
          <a:prstGeom prst="rect">
            <a:avLst/>
          </a:prstGeom>
        </p:spPr>
      </p:pic>
      <p:sp>
        <p:nvSpPr>
          <p:cNvPr id="7170" name="Title 5"/>
          <p:cNvSpPr>
            <a:spLocks noGrp="1"/>
          </p:cNvSpPr>
          <p:nvPr>
            <p:ph type="title"/>
          </p:nvPr>
        </p:nvSpPr>
        <p:spPr/>
        <p:txBody>
          <a:bodyPr/>
          <a:lstStyle/>
          <a:p>
            <a:r>
              <a:rPr lang="en-US" altLang="en-US" dirty="0" smtClean="0"/>
              <a:t>Indirect Management Requirements</a:t>
            </a:r>
            <a:endParaRPr lang="en-US" altLang="en-US" dirty="0"/>
          </a:p>
        </p:txBody>
      </p:sp>
      <p:sp>
        <p:nvSpPr>
          <p:cNvPr id="11" name="Content Placeholder 10"/>
          <p:cNvSpPr>
            <a:spLocks noGrp="1"/>
          </p:cNvSpPr>
          <p:nvPr>
            <p:ph idx="1"/>
          </p:nvPr>
        </p:nvSpPr>
        <p:spPr>
          <a:xfrm>
            <a:off x="304800" y="1127125"/>
            <a:ext cx="8534400" cy="4968875"/>
          </a:xfrm>
        </p:spPr>
        <p:txBody>
          <a:bodyPr rtlCol="0">
            <a:normAutofit/>
          </a:bodyPr>
          <a:lstStyle/>
          <a:p>
            <a:pPr marL="0" indent="0" fontAlgn="auto">
              <a:spcBef>
                <a:spcPts val="1800"/>
              </a:spcBef>
              <a:spcAft>
                <a:spcPts val="0"/>
              </a:spcAft>
              <a:buNone/>
              <a:defRPr/>
            </a:pPr>
            <a:r>
              <a:rPr lang="en-US" b="1" dirty="0" smtClean="0"/>
              <a:t>Indirect </a:t>
            </a:r>
            <a:r>
              <a:rPr lang="en-US" b="1" dirty="0" err="1" smtClean="0"/>
              <a:t>Mgmt</a:t>
            </a:r>
            <a:r>
              <a:rPr lang="en-US" b="1" dirty="0" smtClean="0"/>
              <a:t>: </a:t>
            </a:r>
            <a:r>
              <a:rPr lang="en-US" b="1" dirty="0" err="1" smtClean="0"/>
              <a:t>Subprocess</a:t>
            </a:r>
            <a:r>
              <a:rPr lang="en-US" b="1" dirty="0" smtClean="0"/>
              <a:t> E</a:t>
            </a:r>
          </a:p>
          <a:p>
            <a:pPr fontAlgn="auto">
              <a:spcBef>
                <a:spcPts val="1800"/>
              </a:spcBef>
              <a:spcAft>
                <a:spcPts val="0"/>
              </a:spcAft>
              <a:defRPr/>
            </a:pPr>
            <a:r>
              <a:rPr lang="en-US" dirty="0" smtClean="0"/>
              <a:t>GL4 (primary) OBS responsibility</a:t>
            </a:r>
            <a:br>
              <a:rPr lang="en-US" dirty="0" smtClean="0"/>
            </a:br>
            <a:r>
              <a:rPr lang="en-US" dirty="0" smtClean="0"/>
              <a:t>for management of </a:t>
            </a:r>
            <a:r>
              <a:rPr lang="en-US" dirty="0" err="1"/>
              <a:t>i</a:t>
            </a:r>
            <a:r>
              <a:rPr lang="en-US" dirty="0" err="1" smtClean="0"/>
              <a:t>ndirects</a:t>
            </a:r>
            <a:endParaRPr lang="en-US" dirty="0" smtClean="0"/>
          </a:p>
          <a:p>
            <a:pPr fontAlgn="auto">
              <a:spcBef>
                <a:spcPts val="1800"/>
              </a:spcBef>
              <a:spcAft>
                <a:spcPts val="0"/>
              </a:spcAft>
              <a:defRPr/>
            </a:pPr>
            <a:r>
              <a:rPr lang="en-US" dirty="0" smtClean="0"/>
              <a:t>GL8 (secondary) Integrating </a:t>
            </a:r>
            <a:br>
              <a:rPr lang="en-US" dirty="0" smtClean="0"/>
            </a:br>
            <a:r>
              <a:rPr lang="en-US" dirty="0" smtClean="0"/>
              <a:t>all time phased cost into PMB</a:t>
            </a:r>
          </a:p>
          <a:p>
            <a:pPr fontAlgn="auto">
              <a:spcBef>
                <a:spcPts val="1800"/>
              </a:spcBef>
              <a:spcAft>
                <a:spcPts val="0"/>
              </a:spcAft>
              <a:defRPr/>
            </a:pPr>
            <a:r>
              <a:rPr lang="en-US" dirty="0" smtClean="0"/>
              <a:t>GL13 (primary) Establish indirect</a:t>
            </a:r>
            <a:br>
              <a:rPr lang="en-US" dirty="0" smtClean="0"/>
            </a:br>
            <a:r>
              <a:rPr lang="en-US" dirty="0" smtClean="0"/>
              <a:t>budgets and allocate pools in PMB</a:t>
            </a:r>
          </a:p>
          <a:p>
            <a:pPr fontAlgn="auto">
              <a:spcBef>
                <a:spcPts val="1800"/>
              </a:spcBef>
              <a:spcAft>
                <a:spcPts val="0"/>
              </a:spcAft>
              <a:defRPr/>
            </a:pPr>
            <a:r>
              <a:rPr lang="en-US" dirty="0" smtClean="0"/>
              <a:t>GL19 (primary) Record indirect cost into pools consistent with budgets</a:t>
            </a:r>
          </a:p>
          <a:p>
            <a:pPr marL="0" indent="0" fontAlgn="auto">
              <a:spcBef>
                <a:spcPts val="1800"/>
              </a:spcBef>
              <a:spcAft>
                <a:spcPts val="0"/>
              </a:spcAft>
              <a:buNone/>
              <a:defRPr/>
            </a:pPr>
            <a:r>
              <a:rPr lang="en-US" b="1" u="sng" dirty="0" smtClean="0"/>
              <a:t>Analysis Guidelines</a:t>
            </a:r>
          </a:p>
          <a:p>
            <a:pPr fontAlgn="auto">
              <a:spcBef>
                <a:spcPts val="1800"/>
              </a:spcBef>
              <a:spcAft>
                <a:spcPts val="0"/>
              </a:spcAft>
              <a:defRPr/>
            </a:pPr>
            <a:r>
              <a:rPr lang="en-US" dirty="0" smtClean="0"/>
              <a:t>GL24 (primary) Analyze indirect variances and communicate impact to projects</a:t>
            </a:r>
          </a:p>
          <a:p>
            <a:pPr fontAlgn="auto">
              <a:spcBef>
                <a:spcPts val="1800"/>
              </a:spcBef>
              <a:spcAft>
                <a:spcPts val="0"/>
              </a:spcAft>
              <a:defRPr/>
            </a:pPr>
            <a:r>
              <a:rPr lang="en-US" dirty="0" smtClean="0"/>
              <a:t>GL27 (secondary) EAC reflects expected outcome</a:t>
            </a:r>
          </a:p>
          <a:p>
            <a:pPr fontAlgn="auto">
              <a:spcBef>
                <a:spcPts val="1800"/>
              </a:spcBef>
              <a:spcAft>
                <a:spcPts val="0"/>
              </a:spcAft>
              <a:defRPr/>
            </a:pPr>
            <a:endParaRPr lang="en-US" dirty="0" smtClean="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2</a:t>
            </a:fld>
            <a:endParaRPr lang="en-US" dirty="0"/>
          </a:p>
        </p:txBody>
      </p:sp>
      <p:sp>
        <p:nvSpPr>
          <p:cNvPr id="4" name="Rectangle 3"/>
          <p:cNvSpPr/>
          <p:nvPr/>
        </p:nvSpPr>
        <p:spPr>
          <a:xfrm>
            <a:off x="6934200" y="20574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85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CNS Options to Achieve Indirect Analysis Objective</a:t>
            </a:r>
            <a:endParaRPr lang="en-US" altLang="en-US" dirty="0"/>
          </a:p>
        </p:txBody>
      </p:sp>
      <p:sp>
        <p:nvSpPr>
          <p:cNvPr id="11" name="Content Placeholder 10"/>
          <p:cNvSpPr>
            <a:spLocks noGrp="1"/>
          </p:cNvSpPr>
          <p:nvPr>
            <p:ph idx="1"/>
          </p:nvPr>
        </p:nvSpPr>
        <p:spPr>
          <a:xfrm>
            <a:off x="304800" y="990600"/>
            <a:ext cx="8534400" cy="5334000"/>
          </a:xfrm>
        </p:spPr>
        <p:txBody>
          <a:bodyPr rtlCol="0">
            <a:normAutofit/>
          </a:bodyPr>
          <a:lstStyle/>
          <a:p>
            <a:pPr marL="0" indent="0" fontAlgn="auto">
              <a:spcBef>
                <a:spcPts val="1800"/>
              </a:spcBef>
              <a:spcAft>
                <a:spcPts val="0"/>
              </a:spcAft>
              <a:buNone/>
              <a:defRPr/>
            </a:pPr>
            <a:r>
              <a:rPr lang="en-US" b="1" dirty="0" smtClean="0"/>
              <a:t>Option 1 – Segregate Indirect as EOC</a:t>
            </a:r>
            <a:endParaRPr lang="en-US" b="1" dirty="0"/>
          </a:p>
          <a:p>
            <a:r>
              <a:rPr lang="en-US" dirty="0" smtClean="0"/>
              <a:t>Advantages:</a:t>
            </a:r>
          </a:p>
          <a:p>
            <a:pPr lvl="1"/>
            <a:r>
              <a:rPr lang="en-US" dirty="0" smtClean="0"/>
              <a:t>Indirect component of cost clearly identified at WP and CA level</a:t>
            </a:r>
          </a:p>
          <a:p>
            <a:r>
              <a:rPr lang="en-US" dirty="0" smtClean="0"/>
              <a:t>Disadvantages:</a:t>
            </a:r>
          </a:p>
          <a:p>
            <a:pPr lvl="1"/>
            <a:r>
              <a:rPr lang="en-US" dirty="0" smtClean="0"/>
              <a:t>Additional analysis still required to identify the driver for changes to Indirect EOC.</a:t>
            </a:r>
            <a:br>
              <a:rPr lang="en-US" dirty="0" smtClean="0"/>
            </a:br>
            <a:r>
              <a:rPr lang="en-US" dirty="0" smtClean="0"/>
              <a:t>Changes in direct labor hours (usage) have the greatest impact on Indirect cost</a:t>
            </a:r>
          </a:p>
          <a:p>
            <a:pPr lvl="1"/>
            <a:r>
              <a:rPr lang="en-US" dirty="0" smtClean="0"/>
              <a:t>Segregating Indirect as EOC impacts existing analysis tool (Empower)</a:t>
            </a:r>
          </a:p>
          <a:p>
            <a:pPr marL="0" indent="0">
              <a:buNone/>
            </a:pPr>
            <a:r>
              <a:rPr lang="en-US" b="1" dirty="0" smtClean="0"/>
              <a:t>Option 2 </a:t>
            </a:r>
            <a:r>
              <a:rPr lang="en-US" b="1" dirty="0"/>
              <a:t>– </a:t>
            </a:r>
            <a:r>
              <a:rPr lang="en-US" b="1" dirty="0" smtClean="0"/>
              <a:t>Demonstrate Existing Rate and Usage Analysis Tools</a:t>
            </a:r>
            <a:endParaRPr lang="en-US" b="1" dirty="0"/>
          </a:p>
          <a:p>
            <a:r>
              <a:rPr lang="en-US" dirty="0"/>
              <a:t>Advantages</a:t>
            </a:r>
            <a:r>
              <a:rPr lang="en-US" dirty="0" smtClean="0"/>
              <a:t>:</a:t>
            </a:r>
          </a:p>
          <a:p>
            <a:pPr lvl="1"/>
            <a:r>
              <a:rPr lang="en-US" dirty="0" smtClean="0"/>
              <a:t>No special programming or changes needed</a:t>
            </a:r>
          </a:p>
          <a:p>
            <a:pPr lvl="1"/>
            <a:r>
              <a:rPr lang="en-US" dirty="0" smtClean="0"/>
              <a:t>Empower provides built in analysis capability for Labor Rate / Usage components.</a:t>
            </a:r>
            <a:br>
              <a:rPr lang="en-US" dirty="0" smtClean="0"/>
            </a:br>
            <a:r>
              <a:rPr lang="en-US" dirty="0" smtClean="0"/>
              <a:t>Labor indirect cost is the only volatile component (~75% of Billed Indirect Cost)</a:t>
            </a:r>
            <a:endParaRPr lang="en-US" dirty="0"/>
          </a:p>
          <a:p>
            <a:r>
              <a:rPr lang="en-US" dirty="0"/>
              <a:t>Disadvantages</a:t>
            </a:r>
            <a:r>
              <a:rPr lang="en-US" dirty="0" smtClean="0"/>
              <a:t>:</a:t>
            </a:r>
          </a:p>
          <a:p>
            <a:pPr lvl="1"/>
            <a:r>
              <a:rPr lang="en-US" dirty="0" smtClean="0"/>
              <a:t>Indirect component of cost remains “baked in” on CPR Format 1</a:t>
            </a: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20</a:t>
            </a:fld>
            <a:endParaRPr lang="en-US" dirty="0"/>
          </a:p>
        </p:txBody>
      </p:sp>
    </p:spTree>
    <p:extLst>
      <p:ext uri="{BB962C8B-B14F-4D97-AF65-F5344CB8AC3E}">
        <p14:creationId xmlns:p14="http://schemas.microsoft.com/office/powerpoint/2010/main" val="184650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CNS – Typical Profile of Direct &amp; Indirect Cost</a:t>
            </a:r>
            <a:endParaRPr lang="en-US" alt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21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418148089"/>
              </p:ext>
            </p:extLst>
          </p:nvPr>
        </p:nvGraphicFramePr>
        <p:xfrm>
          <a:off x="457200" y="1143000"/>
          <a:ext cx="4572000" cy="33813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
          <p:cNvSpPr txBox="1"/>
          <p:nvPr/>
        </p:nvSpPr>
        <p:spPr>
          <a:xfrm>
            <a:off x="7595386" y="4136133"/>
            <a:ext cx="1015214" cy="3740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t>LPF FY22</a:t>
            </a:r>
            <a:r>
              <a:rPr lang="en-US" sz="900" baseline="0" dirty="0"/>
              <a:t> period 8</a:t>
            </a:r>
          </a:p>
          <a:p>
            <a:r>
              <a:rPr lang="en-US" sz="900" baseline="0" dirty="0"/>
              <a:t>(excluding fee)</a:t>
            </a:r>
            <a:endParaRPr lang="en-US" sz="900" dirty="0"/>
          </a:p>
        </p:txBody>
      </p:sp>
      <p:sp>
        <p:nvSpPr>
          <p:cNvPr id="5" name="TextBox 4"/>
          <p:cNvSpPr txBox="1"/>
          <p:nvPr/>
        </p:nvSpPr>
        <p:spPr>
          <a:xfrm>
            <a:off x="815428" y="4248600"/>
            <a:ext cx="3855543" cy="261610"/>
          </a:xfrm>
          <a:prstGeom prst="rect">
            <a:avLst/>
          </a:prstGeom>
          <a:noFill/>
        </p:spPr>
        <p:txBody>
          <a:bodyPr wrap="none" rtlCol="0">
            <a:spAutoFit/>
          </a:bodyPr>
          <a:lstStyle/>
          <a:p>
            <a:r>
              <a:rPr lang="en-US" sz="1100" dirty="0" smtClean="0"/>
              <a:t>*</a:t>
            </a:r>
            <a:r>
              <a:rPr lang="en-US" sz="1100" dirty="0" err="1"/>
              <a:t>Matl</a:t>
            </a:r>
            <a:r>
              <a:rPr lang="en-US" sz="1100" dirty="0"/>
              <a:t> / SC Indirect is a single stable procurement </a:t>
            </a:r>
            <a:r>
              <a:rPr lang="en-US" sz="1100" dirty="0" smtClean="0"/>
              <a:t>overhead</a:t>
            </a:r>
            <a:endParaRPr lang="en-US" sz="1100" dirty="0"/>
          </a:p>
        </p:txBody>
      </p:sp>
      <p:graphicFrame>
        <p:nvGraphicFramePr>
          <p:cNvPr id="10" name="Chart 9"/>
          <p:cNvGraphicFramePr>
            <a:graphicFrameLocks/>
          </p:cNvGraphicFramePr>
          <p:nvPr>
            <p:extLst>
              <p:ext uri="{D42A27DB-BD31-4B8C-83A1-F6EECF244321}">
                <p14:modId xmlns:p14="http://schemas.microsoft.com/office/powerpoint/2010/main" val="1129993449"/>
              </p:ext>
            </p:extLst>
          </p:nvPr>
        </p:nvGraphicFramePr>
        <p:xfrm>
          <a:off x="4267200" y="1371600"/>
          <a:ext cx="4572000" cy="3047999"/>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0"/>
          <p:cNvSpPr>
            <a:spLocks noGrp="1"/>
          </p:cNvSpPr>
          <p:nvPr>
            <p:ph idx="1"/>
          </p:nvPr>
        </p:nvSpPr>
        <p:spPr>
          <a:xfrm>
            <a:off x="304800" y="4648200"/>
            <a:ext cx="8534400" cy="1676400"/>
          </a:xfrm>
        </p:spPr>
        <p:txBody>
          <a:bodyPr rtlCol="0">
            <a:normAutofit fontScale="92500" lnSpcReduction="20000"/>
          </a:bodyPr>
          <a:lstStyle/>
          <a:p>
            <a:pPr fontAlgn="auto">
              <a:spcBef>
                <a:spcPts val="600"/>
              </a:spcBef>
              <a:spcAft>
                <a:spcPts val="0"/>
              </a:spcAft>
              <a:defRPr/>
            </a:pPr>
            <a:r>
              <a:rPr lang="en-US" b="1" dirty="0" smtClean="0"/>
              <a:t>&gt;70% of Direct cost is Material / Subcontract (</a:t>
            </a:r>
            <a:r>
              <a:rPr lang="en-US" b="1" u="sng" dirty="0" smtClean="0"/>
              <a:t>stable</a:t>
            </a:r>
            <a:r>
              <a:rPr lang="en-US" b="1" dirty="0" smtClean="0"/>
              <a:t> INDIRECT component)</a:t>
            </a:r>
          </a:p>
          <a:p>
            <a:pPr lvl="1" fontAlgn="auto">
              <a:spcAft>
                <a:spcPts val="0"/>
              </a:spcAft>
              <a:defRPr/>
            </a:pPr>
            <a:r>
              <a:rPr lang="en-US" b="1" dirty="0" smtClean="0"/>
              <a:t>Significant Price/Usage deviation for DIRECT Material defined by CAM in VAR</a:t>
            </a:r>
          </a:p>
          <a:p>
            <a:pPr fontAlgn="auto">
              <a:spcBef>
                <a:spcPts val="600"/>
              </a:spcBef>
              <a:spcAft>
                <a:spcPts val="0"/>
              </a:spcAft>
              <a:defRPr/>
            </a:pPr>
            <a:r>
              <a:rPr lang="en-US" b="1" dirty="0" smtClean="0"/>
              <a:t>&lt;30% of Direct cost is Direct Labor (more volatile INDIRECT component)</a:t>
            </a:r>
          </a:p>
          <a:p>
            <a:pPr lvl="1" fontAlgn="auto">
              <a:spcAft>
                <a:spcPts val="0"/>
              </a:spcAft>
              <a:defRPr/>
            </a:pPr>
            <a:r>
              <a:rPr lang="en-US" b="1" dirty="0" smtClean="0"/>
              <a:t>Empower identifies labor rate/usage variances</a:t>
            </a:r>
          </a:p>
          <a:p>
            <a:pPr lvl="1" fontAlgn="auto">
              <a:spcAft>
                <a:spcPts val="0"/>
              </a:spcAft>
              <a:defRPr/>
            </a:pPr>
            <a:r>
              <a:rPr lang="en-US" b="1" dirty="0" smtClean="0"/>
              <a:t>Accounting provides CA level feedback to explain accounting adjustments</a:t>
            </a:r>
          </a:p>
          <a:p>
            <a:pPr lvl="1" fontAlgn="auto">
              <a:spcAft>
                <a:spcPts val="0"/>
              </a:spcAft>
              <a:defRPr/>
            </a:pPr>
            <a:r>
              <a:rPr lang="en-US" b="1" dirty="0" smtClean="0"/>
              <a:t>CAMs explain the Rate/Efficiency components in the VAR</a:t>
            </a:r>
          </a:p>
          <a:p>
            <a:pPr lvl="1" fontAlgn="auto">
              <a:spcAft>
                <a:spcPts val="0"/>
              </a:spcAft>
              <a:defRPr/>
            </a:pPr>
            <a:endParaRPr lang="en-US" b="1" dirty="0"/>
          </a:p>
          <a:p>
            <a:pPr marL="0" indent="0">
              <a:spcBef>
                <a:spcPts val="600"/>
              </a:spcBef>
              <a:buNone/>
            </a:pPr>
            <a:endParaRPr lang="en-US" dirty="0"/>
          </a:p>
        </p:txBody>
      </p:sp>
    </p:spTree>
    <p:extLst>
      <p:ext uri="{BB962C8B-B14F-4D97-AF65-F5344CB8AC3E}">
        <p14:creationId xmlns:p14="http://schemas.microsoft.com/office/powerpoint/2010/main" val="381927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Empower – Rate / Usage Analysis</a:t>
            </a:r>
            <a:endParaRPr lang="en-US" altLang="en-US" dirty="0"/>
          </a:p>
        </p:txBody>
      </p:sp>
      <p:sp>
        <p:nvSpPr>
          <p:cNvPr id="11" name="Content Placeholder 10"/>
          <p:cNvSpPr>
            <a:spLocks noGrp="1"/>
          </p:cNvSpPr>
          <p:nvPr>
            <p:ph idx="1"/>
          </p:nvPr>
        </p:nvSpPr>
        <p:spPr>
          <a:xfrm>
            <a:off x="304800" y="4860925"/>
            <a:ext cx="8534400" cy="1828800"/>
          </a:xfrm>
        </p:spPr>
        <p:txBody>
          <a:bodyPr rtlCol="0">
            <a:normAutofit/>
          </a:bodyPr>
          <a:lstStyle/>
          <a:p>
            <a:pPr marL="0" indent="0" fontAlgn="auto">
              <a:spcBef>
                <a:spcPts val="600"/>
              </a:spcBef>
              <a:spcAft>
                <a:spcPts val="0"/>
              </a:spcAft>
              <a:buNone/>
              <a:defRPr/>
            </a:pPr>
            <a:r>
              <a:rPr lang="en-US" b="1" dirty="0" smtClean="0"/>
              <a:t>Efficiency Variance captures impact of labor hour variance</a:t>
            </a:r>
          </a:p>
          <a:p>
            <a:pPr fontAlgn="auto">
              <a:spcBef>
                <a:spcPts val="600"/>
              </a:spcBef>
              <a:spcAft>
                <a:spcPts val="0"/>
              </a:spcAft>
              <a:defRPr/>
            </a:pPr>
            <a:r>
              <a:rPr lang="en-US" b="1" dirty="0" smtClean="0"/>
              <a:t>Straightforward analysis (Driver of underrun is fewer hours worked)</a:t>
            </a:r>
          </a:p>
          <a:p>
            <a:pPr marL="0" indent="0" fontAlgn="auto">
              <a:spcBef>
                <a:spcPts val="600"/>
              </a:spcBef>
              <a:spcAft>
                <a:spcPts val="0"/>
              </a:spcAft>
              <a:buNone/>
              <a:defRPr/>
            </a:pPr>
            <a:r>
              <a:rPr lang="en-US" b="1" dirty="0" smtClean="0"/>
              <a:t>Rate Variance captures impact of labor rate/hour or indirect changes</a:t>
            </a:r>
          </a:p>
          <a:p>
            <a:pPr fontAlgn="auto">
              <a:spcBef>
                <a:spcPts val="600"/>
              </a:spcBef>
              <a:spcAft>
                <a:spcPts val="0"/>
              </a:spcAft>
              <a:defRPr/>
            </a:pPr>
            <a:r>
              <a:rPr lang="en-US" b="1" dirty="0" smtClean="0"/>
              <a:t>Utilize dollar value of accounting provided “Rate Impact”</a:t>
            </a:r>
          </a:p>
          <a:p>
            <a:pPr fontAlgn="auto">
              <a:spcBef>
                <a:spcPts val="600"/>
              </a:spcBef>
              <a:spcAft>
                <a:spcPts val="0"/>
              </a:spcAft>
              <a:defRPr/>
            </a:pPr>
            <a:r>
              <a:rPr lang="en-US" b="1" dirty="0" smtClean="0"/>
              <a:t>NO Accounting adjustment - cause is “Different resource pool used”</a:t>
            </a:r>
            <a:endParaRPr lang="en-US" b="1" dirty="0"/>
          </a:p>
          <a:p>
            <a:pPr marL="0" indent="0">
              <a:spcBef>
                <a:spcPts val="600"/>
              </a:spcBef>
              <a:buNone/>
            </a:pP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22</a:t>
            </a:fld>
            <a:endParaRPr lang="en-US" dirty="0"/>
          </a:p>
        </p:txBody>
      </p:sp>
      <p:pic>
        <p:nvPicPr>
          <p:cNvPr id="18" name="Picture 17"/>
          <p:cNvPicPr>
            <a:picLocks noChangeAspect="1"/>
          </p:cNvPicPr>
          <p:nvPr/>
        </p:nvPicPr>
        <p:blipFill>
          <a:blip r:embed="rId2"/>
          <a:stretch>
            <a:fillRect/>
          </a:stretch>
        </p:blipFill>
        <p:spPr>
          <a:xfrm>
            <a:off x="54682" y="1068143"/>
            <a:ext cx="8994068" cy="3792782"/>
          </a:xfrm>
          <a:prstGeom prst="rect">
            <a:avLst/>
          </a:prstGeom>
        </p:spPr>
      </p:pic>
    </p:spTree>
    <p:extLst>
      <p:ext uri="{BB962C8B-B14F-4D97-AF65-F5344CB8AC3E}">
        <p14:creationId xmlns:p14="http://schemas.microsoft.com/office/powerpoint/2010/main" val="4093566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Recommendation</a:t>
            </a:r>
            <a:endParaRPr lang="en-US" altLang="en-US" dirty="0"/>
          </a:p>
        </p:txBody>
      </p:sp>
      <p:sp>
        <p:nvSpPr>
          <p:cNvPr id="11" name="Content Placeholder 10"/>
          <p:cNvSpPr>
            <a:spLocks noGrp="1"/>
          </p:cNvSpPr>
          <p:nvPr>
            <p:ph idx="1"/>
          </p:nvPr>
        </p:nvSpPr>
        <p:spPr/>
        <p:txBody>
          <a:bodyPr rtlCol="0">
            <a:normAutofit/>
          </a:bodyPr>
          <a:lstStyle/>
          <a:p>
            <a:pPr fontAlgn="auto">
              <a:spcAft>
                <a:spcPts val="0"/>
              </a:spcAft>
              <a:defRPr/>
            </a:pPr>
            <a:r>
              <a:rPr lang="en-US" dirty="0" smtClean="0"/>
              <a:t>Utilize Existing Tools</a:t>
            </a:r>
            <a:endParaRPr lang="en-US" dirty="0"/>
          </a:p>
          <a:p>
            <a:pPr lvl="1" fontAlgn="auto">
              <a:spcAft>
                <a:spcPts val="0"/>
              </a:spcAft>
              <a:buFont typeface="Arial" panose="020B0604020202020204" pitchFamily="34" charset="0"/>
              <a:buChar char="•"/>
              <a:defRPr/>
            </a:pPr>
            <a:r>
              <a:rPr lang="en-US" dirty="0" smtClean="0"/>
              <a:t>Segregating </a:t>
            </a:r>
            <a:r>
              <a:rPr lang="en-US" dirty="0" err="1" smtClean="0"/>
              <a:t>Indirects</a:t>
            </a:r>
            <a:r>
              <a:rPr lang="en-US" dirty="0" smtClean="0"/>
              <a:t> as EOC adds complexity without analytical benefit</a:t>
            </a:r>
          </a:p>
          <a:p>
            <a:pPr lvl="1" fontAlgn="auto">
              <a:spcAft>
                <a:spcPts val="0"/>
              </a:spcAft>
              <a:buFont typeface="Arial" panose="020B0604020202020204" pitchFamily="34" charset="0"/>
              <a:buChar char="•"/>
              <a:defRPr/>
            </a:pPr>
            <a:r>
              <a:rPr lang="en-US" dirty="0"/>
              <a:t>UPF already utilizes directed custom/complex “Project Specific Indirect Rates”.</a:t>
            </a:r>
            <a:br>
              <a:rPr lang="en-US" dirty="0"/>
            </a:br>
            <a:r>
              <a:rPr lang="en-US" dirty="0"/>
              <a:t>Any change in handling “normal CNS </a:t>
            </a:r>
            <a:r>
              <a:rPr lang="en-US" dirty="0" err="1"/>
              <a:t>Indirects</a:t>
            </a:r>
            <a:r>
              <a:rPr lang="en-US" dirty="0"/>
              <a:t>” would further complicate UPF reporting.</a:t>
            </a:r>
          </a:p>
          <a:p>
            <a:pPr lvl="1" fontAlgn="auto">
              <a:spcAft>
                <a:spcPts val="0"/>
              </a:spcAft>
              <a:buFont typeface="Arial" panose="020B0604020202020204" pitchFamily="34" charset="0"/>
              <a:buChar char="•"/>
              <a:defRPr/>
            </a:pPr>
            <a:r>
              <a:rPr lang="en-US" dirty="0" smtClean="0"/>
              <a:t>Existing analysis tool (Empower) relies upon fully burdened labor to generate the labor “rate” and “efficiency/usage” variances</a:t>
            </a:r>
          </a:p>
          <a:p>
            <a:pPr lvl="2" fontAlgn="auto">
              <a:spcAft>
                <a:spcPts val="0"/>
              </a:spcAft>
              <a:buFont typeface="Arial" panose="020B0604020202020204" pitchFamily="34" charset="0"/>
              <a:buChar char="•"/>
              <a:defRPr/>
            </a:pPr>
            <a:r>
              <a:rPr lang="en-US" dirty="0" smtClean="0"/>
              <a:t>Rate variances driven by accounting are provided at CA level when they occur</a:t>
            </a:r>
          </a:p>
          <a:p>
            <a:pPr lvl="2" fontAlgn="auto">
              <a:spcAft>
                <a:spcPts val="0"/>
              </a:spcAft>
              <a:buFont typeface="Arial" panose="020B0604020202020204" pitchFamily="34" charset="0"/>
              <a:buChar char="•"/>
              <a:defRPr/>
            </a:pPr>
            <a:r>
              <a:rPr lang="en-US" dirty="0" smtClean="0"/>
              <a:t>Rate variances driven by CAM decision on labor pool used is the only other major driver</a:t>
            </a:r>
          </a:p>
          <a:p>
            <a:pPr lvl="1" fontAlgn="auto">
              <a:spcAft>
                <a:spcPts val="0"/>
              </a:spcAft>
              <a:buFont typeface="Arial" panose="020B0604020202020204" pitchFamily="34" charset="0"/>
              <a:buChar char="•"/>
              <a:defRPr/>
            </a:pPr>
            <a:r>
              <a:rPr lang="en-US" dirty="0" smtClean="0"/>
              <a:t>CNS Non-labor related </a:t>
            </a:r>
            <a:r>
              <a:rPr lang="en-US" dirty="0" err="1"/>
              <a:t>I</a:t>
            </a:r>
            <a:r>
              <a:rPr lang="en-US" dirty="0" err="1" smtClean="0"/>
              <a:t>ndirects</a:t>
            </a:r>
            <a:r>
              <a:rPr lang="en-US" dirty="0" smtClean="0"/>
              <a:t> are small and very stable</a:t>
            </a:r>
          </a:p>
          <a:p>
            <a:pPr lvl="2" fontAlgn="auto">
              <a:spcAft>
                <a:spcPts val="0"/>
              </a:spcAft>
              <a:buFont typeface="Arial" panose="020B0604020202020204" pitchFamily="34" charset="0"/>
              <a:buChar char="•"/>
              <a:defRPr/>
            </a:pPr>
            <a:r>
              <a:rPr lang="en-US" dirty="0" smtClean="0"/>
              <a:t>Infrequent accounting provided impacts (such as year end variance distributions)</a:t>
            </a:r>
          </a:p>
          <a:p>
            <a:pPr lvl="1" fontAlgn="auto">
              <a:spcAft>
                <a:spcPts val="0"/>
              </a:spcAft>
              <a:buFont typeface="Arial" panose="020B0604020202020204" pitchFamily="34" charset="0"/>
              <a:buChar char="•"/>
              <a:defRPr/>
            </a:pPr>
            <a:r>
              <a:rPr lang="en-US" dirty="0" smtClean="0"/>
              <a:t>EVM System Description requirements for Variance Analysis are currently achieved with Empower and communication of any unique accounting adjustments</a:t>
            </a:r>
          </a:p>
          <a:p>
            <a:pPr fontAlgn="auto">
              <a:spcAft>
                <a:spcPts val="0"/>
              </a:spcAft>
              <a:defRPr/>
            </a:pPr>
            <a:r>
              <a:rPr lang="en-US" dirty="0" smtClean="0"/>
              <a:t>Improving Indirect Visibility</a:t>
            </a:r>
            <a:endParaRPr lang="en-US" dirty="0"/>
          </a:p>
          <a:p>
            <a:pPr lvl="1" fontAlgn="auto">
              <a:spcAft>
                <a:spcPts val="0"/>
              </a:spcAft>
              <a:buFont typeface="Arial" panose="020B0604020202020204" pitchFamily="34" charset="0"/>
              <a:buChar char="•"/>
              <a:defRPr/>
            </a:pPr>
            <a:r>
              <a:rPr lang="en-US" dirty="0" smtClean="0"/>
              <a:t>CPR Format 1 can be changed to reflect the Indirect component of cost (not additive)</a:t>
            </a:r>
          </a:p>
          <a:p>
            <a:pPr lvl="1" fontAlgn="auto">
              <a:spcAft>
                <a:spcPts val="0"/>
              </a:spcAft>
              <a:buFont typeface="Arial" panose="020B0604020202020204" pitchFamily="34" charset="0"/>
              <a:buChar char="•"/>
              <a:defRPr/>
            </a:pPr>
            <a:r>
              <a:rPr lang="en-US" dirty="0" smtClean="0"/>
              <a:t>Web EVM (Cost Processor) is capable to providing custom reporting of </a:t>
            </a:r>
            <a:r>
              <a:rPr lang="en-US" dirty="0" err="1" smtClean="0"/>
              <a:t>Indirects</a:t>
            </a:r>
            <a:r>
              <a:rPr lang="en-US" dirty="0" smtClean="0"/>
              <a:t> as needed for summary analysis</a:t>
            </a:r>
            <a:endParaRPr lang="en-US" dirty="0"/>
          </a:p>
          <a:p>
            <a:pPr fontAlgn="auto">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sz="1000" dirty="0"/>
          </a:p>
          <a:p>
            <a:endParaRPr lang="en-US" sz="1000" dirty="0" smtClean="0"/>
          </a:p>
          <a:p>
            <a:r>
              <a:rPr lang="en-US" sz="1100" dirty="0" smtClean="0"/>
              <a:t>COPYRIGHT NOTICE</a:t>
            </a:r>
            <a:r>
              <a:rPr lang="en-US" sz="1000" dirty="0" smtClean="0"/>
              <a:t/>
            </a:r>
            <a:br>
              <a:rPr lang="en-US" sz="1000" dirty="0" smtClean="0"/>
            </a:br>
            <a:r>
              <a:rPr lang="en-US" sz="1000" dirty="0" smtClean="0"/>
              <a:t>This </a:t>
            </a:r>
            <a:r>
              <a:rPr lang="en-US" sz="1000" dirty="0"/>
              <a:t>document has been authored by Consolidated Nuclear Security, LLC, under Contract DE‑NA‑0001942 with the U.S. Department of Energy/National Nuclear Security Administration, or a subcontractor thereof. The United States Government retains and the publisher, by accepting the document for publication, acknowledges that the United States Government retains a nonexclusive, paid‑up, irrevocable, world‑wide license to publish or reproduce the published form of this document, prepare derivative works, distribute copies to the public, and perform publicly and display publicly, or allow others to do so, for United States Government purposes.</a:t>
            </a:r>
          </a:p>
          <a:p>
            <a:endParaRPr lang="en-US" sz="1000" dirty="0" smtClean="0"/>
          </a:p>
          <a:p>
            <a:r>
              <a:rPr lang="en-US" sz="1100" dirty="0" smtClean="0"/>
              <a:t>DISCLAIMER</a:t>
            </a:r>
            <a:r>
              <a:rPr lang="en-US" sz="1000" dirty="0" smtClean="0"/>
              <a:t/>
            </a:r>
            <a:br>
              <a:rPr lang="en-US" sz="1000" dirty="0" smtClean="0"/>
            </a:br>
            <a:r>
              <a:rPr lang="en-US" sz="1000" dirty="0" smtClean="0"/>
              <a:t>This </a:t>
            </a:r>
            <a:r>
              <a:rPr lang="en-US" sz="1000" dirty="0"/>
              <a:t>work of authorship and those incorporated herein were prepared by Consolidated Nuclear Security, LLC (CNS) as accounts of work sponsored by an agency of the United States Government under Contract DE‑NA‑0001942. Neither the United States Government nor any agency thereof, nor CNS, nor any of their employees, makes any warranty, express or implied, or assumes any legal liability or responsibility to any non-governmental recipient hereof for the accuracy, completeness, use made,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or contractor thereof, or by CNS. The views and opinions of authors expressed herein do not necessarily state or reflect those of the United States Government or any agency or contractor (other than the authors) thereof. </a:t>
            </a:r>
          </a:p>
          <a:p>
            <a:endParaRPr lang="en-US" dirty="0"/>
          </a:p>
        </p:txBody>
      </p:sp>
      <p:sp>
        <p:nvSpPr>
          <p:cNvPr id="4" name="Slide Number Placeholder 3"/>
          <p:cNvSpPr>
            <a:spLocks noGrp="1"/>
          </p:cNvSpPr>
          <p:nvPr>
            <p:ph type="sldNum" sz="quarter" idx="12"/>
          </p:nvPr>
        </p:nvSpPr>
        <p:spPr/>
        <p:txBody>
          <a:bodyPr/>
          <a:lstStyle/>
          <a:p>
            <a:pPr>
              <a:defRPr/>
            </a:pPr>
            <a:fld id="{B466DA7F-B1C4-48E6-AD3D-09D598288690}" type="slidenum">
              <a:rPr lang="en-US" smtClean="0"/>
              <a:pPr>
                <a:defRPr/>
              </a:pPr>
              <a:t>24</a:t>
            </a:fld>
            <a:endParaRPr lang="en-US" dirty="0"/>
          </a:p>
        </p:txBody>
      </p:sp>
    </p:spTree>
    <p:extLst>
      <p:ext uri="{BB962C8B-B14F-4D97-AF65-F5344CB8AC3E}">
        <p14:creationId xmlns:p14="http://schemas.microsoft.com/office/powerpoint/2010/main" val="187588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Indirect Management Roles</a:t>
            </a:r>
            <a:endParaRPr lang="en-US" altLang="en-US" dirty="0"/>
          </a:p>
        </p:txBody>
      </p:sp>
      <p:sp>
        <p:nvSpPr>
          <p:cNvPr id="11" name="Content Placeholder 10"/>
          <p:cNvSpPr>
            <a:spLocks noGrp="1"/>
          </p:cNvSpPr>
          <p:nvPr>
            <p:ph idx="1"/>
          </p:nvPr>
        </p:nvSpPr>
        <p:spPr>
          <a:xfrm>
            <a:off x="304800" y="1127125"/>
            <a:ext cx="8534400" cy="4968875"/>
          </a:xfrm>
        </p:spPr>
        <p:txBody>
          <a:bodyPr rtlCol="0">
            <a:normAutofit/>
          </a:bodyPr>
          <a:lstStyle/>
          <a:p>
            <a:pPr marL="0" indent="0" fontAlgn="auto">
              <a:spcBef>
                <a:spcPts val="1800"/>
              </a:spcBef>
              <a:spcAft>
                <a:spcPts val="0"/>
              </a:spcAft>
              <a:buNone/>
              <a:defRPr/>
            </a:pPr>
            <a:r>
              <a:rPr lang="en-US" b="1" dirty="0" smtClean="0"/>
              <a:t>CAG </a:t>
            </a:r>
            <a:r>
              <a:rPr lang="en-US" b="1" dirty="0"/>
              <a:t>E.4 Indirect Variance Analysis (</a:t>
            </a:r>
            <a:r>
              <a:rPr lang="en-US" b="1" dirty="0" smtClean="0"/>
              <a:t>CAG)</a:t>
            </a:r>
          </a:p>
          <a:p>
            <a:pPr fontAlgn="auto">
              <a:spcBef>
                <a:spcPts val="1800"/>
              </a:spcBef>
              <a:spcAft>
                <a:spcPts val="0"/>
              </a:spcAft>
              <a:defRPr/>
            </a:pPr>
            <a:r>
              <a:rPr lang="en-US" dirty="0" smtClean="0"/>
              <a:t>Pool Managers </a:t>
            </a:r>
          </a:p>
          <a:p>
            <a:pPr lvl="1" fontAlgn="auto">
              <a:spcBef>
                <a:spcPts val="1800"/>
              </a:spcBef>
              <a:spcAft>
                <a:spcPts val="0"/>
              </a:spcAft>
              <a:defRPr/>
            </a:pPr>
            <a:r>
              <a:rPr lang="en-US" dirty="0" smtClean="0"/>
              <a:t>Establish process to analyze variances to established thresholds, and consider rate changes quarterly (E.4.1)</a:t>
            </a:r>
          </a:p>
          <a:p>
            <a:pPr lvl="1" fontAlgn="auto">
              <a:spcBef>
                <a:spcPts val="1800"/>
              </a:spcBef>
              <a:spcAft>
                <a:spcPts val="0"/>
              </a:spcAft>
              <a:defRPr/>
            </a:pPr>
            <a:r>
              <a:rPr lang="en-US" dirty="0" smtClean="0"/>
              <a:t>Define corrective actions, which may include rate adjustments (E.4.2)</a:t>
            </a:r>
          </a:p>
          <a:p>
            <a:pPr lvl="1" fontAlgn="auto">
              <a:spcBef>
                <a:spcPts val="1800"/>
              </a:spcBef>
              <a:spcAft>
                <a:spcPts val="0"/>
              </a:spcAft>
              <a:defRPr/>
            </a:pPr>
            <a:r>
              <a:rPr lang="en-US" dirty="0" smtClean="0"/>
              <a:t>Communicate variance information to projects, including rate changes</a:t>
            </a:r>
          </a:p>
          <a:p>
            <a:pPr fontAlgn="auto">
              <a:spcBef>
                <a:spcPts val="1800"/>
              </a:spcBef>
              <a:spcAft>
                <a:spcPts val="0"/>
              </a:spcAft>
              <a:defRPr/>
            </a:pPr>
            <a:r>
              <a:rPr lang="en-US" dirty="0" smtClean="0"/>
              <a:t>CAM / Project Manager</a:t>
            </a:r>
          </a:p>
          <a:p>
            <a:pPr lvl="1" fontAlgn="auto">
              <a:spcBef>
                <a:spcPts val="1800"/>
              </a:spcBef>
              <a:spcAft>
                <a:spcPts val="0"/>
              </a:spcAft>
              <a:defRPr/>
            </a:pPr>
            <a:r>
              <a:rPr lang="en-US" dirty="0"/>
              <a:t>Integrate results of indirect variance impacts into project VARs (E.4 summary</a:t>
            </a:r>
            <a:r>
              <a:rPr lang="en-US" dirty="0" smtClean="0"/>
              <a:t>)</a:t>
            </a:r>
          </a:p>
          <a:p>
            <a:pPr lvl="1" fontAlgn="auto">
              <a:spcBef>
                <a:spcPts val="1800"/>
              </a:spcBef>
              <a:spcAft>
                <a:spcPts val="0"/>
              </a:spcAft>
              <a:defRPr/>
            </a:pPr>
            <a:r>
              <a:rPr lang="en-US" dirty="0" smtClean="0"/>
              <a:t>Reflect indirect impacts at Control Account and Project Level in VARs and EAC. (E.4.3)</a:t>
            </a:r>
            <a:endParaRPr lang="en-US" dirty="0"/>
          </a:p>
          <a:p>
            <a:pPr fontAlgn="auto">
              <a:spcBef>
                <a:spcPts val="1800"/>
              </a:spcBef>
              <a:spcAft>
                <a:spcPts val="0"/>
              </a:spcAft>
              <a:defRPr/>
            </a:pPr>
            <a:endParaRPr lang="en-US" dirty="0" smtClean="0"/>
          </a:p>
          <a:p>
            <a:pPr fontAlgn="auto">
              <a:spcBef>
                <a:spcPts val="1800"/>
              </a:spcBef>
              <a:spcAft>
                <a:spcPts val="0"/>
              </a:spcAft>
              <a:defRPr/>
            </a:pPr>
            <a:endParaRPr lang="en-US" dirty="0" smtClean="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3</a:t>
            </a:fld>
            <a:endParaRPr lang="en-US" dirty="0"/>
          </a:p>
        </p:txBody>
      </p:sp>
    </p:spTree>
    <p:extLst>
      <p:ext uri="{BB962C8B-B14F-4D97-AF65-F5344CB8AC3E}">
        <p14:creationId xmlns:p14="http://schemas.microsoft.com/office/powerpoint/2010/main" val="295120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June 2022 EFCOG Meeting on this topic</a:t>
            </a:r>
            <a:endParaRPr lang="en-US" altLang="en-US" dirty="0"/>
          </a:p>
        </p:txBody>
      </p:sp>
      <p:sp>
        <p:nvSpPr>
          <p:cNvPr id="11" name="Content Placeholder 10"/>
          <p:cNvSpPr>
            <a:spLocks noGrp="1"/>
          </p:cNvSpPr>
          <p:nvPr>
            <p:ph idx="1"/>
          </p:nvPr>
        </p:nvSpPr>
        <p:spPr/>
        <p:txBody>
          <a:bodyPr rtlCol="0">
            <a:normAutofit/>
          </a:bodyPr>
          <a:lstStyle/>
          <a:p>
            <a:pPr marL="0" indent="0" fontAlgn="auto">
              <a:spcBef>
                <a:spcPts val="1800"/>
              </a:spcBef>
              <a:spcAft>
                <a:spcPts val="0"/>
              </a:spcAft>
              <a:buNone/>
              <a:defRPr/>
            </a:pPr>
            <a:r>
              <a:rPr lang="en-US" b="1" dirty="0" smtClean="0"/>
              <a:t>PM-30 presented the concept of “</a:t>
            </a:r>
            <a:r>
              <a:rPr lang="en-US" b="1" dirty="0" err="1"/>
              <a:t>I</a:t>
            </a:r>
            <a:r>
              <a:rPr lang="en-US" b="1" dirty="0" err="1" smtClean="0"/>
              <a:t>ndirects</a:t>
            </a:r>
            <a:r>
              <a:rPr lang="en-US" b="1" dirty="0" smtClean="0"/>
              <a:t>” as an Element of Cost (EOC) at the EFCOG meeting in Washington DC</a:t>
            </a:r>
          </a:p>
          <a:p>
            <a:pPr fontAlgn="auto">
              <a:spcBef>
                <a:spcPts val="1800"/>
              </a:spcBef>
              <a:spcAft>
                <a:spcPts val="0"/>
              </a:spcAft>
              <a:defRPr/>
            </a:pPr>
            <a:r>
              <a:rPr lang="en-US" dirty="0" smtClean="0"/>
              <a:t>Feedback from surveillances indicate this as an area of opportunity</a:t>
            </a:r>
          </a:p>
          <a:p>
            <a:pPr fontAlgn="auto">
              <a:spcBef>
                <a:spcPts val="1800"/>
              </a:spcBef>
              <a:spcAft>
                <a:spcPts val="0"/>
              </a:spcAft>
              <a:defRPr/>
            </a:pPr>
            <a:r>
              <a:rPr lang="en-US" dirty="0" smtClean="0"/>
              <a:t>Presentation included “Options” to analyze indirect impacts, including grouping indirect costs for a Work Package (WP) as an EOC</a:t>
            </a:r>
          </a:p>
          <a:p>
            <a:pPr marL="0" indent="0" fontAlgn="auto">
              <a:spcBef>
                <a:spcPts val="1800"/>
              </a:spcBef>
              <a:spcAft>
                <a:spcPts val="0"/>
              </a:spcAft>
              <a:buNone/>
              <a:defRPr/>
            </a:pPr>
            <a:r>
              <a:rPr lang="en-US" b="1" dirty="0" smtClean="0"/>
              <a:t>Contractors at EFCOG provided feedbac</a:t>
            </a:r>
            <a:r>
              <a:rPr lang="en-US" b="1" dirty="0"/>
              <a:t>k</a:t>
            </a:r>
          </a:p>
          <a:p>
            <a:r>
              <a:rPr lang="en-US" dirty="0" smtClean="0"/>
              <a:t>Los Alamos started reflecting indirect as EOC (using Cobra)</a:t>
            </a:r>
          </a:p>
          <a:p>
            <a:r>
              <a:rPr lang="en-US" dirty="0" smtClean="0"/>
              <a:t>CNS presented their solution for indirect analysis, while retaining </a:t>
            </a:r>
            <a:r>
              <a:rPr lang="en-US" dirty="0" err="1" smtClean="0"/>
              <a:t>indirects</a:t>
            </a:r>
            <a:r>
              <a:rPr lang="en-US" dirty="0" smtClean="0"/>
              <a:t> as an adder to existing EOC components</a:t>
            </a:r>
          </a:p>
          <a:p>
            <a:r>
              <a:rPr lang="en-US" dirty="0" smtClean="0"/>
              <a:t>Other contractors provided input, but were not pursuing </a:t>
            </a:r>
            <a:r>
              <a:rPr lang="en-US" dirty="0" err="1" smtClean="0"/>
              <a:t>indirects</a:t>
            </a:r>
            <a:r>
              <a:rPr lang="en-US" dirty="0" smtClean="0"/>
              <a:t> as EOC</a:t>
            </a:r>
          </a:p>
          <a:p>
            <a:pPr marL="0" indent="0" fontAlgn="auto">
              <a:spcBef>
                <a:spcPts val="1800"/>
              </a:spcBef>
              <a:spcAft>
                <a:spcPts val="0"/>
              </a:spcAft>
              <a:buNone/>
              <a:defRPr/>
            </a:pPr>
            <a:r>
              <a:rPr lang="en-US" b="1" dirty="0" smtClean="0"/>
              <a:t>Feedback?</a:t>
            </a:r>
          </a:p>
          <a:p>
            <a:pPr marL="0" indent="0" fontAlgn="auto">
              <a:spcBef>
                <a:spcPts val="1800"/>
              </a:spcBef>
              <a:spcAft>
                <a:spcPts val="0"/>
              </a:spcAft>
              <a:buNone/>
              <a:defRPr/>
            </a:pP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4</a:t>
            </a:fld>
            <a:endParaRPr lang="en-US" dirty="0"/>
          </a:p>
        </p:txBody>
      </p:sp>
    </p:spTree>
    <p:extLst>
      <p:ext uri="{BB962C8B-B14F-4D97-AF65-F5344CB8AC3E}">
        <p14:creationId xmlns:p14="http://schemas.microsoft.com/office/powerpoint/2010/main" val="377563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772400" cy="2362200"/>
          </a:xfrm>
        </p:spPr>
        <p:txBody>
          <a:bodyPr/>
          <a:lstStyle/>
          <a:p>
            <a:r>
              <a:rPr lang="en-US" dirty="0" smtClean="0"/>
              <a:t>Backup</a:t>
            </a:r>
            <a:br>
              <a:rPr lang="en-US" dirty="0" smtClean="0"/>
            </a:br>
            <a:r>
              <a:rPr lang="en-US" dirty="0"/>
              <a:t/>
            </a:r>
            <a:br>
              <a:rPr lang="en-US" dirty="0"/>
            </a:br>
            <a:r>
              <a:rPr lang="en-US" dirty="0" smtClean="0"/>
              <a:t>PM-30 Presentation – June 2022</a:t>
            </a:r>
            <a:endParaRPr lang="en-US" dirty="0"/>
          </a:p>
        </p:txBody>
      </p:sp>
      <p:sp>
        <p:nvSpPr>
          <p:cNvPr id="4" name="Slide Number Placeholder 3"/>
          <p:cNvSpPr>
            <a:spLocks noGrp="1"/>
          </p:cNvSpPr>
          <p:nvPr>
            <p:ph type="sldNum" sz="quarter" idx="12"/>
          </p:nvPr>
        </p:nvSpPr>
        <p:spPr/>
        <p:txBody>
          <a:bodyPr/>
          <a:lstStyle/>
          <a:p>
            <a:pPr>
              <a:defRPr/>
            </a:pPr>
            <a:fld id="{7FA2233A-206C-4377-AB40-2F902EE8173F}" type="slidenum">
              <a:rPr lang="en-US" smtClean="0"/>
              <a:pPr>
                <a:defRPr/>
              </a:pPr>
              <a:t>5</a:t>
            </a:fld>
            <a:endParaRPr lang="en-US" dirty="0"/>
          </a:p>
        </p:txBody>
      </p:sp>
    </p:spTree>
    <p:extLst>
      <p:ext uri="{BB962C8B-B14F-4D97-AF65-F5344CB8AC3E}">
        <p14:creationId xmlns:p14="http://schemas.microsoft.com/office/powerpoint/2010/main" val="181116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4843" y="1066800"/>
            <a:ext cx="8303741" cy="1600200"/>
          </a:xfrm>
        </p:spPr>
        <p:txBody>
          <a:bodyPr/>
          <a:lstStyle/>
          <a:p>
            <a:pPr algn="ctr">
              <a:spcBef>
                <a:spcPts val="158"/>
              </a:spcBef>
            </a:pPr>
            <a:r>
              <a:rPr lang="en-US" sz="2756" b="1" dirty="0">
                <a:latin typeface="Century Gothic" panose="020B0502020202020204" pitchFamily="34" charset="0"/>
              </a:rPr>
              <a:t>Direct and Indirect Control Account Analysis </a:t>
            </a:r>
            <a:r>
              <a:rPr lang="en-US" sz="3556" b="1" dirty="0"/>
              <a:t/>
            </a:r>
            <a:br>
              <a:rPr lang="en-US" sz="3556" b="1" dirty="0"/>
            </a:br>
            <a:r>
              <a:rPr lang="en-US" sz="3556" b="1" dirty="0">
                <a:latin typeface="Century Gothic" panose="020B0502020202020204" pitchFamily="34" charset="0"/>
              </a:rPr>
              <a:t/>
            </a:r>
            <a:br>
              <a:rPr lang="en-US" sz="3556" b="1" dirty="0">
                <a:latin typeface="Century Gothic" panose="020B0502020202020204" pitchFamily="34" charset="0"/>
              </a:rPr>
            </a:br>
            <a:r>
              <a:rPr lang="en-US" sz="3200" b="1" dirty="0">
                <a:latin typeface="Century Gothic" panose="020B0502020202020204" pitchFamily="34" charset="0"/>
              </a:rPr>
              <a:t/>
            </a:r>
            <a:br>
              <a:rPr lang="en-US" sz="3200" b="1" dirty="0">
                <a:latin typeface="Century Gothic" panose="020B0502020202020204" pitchFamily="34" charset="0"/>
              </a:rPr>
            </a:br>
            <a:endParaRPr lang="en-US" sz="3200" dirty="0">
              <a:latin typeface="Century Gothic" panose="020B0502020202020204" pitchFamily="34" charset="0"/>
            </a:endParaRPr>
          </a:p>
        </p:txBody>
      </p:sp>
      <p:sp>
        <p:nvSpPr>
          <p:cNvPr id="3" name="Subtitle 2"/>
          <p:cNvSpPr>
            <a:spLocks noGrp="1"/>
          </p:cNvSpPr>
          <p:nvPr>
            <p:ph type="subTitle" idx="1"/>
          </p:nvPr>
        </p:nvSpPr>
        <p:spPr>
          <a:xfrm>
            <a:off x="914401" y="4343400"/>
            <a:ext cx="7364627" cy="1600200"/>
          </a:xfrm>
        </p:spPr>
        <p:txBody>
          <a:bodyPr>
            <a:noAutofit/>
          </a:bodyPr>
          <a:lstStyle/>
          <a:p>
            <a:pPr>
              <a:spcBef>
                <a:spcPts val="158"/>
              </a:spcBef>
            </a:pPr>
            <a:r>
              <a:rPr lang="en-US" sz="1600" b="1" dirty="0">
                <a:solidFill>
                  <a:schemeClr val="tx1"/>
                </a:solidFill>
                <a:latin typeface="Century Gothic" panose="020B0502020202020204" pitchFamily="34" charset="0"/>
              </a:rPr>
              <a:t>Robert Loop</a:t>
            </a:r>
          </a:p>
          <a:p>
            <a:pPr>
              <a:spcBef>
                <a:spcPts val="158"/>
              </a:spcBef>
            </a:pPr>
            <a:r>
              <a:rPr lang="en-US" sz="1600" b="1" dirty="0">
                <a:solidFill>
                  <a:schemeClr val="tx1"/>
                </a:solidFill>
                <a:latin typeface="Century Gothic" panose="020B0502020202020204" pitchFamily="34" charset="0"/>
              </a:rPr>
              <a:t>Project Controls Division (PM-30)</a:t>
            </a:r>
          </a:p>
          <a:p>
            <a:pPr>
              <a:spcBef>
                <a:spcPts val="158"/>
              </a:spcBef>
            </a:pPr>
            <a:r>
              <a:rPr lang="en-US" sz="1600" b="1" dirty="0">
                <a:solidFill>
                  <a:schemeClr val="tx1"/>
                </a:solidFill>
                <a:latin typeface="Century Gothic" panose="020B0502020202020204" pitchFamily="34" charset="0"/>
              </a:rPr>
              <a:t>Office of Project Management (PM)</a:t>
            </a:r>
          </a:p>
          <a:p>
            <a:pPr>
              <a:spcBef>
                <a:spcPts val="158"/>
              </a:spcBef>
            </a:pPr>
            <a:endParaRPr lang="en-US" sz="1600" b="1" dirty="0">
              <a:solidFill>
                <a:schemeClr val="tx1"/>
              </a:solidFill>
              <a:latin typeface="Century Gothic" panose="020B0502020202020204" pitchFamily="34" charset="0"/>
            </a:endParaRPr>
          </a:p>
          <a:p>
            <a:pPr>
              <a:spcBef>
                <a:spcPts val="158"/>
              </a:spcBef>
            </a:pPr>
            <a:r>
              <a:rPr lang="en-US" sz="1600" b="1" dirty="0">
                <a:solidFill>
                  <a:schemeClr val="tx1"/>
                </a:solidFill>
                <a:latin typeface="Century Gothic" panose="020B0502020202020204" pitchFamily="34" charset="0"/>
              </a:rPr>
              <a:t>June 7, 2022</a:t>
            </a:r>
          </a:p>
          <a:p>
            <a:pPr algn="l">
              <a:spcBef>
                <a:spcPts val="158"/>
              </a:spcBef>
            </a:pPr>
            <a:endParaRPr lang="en-US" sz="1580" dirty="0">
              <a:solidFill>
                <a:schemeClr val="tx1"/>
              </a:solidFill>
            </a:endParaRPr>
          </a:p>
          <a:p>
            <a:pPr algn="l">
              <a:spcBef>
                <a:spcPts val="158"/>
              </a:spcBef>
            </a:pPr>
            <a:endParaRPr lang="en-US" sz="1580" dirty="0">
              <a:solidFill>
                <a:schemeClr val="tx1"/>
              </a:solidFill>
            </a:endParaRPr>
          </a:p>
        </p:txBody>
      </p:sp>
    </p:spTree>
    <p:extLst>
      <p:ext uri="{BB962C8B-B14F-4D97-AF65-F5344CB8AC3E}">
        <p14:creationId xmlns:p14="http://schemas.microsoft.com/office/powerpoint/2010/main" val="427075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44" dirty="0">
                <a:latin typeface="Century Gothic" panose="020B0502020202020204" pitchFamily="34" charset="0"/>
              </a:rPr>
              <a:t>Agenda</a:t>
            </a:r>
          </a:p>
        </p:txBody>
      </p:sp>
      <p:sp>
        <p:nvSpPr>
          <p:cNvPr id="3" name="Subtitle 2"/>
          <p:cNvSpPr>
            <a:spLocks noGrp="1"/>
          </p:cNvSpPr>
          <p:nvPr>
            <p:ph idx="1"/>
          </p:nvPr>
        </p:nvSpPr>
        <p:spPr>
          <a:xfrm>
            <a:off x="457200" y="1208852"/>
            <a:ext cx="8382000" cy="4997215"/>
          </a:xfrm>
        </p:spPr>
        <p:txBody>
          <a:bodyPr>
            <a:noAutofit/>
          </a:bodyPr>
          <a:lstStyle/>
          <a:p>
            <a:r>
              <a:rPr lang="en-US" sz="2000" dirty="0"/>
              <a:t>Objectives </a:t>
            </a:r>
          </a:p>
          <a:p>
            <a:r>
              <a:rPr lang="en-US" sz="2000" dirty="0"/>
              <a:t>Overview of control account variance analysis objectives</a:t>
            </a:r>
          </a:p>
          <a:p>
            <a:r>
              <a:rPr lang="en-US" sz="2000" dirty="0"/>
              <a:t>Terminology</a:t>
            </a:r>
          </a:p>
          <a:p>
            <a:r>
              <a:rPr lang="en-US" sz="2000" dirty="0"/>
              <a:t>Examples</a:t>
            </a:r>
          </a:p>
          <a:p>
            <a:r>
              <a:rPr lang="en-US" sz="2000" dirty="0"/>
              <a:t>Requirements </a:t>
            </a:r>
          </a:p>
          <a:p>
            <a:pPr marL="0" indent="0">
              <a:buNone/>
            </a:pPr>
            <a:endParaRPr lang="en-US" sz="2000" dirty="0"/>
          </a:p>
          <a:p>
            <a:pPr lvl="1"/>
            <a:endParaRPr lang="en-US" sz="2000" dirty="0"/>
          </a:p>
          <a:p>
            <a:pPr>
              <a:spcBef>
                <a:spcPts val="533"/>
              </a:spcBef>
              <a:spcAft>
                <a:spcPts val="533"/>
              </a:spcAft>
            </a:pPr>
            <a:endParaRPr lang="en-US" sz="2130" dirty="0"/>
          </a:p>
        </p:txBody>
      </p:sp>
    </p:spTree>
    <p:extLst>
      <p:ext uri="{BB962C8B-B14F-4D97-AF65-F5344CB8AC3E}">
        <p14:creationId xmlns:p14="http://schemas.microsoft.com/office/powerpoint/2010/main" val="164907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7467600" cy="914400"/>
          </a:xfrm>
        </p:spPr>
        <p:txBody>
          <a:bodyPr/>
          <a:lstStyle/>
          <a:p>
            <a:pPr marL="406405" lvl="1" indent="0">
              <a:buNone/>
            </a:pPr>
            <a:r>
              <a:rPr lang="en-US" sz="2844" b="1" dirty="0">
                <a:solidFill>
                  <a:schemeClr val="bg1"/>
                </a:solidFill>
                <a:latin typeface="Century Gothic" panose="020B0502020202020204" pitchFamily="34" charset="0"/>
              </a:rPr>
              <a:t>Objectives</a:t>
            </a:r>
          </a:p>
        </p:txBody>
      </p:sp>
      <p:sp>
        <p:nvSpPr>
          <p:cNvPr id="3" name="Content Placeholder 2"/>
          <p:cNvSpPr>
            <a:spLocks noGrp="1"/>
          </p:cNvSpPr>
          <p:nvPr>
            <p:ph idx="1"/>
          </p:nvPr>
        </p:nvSpPr>
        <p:spPr/>
        <p:txBody>
          <a:bodyPr/>
          <a:lstStyle/>
          <a:p>
            <a:pPr marL="0" indent="0">
              <a:buNone/>
            </a:pPr>
            <a:endParaRPr lang="en-US" dirty="0"/>
          </a:p>
          <a:p>
            <a:r>
              <a:rPr lang="en-US" dirty="0"/>
              <a:t>Control Account Managers should be able to view the split between Direct and Indirect components of Cost Variance.</a:t>
            </a:r>
          </a:p>
          <a:p>
            <a:pPr lvl="1"/>
            <a:r>
              <a:rPr lang="en-US" dirty="0"/>
              <a:t>CAMs should only develop explanations of the Direct Variances and efficiency indirect impacts.   </a:t>
            </a:r>
          </a:p>
          <a:p>
            <a:pPr marL="0" indent="0">
              <a:buNone/>
            </a:pPr>
            <a:endParaRPr lang="en-US" dirty="0"/>
          </a:p>
          <a:p>
            <a:r>
              <a:rPr lang="en-US" dirty="0"/>
              <a:t>Indirect Cost Variances can have two sources:</a:t>
            </a:r>
          </a:p>
          <a:p>
            <a:pPr marL="731903" lvl="1" indent="-457200">
              <a:buFont typeface="+mj-lt"/>
              <a:buAutoNum type="arabicPeriod"/>
            </a:pPr>
            <a:r>
              <a:rPr lang="en-US" dirty="0"/>
              <a:t>The multiplication of a Direct Cost/Hours overrun</a:t>
            </a:r>
          </a:p>
          <a:p>
            <a:pPr marL="731903" lvl="1" indent="-457200">
              <a:buFont typeface="+mj-lt"/>
              <a:buAutoNum type="arabicPeriod"/>
            </a:pPr>
            <a:r>
              <a:rPr lang="en-US" dirty="0"/>
              <a:t>The performance of the Indirect pools/base allocated to control accounts</a:t>
            </a:r>
          </a:p>
          <a:p>
            <a:pPr marL="274703" lvl="1" indent="0">
              <a:buNone/>
            </a:pPr>
            <a:endParaRPr lang="en-US" dirty="0"/>
          </a:p>
          <a:p>
            <a:r>
              <a:rPr lang="en-US" dirty="0"/>
              <a:t>Indirect Pool Performance Driver explanations should be provided to the CAMs from Finance.</a:t>
            </a:r>
          </a:p>
          <a:p>
            <a:pPr marL="0" indent="0">
              <a:buNone/>
            </a:pPr>
            <a:endParaRPr lang="en-US" dirty="0"/>
          </a:p>
          <a:p>
            <a:pPr marL="731903" lvl="1" indent="-457200">
              <a:buFont typeface="+mj-lt"/>
              <a:buAutoNum type="arabicPeriod"/>
            </a:pPr>
            <a:endParaRPr lang="en-US" dirty="0"/>
          </a:p>
          <a:p>
            <a:pPr marL="274703" lvl="1" indent="0">
              <a:buNone/>
            </a:pPr>
            <a:endParaRPr lang="en-US" dirty="0"/>
          </a:p>
        </p:txBody>
      </p:sp>
      <p:sp>
        <p:nvSpPr>
          <p:cNvPr id="6" name="TextBox 5">
            <a:extLst>
              <a:ext uri="{FF2B5EF4-FFF2-40B4-BE49-F238E27FC236}">
                <a16:creationId xmlns:a16="http://schemas.microsoft.com/office/drawing/2014/main" id="{73F7CFCA-4C85-26C0-F093-3BECB6398B7A}"/>
              </a:ext>
            </a:extLst>
          </p:cNvPr>
          <p:cNvSpPr txBox="1"/>
          <p:nvPr/>
        </p:nvSpPr>
        <p:spPr>
          <a:xfrm>
            <a:off x="228600" y="6241369"/>
            <a:ext cx="8686800" cy="307777"/>
          </a:xfrm>
          <a:prstGeom prst="rect">
            <a:avLst/>
          </a:prstGeom>
          <a:solidFill>
            <a:schemeClr val="accent1"/>
          </a:solidFill>
        </p:spPr>
        <p:txBody>
          <a:bodyPr wrap="square" rtlCol="0">
            <a:spAutoFit/>
          </a:bodyPr>
          <a:lstStyle/>
          <a:p>
            <a:pPr algn="ctr"/>
            <a:r>
              <a:rPr lang="en-US" sz="1400" i="1" dirty="0">
                <a:solidFill>
                  <a:schemeClr val="bg1"/>
                </a:solidFill>
              </a:rPr>
              <a:t>Direct and Indirect analysis are the two components that add to the Control Account Totals</a:t>
            </a:r>
          </a:p>
        </p:txBody>
      </p:sp>
    </p:spTree>
    <p:extLst>
      <p:ext uri="{BB962C8B-B14F-4D97-AF65-F5344CB8AC3E}">
        <p14:creationId xmlns:p14="http://schemas.microsoft.com/office/powerpoint/2010/main" val="276144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960" y="19692"/>
            <a:ext cx="7467600" cy="914400"/>
          </a:xfrm>
        </p:spPr>
        <p:txBody>
          <a:bodyPr/>
          <a:lstStyle/>
          <a:p>
            <a:r>
              <a:rPr lang="en-US" sz="3200" dirty="0"/>
              <a:t>Overview of control account variance analysis objectives</a:t>
            </a:r>
          </a:p>
        </p:txBody>
      </p:sp>
      <p:sp>
        <p:nvSpPr>
          <p:cNvPr id="3" name="Content Placeholder 2"/>
          <p:cNvSpPr>
            <a:spLocks noGrp="1"/>
          </p:cNvSpPr>
          <p:nvPr>
            <p:ph idx="1"/>
          </p:nvPr>
        </p:nvSpPr>
        <p:spPr/>
        <p:txBody>
          <a:bodyPr/>
          <a:lstStyle/>
          <a:p>
            <a:r>
              <a:rPr lang="en-US" dirty="0"/>
              <a:t>The following explanations may impact the control account:</a:t>
            </a:r>
          </a:p>
          <a:p>
            <a:pPr lvl="1"/>
            <a:r>
              <a:rPr lang="en-US" dirty="0"/>
              <a:t>Direct rates (Mix) may be higher or lower than planned </a:t>
            </a:r>
          </a:p>
          <a:p>
            <a:pPr lvl="1"/>
            <a:r>
              <a:rPr lang="en-US" dirty="0"/>
              <a:t>Hours may indicate that harder or easier than planned</a:t>
            </a:r>
          </a:p>
          <a:p>
            <a:pPr lvl="1"/>
            <a:r>
              <a:rPr lang="en-US" dirty="0"/>
              <a:t>Similar analysis for labor, material and </a:t>
            </a:r>
            <a:r>
              <a:rPr lang="en-US" dirty="0" err="1"/>
              <a:t>ODC</a:t>
            </a:r>
            <a:r>
              <a:rPr lang="en-US" dirty="0"/>
              <a:t> can be performed. </a:t>
            </a:r>
          </a:p>
          <a:p>
            <a:pPr lvl="1"/>
            <a:r>
              <a:rPr lang="en-US" dirty="0"/>
              <a:t>Indirect variance could be impacted by Direct or Indirect performance.</a:t>
            </a:r>
          </a:p>
          <a:p>
            <a:pPr lvl="1"/>
            <a:r>
              <a:rPr lang="en-US" dirty="0"/>
              <a:t>It doesn’t take a change in Indirect Rates to have an Indirect variance impact.</a:t>
            </a:r>
          </a:p>
          <a:p>
            <a:pPr lvl="1"/>
            <a:r>
              <a:rPr lang="en-US" dirty="0"/>
              <a:t> Before determining Corrective Action, the Driver of the Variance needs to be determined.</a:t>
            </a:r>
          </a:p>
          <a:p>
            <a:pPr lvl="1"/>
            <a:r>
              <a:rPr lang="en-US" dirty="0"/>
              <a:t>Indirect analysis may be relevant at the control account level and not by </a:t>
            </a:r>
            <a:r>
              <a:rPr lang="en-US" dirty="0" err="1"/>
              <a:t>EOC</a:t>
            </a:r>
            <a:endParaRPr lang="en-US" dirty="0"/>
          </a:p>
          <a:p>
            <a:pPr lvl="1"/>
            <a:r>
              <a:rPr lang="en-US" dirty="0"/>
              <a:t>Real life – there are often multiple reasons for the variance within a control account.      </a:t>
            </a:r>
          </a:p>
        </p:txBody>
      </p:sp>
    </p:spTree>
    <p:extLst>
      <p:ext uri="{BB962C8B-B14F-4D97-AF65-F5344CB8AC3E}">
        <p14:creationId xmlns:p14="http://schemas.microsoft.com/office/powerpoint/2010/main" val="820502820"/>
      </p:ext>
    </p:extLst>
  </p:cSld>
  <p:clrMapOvr>
    <a:masterClrMapping/>
  </p:clrMapOvr>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E352E8-40FA-46D9-A769-792496CDDDD0}"/>
</file>

<file path=customXml/itemProps2.xml><?xml version="1.0" encoding="utf-8"?>
<ds:datastoreItem xmlns:ds="http://schemas.openxmlformats.org/officeDocument/2006/customXml" ds:itemID="{1364632A-F2C0-4933-A36C-AEC79DC40F8D}"/>
</file>

<file path=docProps/app.xml><?xml version="1.0" encoding="utf-8"?>
<Properties xmlns="http://schemas.openxmlformats.org/officeDocument/2006/extended-properties" xmlns:vt="http://schemas.openxmlformats.org/officeDocument/2006/docPropsVTypes">
  <Template>CNS_PPT_Template_INTERNAL_v01.potx</Template>
  <TotalTime>1839</TotalTime>
  <Words>2123</Words>
  <Application>Microsoft Office PowerPoint</Application>
  <PresentationFormat>On-screen Show (4:3)</PresentationFormat>
  <Paragraphs>218</Paragraphs>
  <Slides>24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Century Gothic</vt:lpstr>
      <vt:lpstr>Times New Roman</vt:lpstr>
      <vt:lpstr>Wingdings</vt:lpstr>
      <vt:lpstr>ヒラギノ角ゴ ProN W3</vt:lpstr>
      <vt:lpstr>CNS_PPT_Template_INTERNAL_v01</vt:lpstr>
      <vt:lpstr>PowerPoint Presentation</vt:lpstr>
      <vt:lpstr>Indirect Management Requirements</vt:lpstr>
      <vt:lpstr>Indirect Management Roles</vt:lpstr>
      <vt:lpstr>June 2022 EFCOG Meeting on this topic</vt:lpstr>
      <vt:lpstr>Backup  PM-30 Presentation – June 2022</vt:lpstr>
      <vt:lpstr>Direct and Indirect Control Account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CNS Presentation – June 2022</vt:lpstr>
      <vt:lpstr>Business Need</vt:lpstr>
      <vt:lpstr>CNS Options to Achieve Indirect Analysis Objective</vt:lpstr>
      <vt:lpstr>CNS – Typical Profile of Direct &amp; Indirect Cost</vt:lpstr>
      <vt:lpstr>Empower – Rate / Usage Analysis</vt:lpstr>
      <vt:lpstr>Recommendation</vt:lpstr>
      <vt:lpstr>Questions?</vt:lpstr>
    </vt:vector>
  </TitlesOfParts>
  <Company>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Cazalet, Lisa A</cp:lastModifiedBy>
  <cp:revision>136</cp:revision>
  <dcterms:created xsi:type="dcterms:W3CDTF">2014-06-03T17:16:06Z</dcterms:created>
  <dcterms:modified xsi:type="dcterms:W3CDTF">2023-04-06T14:28:54Z</dcterms:modified>
</cp:coreProperties>
</file>