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1089" r:id="rId3"/>
    <p:sldId id="1090" r:id="rId4"/>
    <p:sldId id="10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0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576A-D34E-4EE4-A069-C7CC74522EB3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89DA6-1238-400B-9F02-EDC50225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7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008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Calibri Light" panose="020F0302020204030204" pitchFamily="34" charset="0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6589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008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Calibri Light" panose="020F0302020204030204" pitchFamily="34" charset="0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3498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008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Calibri Light" panose="020F0302020204030204" pitchFamily="34" charset="0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6897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A523-6D34-4DA0-BFD9-0F2D339682EE}" type="datetime1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3FE6-6638-40EF-A15A-C9F2FCDDA2F8}" type="datetime1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4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4E1B-84E6-433B-A828-DA9EFB83A66A}" type="datetime1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/>
          <p:nvPr userDrawn="1"/>
        </p:nvSpPr>
        <p:spPr>
          <a:xfrm>
            <a:off x="0" y="0"/>
            <a:ext cx="12192000" cy="927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48" dirty="0">
              <a:latin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 flipH="1" flipV="1">
            <a:off x="0" y="933453"/>
            <a:ext cx="12192000" cy="42863"/>
          </a:xfrm>
          <a:prstGeom prst="rect">
            <a:avLst/>
          </a:prstGeom>
          <a:solidFill>
            <a:srgbClr val="00A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948" dirty="0">
              <a:solidFill>
                <a:srgbClr val="FFFFFF"/>
              </a:solidFill>
              <a:sym typeface="Times New Roman" pitchFamily="18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 flipH="1" flipV="1">
            <a:off x="0" y="933453"/>
            <a:ext cx="12192000" cy="42863"/>
          </a:xfrm>
          <a:prstGeom prst="rect">
            <a:avLst/>
          </a:prstGeom>
          <a:solidFill>
            <a:srgbClr val="00A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948" dirty="0">
              <a:solidFill>
                <a:srgbClr val="FFFFFF"/>
              </a:solidFill>
              <a:sym typeface="Times New Roman" pitchFamily="18" charset="0"/>
            </a:endParaRPr>
          </a:p>
        </p:txBody>
      </p:sp>
      <p:pic>
        <p:nvPicPr>
          <p:cNvPr id="7" name="Picture 7" descr="Fancy DOE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8400" y="45720"/>
            <a:ext cx="1092195" cy="81914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9568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algn="l">
              <a:buNone/>
              <a:defRPr sz="2528" b="1">
                <a:solidFill>
                  <a:schemeClr val="bg1"/>
                </a:solidFill>
              </a:defRPr>
            </a:lvl1pPr>
            <a:lvl4pPr>
              <a:buNone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582400" cy="5562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SzPct val="125000"/>
              <a:defRPr sz="2212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330" indent="-180627">
              <a:defRPr sz="1896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35957" indent="-180627">
              <a:defRPr sz="158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816584" indent="-180627">
              <a:defRPr sz="1422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97211" indent="-180627">
              <a:defRPr sz="1264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1150595" y="463552"/>
            <a:ext cx="1041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Slide </a:t>
            </a:r>
            <a:fld id="{48EC05EB-D3DC-44AC-95CC-BE0C6A8C89A6}" type="slidenum">
              <a:rPr lang="en-US" sz="11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t>‹#›</a:t>
            </a:fld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5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4DC-EEAA-47E7-A658-25BDE61ACF0A}" type="datetime1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D0FB-E750-42A7-9AA2-898C5145CC03}" type="datetime1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5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2E00-C48D-4CD3-953E-7745CBF0D819}" type="datetime1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4EC-ACCF-4879-A33C-7C66B121738D}" type="datetime1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58F-E985-43A1-982F-43DA95397BB4}" type="datetime1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2D29-FA04-4080-AD27-36BEFA22F1DB}" type="datetime1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6BB6-6A8D-4BF0-B60D-CA7C7EFCEAF6}" type="datetime1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3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DF11-BDC8-4C2F-94CA-135355DD1153}" type="datetime1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617E-FCDB-4D87-9D39-3F5B73EE7EBE}" type="datetime1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EFCOG Working Group</a:t>
            </a:r>
            <a:br>
              <a:rPr lang="en-US" b="1" dirty="0"/>
            </a:br>
            <a:r>
              <a:rPr lang="en-US" b="1" dirty="0"/>
              <a:t>EVMS Tailoring &amp; Scalability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59424"/>
          </a:xfrm>
        </p:spPr>
        <p:txBody>
          <a:bodyPr>
            <a:normAutofit/>
          </a:bodyPr>
          <a:lstStyle/>
          <a:p>
            <a:r>
              <a:rPr lang="en-US" dirty="0"/>
              <a:t>Paul Tackett (CNS)</a:t>
            </a:r>
          </a:p>
          <a:p>
            <a:r>
              <a:rPr lang="en-US" dirty="0"/>
              <a:t>Kevin Carney (DOE PM-30)</a:t>
            </a:r>
          </a:p>
          <a:p>
            <a:endParaRPr lang="en-US" dirty="0"/>
          </a:p>
          <a:p>
            <a:r>
              <a:rPr lang="en-US" dirty="0"/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163206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0" y="0"/>
            <a:ext cx="7467600" cy="9144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NDIA Activity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7785456-6AC4-19FF-8592-C91E2B63E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6132226" cy="4677947"/>
          </a:xfrm>
        </p:spPr>
        <p:txBody>
          <a:bodyPr/>
          <a:lstStyle/>
          <a:p>
            <a:r>
              <a:rPr lang="en-US" dirty="0"/>
              <a:t>NDIA updating EVM Scalability Guide</a:t>
            </a:r>
          </a:p>
          <a:p>
            <a:pPr lvl="1"/>
            <a:r>
              <a:rPr lang="en-US" dirty="0"/>
              <a:t>Solid informational document on the merit of EVM principles</a:t>
            </a:r>
          </a:p>
          <a:p>
            <a:pPr lvl="1"/>
            <a:r>
              <a:rPr lang="en-US" dirty="0"/>
              <a:t>Limited guidance on tailoring</a:t>
            </a:r>
          </a:p>
          <a:p>
            <a:pPr lvl="1"/>
            <a:r>
              <a:rPr lang="en-US" dirty="0"/>
              <a:t>No mention of IP2M METRR </a:t>
            </a:r>
          </a:p>
          <a:p>
            <a:r>
              <a:rPr lang="en-US" dirty="0"/>
              <a:t>Voting member?</a:t>
            </a:r>
          </a:p>
          <a:p>
            <a:pPr lvl="1"/>
            <a:r>
              <a:rPr lang="en-US" dirty="0"/>
              <a:t>CNS influence on direction</a:t>
            </a:r>
          </a:p>
          <a:p>
            <a:pPr lvl="1"/>
            <a:r>
              <a:rPr lang="en-US" dirty="0"/>
              <a:t>Government input typically accepted</a:t>
            </a:r>
          </a:p>
          <a:p>
            <a:r>
              <a:rPr lang="en-US" dirty="0"/>
              <a:t>Type of update?</a:t>
            </a:r>
          </a:p>
          <a:p>
            <a:pPr lvl="1"/>
            <a:r>
              <a:rPr lang="en-US" dirty="0"/>
              <a:t>Minor “Evolutionary”</a:t>
            </a:r>
          </a:p>
          <a:p>
            <a:pPr lvl="1"/>
            <a:r>
              <a:rPr lang="en-US" dirty="0"/>
              <a:t>Major “Revolutionary”</a:t>
            </a:r>
          </a:p>
          <a:p>
            <a:r>
              <a:rPr lang="en-US" dirty="0"/>
              <a:t>Timeline?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936AF22-6D66-2F26-7A89-22A1B79F2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687" y="1740466"/>
            <a:ext cx="4138113" cy="43747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8538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0" y="0"/>
            <a:ext cx="7467600" cy="9144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Prior EFCOG White Paper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D85A83D-6717-FD43-565A-123176BE6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6031832" cy="4961942"/>
          </a:xfrm>
        </p:spPr>
        <p:txBody>
          <a:bodyPr>
            <a:normAutofit/>
          </a:bodyPr>
          <a:lstStyle/>
          <a:p>
            <a:r>
              <a:rPr lang="en-US" dirty="0"/>
              <a:t>EFCOG White Paper (Oct 2020)</a:t>
            </a:r>
          </a:p>
          <a:p>
            <a:r>
              <a:rPr lang="en-US" dirty="0"/>
              <a:t>Designed for DOE projects &lt; $50M</a:t>
            </a:r>
          </a:p>
          <a:p>
            <a:r>
              <a:rPr lang="en-US" dirty="0"/>
              <a:t>Inventory of tools</a:t>
            </a:r>
          </a:p>
          <a:p>
            <a:pPr lvl="1"/>
            <a:r>
              <a:rPr lang="en-US" dirty="0"/>
              <a:t>Includes guide to tailoring</a:t>
            </a:r>
          </a:p>
          <a:p>
            <a:pPr lvl="1"/>
            <a:r>
              <a:rPr lang="en-US" dirty="0"/>
              <a:t>Considers project size and risk</a:t>
            </a:r>
          </a:p>
          <a:p>
            <a:r>
              <a:rPr lang="en-US" dirty="0"/>
              <a:t>Assumes reader is aware of EVMS tools and how they are used</a:t>
            </a:r>
          </a:p>
          <a:p>
            <a:pPr lvl="1"/>
            <a:r>
              <a:rPr lang="en-US" dirty="0"/>
              <a:t>Directs reader to NDIA for basic concepts</a:t>
            </a:r>
          </a:p>
          <a:p>
            <a:r>
              <a:rPr lang="en-US" dirty="0"/>
              <a:t>Prepared prior to IP2M METRR</a:t>
            </a:r>
          </a:p>
          <a:p>
            <a:pPr lvl="1"/>
            <a:r>
              <a:rPr lang="en-US" dirty="0"/>
              <a:t>Weighting of maturity attributes is not completely aligned</a:t>
            </a:r>
          </a:p>
          <a:p>
            <a:pPr lvl="1"/>
            <a:r>
              <a:rPr lang="en-US" dirty="0"/>
              <a:t>Add environment factor decision matrix; </a:t>
            </a:r>
          </a:p>
          <a:p>
            <a:pPr lvl="1"/>
            <a:r>
              <a:rPr lang="en-US" dirty="0"/>
              <a:t>Highlight foundational concepts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1EB70C-4800-704E-6F09-553C5337B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434" y="1690688"/>
            <a:ext cx="4636988" cy="36603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4035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0" y="0"/>
            <a:ext cx="7467600" cy="9144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Options – Path Forward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5780C-4C48-9434-6928-FD636DF0C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10712116" cy="46779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Collaborate with NDIA to incorporate DOE objectives into existing NDIA scalability guide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stand alone DOE “issuance TBD”</a:t>
            </a:r>
          </a:p>
          <a:p>
            <a:pPr lvl="1"/>
            <a:r>
              <a:rPr lang="en-US" dirty="0"/>
              <a:t>Build on existing content (DOE guides and EFCOG White Paper)</a:t>
            </a:r>
          </a:p>
          <a:p>
            <a:pPr lvl="1"/>
            <a:r>
              <a:rPr lang="en-US" dirty="0"/>
              <a:t>Comprehensive</a:t>
            </a:r>
          </a:p>
          <a:p>
            <a:pPr lvl="1"/>
            <a:r>
              <a:rPr lang="en-US" dirty="0"/>
              <a:t>Longer development process</a:t>
            </a:r>
          </a:p>
          <a:p>
            <a:pPr lvl="1"/>
            <a:r>
              <a:rPr lang="en-US" dirty="0"/>
              <a:t>Large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Hybrid approach</a:t>
            </a:r>
          </a:p>
          <a:p>
            <a:pPr lvl="1"/>
            <a:r>
              <a:rPr lang="en-US" dirty="0"/>
              <a:t>Smaller evolution from white paper</a:t>
            </a:r>
          </a:p>
          <a:p>
            <a:pPr lvl="1"/>
            <a:r>
              <a:rPr lang="en-US" dirty="0"/>
              <a:t>Point to other existing documents rather than incorporating content</a:t>
            </a:r>
          </a:p>
        </p:txBody>
      </p:sp>
    </p:spTree>
    <p:extLst>
      <p:ext uri="{BB962C8B-B14F-4D97-AF65-F5344CB8AC3E}">
        <p14:creationId xmlns:p14="http://schemas.microsoft.com/office/powerpoint/2010/main" val="3553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B9595-DE0A-4D57-B5E2-B998C2A5F864}"/>
</file>

<file path=customXml/itemProps2.xml><?xml version="1.0" encoding="utf-8"?>
<ds:datastoreItem xmlns:ds="http://schemas.openxmlformats.org/officeDocument/2006/customXml" ds:itemID="{D5C8C40C-B780-4BAD-8E23-FFAB7BEDBE2F}"/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205</Words>
  <Application>Microsoft Office PowerPoint</Application>
  <PresentationFormat>Widescreen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EFCOG Working Group EVMS Tailoring &amp; Scalability</vt:lpstr>
      <vt:lpstr>PowerPoint Presentation</vt:lpstr>
      <vt:lpstr>PowerPoint Presentation</vt:lpstr>
      <vt:lpstr>PowerPoint Presentation</vt:lpstr>
    </vt:vector>
  </TitlesOfParts>
  <Company>CNS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EFCOG</dc:title>
  <dc:creator>Tackett, Paul [CONTR]</dc:creator>
  <cp:lastModifiedBy>Carney, Kevin S</cp:lastModifiedBy>
  <cp:revision>12</cp:revision>
  <dcterms:created xsi:type="dcterms:W3CDTF">2023-04-06T11:45:48Z</dcterms:created>
  <dcterms:modified xsi:type="dcterms:W3CDTF">2023-04-08T16:01:33Z</dcterms:modified>
</cp:coreProperties>
</file>