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3"/>
  </p:notesMasterIdLst>
  <p:handoutMasterIdLst>
    <p:handoutMasterId r:id="rId14"/>
  </p:handoutMasterIdLst>
  <p:sldIdLst>
    <p:sldId id="278" r:id="rId3"/>
    <p:sldId id="281" r:id="rId4"/>
    <p:sldId id="282" r:id="rId5"/>
    <p:sldId id="313" r:id="rId6"/>
    <p:sldId id="302" r:id="rId7"/>
    <p:sldId id="303" r:id="rId8"/>
    <p:sldId id="296" r:id="rId9"/>
    <p:sldId id="305" r:id="rId10"/>
    <p:sldId id="310" r:id="rId11"/>
    <p:sldId id="314" r:id="rId12"/>
  </p:sldIdLst>
  <p:sldSz cx="9144000" cy="5715000" type="screen16x1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7440" autoAdjust="0"/>
  </p:normalViewPr>
  <p:slideViewPr>
    <p:cSldViewPr snapToGrid="0" snapToObjects="1">
      <p:cViewPr varScale="1">
        <p:scale>
          <a:sx n="102" d="100"/>
          <a:sy n="102" d="100"/>
        </p:scale>
        <p:origin x="120" y="2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6469\Documents\EF%20Training\IP2M%20Heat%20M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'Sheet1 (2)'!$C$1</c:f>
              <c:strCache>
                <c:ptCount val="1"/>
                <c:pt idx="0">
                  <c:v>2023 (TLW)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'Sheet1 (2)'!$A$2:$A$5</c:f>
              <c:strCache>
                <c:ptCount val="4"/>
                <c:pt idx="0">
                  <c:v>Triad Managers</c:v>
                </c:pt>
                <c:pt idx="1">
                  <c:v>Triad Practitioners</c:v>
                </c:pt>
                <c:pt idx="2">
                  <c:v>NNSA Local Federal Team</c:v>
                </c:pt>
                <c:pt idx="3">
                  <c:v>Review Team</c:v>
                </c:pt>
              </c:strCache>
            </c:strRef>
          </c:cat>
          <c:val>
            <c:numRef>
              <c:f>'Sheet1 (2)'!$C$2:$C$5</c:f>
              <c:numCache>
                <c:formatCode>General</c:formatCode>
                <c:ptCount val="4"/>
                <c:pt idx="0">
                  <c:v>790</c:v>
                </c:pt>
                <c:pt idx="1">
                  <c:v>740</c:v>
                </c:pt>
                <c:pt idx="2">
                  <c:v>826</c:v>
                </c:pt>
                <c:pt idx="3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F-40B5-910B-CFE49E47C8ED}"/>
            </c:ext>
          </c:extLst>
        </c:ser>
        <c:ser>
          <c:idx val="0"/>
          <c:order val="1"/>
          <c:tx>
            <c:strRef>
              <c:f>'Sheet1 (2)'!$B$1</c:f>
              <c:strCache>
                <c:ptCount val="1"/>
                <c:pt idx="0">
                  <c:v>2022 (D&amp;D, TRPIII)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'Sheet1 (2)'!$A$2:$A$5</c:f>
              <c:strCache>
                <c:ptCount val="4"/>
                <c:pt idx="0">
                  <c:v>Triad Managers</c:v>
                </c:pt>
                <c:pt idx="1">
                  <c:v>Triad Practitioners</c:v>
                </c:pt>
                <c:pt idx="2">
                  <c:v>NNSA Local Federal Team</c:v>
                </c:pt>
                <c:pt idx="3">
                  <c:v>Review Team</c:v>
                </c:pt>
              </c:strCache>
            </c:strRef>
          </c:cat>
          <c:val>
            <c:numRef>
              <c:f>'Sheet1 (2)'!$B$2:$B$5</c:f>
              <c:numCache>
                <c:formatCode>General</c:formatCode>
                <c:ptCount val="4"/>
                <c:pt idx="0">
                  <c:v>695</c:v>
                </c:pt>
                <c:pt idx="1">
                  <c:v>619</c:v>
                </c:pt>
                <c:pt idx="2">
                  <c:v>575</c:v>
                </c:pt>
                <c:pt idx="3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F-40B5-910B-CFE49E47C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5963328"/>
        <c:axId val="385964288"/>
      </c:barChart>
      <c:catAx>
        <c:axId val="38596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64288"/>
        <c:crosses val="autoZero"/>
        <c:auto val="1"/>
        <c:lblAlgn val="ctr"/>
        <c:lblOffset val="100"/>
        <c:noMultiLvlLbl val="0"/>
      </c:catAx>
      <c:valAx>
        <c:axId val="38596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6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dirty="0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92150"/>
            <a:ext cx="5543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dirty="0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20232FE-02A3-6D41-B422-B15757ACBFE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4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20232FE-02A3-6D41-B422-B15757ACBFE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449DA5-AC04-504D-AB35-228ACC421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48918"/>
            <a:ext cx="6343408" cy="577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4208"/>
            <a:ext cx="3830320" cy="12995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70770"/>
            <a:ext cx="3830320" cy="539044"/>
          </a:xfrm>
        </p:spPr>
        <p:txBody>
          <a:bodyPr lIns="0" tIns="0" rIns="0" bIns="0"/>
          <a:lstStyle>
            <a:lvl1pPr marL="0" indent="0" algn="l">
              <a:buNone/>
              <a:defRPr sz="1333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285732" indent="0" algn="ctr">
              <a:buNone/>
              <a:defRPr sz="1250"/>
            </a:lvl2pPr>
            <a:lvl3pPr marL="571463" indent="0" algn="ctr">
              <a:buNone/>
              <a:defRPr sz="1125"/>
            </a:lvl3pPr>
            <a:lvl4pPr marL="857195" indent="0" algn="ctr">
              <a:buNone/>
              <a:defRPr sz="1000"/>
            </a:lvl4pPr>
            <a:lvl5pPr marL="1142926" indent="0" algn="ctr">
              <a:buNone/>
              <a:defRPr sz="1000"/>
            </a:lvl5pPr>
            <a:lvl6pPr marL="1428657" indent="0" algn="ctr">
              <a:buNone/>
              <a:defRPr sz="1000"/>
            </a:lvl6pPr>
            <a:lvl7pPr marL="1714388" indent="0" algn="ctr">
              <a:buNone/>
              <a:defRPr sz="1000"/>
            </a:lvl7pPr>
            <a:lvl8pPr marL="2000120" indent="0" algn="ctr">
              <a:buNone/>
              <a:defRPr sz="1000"/>
            </a:lvl8pPr>
            <a:lvl9pPr marL="2285852" indent="0" algn="ctr">
              <a:buNone/>
              <a:defRPr sz="10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3626875"/>
            <a:ext cx="2714105" cy="270677"/>
          </a:xfrm>
        </p:spPr>
        <p:txBody>
          <a:bodyPr lIns="0" tIns="0" rIns="0" bIns="0"/>
          <a:lstStyle>
            <a:lvl1pPr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8" y="5448301"/>
            <a:ext cx="220485" cy="225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58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58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129016" y="5448301"/>
            <a:ext cx="609914" cy="1650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583" smtClean="0"/>
              <a:pPr/>
              <a:t>6/20/2023</a:t>
            </a:fld>
            <a:endParaRPr lang="en-US" sz="58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30B68-8D2B-554F-9FC1-7A1E6240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116" y="388937"/>
            <a:ext cx="2957369" cy="721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EBDBD-8D9E-8346-9A25-F58480E72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2" y="5326064"/>
            <a:ext cx="598099" cy="2288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A48010-B6CB-324A-9F6D-759B7914D5BF}"/>
              </a:ext>
            </a:extLst>
          </p:cNvPr>
          <p:cNvSpPr txBox="1"/>
          <p:nvPr userDrawn="1"/>
        </p:nvSpPr>
        <p:spPr>
          <a:xfrm>
            <a:off x="957183" y="5416486"/>
            <a:ext cx="3888259" cy="6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1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3042507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3167" y="0"/>
            <a:ext cx="4160837" cy="5715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4258314" cy="74350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8104" y="5359400"/>
            <a:ext cx="1505063" cy="3556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4" y="1270000"/>
            <a:ext cx="4258016" cy="3550709"/>
          </a:xfrm>
        </p:spPr>
        <p:txBody>
          <a:bodyPr lIns="0" tIns="0" rIns="0" bIns="0">
            <a:noAutofit/>
          </a:bodyPr>
          <a:lstStyle>
            <a:lvl1pPr marL="191811" indent="-191811">
              <a:lnSpc>
                <a:spcPct val="100000"/>
              </a:lnSpc>
              <a:spcBef>
                <a:spcPts val="5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736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8229600" cy="74350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270000"/>
            <a:ext cx="8229600" cy="3550709"/>
          </a:xfrm>
        </p:spPr>
        <p:txBody>
          <a:bodyPr wrap="square" lIns="0" tIns="0" rIns="0" bIns="0">
            <a:noAutofit/>
          </a:bodyPr>
          <a:lstStyle>
            <a:lvl1pPr marL="191811" indent="-191811">
              <a:lnSpc>
                <a:spcPct val="100000"/>
              </a:lnSpc>
              <a:spcBef>
                <a:spcPts val="500"/>
              </a:spcBef>
              <a:tabLst/>
              <a:defRPr>
                <a:solidFill>
                  <a:schemeClr val="tx1"/>
                </a:solidFill>
              </a:defRPr>
            </a:lvl1pPr>
            <a:lvl2pPr marL="383621" indent="-191811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761951" indent="-189165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7967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634F09-C54B-0549-937F-03AE61B9A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85" t="8400" r="31052" b="20205"/>
          <a:stretch/>
        </p:blipFill>
        <p:spPr>
          <a:xfrm>
            <a:off x="3084723" y="288146"/>
            <a:ext cx="6059277" cy="542685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8226054" cy="74350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269999"/>
            <a:ext cx="8226054" cy="3556000"/>
          </a:xfrm>
        </p:spPr>
        <p:txBody>
          <a:bodyPr lIns="0" tIns="0" rIns="0" bIns="0">
            <a:noAutofit/>
          </a:bodyPr>
          <a:lstStyle>
            <a:lvl1pPr marL="191811" indent="-191811">
              <a:lnSpc>
                <a:spcPct val="100000"/>
              </a:lnSpc>
              <a:spcBef>
                <a:spcPts val="5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41138" y="5448301"/>
            <a:ext cx="220485" cy="225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58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58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129016" y="5448301"/>
            <a:ext cx="609914" cy="1650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583" smtClean="0"/>
              <a:pPr/>
              <a:t>6/20/2023</a:t>
            </a:fld>
            <a:endParaRPr lang="en-US" sz="583" dirty="0"/>
          </a:p>
        </p:txBody>
      </p:sp>
    </p:spTree>
    <p:extLst>
      <p:ext uri="{BB962C8B-B14F-4D97-AF65-F5344CB8AC3E}">
        <p14:creationId xmlns:p14="http://schemas.microsoft.com/office/powerpoint/2010/main" val="402192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270002"/>
            <a:ext cx="8226055" cy="30264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8226054" cy="74350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676402"/>
            <a:ext cx="8226054" cy="3229570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849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06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0566" y="0"/>
            <a:ext cx="4163434" cy="5715000"/>
          </a:xfrm>
          <a:noFill/>
          <a:ln>
            <a:noFill/>
          </a:ln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4980568" cy="5715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4277596" cy="74350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9542" y="4933611"/>
            <a:ext cx="1505254" cy="35289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4" y="1270000"/>
            <a:ext cx="4280050" cy="3550709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5C1693-6B2B-7A43-ACD5-E64B6D2B2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64" y="5349241"/>
            <a:ext cx="1307592" cy="2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5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3480" y="2857500"/>
            <a:ext cx="4160520" cy="2857500"/>
          </a:xfrm>
          <a:noFill/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3480" y="0"/>
            <a:ext cx="4160520" cy="2857500"/>
          </a:xfrm>
          <a:noFill/>
          <a:ln>
            <a:noFill/>
          </a:ln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08000"/>
            <a:ext cx="4343659" cy="74168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5605" y="4912024"/>
            <a:ext cx="1505254" cy="35951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4" y="1270000"/>
            <a:ext cx="4346151" cy="3550709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659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0569" y="2857500"/>
            <a:ext cx="4163432" cy="2857500"/>
          </a:xfrm>
          <a:noFill/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4980568" cy="5715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0568" y="0"/>
            <a:ext cx="4163432" cy="2857500"/>
          </a:xfrm>
          <a:noFill/>
          <a:ln>
            <a:noFill/>
          </a:ln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08000"/>
            <a:ext cx="4343659" cy="74168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5605" y="4912026"/>
            <a:ext cx="1505254" cy="35289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4" y="1270000"/>
            <a:ext cx="4346151" cy="3550709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B53F9-6B9E-CA40-A06E-A230BAE51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5343595"/>
            <a:ext cx="1037332" cy="2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70002"/>
            <a:ext cx="3840480" cy="30264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8229600" cy="74168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270002"/>
            <a:ext cx="3840480" cy="30264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676401"/>
            <a:ext cx="3840480" cy="3371964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676401"/>
            <a:ext cx="3840480" cy="3371964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07029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8000"/>
            <a:ext cx="8229600" cy="74168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270000"/>
            <a:ext cx="3685032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911601"/>
            <a:ext cx="3685032" cy="20120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4267200"/>
            <a:ext cx="3685032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606800"/>
            <a:ext cx="368503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270000"/>
            <a:ext cx="3685032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911601"/>
            <a:ext cx="3685032" cy="20120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4267200"/>
            <a:ext cx="3685032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606800"/>
            <a:ext cx="368503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4056101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70000"/>
            <a:ext cx="2493282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911600"/>
            <a:ext cx="249631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267200"/>
            <a:ext cx="2496312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8000"/>
            <a:ext cx="8229600" cy="74168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606800"/>
            <a:ext cx="249631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270000"/>
            <a:ext cx="2496312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911600"/>
            <a:ext cx="249631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4267200"/>
            <a:ext cx="2496312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606800"/>
            <a:ext cx="249631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270000"/>
            <a:ext cx="2496312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911600"/>
            <a:ext cx="249631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4267200"/>
            <a:ext cx="2496312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606800"/>
            <a:ext cx="2496312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00563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270000"/>
            <a:ext cx="1828800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9116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267200"/>
            <a:ext cx="1828800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6068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8000"/>
            <a:ext cx="8229600" cy="74168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270000"/>
            <a:ext cx="1828800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9116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4267200"/>
            <a:ext cx="1828800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6068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270000"/>
            <a:ext cx="1828800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9116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4267200"/>
            <a:ext cx="1828800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6068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270000"/>
            <a:ext cx="1828800" cy="2255520"/>
          </a:xfrm>
        </p:spPr>
        <p:txBody>
          <a:bodyPr/>
          <a:lstStyle>
            <a:lvl1pPr marL="142866" marR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42866" marR="0" lvl="0" indent="-142866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9116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4267200"/>
            <a:ext cx="1828800" cy="8128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606800"/>
            <a:ext cx="18288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4118756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8000"/>
            <a:ext cx="8229600" cy="74168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270000"/>
            <a:ext cx="8229600" cy="3451351"/>
          </a:xfrm>
        </p:spPr>
        <p:txBody>
          <a:bodyPr/>
          <a:lstStyle>
            <a:lvl1pPr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885269"/>
            <a:ext cx="8229600" cy="2032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2"/>
            <a:ext cx="565609" cy="628454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1110271"/>
            <a:ext cx="565609" cy="628454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262437"/>
            <a:ext cx="565609" cy="628454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414602"/>
            <a:ext cx="565609" cy="628454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94906"/>
            <a:ext cx="151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774"/>
            <a:ext cx="130795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1097019"/>
            <a:ext cx="130795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259659"/>
            <a:ext cx="130795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422299"/>
            <a:ext cx="130795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617984"/>
            <a:ext cx="565609" cy="6284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625679"/>
            <a:ext cx="1307950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627550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8000"/>
            <a:ext cx="8229600" cy="762000"/>
          </a:xfrm>
        </p:spPr>
        <p:txBody>
          <a:bodyPr anchor="t" anchorCtr="0"/>
          <a:lstStyle>
            <a:lvl1pPr algn="l"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70000"/>
            <a:ext cx="8229600" cy="3556000"/>
          </a:xfrm>
        </p:spPr>
        <p:txBody>
          <a:bodyPr/>
          <a:lstStyle>
            <a:lvl1pPr marL="190487" indent="-181229">
              <a:buClr>
                <a:srgbClr val="0070C1"/>
              </a:buClr>
              <a:buFont typeface="+mj-lt"/>
              <a:buAutoNum type="arabicPeriod"/>
              <a:tabLst/>
              <a:defRPr/>
            </a:lvl1pPr>
            <a:lvl2pPr marL="382299" indent="-191811">
              <a:buClr>
                <a:srgbClr val="0070C1"/>
              </a:buClr>
              <a:buFont typeface="+mj-lt"/>
              <a:buAutoNum type="arabicPeriod"/>
              <a:tabLst/>
              <a:defRPr/>
            </a:lvl2pPr>
            <a:lvl3pPr marL="572786" indent="-190487">
              <a:buClr>
                <a:srgbClr val="0070C1"/>
              </a:buClr>
              <a:buFont typeface="+mj-lt"/>
              <a:buAutoNum type="arabicPeriod"/>
              <a:tabLst/>
              <a:defRPr/>
            </a:lvl3pPr>
            <a:lvl4pPr marL="1288438" indent="-145512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88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270002"/>
            <a:ext cx="8226055" cy="30264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8000"/>
            <a:ext cx="8226054" cy="74350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676402"/>
            <a:ext cx="8226054" cy="3229570"/>
          </a:xfrm>
        </p:spPr>
        <p:txBody>
          <a:bodyPr lIns="0" tIns="0" rIns="0" bIns="0">
            <a:noAutofit/>
          </a:bodyPr>
          <a:lstStyle>
            <a:lvl1pPr marL="152391" indent="-152391">
              <a:lnSpc>
                <a:spcPct val="100000"/>
              </a:lnSpc>
              <a:spcBef>
                <a:spcPts val="5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2131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8000"/>
            <a:ext cx="8229600" cy="762000"/>
          </a:xfrm>
        </p:spPr>
        <p:txBody>
          <a:bodyPr anchor="t" anchorCtr="0"/>
          <a:lstStyle>
            <a:lvl1pPr algn="l"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70000"/>
            <a:ext cx="8229600" cy="3556000"/>
          </a:xfrm>
        </p:spPr>
        <p:txBody>
          <a:bodyPr/>
          <a:lstStyle>
            <a:lvl1pPr marL="190487" indent="-181229">
              <a:buClr>
                <a:srgbClr val="0070C1"/>
              </a:buClr>
              <a:buFont typeface="+mj-lt"/>
              <a:buAutoNum type="arabicPeriod"/>
              <a:tabLst/>
              <a:defRPr/>
            </a:lvl1pPr>
            <a:lvl2pPr marL="382299" indent="-191811">
              <a:buClr>
                <a:srgbClr val="0070C1"/>
              </a:buClr>
              <a:buFont typeface="+mj-lt"/>
              <a:buAutoNum type="arabicPeriod"/>
              <a:tabLst/>
              <a:defRPr/>
            </a:lvl2pPr>
            <a:lvl3pPr marL="572786" indent="-190487">
              <a:buClr>
                <a:srgbClr val="0070C1"/>
              </a:buClr>
              <a:buFont typeface="+mj-lt"/>
              <a:buAutoNum type="arabicPeriod"/>
              <a:tabLst/>
              <a:defRPr/>
            </a:lvl3pPr>
            <a:lvl4pPr marL="1288438" indent="-145512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993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8000"/>
            <a:ext cx="8229600" cy="762000"/>
          </a:xfrm>
        </p:spPr>
        <p:txBody>
          <a:bodyPr anchor="t" anchorCtr="0"/>
          <a:lstStyle>
            <a:lvl1pPr algn="l"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70000"/>
            <a:ext cx="8229600" cy="3556000"/>
          </a:xfrm>
        </p:spPr>
        <p:txBody>
          <a:bodyPr/>
          <a:lstStyle>
            <a:lvl1pPr marL="190487" indent="-190487">
              <a:buClr>
                <a:schemeClr val="bg1"/>
              </a:buClr>
              <a:tabLst/>
              <a:defRPr/>
            </a:lvl1pPr>
            <a:lvl2pPr marL="382299" indent="-191811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572786" indent="-190487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692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568548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0149"/>
            <a:ext cx="8229600" cy="820911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6075" indent="-171450">
              <a:defRPr sz="1800">
                <a:solidFill>
                  <a:srgbClr val="FFFFFF"/>
                </a:solidFill>
              </a:defRPr>
            </a:lvl2pPr>
            <a:lvl3pPr marL="515938" indent="-173038">
              <a:defRPr sz="1600">
                <a:solidFill>
                  <a:srgbClr val="FFFFFF"/>
                </a:solidFill>
              </a:defRPr>
            </a:lvl3pPr>
            <a:lvl4pPr marL="685800" indent="-173038">
              <a:defRPr sz="1400">
                <a:solidFill>
                  <a:srgbClr val="FFFFFF"/>
                </a:solidFill>
              </a:defRPr>
            </a:lvl4pPr>
            <a:lvl5pPr marL="855663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9144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852"/>
            <a:ext cx="82296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Los Alamos National Laboratory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3415E80-817E-41B3-A1DB-15C0B125CF72}" type="datetime1">
              <a:rPr lang="en-US" smtClean="0"/>
              <a:pPr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03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00"/>
            <a:ext cx="8229600" cy="3698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41138" y="5448714"/>
            <a:ext cx="220485" cy="225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58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58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129016" y="5448713"/>
            <a:ext cx="609914" cy="1650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583" smtClean="0"/>
              <a:pPr/>
              <a:t>6/20/2023</a:t>
            </a:fld>
            <a:endParaRPr lang="en-US" sz="583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C6A60-08D5-4948-9A3E-96D735B06AC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85488" y="5351279"/>
            <a:ext cx="1307592" cy="2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lvl1pPr algn="l" defTabSz="571463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1811" indent="-185197" algn="l" defTabSz="571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3621" indent="-191811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−"/>
        <a:tabLst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4109" indent="-193134" algn="l" defTabSz="571463" rtl="0" eaLnBrk="1" latinLnBrk="0" hangingPunct="1">
        <a:lnSpc>
          <a:spcPct val="90000"/>
        </a:lnSpc>
        <a:spcBef>
          <a:spcPts val="312"/>
        </a:spcBef>
        <a:buFont typeface="Wingdings" panose="05000000000000000000" pitchFamily="2" charset="2"/>
        <a:buChar char="§"/>
        <a:defRPr sz="11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61951" indent="-189165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−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5792" indent="-142866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71523" indent="-142866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255" indent="-142866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2986" indent="-142866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17" indent="-142866" algn="l" defTabSz="571463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2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63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95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26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57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388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20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852" algn="l" defTabSz="571463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0584" y="140165"/>
            <a:ext cx="4952444" cy="1361134"/>
          </a:xfrm>
        </p:spPr>
        <p:txBody>
          <a:bodyPr/>
          <a:lstStyle/>
          <a:p>
            <a:r>
              <a:rPr lang="en-US" sz="2800" b="1" dirty="0"/>
              <a:t>TRIAD SELF GOVERNANCE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PMRC-EVMS-PO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20, 2023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2082387"/>
            <a:ext cx="7772400" cy="907423"/>
          </a:xfrm>
        </p:spPr>
        <p:txBody>
          <a:bodyPr/>
          <a:lstStyle/>
          <a:p>
            <a:r>
              <a:rPr lang="en-US" sz="3200" b="1" dirty="0"/>
              <a:t> EVMS Executive Status Review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7F82-3C25-F747-C71D-7F55245B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70" y="1"/>
            <a:ext cx="8835656" cy="820911"/>
          </a:xfrm>
        </p:spPr>
        <p:txBody>
          <a:bodyPr/>
          <a:lstStyle/>
          <a:p>
            <a:r>
              <a:rPr lang="en-US" sz="2400" dirty="0"/>
              <a:t>PARS Cost/Schedule Performance Summary: Apr 2023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610E4-6C7B-B0AC-0737-DE7140E4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0DA0D-7573-30FC-B619-A0C434C4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0C3C82-2364-F281-6130-40CC0786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64" y="933524"/>
            <a:ext cx="2240528" cy="3031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EFDC2B-BF42-16F1-90B9-149E3F7C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934641"/>
            <a:ext cx="1680396" cy="3031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847E39-6A99-02FF-A9ED-B23AF72B2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7" y="902890"/>
            <a:ext cx="2236251" cy="3063054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550D20D4-EA55-5179-851D-A4B2C4094660}"/>
              </a:ext>
            </a:extLst>
          </p:cNvPr>
          <p:cNvSpPr/>
          <p:nvPr/>
        </p:nvSpPr>
        <p:spPr>
          <a:xfrm rot="16200000">
            <a:off x="2182322" y="835596"/>
            <a:ext cx="147193" cy="1127096"/>
          </a:xfrm>
          <a:prstGeom prst="downArrow">
            <a:avLst/>
          </a:prstGeom>
          <a:gradFill>
            <a:gsLst>
              <a:gs pos="39000">
                <a:srgbClr val="FFFF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B5D59DB-F526-785C-D844-EBEEF8407F0C}"/>
              </a:ext>
            </a:extLst>
          </p:cNvPr>
          <p:cNvSpPr/>
          <p:nvPr/>
        </p:nvSpPr>
        <p:spPr>
          <a:xfrm rot="16200000">
            <a:off x="4896728" y="558793"/>
            <a:ext cx="157852" cy="1701681"/>
          </a:xfrm>
          <a:prstGeom prst="downArrow">
            <a:avLst/>
          </a:prstGeom>
          <a:gradFill>
            <a:gsLst>
              <a:gs pos="0">
                <a:srgbClr val="FFFF00"/>
              </a:gs>
              <a:gs pos="7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D61E5E-D1D5-C1AC-1FBF-D99C52758D0F}"/>
              </a:ext>
            </a:extLst>
          </p:cNvPr>
          <p:cNvSpPr/>
          <p:nvPr/>
        </p:nvSpPr>
        <p:spPr>
          <a:xfrm>
            <a:off x="7267353" y="940992"/>
            <a:ext cx="1146111" cy="2229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Risk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69F688-65E5-4D06-47DD-444014C19DE3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7267353" y="1052473"/>
            <a:ext cx="5316" cy="35116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70B7662-AB91-44C4-B6E4-1B0CE4349613}"/>
              </a:ext>
            </a:extLst>
          </p:cNvPr>
          <p:cNvSpPr txBox="1"/>
          <p:nvPr/>
        </p:nvSpPr>
        <p:spPr>
          <a:xfrm>
            <a:off x="567267" y="4081262"/>
            <a:ext cx="7795167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 &amp; 6 month trends degrading across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Schedule: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Cum. 3 &amp; 6 month performance poor across projects (ASD outlier with improvement)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Risk (Management Reserve &amp; Schedule Margin)</a:t>
            </a:r>
          </a:p>
        </p:txBody>
      </p:sp>
    </p:spTree>
    <p:extLst>
      <p:ext uri="{BB962C8B-B14F-4D97-AF65-F5344CB8AC3E}">
        <p14:creationId xmlns:p14="http://schemas.microsoft.com/office/powerpoint/2010/main" val="215409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Up Front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pPr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98D55-66DE-A6B4-0866-7F017DD8F561}"/>
              </a:ext>
            </a:extLst>
          </p:cNvPr>
          <p:cNvSpPr txBox="1"/>
          <p:nvPr/>
        </p:nvSpPr>
        <p:spPr>
          <a:xfrm>
            <a:off x="170795" y="1359649"/>
            <a:ext cx="88024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IP2M METRR Basis for Governance Model at Triad</a:t>
            </a:r>
          </a:p>
          <a:p>
            <a:endParaRPr lang="en-US" dirty="0"/>
          </a:p>
          <a:p>
            <a:r>
              <a:rPr lang="en-US" dirty="0"/>
              <a:t>EVMS Self Governance a point of stability that is bringing benefit to LANL</a:t>
            </a:r>
          </a:p>
          <a:p>
            <a:endParaRPr lang="en-US" dirty="0"/>
          </a:p>
          <a:p>
            <a:r>
              <a:rPr lang="en-US" dirty="0"/>
              <a:t>April’s EVMS Implementation Review (IR) for TLW a success</a:t>
            </a:r>
          </a:p>
          <a:p>
            <a:endParaRPr lang="en-US" dirty="0"/>
          </a:p>
          <a:p>
            <a:r>
              <a:rPr lang="en-US" dirty="0"/>
              <a:t>Excellent collaboration across line item executing orgs. leading to positive trends</a:t>
            </a:r>
          </a:p>
          <a:p>
            <a:endParaRPr lang="en-US" dirty="0"/>
          </a:p>
          <a:p>
            <a:r>
              <a:rPr lang="en-US" dirty="0"/>
              <a:t>Longer-term streamlining and improvement efforts underway</a:t>
            </a:r>
          </a:p>
          <a:p>
            <a:endParaRPr lang="en-US" dirty="0"/>
          </a:p>
          <a:p>
            <a:r>
              <a:rPr lang="en-US" dirty="0"/>
              <a:t>Supporting the delivery of successful line item projects the focus – challenges ahead</a:t>
            </a:r>
          </a:p>
        </p:txBody>
      </p:sp>
    </p:spTree>
    <p:extLst>
      <p:ext uri="{BB962C8B-B14F-4D97-AF65-F5344CB8AC3E}">
        <p14:creationId xmlns:p14="http://schemas.microsoft.com/office/powerpoint/2010/main" val="213125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98" y="1"/>
            <a:ext cx="8229600" cy="820911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TLW EVMS Active Surveillance – A Big Win for Triad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273" y="2207750"/>
            <a:ext cx="5306434" cy="2822944"/>
          </a:xfrm>
        </p:spPr>
        <p:txBody>
          <a:bodyPr/>
          <a:lstStyle/>
          <a:p>
            <a:pPr marL="169863" lvl="2" indent="0">
              <a:spcBef>
                <a:spcPts val="1200"/>
              </a:spcBef>
              <a:buNone/>
            </a:pPr>
            <a:r>
              <a:rPr lang="en-US" dirty="0"/>
              <a:t>Three primary objectives:</a:t>
            </a:r>
            <a:endParaRPr lang="en-US" sz="1050" dirty="0"/>
          </a:p>
          <a:p>
            <a:pPr marL="512763" lvl="2" indent="-342900">
              <a:spcBef>
                <a:spcPts val="1200"/>
              </a:spcBef>
              <a:buAutoNum type="arabicParenR"/>
            </a:pPr>
            <a:r>
              <a:rPr lang="en-US" dirty="0"/>
              <a:t>Assess overall EVMS compliance to the Triad certified system</a:t>
            </a:r>
            <a:endParaRPr lang="en-US" sz="400" dirty="0"/>
          </a:p>
          <a:p>
            <a:pPr marL="169863" lvl="2" indent="0">
              <a:spcBef>
                <a:spcPts val="1200"/>
              </a:spcBef>
              <a:buNone/>
            </a:pPr>
            <a:r>
              <a:rPr lang="en-US" dirty="0"/>
              <a:t>2)  Enable TLW project to self-correct known/identified deficiencies </a:t>
            </a:r>
            <a:endParaRPr lang="en-US" sz="100" dirty="0"/>
          </a:p>
          <a:p>
            <a:pPr marL="169863" lvl="2" indent="0">
              <a:spcBef>
                <a:spcPts val="1200"/>
              </a:spcBef>
              <a:buNone/>
            </a:pPr>
            <a:r>
              <a:rPr lang="en-US" dirty="0"/>
              <a:t>3)  Demonstrate to DOE-PM that Triad self-governance standard meets or exceeds expectations for internal surveillance, thus eliminating regular PM oversight.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5A5D7-F9DC-A22D-9B06-003E1164F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/>
          <a:stretch/>
        </p:blipFill>
        <p:spPr>
          <a:xfrm>
            <a:off x="5486400" y="2070048"/>
            <a:ext cx="3612431" cy="2882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DFB2E-E8F9-83B7-2D31-B835284113E2}"/>
              </a:ext>
            </a:extLst>
          </p:cNvPr>
          <p:cNvSpPr txBox="1"/>
          <p:nvPr/>
        </p:nvSpPr>
        <p:spPr>
          <a:xfrm>
            <a:off x="254393" y="986963"/>
            <a:ext cx="849620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The April 15-18 EVMS Active Surveillance led by LANL’s EVMS-PO (not DOE!)</a:t>
            </a:r>
          </a:p>
          <a:p>
            <a:r>
              <a:rPr lang="en-US" sz="1600" i="1" dirty="0"/>
              <a:t>was a chance to demonstrate a complex first: DOE PM-30’s trust in the M&amp;O contractor to </a:t>
            </a:r>
          </a:p>
          <a:p>
            <a:r>
              <a:rPr lang="en-US" sz="1600" i="1" dirty="0"/>
              <a:t>conduct its own implementation review. </a:t>
            </a:r>
          </a:p>
        </p:txBody>
      </p:sp>
    </p:spTree>
    <p:extLst>
      <p:ext uri="{BB962C8B-B14F-4D97-AF65-F5344CB8AC3E}">
        <p14:creationId xmlns:p14="http://schemas.microsoft.com/office/powerpoint/2010/main" val="267628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6546-2085-5BBC-D939-E4345877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TLW Project – Active Surveillance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489B4-1408-EBCA-C4F2-81D220C6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8D7F6-BF23-ABFD-3476-AC4870FA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EC2190-B50F-568A-4079-F008C994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88" y="1033407"/>
            <a:ext cx="8596423" cy="3570491"/>
          </a:xfrm>
        </p:spPr>
        <p:txBody>
          <a:bodyPr/>
          <a:lstStyle/>
          <a:p>
            <a:r>
              <a:rPr lang="en-US" dirty="0"/>
              <a:t>Overall </a:t>
            </a:r>
            <a:r>
              <a:rPr lang="en-US" b="1" u="sng" dirty="0"/>
              <a:t>project meets expectations </a:t>
            </a:r>
            <a:r>
              <a:rPr lang="en-US" dirty="0"/>
              <a:t>and is in general compliance with the LANL Certified EVM System</a:t>
            </a:r>
          </a:p>
          <a:p>
            <a:pPr lvl="1"/>
            <a:r>
              <a:rPr lang="en-US" dirty="0"/>
              <a:t>8 Corrective Actions (CARs)</a:t>
            </a:r>
          </a:p>
          <a:p>
            <a:pPr lvl="1"/>
            <a:r>
              <a:rPr lang="en-US" dirty="0"/>
              <a:t>3 Discrepancy Report (DRs)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Project has accepted all noted deficiencies through factual accuracy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dirty="0"/>
              <a:t>Post review, PM-30 has communicated that their assessment of the </a:t>
            </a:r>
            <a:r>
              <a:rPr lang="en-US" b="1" dirty="0"/>
              <a:t>Triad EVM Self-Governance is sufficient to warrant limited use formal IR’s moving forward</a:t>
            </a:r>
            <a:r>
              <a:rPr lang="en-US" dirty="0"/>
              <a:t>.  </a:t>
            </a:r>
            <a:r>
              <a:rPr lang="en-US" i="1" dirty="0"/>
              <a:t>ASD will likely still require some PM participation (working to reduce this level)</a:t>
            </a:r>
          </a:p>
          <a:p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4E768-E6AC-2579-BAE1-F9E444ACA06F}"/>
              </a:ext>
            </a:extLst>
          </p:cNvPr>
          <p:cNvSpPr txBox="1"/>
          <p:nvPr/>
        </p:nvSpPr>
        <p:spPr>
          <a:xfrm>
            <a:off x="542258" y="4630478"/>
            <a:ext cx="859642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600" i="1" dirty="0"/>
              <a:t>DOE’s decision to allow all Triad line item projects to proceed under the approved EVMS self governance processes a </a:t>
            </a:r>
            <a:r>
              <a:rPr lang="en-US" sz="1600" i="1" u="sng" dirty="0"/>
              <a:t>major reduction in project effort and expenditure</a:t>
            </a:r>
            <a:r>
              <a:rPr lang="en-US" sz="1600" i="1" dirty="0"/>
              <a:t> going forward.  </a:t>
            </a:r>
          </a:p>
        </p:txBody>
      </p:sp>
    </p:spTree>
    <p:extLst>
      <p:ext uri="{BB962C8B-B14F-4D97-AF65-F5344CB8AC3E}">
        <p14:creationId xmlns:p14="http://schemas.microsoft.com/office/powerpoint/2010/main" val="22613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0549-0074-F1CB-0D58-10E1D4B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15E50-780D-09B9-0C21-F412EC2E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957A3-7AC3-B44F-D85B-AC265697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4FAC832-130B-793B-F4CF-F1B087F797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6413" y="942976"/>
          <a:ext cx="6591934" cy="4329111"/>
        </p:xfrm>
        <a:graphic>
          <a:graphicData uri="http://schemas.openxmlformats.org/drawingml/2006/table">
            <a:tbl>
              <a:tblPr/>
              <a:tblGrid>
                <a:gridCol w="994144">
                  <a:extLst>
                    <a:ext uri="{9D8B030D-6E8A-4147-A177-3AD203B41FA5}">
                      <a16:colId xmlns:a16="http://schemas.microsoft.com/office/drawing/2014/main" val="2731540870"/>
                    </a:ext>
                  </a:extLst>
                </a:gridCol>
                <a:gridCol w="932965">
                  <a:extLst>
                    <a:ext uri="{9D8B030D-6E8A-4147-A177-3AD203B41FA5}">
                      <a16:colId xmlns:a16="http://schemas.microsoft.com/office/drawing/2014/main" val="958620897"/>
                    </a:ext>
                  </a:extLst>
                </a:gridCol>
                <a:gridCol w="932965">
                  <a:extLst>
                    <a:ext uri="{9D8B030D-6E8A-4147-A177-3AD203B41FA5}">
                      <a16:colId xmlns:a16="http://schemas.microsoft.com/office/drawing/2014/main" val="559504090"/>
                    </a:ext>
                  </a:extLst>
                </a:gridCol>
                <a:gridCol w="932965">
                  <a:extLst>
                    <a:ext uri="{9D8B030D-6E8A-4147-A177-3AD203B41FA5}">
                      <a16:colId xmlns:a16="http://schemas.microsoft.com/office/drawing/2014/main" val="678924383"/>
                    </a:ext>
                  </a:extLst>
                </a:gridCol>
                <a:gridCol w="932965">
                  <a:extLst>
                    <a:ext uri="{9D8B030D-6E8A-4147-A177-3AD203B41FA5}">
                      <a16:colId xmlns:a16="http://schemas.microsoft.com/office/drawing/2014/main" val="1686032265"/>
                    </a:ext>
                  </a:extLst>
                </a:gridCol>
                <a:gridCol w="932965">
                  <a:extLst>
                    <a:ext uri="{9D8B030D-6E8A-4147-A177-3AD203B41FA5}">
                      <a16:colId xmlns:a16="http://schemas.microsoft.com/office/drawing/2014/main" val="2218537776"/>
                    </a:ext>
                  </a:extLst>
                </a:gridCol>
                <a:gridCol w="932965">
                  <a:extLst>
                    <a:ext uri="{9D8B030D-6E8A-4147-A177-3AD203B41FA5}">
                      <a16:colId xmlns:a16="http://schemas.microsoft.com/office/drawing/2014/main" val="2512015026"/>
                    </a:ext>
                  </a:extLst>
                </a:gridCol>
              </a:tblGrid>
              <a:tr h="665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A. ORGANIZING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A.1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Product-Oriented Work Breakdown Structure (WBS)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A.2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Breakdown Structure (WBS) Hierarchy 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A.3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Organizational Breakdown Structure (OBS)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A.4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System with Common Structures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A.5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Control Account (CA) to Organizational Element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8774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22010"/>
                  </a:ext>
                </a:extLst>
              </a:tr>
              <a:tr h="665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 PLANNING &amp; SCHEDULING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B.1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Authorized, Time-Phased Work Scope 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B.2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Schedule Provides Current Status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B.3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Horizontal Integration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B.4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Vertical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Integration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B.5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Integrated Master Schedule (IMS) Resources 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240197"/>
                  </a:ext>
                </a:extLst>
              </a:tr>
              <a:tr h="66531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B.6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B.7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Critical Path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and Float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B.8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Schedule Margin (SM)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B.9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Progress Measures and Indicators 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B.10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Time-Phased Performance Measurement Baseline (PMB)</a:t>
                      </a: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0737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075205"/>
                  </a:ext>
                </a:extLst>
              </a:tr>
              <a:tr h="665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 BUDGETING &amp; WORK AUTHORIZATION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C.1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Scope, Schedule, and Budget Alignment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C.2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Summary Level Planning Packages (SLPPs)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C.3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Authorization Documents (WADs)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C.4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Authorization Prior to Performance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C.5 </a:t>
                      </a:r>
                      <a:b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Budgeting by Elements of Cost (EOC)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C.6 </a:t>
                      </a:r>
                      <a:b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Package Planning, Distinguishability </a:t>
                      </a:r>
                      <a:b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and Duration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80000"/>
                  </a:ext>
                </a:extLst>
              </a:tr>
              <a:tr h="66531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C.7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Measurable Units and Budget Substantiation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C.8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Appropriate Assignment of Earned Value Techniques (EVTs)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C.9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Identify and Control Level of Effort (LOE) Work Scope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C.10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Identify Management Reserve (MR) Budget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C.11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Undistributed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(UB)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C.12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Reconcile to Target Cost Goal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0602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15543"/>
                  </a:ext>
                </a:extLst>
              </a:tr>
              <a:tr h="665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D. ACCOUNTING CONSIDERATIONS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D.1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Direct Costs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D.2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Actual Cost Reconciliation 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D.3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Recording Direct Costs to Control Accounts and/or Work Packages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D.4 </a:t>
                      </a:r>
                      <a:b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Direct Cost Breakdown Summary</a:t>
                      </a:r>
                    </a:p>
                  </a:txBody>
                  <a:tcPr marL="2294" marR="2294" marT="2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4" marR="2294" marT="2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901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9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C163-258B-BCDC-92FA-73A4408E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Results – Cont’d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C108F-2EF3-0CE1-5132-F7141F42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67507-1A88-E371-3344-2FAC0284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042362C-5C04-0C73-26F5-1A990A42A7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7290" y="942974"/>
          <a:ext cx="6266492" cy="4329115"/>
        </p:xfrm>
        <a:graphic>
          <a:graphicData uri="http://schemas.openxmlformats.org/drawingml/2006/table">
            <a:tbl>
              <a:tblPr/>
              <a:tblGrid>
                <a:gridCol w="945062">
                  <a:extLst>
                    <a:ext uri="{9D8B030D-6E8A-4147-A177-3AD203B41FA5}">
                      <a16:colId xmlns:a16="http://schemas.microsoft.com/office/drawing/2014/main" val="4232715220"/>
                    </a:ext>
                  </a:extLst>
                </a:gridCol>
                <a:gridCol w="886905">
                  <a:extLst>
                    <a:ext uri="{9D8B030D-6E8A-4147-A177-3AD203B41FA5}">
                      <a16:colId xmlns:a16="http://schemas.microsoft.com/office/drawing/2014/main" val="1829002298"/>
                    </a:ext>
                  </a:extLst>
                </a:gridCol>
                <a:gridCol w="886905">
                  <a:extLst>
                    <a:ext uri="{9D8B030D-6E8A-4147-A177-3AD203B41FA5}">
                      <a16:colId xmlns:a16="http://schemas.microsoft.com/office/drawing/2014/main" val="2422556594"/>
                    </a:ext>
                  </a:extLst>
                </a:gridCol>
                <a:gridCol w="886905">
                  <a:extLst>
                    <a:ext uri="{9D8B030D-6E8A-4147-A177-3AD203B41FA5}">
                      <a16:colId xmlns:a16="http://schemas.microsoft.com/office/drawing/2014/main" val="1363548529"/>
                    </a:ext>
                  </a:extLst>
                </a:gridCol>
                <a:gridCol w="886905">
                  <a:extLst>
                    <a:ext uri="{9D8B030D-6E8A-4147-A177-3AD203B41FA5}">
                      <a16:colId xmlns:a16="http://schemas.microsoft.com/office/drawing/2014/main" val="3007873485"/>
                    </a:ext>
                  </a:extLst>
                </a:gridCol>
                <a:gridCol w="886905">
                  <a:extLst>
                    <a:ext uri="{9D8B030D-6E8A-4147-A177-3AD203B41FA5}">
                      <a16:colId xmlns:a16="http://schemas.microsoft.com/office/drawing/2014/main" val="458253149"/>
                    </a:ext>
                  </a:extLst>
                </a:gridCol>
                <a:gridCol w="886905">
                  <a:extLst>
                    <a:ext uri="{9D8B030D-6E8A-4147-A177-3AD203B41FA5}">
                      <a16:colId xmlns:a16="http://schemas.microsoft.com/office/drawing/2014/main" val="2944014842"/>
                    </a:ext>
                  </a:extLst>
                </a:gridCol>
              </a:tblGrid>
              <a:tr h="63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E. INDIRECT BUDGET &amp; COST MANAGEMENT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E.1 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Account Organization Structure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E.2 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Budget Management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E.3. 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Record/Allocate Indirect Costs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E.4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Indirect Variance Analysis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918125"/>
                  </a:ext>
                </a:extLst>
              </a:tr>
              <a:tr h="1068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262589"/>
                  </a:ext>
                </a:extLst>
              </a:tr>
              <a:tr h="63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F. ANALYSIS &amp; MANAGEMENT REPORTING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F.1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Calculating Variances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F.2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Variances to Control Accounts (CAs)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F.3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Measurement Information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F.4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Management Analysis and Corrective Actions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F.5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Estimates at Completion (EAC)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700020"/>
                  </a:ext>
                </a:extLst>
              </a:tr>
              <a:tr h="1068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746384"/>
                  </a:ext>
                </a:extLst>
              </a:tr>
              <a:tr h="63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G. CHANGE CONTROL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G.1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Controlling Management Reserve and Undistributed Budget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G.2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Incorporate Changes in a Timely Manner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G.3 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Changes Reconciliation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G.4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Control of Retroactive Changes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G.5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Preventing Unauthorized Revisions to the CBB/PBB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G.6 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Target Baseline/Over Target Schedule Authorization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33027"/>
                  </a:ext>
                </a:extLst>
              </a:tr>
              <a:tr h="1068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687078"/>
                  </a:ext>
                </a:extLst>
              </a:tr>
              <a:tr h="63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H. MATERIAL MANAGEMENT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H.1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Recording Actual Material Costs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H.2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Material Performance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H.3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Residual Material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H.4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Material Price/Usage Variance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H.5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Identification of Unit Costs and Lot Costs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573439"/>
                  </a:ext>
                </a:extLst>
              </a:tr>
              <a:tr h="1068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39564"/>
                  </a:ext>
                </a:extLst>
              </a:tr>
              <a:tr h="63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 SUBCONTRACT MANAGEMENT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I.1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Subcontract Identification and Requirements Flow Down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I.2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Subcontractor Integration and Analysis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I.3 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Subcontract Oversight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023614"/>
                  </a:ext>
                </a:extLst>
              </a:tr>
              <a:tr h="10686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636044"/>
                  </a:ext>
                </a:extLst>
              </a:tr>
              <a:tr h="63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J. RISK MANAGEMENT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J.1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Identify and Analyze Risk 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J.2 </a:t>
                      </a:r>
                      <a:b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Integration</a:t>
                      </a:r>
                    </a:p>
                  </a:txBody>
                  <a:tcPr marL="2181" marR="2181" marT="2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1" marR="2181" marT="2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8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1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AB94-5340-4AE2-B5FA-1D82BA62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37650" cy="820911"/>
          </a:xfrm>
        </p:spPr>
        <p:txBody>
          <a:bodyPr/>
          <a:lstStyle/>
          <a:p>
            <a:r>
              <a:rPr lang="en-US" dirty="0"/>
              <a:t>Triad’s Project Data can be Trusted: March ‘23 Data &amp; Trends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25BF-7F6B-464D-93E7-5CFE4EB6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0F714-BA00-4148-9494-E96692DE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CF221-DC71-A4F6-01D6-F4282BE7E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5"/>
          <a:stretch/>
        </p:blipFill>
        <p:spPr>
          <a:xfrm>
            <a:off x="112448" y="821961"/>
            <a:ext cx="8824218" cy="45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7F86-8CA8-8391-249A-BCD7776E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" y="-15696"/>
            <a:ext cx="8229600" cy="820911"/>
          </a:xfrm>
        </p:spPr>
        <p:txBody>
          <a:bodyPr/>
          <a:lstStyle/>
          <a:p>
            <a:r>
              <a:rPr lang="en-US" dirty="0"/>
              <a:t>Triad</a:t>
            </a:r>
            <a:r>
              <a:rPr lang="en-US" baseline="0" dirty="0"/>
              <a:t> EV </a:t>
            </a:r>
            <a:r>
              <a:rPr lang="en-US" dirty="0"/>
              <a:t>Environmental Factors Showing Improvement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E44A0-1E24-83E0-3C2F-A6F86BEE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85A49-C156-5679-ED74-86CBB83A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EE9F6F-7C80-D8FD-9909-9C1605719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954656"/>
              </p:ext>
            </p:extLst>
          </p:nvPr>
        </p:nvGraphicFramePr>
        <p:xfrm>
          <a:off x="457200" y="942975"/>
          <a:ext cx="8163017" cy="428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0C62DC-4EDC-86EE-9A08-6F183D9F0858}"/>
              </a:ext>
            </a:extLst>
          </p:cNvPr>
          <p:cNvSpPr txBox="1"/>
          <p:nvPr/>
        </p:nvSpPr>
        <p:spPr>
          <a:xfrm>
            <a:off x="7142678" y="1276248"/>
            <a:ext cx="1856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90 Point Improvement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AF74F-A80B-F8E0-AF32-2F7805B88CCB}"/>
              </a:ext>
            </a:extLst>
          </p:cNvPr>
          <p:cNvSpPr txBox="1"/>
          <p:nvPr/>
        </p:nvSpPr>
        <p:spPr>
          <a:xfrm>
            <a:off x="7142679" y="2089293"/>
            <a:ext cx="1856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251 Point Improvement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B0A32-20CD-9CED-4D21-045CFCA14AED}"/>
              </a:ext>
            </a:extLst>
          </p:cNvPr>
          <p:cNvSpPr txBox="1"/>
          <p:nvPr/>
        </p:nvSpPr>
        <p:spPr>
          <a:xfrm>
            <a:off x="7152704" y="2960481"/>
            <a:ext cx="1856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121 Point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F2AED-20DD-147C-F31C-44BD689FD9E3}"/>
              </a:ext>
            </a:extLst>
          </p:cNvPr>
          <p:cNvSpPr txBox="1"/>
          <p:nvPr/>
        </p:nvSpPr>
        <p:spPr>
          <a:xfrm>
            <a:off x="7142680" y="3872343"/>
            <a:ext cx="1856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95 Point Improvement</a:t>
            </a:r>
          </a:p>
        </p:txBody>
      </p:sp>
    </p:spTree>
    <p:extLst>
      <p:ext uri="{BB962C8B-B14F-4D97-AF65-F5344CB8AC3E}">
        <p14:creationId xmlns:p14="http://schemas.microsoft.com/office/powerpoint/2010/main" val="190222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C6FA-AC2D-D7D1-B841-FCC7FAD2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28" y="101010"/>
            <a:ext cx="8229600" cy="613577"/>
          </a:xfrm>
        </p:spPr>
        <p:txBody>
          <a:bodyPr/>
          <a:lstStyle/>
          <a:p>
            <a:r>
              <a:rPr lang="en-US" dirty="0"/>
              <a:t>Longer-Term Improvements Underway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77771-D2F8-599E-7389-ACE118E7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6/20/2023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20CC-C5D3-D762-391D-A72B3E99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8B6C97F-BE1B-B97E-E89C-3F0A4A32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7" y="802672"/>
            <a:ext cx="8594533" cy="45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iad Blue Widescreen" id="{EAFBC74D-899A-4D97-943D-7066EE6A8E89}" vid="{D2AD931A-A2E9-49E5-95FA-8DFD61B54366}"/>
    </a:ext>
  </a:extLst>
</a:theme>
</file>

<file path=ppt/theme/theme2.xml><?xml version="1.0" encoding="utf-8"?>
<a:theme xmlns:a="http://schemas.openxmlformats.org/drawingml/2006/main" name="Main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beta-blue-wide</Template>
  <TotalTime>71921</TotalTime>
  <Words>1015</Words>
  <Application>Microsoft Office PowerPoint</Application>
  <PresentationFormat>On-screen Show (16:10)</PresentationFormat>
  <Paragraphs>139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Acumin Pro</vt:lpstr>
      <vt:lpstr>Arial</vt:lpstr>
      <vt:lpstr>Calibri</vt:lpstr>
      <vt:lpstr>System Font Regular</vt:lpstr>
      <vt:lpstr>Wingdings</vt:lpstr>
      <vt:lpstr>Office Theme</vt:lpstr>
      <vt:lpstr>Main</vt:lpstr>
      <vt:lpstr>TRIAD SELF GOVERNANCE </vt:lpstr>
      <vt:lpstr>Bottom Line Up Front</vt:lpstr>
      <vt:lpstr>TLW EVMS Active Surveillance – A Big Win for Triad</vt:lpstr>
      <vt:lpstr>TLW Project – Active Surveillance Results</vt:lpstr>
      <vt:lpstr>Maturity Results</vt:lpstr>
      <vt:lpstr>Maturity Results – Cont’d</vt:lpstr>
      <vt:lpstr>Triad’s Project Data can be Trusted: March ‘23 Data &amp; Trends</vt:lpstr>
      <vt:lpstr>Triad EV Environmental Factors Showing Improvement </vt:lpstr>
      <vt:lpstr>Longer-Term Improvements Underway</vt:lpstr>
      <vt:lpstr>PARS Cost/Schedule Performance Summary: Apr 2023 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LANL Admin</dc:creator>
  <cp:lastModifiedBy>Marbourg, Douglas C</cp:lastModifiedBy>
  <cp:revision>113</cp:revision>
  <cp:lastPrinted>2023-06-07T15:07:53Z</cp:lastPrinted>
  <dcterms:created xsi:type="dcterms:W3CDTF">2019-02-13T01:05:56Z</dcterms:created>
  <dcterms:modified xsi:type="dcterms:W3CDTF">2023-06-20T17:43:51Z</dcterms:modified>
</cp:coreProperties>
</file>