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3792" autoAdjust="0"/>
  </p:normalViewPr>
  <p:slideViewPr>
    <p:cSldViewPr snapToGrid="0">
      <p:cViewPr varScale="1">
        <p:scale>
          <a:sx n="86" d="100"/>
          <a:sy n="86" d="100"/>
        </p:scale>
        <p:origin x="57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84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3906DD-5D18-10CF-6495-F7354E790E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F2F8C8-A0FA-6B65-6707-3DC90024E7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64E26-FE0D-47F3-AD29-6E11D9AB8F7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A2E0FC-5B81-99A9-59A9-E2E88E739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5258F4-3E6F-4CE7-AFA5-8EC254585E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C760F-1E9D-4277-B015-ED9C5BDF0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21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5F216-1329-4EE1-8554-C9C2F0DF945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4C3D6-53D0-4CBB-9EAC-D84876853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07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19DC-730C-4CD9-98EB-9331FCCACC0D}" type="datetime1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CLEARPLAN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7D1C-46AB-4AB6-B402-2059F1530A2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Shape&#10;&#10;Description automatically generated">
            <a:extLst>
              <a:ext uri="{FF2B5EF4-FFF2-40B4-BE49-F238E27FC236}">
                <a16:creationId xmlns:a16="http://schemas.microsoft.com/office/drawing/2014/main" id="{BF9023AF-E398-004D-A9D0-CAFFE56126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658" y="835989"/>
            <a:ext cx="3354691" cy="68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66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C5E2-7993-4349-BD5F-6196341E4637}" type="datetime1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CLEARPLAN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7D1C-46AB-4AB6-B402-2059F153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2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15EE-AB2C-4A8C-9FE4-C895F83834E6}" type="datetime1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CLEARPLAN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7D1C-46AB-4AB6-B402-2059F153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7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687" y="381934"/>
            <a:ext cx="9522772" cy="887889"/>
          </a:xfrm>
        </p:spPr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6775" y="1365037"/>
            <a:ext cx="11340548" cy="4836980"/>
          </a:xfrm>
        </p:spPr>
        <p:txBody>
          <a:bodyPr/>
          <a:lstStyle>
            <a:lvl1pPr marL="91440" indent="-91440">
              <a:buFontTx/>
              <a:buBlip>
                <a:blip r:embed="rId2"/>
              </a:buBlip>
              <a:defRPr sz="3200"/>
            </a:lvl1pPr>
            <a:lvl2pPr marL="384048" indent="-182880">
              <a:buClr>
                <a:schemeClr val="accent6"/>
              </a:buClr>
              <a:buFont typeface="Wingdings" panose="05000000000000000000" pitchFamily="2" charset="2"/>
              <a:buChar char="§"/>
              <a:defRPr sz="28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54D8-B159-4301-B884-A2C081554A6C}" type="datetime1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CLEARPLAN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7D1C-46AB-4AB6-B402-2059F153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9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5E46-5D5A-45CC-B17B-B74B30711744}" type="datetime1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CLEARPLAN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7D1C-46AB-4AB6-B402-2059F1530A2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53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98500" y="357809"/>
            <a:ext cx="10058400" cy="89759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3730" y="1322026"/>
            <a:ext cx="5011309" cy="490980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4371" y="1322027"/>
            <a:ext cx="5011309" cy="490980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9D1B-D35F-41C5-9409-64FF290F8A8B}" type="datetime1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CLEARPLAN PROPRIETARY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7D1C-46AB-4AB6-B402-2059F153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5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18986" y="437322"/>
            <a:ext cx="10058400" cy="828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314036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050317"/>
            <a:ext cx="4937760" cy="41318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314036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050317"/>
            <a:ext cx="4937760" cy="41318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C661-5136-4B82-BE67-2789234E5A33}" type="datetime1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CLEARPLAN PROPRIETARY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7D1C-46AB-4AB6-B402-2059F153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2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61" y="437322"/>
            <a:ext cx="10445182" cy="8280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40EF-22B8-47E0-8347-17C56684D6FE}" type="datetime1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CLEARPLAN PROPRIETARY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7D1C-46AB-4AB6-B402-2059F153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783A-3A43-4A31-B6AC-01EC1AD72A03}" type="datetime1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CLEARPLAN PROPRIETARY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7D1C-46AB-4AB6-B402-2059F153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5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8015FA4-3CDD-4377-B023-ABFAB4FB6A5E}" type="datetime1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CLEARPLAN PROPRIETARY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757D1C-46AB-4AB6-B402-2059F153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6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8FD7-7416-4F83-A05B-136C8CBB591A}" type="datetime1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CLEARPLAN PROPRIETARY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7D1C-46AB-4AB6-B402-2059F153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0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5260" y="457686"/>
            <a:ext cx="9227839" cy="788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496" y="1305402"/>
            <a:ext cx="10420184" cy="490392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90344" y="644683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3D2C5A8-D859-4948-B2E1-E6D1AD2DEAB3}" type="datetime1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80" y="6443794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i="0" cap="all" baseline="0">
                <a:solidFill>
                  <a:srgbClr val="FFFFFF"/>
                </a:solidFill>
                <a:latin typeface="Gotham Light" pitchFamily="50" charset="0"/>
              </a:defRPr>
            </a:lvl1pPr>
          </a:lstStyle>
          <a:p>
            <a:r>
              <a:rPr lang="en-US"/>
              <a:t>CLEARPLAN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2757D1C-46AB-4AB6-B402-2059F1530A2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hape&#10;&#10;Description automatically generated">
            <a:extLst>
              <a:ext uri="{FF2B5EF4-FFF2-40B4-BE49-F238E27FC236}">
                <a16:creationId xmlns:a16="http://schemas.microsoft.com/office/drawing/2014/main" id="{5F312B03-7DB9-976B-72F1-3A682EC403D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099" y="104671"/>
            <a:ext cx="2214186" cy="451919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8CD5F58-FCE2-9B08-F98B-FBC0DC246392}"/>
              </a:ext>
            </a:extLst>
          </p:cNvPr>
          <p:cNvCxnSpPr>
            <a:cxnSpLocks/>
          </p:cNvCxnSpPr>
          <p:nvPr userDrawn="1"/>
        </p:nvCxnSpPr>
        <p:spPr>
          <a:xfrm>
            <a:off x="-8313" y="1305098"/>
            <a:ext cx="12200313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11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0" kern="1200" spc="-50" baseline="0">
          <a:solidFill>
            <a:schemeClr val="accent6"/>
          </a:solidFill>
          <a:latin typeface="Gotham Black" pitchFamily="50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200" kern="1200">
          <a:solidFill>
            <a:schemeClr val="accent6"/>
          </a:solidFill>
          <a:latin typeface="Gotham" panose="02000504050000020004" pitchFamily="2" charset="0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Tx/>
        <a:buBlip>
          <a:blip r:embed="rId14"/>
        </a:buBlip>
        <a:defRPr sz="2800" kern="1200">
          <a:solidFill>
            <a:schemeClr val="accent6"/>
          </a:solidFill>
          <a:latin typeface="Gotham" panose="02000504050000020004" pitchFamily="2" charset="0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6"/>
        </a:buClr>
        <a:buFont typeface="Wingdings" panose="05000000000000000000" pitchFamily="2" charset="2"/>
        <a:buChar char="§"/>
        <a:defRPr sz="2000" kern="1200">
          <a:solidFill>
            <a:schemeClr val="accent6"/>
          </a:solidFill>
          <a:latin typeface="Gotham" panose="02000504050000020004" pitchFamily="2" charset="0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6"/>
        </a:buClr>
        <a:buFont typeface="Wingdings" panose="05000000000000000000" pitchFamily="2" charset="2"/>
        <a:buChar char="§"/>
        <a:defRPr sz="2000" kern="1200">
          <a:solidFill>
            <a:schemeClr val="accent6"/>
          </a:solidFill>
          <a:latin typeface="Gotham" panose="02000504050000020004" pitchFamily="2" charset="0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6"/>
        </a:buClr>
        <a:buFont typeface="Wingdings" panose="05000000000000000000" pitchFamily="2" charset="2"/>
        <a:buChar char="§"/>
        <a:defRPr sz="2000" kern="1200">
          <a:solidFill>
            <a:schemeClr val="accent6"/>
          </a:solidFill>
          <a:latin typeface="Gotham" panose="02000504050000020004" pitchFamily="2" charset="0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7A987-16D7-9701-7B1B-6F8A0080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6259"/>
            <a:ext cx="9522772" cy="887889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+mn-lt"/>
                <a:cs typeface="Calibri" panose="020F0502020204030204" pitchFamily="34" charset="0"/>
              </a:rPr>
              <a:t>EFCOG - IMS Peer Review Working Group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F51C6F-69D9-F79F-39B4-BF7F49849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CLEARPLAN PROPRIETARY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B1EE8B-36A1-E89C-0C84-8991A882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7D1C-46AB-4AB6-B402-2059F1530A2D}" type="slidenum">
              <a:rPr lang="en-US" smtClean="0"/>
              <a:t>1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0F3A95A-B0EA-C318-2FE9-05F6A3FF4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38" y="1365250"/>
            <a:ext cx="11731625" cy="483711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0DD"/>
              </a:buClr>
              <a:buSzPct val="60000"/>
              <a:buNone/>
              <a:defRPr/>
            </a:pPr>
            <a:r>
              <a:rPr lang="en-US" sz="2400" b="1" u="sng" dirty="0">
                <a:solidFill>
                  <a:srgbClr val="1B3668"/>
                </a:solidFill>
                <a:latin typeface="+mn-lt"/>
                <a:cs typeface="Arial"/>
              </a:rPr>
              <a:t>Purpose:</a:t>
            </a:r>
            <a:r>
              <a:rPr lang="en-US" sz="2400" dirty="0">
                <a:solidFill>
                  <a:srgbClr val="1B3668"/>
                </a:solidFill>
                <a:latin typeface="+mn-lt"/>
                <a:cs typeface="Arial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main purpose of this white paper is to provide best practices related to performing an Integrated Master Schedule Peer Review leading up to Critical Decision Reviews (CD-0, CD-1, CD-2, and CD-2/3) on Capital Projects in the DOE.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0DD"/>
              </a:buClr>
              <a:buSzPct val="60000"/>
              <a:buNone/>
              <a:tabLst/>
              <a:defRPr/>
            </a:pPr>
            <a:endParaRPr kumimoji="0" lang="en-US" sz="2000" b="1" i="0" strike="noStrike" kern="1200" cap="none" spc="0" normalizeH="0" baseline="0" noProof="0" dirty="0">
              <a:ln>
                <a:noFill/>
              </a:ln>
              <a:solidFill>
                <a:srgbClr val="1B3668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0DD"/>
              </a:buClr>
              <a:buSzPct val="60000"/>
              <a:buNone/>
              <a:tabLst/>
              <a:defRPr/>
            </a:pPr>
            <a:r>
              <a:rPr lang="en-US" sz="20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Attendees: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Derek Lehman, Jeff Wilson, Julia Fulbright, Melanie McAnally, Garrett Richardson, JT Thomas, Justin Ford, Daniel Goldsmith, Tim Heath (Wanted to have someone from SRS attend, but haven’t heard from anyone)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0DD"/>
              </a:buClr>
              <a:buSzPct val="60000"/>
              <a:buFont typeface="Arial" panose="020B0604020202020204" pitchFamily="34" charset="0"/>
              <a:buChar char="•"/>
              <a:tabLst/>
              <a:defRPr/>
            </a:pPr>
            <a:endParaRPr lang="en-U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0DD"/>
              </a:buClr>
              <a:buSzPct val="60000"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Draft outline has been developed, very early stages and will change.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0DD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Early 2024 Completion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0DD"/>
              </a:buClr>
              <a:buSzPct val="60000"/>
              <a:buFont typeface="Arial" panose="020B0604020202020204" pitchFamily="34" charset="0"/>
              <a:buChar char="•"/>
              <a:tabLst/>
              <a:defRPr/>
            </a:pPr>
            <a:endParaRPr lang="en-US" sz="2000" b="1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0DD"/>
              </a:buClr>
              <a:buSzPct val="60000"/>
              <a:buFont typeface="Arial" panose="020B0604020202020204" pitchFamily="34" charset="0"/>
              <a:buChar char="•"/>
              <a:tabLst/>
              <a:defRPr/>
            </a:pPr>
            <a:endParaRPr lang="en-US" sz="2000" b="1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0DD"/>
              </a:buClr>
              <a:buSzPct val="60000"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Reference Documents: 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413.3B-24 Planning and Scheduling Guide, </a:t>
            </a:r>
            <a:r>
              <a:rPr lang="en-US" sz="2000" dirty="0">
                <a:highlight>
                  <a:srgbClr val="FFFF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IRSA SOP REV 1.0 SEPT2022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0DD"/>
              </a:buClr>
              <a:buSzPct val="60000"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1B3668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0" indent="0">
              <a:buNone/>
            </a:pP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7632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3">
      <a:dk1>
        <a:srgbClr val="1B3667"/>
      </a:dk1>
      <a:lt1>
        <a:sysClr val="window" lastClr="FFFFFF"/>
      </a:lt1>
      <a:dk2>
        <a:srgbClr val="00A1DD"/>
      </a:dk2>
      <a:lt2>
        <a:srgbClr val="CCDDEA"/>
      </a:lt2>
      <a:accent1>
        <a:srgbClr val="00A1DD"/>
      </a:accent1>
      <a:accent2>
        <a:srgbClr val="1B3667"/>
      </a:accent2>
      <a:accent3>
        <a:srgbClr val="00A1DD"/>
      </a:accent3>
      <a:accent4>
        <a:srgbClr val="CC0FC8"/>
      </a:accent4>
      <a:accent5>
        <a:srgbClr val="00A1DD"/>
      </a:accent5>
      <a:accent6>
        <a:srgbClr val="1B3667"/>
      </a:accent6>
      <a:hlink>
        <a:srgbClr val="2998E3"/>
      </a:hlink>
      <a:folHlink>
        <a:srgbClr val="993383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3 ClearPlan PowerPoint Template" id="{C8706AB7-F7F3-49E0-AED9-50C6909C6E63}" vid="{73BC462E-F8CB-4D52-A77F-FBB81EF2560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d24b4c4-0123-41ee-9d09-d8bd69dbb4c2">
      <Terms xmlns="http://schemas.microsoft.com/office/infopath/2007/PartnerControls"/>
    </lcf76f155ced4ddcb4097134ff3c332f>
    <TaxCatchAll xmlns="f919511c-a444-45d0-bfeb-1e5f00b66e33" xsi:nil="true"/>
    <OnWeb xmlns="ed24b4c4-0123-41ee-9d09-d8bd69dbb4c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83E3014530F141AFE4CE862856A27B" ma:contentTypeVersion="18" ma:contentTypeDescription="Create a new document." ma:contentTypeScope="" ma:versionID="2f2fbbcc8baa26db68d6c857885bb389">
  <xsd:schema xmlns:xsd="http://www.w3.org/2001/XMLSchema" xmlns:xs="http://www.w3.org/2001/XMLSchema" xmlns:p="http://schemas.microsoft.com/office/2006/metadata/properties" xmlns:ns2="ed24b4c4-0123-41ee-9d09-d8bd69dbb4c2" xmlns:ns3="f919511c-a444-45d0-bfeb-1e5f00b66e33" targetNamespace="http://schemas.microsoft.com/office/2006/metadata/properties" ma:root="true" ma:fieldsID="6a0332248095abfe7329004ae9c1a5c7" ns2:_="" ns3:_="">
    <xsd:import namespace="ed24b4c4-0123-41ee-9d09-d8bd69dbb4c2"/>
    <xsd:import namespace="f919511c-a444-45d0-bfeb-1e5f00b66e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OnWeb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24b4c4-0123-41ee-9d09-d8bd69dbb4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62edc2f-6aff-490c-978a-53215b6caf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OnWeb" ma:index="22" nillable="true" ma:displayName="On Web" ma:format="Dropdown" ma:internalName="OnWeb">
      <xsd:simpleType>
        <xsd:restriction base="dms:Choice">
          <xsd:enumeration value="Yes"/>
          <xsd:enumeration value="No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19511c-a444-45d0-bfeb-1e5f00b66e33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48717dd2-ce2e-4de2-8b57-4021eb9f3767}" ma:internalName="TaxCatchAll" ma:showField="CatchAllData" ma:web="f919511c-a444-45d0-bfeb-1e5f00b66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2BAD1F-332A-45E0-BDA6-2382F43FB5C0}">
  <ds:schemaRefs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ed24b4c4-0123-41ee-9d09-d8bd69dbb4c2"/>
    <ds:schemaRef ds:uri="http://schemas.microsoft.com/office/infopath/2007/PartnerControls"/>
    <ds:schemaRef ds:uri="http://schemas.openxmlformats.org/package/2006/metadata/core-properties"/>
    <ds:schemaRef ds:uri="f919511c-a444-45d0-bfeb-1e5f00b66e3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527E697-B33A-47E7-8789-647F98470E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D8B647-9145-4C19-81D7-6DA7BD34D7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24b4c4-0123-41ee-9d09-d8bd69dbb4c2"/>
    <ds:schemaRef ds:uri="f919511c-a444-45d0-bfeb-1e5f00b66e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138096</TotalTime>
  <Words>129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Gotham</vt:lpstr>
      <vt:lpstr>Gotham Black</vt:lpstr>
      <vt:lpstr>Gotham Light</vt:lpstr>
      <vt:lpstr>Wingdings</vt:lpstr>
      <vt:lpstr>Retrospect</vt:lpstr>
      <vt:lpstr>EFCOG - IMS Peer Review Working Group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2023: A Decade of Excellence</dc:title>
  <dc:creator>Lana Thompson</dc:creator>
  <cp:lastModifiedBy>Janay Bloch</cp:lastModifiedBy>
  <cp:revision>36</cp:revision>
  <dcterms:created xsi:type="dcterms:W3CDTF">2023-01-25T19:58:42Z</dcterms:created>
  <dcterms:modified xsi:type="dcterms:W3CDTF">2023-09-12T20:24:26Z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0x010100C383E3014530F141AFE4CE862856A27B</vt:lpwstr>
  </property>
  <property fmtid="{D5CDD505-2E9C-101B-9397-08002B2CF9AE}" pid="3" name="MediaServiceImageTags">
    <vt:lpwstr/>
  </property>
</Properties>
</file>