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5"/>
  </p:sldMasterIdLst>
  <p:notesMasterIdLst>
    <p:notesMasterId r:id="rId9"/>
  </p:notesMasterIdLst>
  <p:handoutMasterIdLst>
    <p:handoutMasterId r:id="rId10"/>
  </p:handoutMasterIdLst>
  <p:sldIdLst>
    <p:sldId id="256" r:id="rId6"/>
    <p:sldId id="329" r:id="rId7"/>
    <p:sldId id="32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pitchFamily="34" charset="0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orient="horz" pos="911">
          <p15:clr>
            <a:srgbClr val="A4A3A4"/>
          </p15:clr>
        </p15:guide>
        <p15:guide id="3" orient="horz" pos="4039">
          <p15:clr>
            <a:srgbClr val="A4A3A4"/>
          </p15:clr>
        </p15:guide>
        <p15:guide id="4" pos="288">
          <p15:clr>
            <a:srgbClr val="A4A3A4"/>
          </p15:clr>
        </p15:guide>
        <p15:guide id="5" pos="1651">
          <p15:clr>
            <a:srgbClr val="A4A3A4"/>
          </p15:clr>
        </p15:guide>
        <p15:guide id="6" pos="2767">
          <p15:clr>
            <a:srgbClr val="A4A3A4"/>
          </p15:clr>
        </p15:guide>
        <p15:guide id="7" pos="5471">
          <p15:clr>
            <a:srgbClr val="A4A3A4"/>
          </p15:clr>
        </p15:guide>
        <p15:guide id="8" pos="1418">
          <p15:clr>
            <a:srgbClr val="A4A3A4"/>
          </p15:clr>
        </p15:guide>
        <p15:guide id="9" pos="4107">
          <p15:clr>
            <a:srgbClr val="A4A3A4"/>
          </p15:clr>
        </p15:guide>
        <p15:guide id="10" pos="2993">
          <p15:clr>
            <a:srgbClr val="A4A3A4"/>
          </p15:clr>
        </p15:guide>
        <p15:guide id="11" pos="43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 Condoleo" initials="E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F8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939" autoAdjust="0"/>
  </p:normalViewPr>
  <p:slideViewPr>
    <p:cSldViewPr snapToGrid="0" snapToObjects="1">
      <p:cViewPr>
        <p:scale>
          <a:sx n="111" d="100"/>
          <a:sy n="111" d="100"/>
        </p:scale>
        <p:origin x="-894" y="-48"/>
      </p:cViewPr>
      <p:guideLst>
        <p:guide orient="horz"/>
        <p:guide orient="horz" pos="911"/>
        <p:guide orient="horz" pos="4039"/>
        <p:guide pos="288"/>
        <p:guide pos="1651"/>
        <p:guide pos="2767"/>
        <p:guide pos="5471"/>
        <p:guide pos="1418"/>
        <p:guide pos="4107"/>
        <p:guide pos="2993"/>
        <p:guide pos="43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9BFD8D6A-6A53-47F3-810E-0CC551E90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3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</a:lstStyle>
          <a:p>
            <a:pPr>
              <a:defRPr/>
            </a:pPr>
            <a:fld id="{0D564F7F-74BB-4DF1-A421-E36E276B48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564F7F-74BB-4DF1-A421-E36E276B48F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9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AECOM_magenta-blue_spectr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0" y="6003925"/>
            <a:ext cx="9144000" cy="854075"/>
            <a:chOff x="0" y="3782"/>
            <a:chExt cx="5760" cy="538"/>
          </a:xfrm>
        </p:grpSpPr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0" y="3782"/>
              <a:ext cx="5760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defRPr/>
              </a:pPr>
              <a:endParaRPr lang="en-US" dirty="0">
                <a:latin typeface="Arial" charset="0"/>
                <a:ea typeface="Geneva" charset="-128"/>
                <a:cs typeface="+mn-cs"/>
              </a:endParaRPr>
            </a:p>
          </p:txBody>
        </p:sp>
        <p:pic>
          <p:nvPicPr>
            <p:cNvPr id="7" name="Picture 8" descr="AECOM_Logo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8" y="3899"/>
              <a:ext cx="828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428750"/>
            <a:ext cx="7123112" cy="1470025"/>
          </a:xfrm>
        </p:spPr>
        <p:txBody>
          <a:bodyPr/>
          <a:lstStyle>
            <a:lvl1pPr>
              <a:lnSpc>
                <a:spcPct val="9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1963" y="3486150"/>
            <a:ext cx="7123112" cy="863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0200"/>
            <a:ext cx="2057400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0200"/>
            <a:ext cx="6019800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0200"/>
            <a:ext cx="82184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001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8" descr="AECOM_Log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72413" y="6300788"/>
            <a:ext cx="8763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770438" y="6383338"/>
            <a:ext cx="1768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9" name="Rectangle 9"/>
          <p:cNvSpPr txBox="1">
            <a:spLocks noChangeArrowheads="1"/>
          </p:cNvSpPr>
          <p:nvPr/>
        </p:nvSpPr>
        <p:spPr bwMode="auto">
          <a:xfrm>
            <a:off x="2620963" y="6383338"/>
            <a:ext cx="17716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  <p:sp>
        <p:nvSpPr>
          <p:cNvPr id="10" name="Rectangle 10"/>
          <p:cNvSpPr txBox="1">
            <a:spLocks noChangeArrowheads="1"/>
          </p:cNvSpPr>
          <p:nvPr/>
        </p:nvSpPr>
        <p:spPr bwMode="auto">
          <a:xfrm>
            <a:off x="457200" y="6394450"/>
            <a:ext cx="17938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latin typeface="Arial" charset="0"/>
              <a:ea typeface="Geneva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+mj-lt"/>
          <a:ea typeface="Geneva" charset="-128"/>
          <a:cs typeface="Genev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  <a:ea typeface="Geneva" charset="-128"/>
          <a:cs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folHlink"/>
          </a:solidFill>
          <a:latin typeface="Arial" charset="0"/>
        </a:defRPr>
      </a:lvl9pPr>
    </p:titleStyle>
    <p:bodyStyle>
      <a:lvl1pPr marL="234950" indent="-234950" algn="l" rtl="0" eaLnBrk="0" fontAlgn="base" hangingPunct="0">
        <a:lnSpc>
          <a:spcPct val="95000"/>
        </a:lnSpc>
        <a:spcBef>
          <a:spcPct val="7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Geneva" charset="-128"/>
          <a:cs typeface="Geneva"/>
        </a:defRPr>
      </a:lvl1pPr>
      <a:lvl2pPr marL="488950" indent="-2333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Geneva" charset="-128"/>
          <a:cs typeface="Geneva"/>
        </a:defRPr>
      </a:lvl2pPr>
      <a:lvl3pPr marL="692150" indent="-1682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-128"/>
          <a:cs typeface="Geneva"/>
        </a:defRPr>
      </a:lvl3pPr>
      <a:lvl4pPr marL="895350" indent="-180975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Geneva" charset="-128"/>
          <a:cs typeface="Geneva"/>
        </a:defRPr>
      </a:lvl4pPr>
      <a:lvl5pPr marL="2057400" indent="-2286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  <a:cs typeface="Geneva"/>
        </a:defRPr>
      </a:lvl5pPr>
      <a:lvl6pPr marL="25146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6pPr>
      <a:lvl7pPr marL="29718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7pPr>
      <a:lvl8pPr marL="34290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8pPr>
      <a:lvl9pPr marL="3886200" indent="-228600" algn="l" rtl="0" eaLnBrk="1" fontAlgn="base" hangingPunct="1">
        <a:lnSpc>
          <a:spcPct val="95000"/>
        </a:lnSpc>
        <a:spcBef>
          <a:spcPct val="1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61962" y="1428750"/>
            <a:ext cx="7977188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</a:pPr>
            <a:r>
              <a:rPr lang="en-US" sz="3000" dirty="0" smtClean="0">
                <a:ea typeface="Geneva"/>
              </a:rPr>
              <a:t>EFCOG STARTUP AND COMMISSIONING</a:t>
            </a:r>
            <a:br>
              <a:rPr lang="en-US" sz="3000" dirty="0" smtClean="0">
                <a:ea typeface="Geneva"/>
              </a:rPr>
            </a:br>
            <a:r>
              <a:rPr lang="en-US" sz="3000" dirty="0" smtClean="0">
                <a:ea typeface="Geneva"/>
              </a:rPr>
              <a:t>TASK TEAM INTRODUCTION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1962" y="3917950"/>
            <a:ext cx="7123112" cy="8636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Geneva"/>
              </a:rPr>
              <a:t>Eugene M Balsmeier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ea typeface="Geneva"/>
              </a:rPr>
              <a:t>February 28,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BS – Excelsior College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US Navy 1971 - 1994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Enlisted operator (1971 – 1985) – Engineering Watch Supervisor (S5W/S6G) Engineering Officer of the Watch (A1W Prototype)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Naval Reactor’s Representative (1985 – 1994)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DOE/AECL Contractor (1994 – Present)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ESH&amp;QA: TRA/RWMC/CWI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Project Management: AECL Canada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Director Operations Technical Support: Managed 100 construction trades and managed SMP owners for Con Ops/LOTO/Work Control/ Hoisting &amp; Rigging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Deputy Director for Integrated Waste Treatment Unit: Commissioning and Start up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Restart manager for Waste Isolation Pilot Plant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483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Current readiness review process overly cumbersome, time consuming and expensive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Lack of consistency between organizations on definitions of findings/deficiencies/observations…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45985111"/>
      </p:ext>
    </p:extLst>
  </p:cSld>
  <p:clrMapOvr>
    <a:masterClrMapping/>
  </p:clrMapOvr>
</p:sld>
</file>

<file path=ppt/theme/theme1.xml><?xml version="1.0" encoding="utf-8"?>
<a:theme xmlns:a="http://schemas.openxmlformats.org/drawingml/2006/main" name="AECOM_PPT_Magenta Blue Option">
  <a:themeElements>
    <a:clrScheme name="Magenta Title_Magenta-Blue bk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3C1DF"/>
      </a:accent1>
      <a:accent2>
        <a:srgbClr val="85E61F"/>
      </a:accent2>
      <a:accent3>
        <a:srgbClr val="FFFFFF"/>
      </a:accent3>
      <a:accent4>
        <a:srgbClr val="000000"/>
      </a:accent4>
      <a:accent5>
        <a:srgbClr val="B7DDEC"/>
      </a:accent5>
      <a:accent6>
        <a:srgbClr val="78D01B"/>
      </a:accent6>
      <a:hlink>
        <a:srgbClr val="FC9F1A"/>
      </a:hlink>
      <a:folHlink>
        <a:srgbClr val="9C0880"/>
      </a:folHlink>
    </a:clrScheme>
    <a:fontScheme name="Magenta Title_Magenta-Blue bkg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genta Title_Magenta-Blue 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2">
        <a:dk1>
          <a:srgbClr val="000000"/>
        </a:dk1>
        <a:lt1>
          <a:srgbClr val="FFFFFF"/>
        </a:lt1>
        <a:dk2>
          <a:srgbClr val="000000"/>
        </a:dk2>
        <a:lt2>
          <a:srgbClr val="988F86"/>
        </a:lt2>
        <a:accent1>
          <a:srgbClr val="63C1DF"/>
        </a:accent1>
        <a:accent2>
          <a:srgbClr val="85E61F"/>
        </a:accent2>
        <a:accent3>
          <a:srgbClr val="FFFFFF"/>
        </a:accent3>
        <a:accent4>
          <a:srgbClr val="000000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genta Title_Magenta-Blue bkgd 3">
        <a:dk1>
          <a:srgbClr val="988F86"/>
        </a:dk1>
        <a:lt1>
          <a:srgbClr val="FFFFFF"/>
        </a:lt1>
        <a:dk2>
          <a:srgbClr val="000000"/>
        </a:dk2>
        <a:lt2>
          <a:srgbClr val="FFFFFF"/>
        </a:lt2>
        <a:accent1>
          <a:srgbClr val="63C1DF"/>
        </a:accent1>
        <a:accent2>
          <a:srgbClr val="85E61F"/>
        </a:accent2>
        <a:accent3>
          <a:srgbClr val="AAAAAA"/>
        </a:accent3>
        <a:accent4>
          <a:srgbClr val="DADADA"/>
        </a:accent4>
        <a:accent5>
          <a:srgbClr val="B7DDEC"/>
        </a:accent5>
        <a:accent6>
          <a:srgbClr val="78D01B"/>
        </a:accent6>
        <a:hlink>
          <a:srgbClr val="FC9F1A"/>
        </a:hlink>
        <a:folHlink>
          <a:srgbClr val="9C08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877700E5113843BB156AC860EBF871" ma:contentTypeVersion="" ma:contentTypeDescription="Create a new document." ma:contentTypeScope="" ma:versionID="37c74515fa0c0273c55b4fd0980640b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1c3cda2c8b39f88eabd54cbf92a846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7A02C4B-53CF-405C-BCDB-A964353CEE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DDFF9D-224F-4193-9137-8EB2D3847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CA6DFF-B5EE-4E14-A6CE-591D47356BED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3"/>
    <ds:schemaRef ds:uri="http://www.w3.org/XML/1998/namespace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29C2AC2A-DADA-49DE-A9EF-E5C34324AAC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5132</TotalTime>
  <Words>137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AECOM_PPT_Magenta Blue Option</vt:lpstr>
      <vt:lpstr>EFCOG STARTUP AND COMMISSIONING TASK TEAM INTRODUCTION</vt:lpstr>
      <vt:lpstr>EDUCATION AND EXPERIENCE</vt:lpstr>
      <vt:lpstr>POTENTIAL GAPS, NEEDS, CONCERNS</vt:lpstr>
    </vt:vector>
  </TitlesOfParts>
  <Company>AECOM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presentation template magenta/blue option</dc:title>
  <dc:creator>Lynch, Jean</dc:creator>
  <cp:lastModifiedBy>Ross, Lori</cp:lastModifiedBy>
  <cp:revision>503</cp:revision>
  <dcterms:created xsi:type="dcterms:W3CDTF">2009-12-14T19:19:20Z</dcterms:created>
  <dcterms:modified xsi:type="dcterms:W3CDTF">2017-02-22T19:17:53Z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0x01010013877700E5113843BB156AC860EBF871</vt:lpwstr>
  </property>
</Properties>
</file>