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5"/>
  </p:sldMasterIdLst>
  <p:notesMasterIdLst>
    <p:notesMasterId r:id="rId11"/>
  </p:notesMasterIdLst>
  <p:handoutMasterIdLst>
    <p:handoutMasterId r:id="rId12"/>
  </p:handoutMasterIdLst>
  <p:sldIdLst>
    <p:sldId id="256" r:id="rId6"/>
    <p:sldId id="329" r:id="rId7"/>
    <p:sldId id="330" r:id="rId8"/>
    <p:sldId id="327" r:id="rId9"/>
    <p:sldId id="32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 Condoleo" initials="E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8F8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939" autoAdjust="0"/>
  </p:normalViewPr>
  <p:slideViewPr>
    <p:cSldViewPr snapToGrid="0" snapToObjects="1">
      <p:cViewPr>
        <p:scale>
          <a:sx n="89" d="100"/>
          <a:sy n="89" d="100"/>
        </p:scale>
        <p:origin x="-1554" y="-432"/>
      </p:cViewPr>
      <p:guideLst>
        <p:guide orient="horz"/>
        <p:guide orient="horz" pos="911"/>
        <p:guide orient="horz" pos="4039"/>
        <p:guide pos="288"/>
        <p:guide pos="1651"/>
        <p:guide pos="2767"/>
        <p:guide pos="5471"/>
        <p:guide pos="1418"/>
        <p:guide pos="4107"/>
        <p:guide pos="2993"/>
        <p:guide pos="43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9BFD8D6A-6A53-47F3-810E-0CC551E901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32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0D564F7F-74BB-4DF1-A421-E36E276B4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03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564F7F-74BB-4DF1-A421-E36E276B48F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ECOM_magenta-blue_spectr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6003925"/>
            <a:ext cx="9144000" cy="854075"/>
            <a:chOff x="0" y="3782"/>
            <a:chExt cx="5760" cy="538"/>
          </a:xfrm>
        </p:grpSpPr>
        <p:sp>
          <p:nvSpPr>
            <p:cNvPr id="6" name="Rectangle 3"/>
            <p:cNvSpPr>
              <a:spLocks noChangeArrowheads="1"/>
            </p:cNvSpPr>
            <p:nvPr userDrawn="1"/>
          </p:nvSpPr>
          <p:spPr bwMode="auto">
            <a:xfrm>
              <a:off x="0" y="3782"/>
              <a:ext cx="5760" cy="5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defRPr/>
              </a:pPr>
              <a:endParaRPr lang="en-US" dirty="0">
                <a:latin typeface="Arial" charset="0"/>
                <a:ea typeface="Geneva" charset="-128"/>
                <a:cs typeface="+mn-cs"/>
              </a:endParaRPr>
            </a:p>
          </p:txBody>
        </p:sp>
        <p:pic>
          <p:nvPicPr>
            <p:cNvPr id="7" name="Picture 8" descr="AECOM_Logo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8" y="3899"/>
              <a:ext cx="82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1963" y="1428750"/>
            <a:ext cx="7123112" cy="1470025"/>
          </a:xfrm>
        </p:spPr>
        <p:txBody>
          <a:bodyPr/>
          <a:lstStyle>
            <a:lvl1pPr>
              <a:lnSpc>
                <a:spcPct val="90000"/>
              </a:lnSpc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1963" y="3486150"/>
            <a:ext cx="7123112" cy="863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0200"/>
            <a:ext cx="2057400" cy="5595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0200"/>
            <a:ext cx="6019800" cy="5595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0200"/>
            <a:ext cx="82184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001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28" name="Picture 8" descr="AECOM_Logo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72413" y="6300788"/>
            <a:ext cx="8763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4770438" y="6383338"/>
            <a:ext cx="1768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2620963" y="6383338"/>
            <a:ext cx="17716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  <p:sp>
        <p:nvSpPr>
          <p:cNvPr id="10" name="Rectangle 10"/>
          <p:cNvSpPr txBox="1">
            <a:spLocks noChangeArrowheads="1"/>
          </p:cNvSpPr>
          <p:nvPr/>
        </p:nvSpPr>
        <p:spPr bwMode="auto">
          <a:xfrm>
            <a:off x="457200" y="6394450"/>
            <a:ext cx="17938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+mj-lt"/>
          <a:ea typeface="Geneva" charset="-128"/>
          <a:cs typeface="Genev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9pPr>
    </p:titleStyle>
    <p:bodyStyle>
      <a:lvl1pPr marL="234950" indent="-234950" algn="l" rtl="0" eaLnBrk="0" fontAlgn="base" hangingPunct="0">
        <a:lnSpc>
          <a:spcPct val="95000"/>
        </a:lnSpc>
        <a:spcBef>
          <a:spcPct val="7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Geneva" charset="-128"/>
          <a:cs typeface="Geneva"/>
        </a:defRPr>
      </a:lvl1pPr>
      <a:lvl2pPr marL="488950" indent="-233363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Geneva" charset="-128"/>
          <a:cs typeface="Geneva"/>
        </a:defRPr>
      </a:lvl2pPr>
      <a:lvl3pPr marL="692150" indent="-168275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-128"/>
          <a:cs typeface="Geneva"/>
        </a:defRPr>
      </a:lvl3pPr>
      <a:lvl4pPr marL="895350" indent="-180975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Geneva" charset="-128"/>
          <a:cs typeface="Geneva"/>
        </a:defRPr>
      </a:lvl4pPr>
      <a:lvl5pPr marL="2057400" indent="-2286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  <a:cs typeface="Geneva"/>
        </a:defRPr>
      </a:lvl5pPr>
      <a:lvl6pPr marL="25146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61962" y="1428750"/>
            <a:ext cx="7977188" cy="14700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Aft>
                <a:spcPts val="0"/>
              </a:spcAft>
            </a:pPr>
            <a:r>
              <a:rPr lang="en-US" sz="3000" dirty="0" smtClean="0">
                <a:ea typeface="Geneva"/>
              </a:rPr>
              <a:t>EFCOG STARTUP AND COMMISSIONING</a:t>
            </a:r>
            <a:br>
              <a:rPr lang="en-US" sz="3000" dirty="0" smtClean="0">
                <a:ea typeface="Geneva"/>
              </a:rPr>
            </a:br>
            <a:r>
              <a:rPr lang="en-US" sz="3000" dirty="0" smtClean="0">
                <a:ea typeface="Geneva"/>
              </a:rPr>
              <a:t>TASK TEAM INTRODUCTION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1962" y="3917950"/>
            <a:ext cx="7123112" cy="8636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Geneva"/>
              </a:rPr>
              <a:t>Jim </a:t>
            </a:r>
            <a:r>
              <a:rPr lang="en-US" dirty="0" err="1" smtClean="0">
                <a:ea typeface="Geneva"/>
              </a:rPr>
              <a:t>Blankenhorn</a:t>
            </a:r>
            <a:endParaRPr lang="en-US" dirty="0" smtClean="0">
              <a:ea typeface="Geneva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ea typeface="Geneva"/>
              </a:rPr>
              <a:t>February 28,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6"/>
            <a:ext cx="8431212" cy="5191124"/>
          </a:xfrm>
        </p:spPr>
        <p:txBody>
          <a:bodyPr/>
          <a:lstStyle/>
          <a:p>
            <a:r>
              <a:rPr lang="en-US" dirty="0" smtClean="0"/>
              <a:t>BS Chemistry– Florida Institute of Technology, 1986</a:t>
            </a:r>
          </a:p>
          <a:p>
            <a:r>
              <a:rPr lang="en-US" dirty="0" smtClean="0"/>
              <a:t>MS HW Management – National Technological University, 1994</a:t>
            </a:r>
          </a:p>
          <a:p>
            <a:r>
              <a:rPr lang="en-US" dirty="0" smtClean="0"/>
              <a:t>Masters in Strategic Studies – US Army War College, 2010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United States Army – 31 years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Deputy Commanding General, 76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Division.  Command and control of Army Reserve Chemical, Biological, Radiological and Nuclear Forces.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Deputy Commanding General, Task Force 76.  Provide command/control/forces in support of Defense Support to Civilian Agencies to save lives, reduce suffering and reduce property damage in response to natural or man-made disasters in the United States.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Senior Chemical Corps officer in the Army Reserve responsible for manning, equipping, and training the force.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483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6"/>
            <a:ext cx="8335962" cy="519112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/>
              <a:t>Perma</a:t>
            </a:r>
            <a:r>
              <a:rPr lang="en-US" dirty="0" smtClean="0"/>
              <a:t>-Fix Environmental Services – </a:t>
            </a:r>
            <a:r>
              <a:rPr lang="en-US" dirty="0"/>
              <a:t>3</a:t>
            </a:r>
            <a:r>
              <a:rPr lang="en-US" dirty="0" smtClean="0"/>
              <a:t> years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Chief Operating Officer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Owner/Operator of four nuclear waste treatment facilities, nuclear services provider to radiological utilities, commercial nuclear, Corps of Engineer and Department of Energy projects.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N</a:t>
            </a:r>
            <a:r>
              <a:rPr lang="en-US" sz="1800" dirty="0" smtClean="0"/>
              <a:t>ational and International projects and waste management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Technology development for medical isotope production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696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5"/>
            <a:ext cx="8431212" cy="572452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AECOM  N&amp;E Technical Services – 27 years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Savannah River Site Waste Management Facility Manager, Nuclear Materials Operations, M&amp;O Chief Engineer, Nuclear Safety Project Manager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Los Alamos National Laboratory Senior Operations Manager, Facility Operations Director, Program Manager for Waste Operations, Radioactive Liquid Waste Facility and Environmental Remediation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West Valley Demonstration Project Deputy Project Manager, Environmental Remediation, Deactivation and Demolition, Waste Management, High Level Waste operations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Waste Isolation Pilot Plant Recovery Manager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Led Contractor Readiness Activity teams for TRU Reprocessing Facilities at Savannah River Site SRNL, F-Area and E-Area.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Restart/Start-up of nuclear facilities/processes at Savannah River Site, Los Alamos, West Valley Demonstration Project and the Waste Isolation Pilot Plant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 smtClean="0"/>
          </a:p>
          <a:p>
            <a:pPr marL="3657600" lvl="8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011679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GAPS, NEEDS,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62" y="923924"/>
            <a:ext cx="8535987" cy="54959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Review of existing DOE directives and standards indicates a need for additional guidance, pertinent to DOE’s activities and experiences, within the directives and standards system for startup, commissioning, and achievement of readiness.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Consistent understanding, identification and management of Findings.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8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645985111"/>
      </p:ext>
    </p:extLst>
  </p:cSld>
  <p:clrMapOvr>
    <a:masterClrMapping/>
  </p:clrMapOvr>
</p:sld>
</file>

<file path=ppt/theme/theme1.xml><?xml version="1.0" encoding="utf-8"?>
<a:theme xmlns:a="http://schemas.openxmlformats.org/drawingml/2006/main" name="AECOM_PPT_Magenta Blue Option">
  <a:themeElements>
    <a:clrScheme name="Magenta Title_Magenta-Blue bkg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3C1DF"/>
      </a:accent1>
      <a:accent2>
        <a:srgbClr val="85E61F"/>
      </a:accent2>
      <a:accent3>
        <a:srgbClr val="FFFFFF"/>
      </a:accent3>
      <a:accent4>
        <a:srgbClr val="000000"/>
      </a:accent4>
      <a:accent5>
        <a:srgbClr val="B7DDEC"/>
      </a:accent5>
      <a:accent6>
        <a:srgbClr val="78D01B"/>
      </a:accent6>
      <a:hlink>
        <a:srgbClr val="FC9F1A"/>
      </a:hlink>
      <a:folHlink>
        <a:srgbClr val="9C0880"/>
      </a:folHlink>
    </a:clrScheme>
    <a:fontScheme name="Magenta Title_Magenta-Blue bkg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genta Title_Magenta-Blue bkg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3C1DF"/>
        </a:accent1>
        <a:accent2>
          <a:srgbClr val="85E61F"/>
        </a:accent2>
        <a:accent3>
          <a:srgbClr val="FFFFFF"/>
        </a:accent3>
        <a:accent4>
          <a:srgbClr val="000000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enta Title_Magenta-Blue bkgd 2">
        <a:dk1>
          <a:srgbClr val="000000"/>
        </a:dk1>
        <a:lt1>
          <a:srgbClr val="FFFFFF"/>
        </a:lt1>
        <a:dk2>
          <a:srgbClr val="000000"/>
        </a:dk2>
        <a:lt2>
          <a:srgbClr val="988F86"/>
        </a:lt2>
        <a:accent1>
          <a:srgbClr val="63C1DF"/>
        </a:accent1>
        <a:accent2>
          <a:srgbClr val="85E61F"/>
        </a:accent2>
        <a:accent3>
          <a:srgbClr val="FFFFFF"/>
        </a:accent3>
        <a:accent4>
          <a:srgbClr val="000000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enta Title_Magenta-Blue bkgd 3">
        <a:dk1>
          <a:srgbClr val="988F86"/>
        </a:dk1>
        <a:lt1>
          <a:srgbClr val="FFFFFF"/>
        </a:lt1>
        <a:dk2>
          <a:srgbClr val="000000"/>
        </a:dk2>
        <a:lt2>
          <a:srgbClr val="FFFFFF"/>
        </a:lt2>
        <a:accent1>
          <a:srgbClr val="63C1DF"/>
        </a:accent1>
        <a:accent2>
          <a:srgbClr val="85E61F"/>
        </a:accent2>
        <a:accent3>
          <a:srgbClr val="AAAAAA"/>
        </a:accent3>
        <a:accent4>
          <a:srgbClr val="DADADA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877700E5113843BB156AC860EBF871" ma:contentTypeVersion="" ma:contentTypeDescription="Create a new document." ma:contentTypeScope="" ma:versionID="37c74515fa0c0273c55b4fd0980640b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1c3cda2c8b39f88eabd54cbf92a846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CA6DFF-B5EE-4E14-A6CE-591D47356BED}">
  <ds:schemaRefs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29C2AC2A-DADA-49DE-A9EF-E5C34324AAC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7A02C4B-53CF-405C-BCDB-A964353CEE9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9DDFF9D-224F-4193-9137-8EB2D38474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7883</TotalTime>
  <Words>358</Words>
  <Application>Microsoft Office PowerPoint</Application>
  <PresentationFormat>On-screen Show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AECOM_PPT_Magenta Blue Option</vt:lpstr>
      <vt:lpstr>EFCOG STARTUP AND COMMISSIONING TASK TEAM INTRODUCTION</vt:lpstr>
      <vt:lpstr>EDUCATION AND EXPERIENCE</vt:lpstr>
      <vt:lpstr>EDUCATION AND EXPERIENCE</vt:lpstr>
      <vt:lpstr>EDUCATION AND EXPERIENCE</vt:lpstr>
      <vt:lpstr>POTENTIAL GAPS, NEEDS, CONCERNS</vt:lpstr>
    </vt:vector>
  </TitlesOfParts>
  <Company>AECOM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presentation template magenta/blue option</dc:title>
  <dc:creator>Lynch, Jean</dc:creator>
  <cp:lastModifiedBy>Ross, Lori</cp:lastModifiedBy>
  <cp:revision>502</cp:revision>
  <dcterms:created xsi:type="dcterms:W3CDTF">2009-12-14T19:19:20Z</dcterms:created>
  <dcterms:modified xsi:type="dcterms:W3CDTF">2017-02-22T19:18:48Z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0x01010013877700E5113843BB156AC860EBF871</vt:lpwstr>
  </property>
</Properties>
</file>