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3" r:id="rId1"/>
  </p:sldMasterIdLst>
  <p:notesMasterIdLst>
    <p:notesMasterId r:id="rId7"/>
  </p:notesMasterIdLst>
  <p:handoutMasterIdLst>
    <p:handoutMasterId r:id="rId8"/>
  </p:handoutMasterIdLst>
  <p:sldIdLst>
    <p:sldId id="329" r:id="rId2"/>
    <p:sldId id="320" r:id="rId3"/>
    <p:sldId id="321" r:id="rId4"/>
    <p:sldId id="331" r:id="rId5"/>
    <p:sldId id="33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8">
          <p15:clr>
            <a:srgbClr val="A4A3A4"/>
          </p15:clr>
        </p15:guide>
        <p15:guide id="2" orient="horz" pos="960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orient="horz" pos="2160">
          <p15:clr>
            <a:srgbClr val="A4A3A4"/>
          </p15:clr>
        </p15:guide>
        <p15:guide id="5" pos="2880">
          <p15:clr>
            <a:srgbClr val="A4A3A4"/>
          </p15:clr>
        </p15:guide>
        <p15:guide id="6" pos="5282">
          <p15:clr>
            <a:srgbClr val="A4A3A4"/>
          </p15:clr>
        </p15:guide>
        <p15:guide id="7" pos="480">
          <p15:clr>
            <a:srgbClr val="A4A3A4"/>
          </p15:clr>
        </p15:guide>
        <p15:guide id="8" pos="10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480"/>
    <a:srgbClr val="983222"/>
    <a:srgbClr val="828282"/>
    <a:srgbClr val="A5A2C6"/>
    <a:srgbClr val="7CA295"/>
    <a:srgbClr val="EFBD47"/>
    <a:srgbClr val="4469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6010" autoAdjust="0"/>
    <p:restoredTop sz="92668" autoAdjust="0"/>
  </p:normalViewPr>
  <p:slideViewPr>
    <p:cSldViewPr>
      <p:cViewPr>
        <p:scale>
          <a:sx n="82" d="100"/>
          <a:sy n="82" d="100"/>
        </p:scale>
        <p:origin x="-1680" y="-72"/>
      </p:cViewPr>
      <p:guideLst>
        <p:guide orient="horz" pos="528"/>
        <p:guide orient="horz" pos="960"/>
        <p:guide orient="horz" pos="3792"/>
        <p:guide orient="horz" pos="2160"/>
        <p:guide pos="2880"/>
        <p:guide pos="5282"/>
        <p:guide pos="480"/>
        <p:guide pos="1008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49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0D68519-388E-4AEC-A749-680346998361}" type="datetimeFigureOut">
              <a:rPr lang="en-US"/>
              <a:pPr>
                <a:defRPr/>
              </a:pPr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80B89DCD-D4AB-454B-90A4-5C13F3F7B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07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580F71DD-3976-4C44-826F-E82B473F5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960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24000"/>
            <a:ext cx="7618412" cy="4497388"/>
          </a:xfrm>
        </p:spPr>
        <p:txBody>
          <a:bodyPr/>
          <a:lstStyle>
            <a:lvl1pPr marL="0" indent="0">
              <a:spcAft>
                <a:spcPts val="1000"/>
              </a:spcAft>
              <a:buClr>
                <a:srgbClr val="C00000"/>
              </a:buClr>
              <a:buFont typeface="Wingdings" pitchFamily="2" charset="2"/>
              <a:buNone/>
              <a:defRPr/>
            </a:lvl1pPr>
            <a:lvl2pPr marL="458788" indent="-230188"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§"/>
              <a:defRPr sz="1800"/>
            </a:lvl2pPr>
            <a:lvl3pPr marL="685800" indent="-228600">
              <a:buClr>
                <a:srgbClr val="C00000"/>
              </a:buClr>
              <a:buFont typeface="Arial" pitchFamily="34" charset="0"/>
              <a:buChar char="─"/>
              <a:defRPr sz="1600"/>
            </a:lvl3pPr>
            <a:lvl4pPr marL="914400" indent="-223838">
              <a:buFont typeface="Arial" panose="020B0604020202020204" pitchFamily="34" charset="0"/>
              <a:buChar char="»"/>
              <a:defRPr sz="1400"/>
            </a:lvl4pPr>
            <a:lvl5pPr marL="914400" indent="-228600"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7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Fu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291" y="174538"/>
            <a:ext cx="8791829" cy="6508924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69863" y="174625"/>
            <a:ext cx="8778240" cy="649224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291" y="174538"/>
            <a:ext cx="8791829" cy="6508924"/>
          </a:xfrm>
          <a:prstGeom prst="rect">
            <a:avLst/>
          </a:prstGeom>
        </p:spPr>
      </p:pic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0" y="1321396"/>
            <a:ext cx="3886200" cy="304800"/>
          </a:xfrm>
        </p:spPr>
        <p:txBody>
          <a:bodyPr/>
          <a:lstStyle>
            <a:lvl1pPr>
              <a:lnSpc>
                <a:spcPct val="100000"/>
              </a:lnSpc>
              <a:buNone/>
              <a:defRPr sz="10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Click to add project location</a:t>
            </a:r>
          </a:p>
        </p:txBody>
      </p:sp>
      <p:sp>
        <p:nvSpPr>
          <p:cNvPr id="16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880532"/>
            <a:ext cx="3886200" cy="304800"/>
          </a:xfrm>
        </p:spPr>
        <p:txBody>
          <a:bodyPr anchor="b"/>
          <a:lstStyle>
            <a:lvl1pPr>
              <a:lnSpc>
                <a:spcPct val="100000"/>
              </a:lnSpc>
              <a:buNone/>
              <a:defRPr sz="1000" kern="600" spc="0">
                <a:solidFill>
                  <a:srgbClr val="FFFFFF"/>
                </a:solidFill>
                <a:latin typeface="Arial Unicode MS"/>
              </a:defRPr>
            </a:lvl1pPr>
          </a:lstStyle>
          <a:p>
            <a:pPr lvl="0"/>
            <a:r>
              <a:rPr lang="en-US" dirty="0"/>
              <a:t>Click to add project coordinates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4370832"/>
            <a:ext cx="3886200" cy="3048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1828800"/>
            <a:ext cx="3886200" cy="2359152"/>
          </a:xfrm>
        </p:spPr>
        <p:txBody>
          <a:bodyPr/>
          <a:lstStyle>
            <a:lvl1pPr>
              <a:defRPr sz="2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8"/>
          </p:nvPr>
        </p:nvSpPr>
        <p:spPr>
          <a:xfrm>
            <a:off x="3124200" y="6400800"/>
            <a:ext cx="2895600" cy="2377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87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2 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173736" y="173736"/>
            <a:ext cx="8796528" cy="6510528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4800600"/>
            <a:ext cx="4114800" cy="762000"/>
          </a:xfrm>
        </p:spPr>
        <p:txBody>
          <a:bodyPr/>
          <a:lstStyle>
            <a:lvl1pPr>
              <a:lnSpc>
                <a:spcPts val="2800"/>
              </a:lnSpc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920240" y="173038"/>
            <a:ext cx="1728216" cy="216712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3736" y="2350008"/>
            <a:ext cx="3474720" cy="433425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124200" y="6400800"/>
            <a:ext cx="2895600" cy="2377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66763" y="1524000"/>
            <a:ext cx="7618412" cy="4497388"/>
          </a:xfrm>
        </p:spPr>
        <p:txBody>
          <a:bodyPr/>
          <a:lstStyle>
            <a:lvl1pPr marL="228600" indent="-228600"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lvl1pPr>
            <a:lvl2pPr marL="458788" indent="-230188"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─"/>
              <a:defRPr sz="1600"/>
            </a:lvl2pPr>
            <a:lvl3pPr marL="685800" indent="-228600">
              <a:buClr>
                <a:srgbClr val="C00000"/>
              </a:buClr>
              <a:buFont typeface="Arial" pitchFamily="34" charset="0"/>
              <a:buChar char="»"/>
              <a:defRPr/>
            </a:lvl3pPr>
            <a:lvl5pPr marL="914400" indent="-228600">
              <a:defRPr/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2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91200" y="475200"/>
            <a:ext cx="6793975" cy="9144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724400" y="1524000"/>
            <a:ext cx="3657600" cy="4495800"/>
          </a:xfrm>
        </p:spPr>
        <p:txBody>
          <a:bodyPr/>
          <a:lstStyle>
            <a:lvl1pPr marL="0" indent="0">
              <a:buClr>
                <a:srgbClr val="C00000"/>
              </a:buCl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768096" y="1524000"/>
            <a:ext cx="3621024" cy="4495800"/>
          </a:xfrm>
        </p:spPr>
        <p:txBody>
          <a:bodyPr/>
          <a:lstStyle>
            <a:lvl1pPr marL="0" indent="0">
              <a:buNone/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752974" y="6138925"/>
            <a:ext cx="3632201" cy="228600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4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ulti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91200" y="475200"/>
            <a:ext cx="6793975" cy="9144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770400" y="3886200"/>
            <a:ext cx="3649200" cy="2133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770400" y="1524000"/>
            <a:ext cx="1744200" cy="213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2667000" y="1524000"/>
            <a:ext cx="1744200" cy="213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718304" y="1524000"/>
            <a:ext cx="3657600" cy="4495800"/>
          </a:xfrm>
        </p:spPr>
        <p:txBody>
          <a:bodyPr/>
          <a:lstStyle>
            <a:lvl1pPr marL="0" indent="0">
              <a:buNone/>
              <a:defRPr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766763" y="6096000"/>
            <a:ext cx="3652838" cy="242825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0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5"/>
          </p:nvPr>
        </p:nvSpPr>
        <p:spPr>
          <a:xfrm>
            <a:off x="4682065" y="1524000"/>
            <a:ext cx="3703110" cy="44958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91200" y="475200"/>
            <a:ext cx="6793975" cy="9144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768096" y="1527048"/>
            <a:ext cx="3621024" cy="4498848"/>
          </a:xfrm>
        </p:spPr>
        <p:txBody>
          <a:bodyPr/>
          <a:lstStyle>
            <a:lvl1pPr marL="0" indent="0">
              <a:buNone/>
              <a:defRPr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4688775" y="6131625"/>
            <a:ext cx="3660775" cy="228600"/>
          </a:xfrm>
        </p:spPr>
        <p:txBody>
          <a:bodyPr/>
          <a:lstStyle>
            <a:lvl1pPr marL="0" indent="0">
              <a:buNone/>
              <a:defRPr sz="1000" baseline="0"/>
            </a:lvl1pPr>
          </a:lstStyle>
          <a:p>
            <a:pPr lvl="0"/>
            <a:r>
              <a:rPr lang="en-US" dirty="0"/>
              <a:t>Click to add caption.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9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87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 - Soli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173736" y="173736"/>
            <a:ext cx="8778240" cy="651052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48720" y="1473198"/>
            <a:ext cx="3920068" cy="2717802"/>
          </a:xfrm>
        </p:spPr>
        <p:txBody>
          <a:bodyPr/>
          <a:lstStyle>
            <a:lvl1pPr>
              <a:lnSpc>
                <a:spcPct val="100000"/>
              </a:lnSpc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divider title</a:t>
            </a: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2016 Bechtel  | 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2377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7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- Pixe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" y="164592"/>
            <a:ext cx="9015984" cy="65089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31" y="164592"/>
            <a:ext cx="9030872" cy="6519672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3010" y="3061366"/>
            <a:ext cx="5029200" cy="756656"/>
          </a:xfrm>
        </p:spPr>
        <p:txBody>
          <a:bodyPr/>
          <a:lstStyle>
            <a:lvl1pPr algn="r">
              <a:lnSpc>
                <a:spcPct val="100000"/>
              </a:lnSpc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divider title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 descr="Bechtel_RGB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9" y="372108"/>
            <a:ext cx="793769" cy="67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3865730"/>
            <a:ext cx="5029200" cy="417512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dirty="0"/>
              <a:t>Click to add subtitle or date</a:t>
            </a: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2016 Bechtel  | 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124200" y="6400800"/>
            <a:ext cx="2895600" cy="2377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9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- Multi-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" y="164592"/>
            <a:ext cx="9015984" cy="65089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2" y="144700"/>
            <a:ext cx="9056204" cy="653796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3758184"/>
            <a:ext cx="5029200" cy="756656"/>
          </a:xfrm>
        </p:spPr>
        <p:txBody>
          <a:bodyPr/>
          <a:lstStyle>
            <a:lvl1pPr algn="r">
              <a:lnSpc>
                <a:spcPct val="100000"/>
              </a:lnSpc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divider title</a:t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7" descr="Bechtel_RGB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869" y="372108"/>
            <a:ext cx="793769" cy="67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3429000" y="4558430"/>
            <a:ext cx="5029200" cy="417512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dirty="0"/>
              <a:t>Click to add subtitle or date</a:t>
            </a: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6200" y="76200"/>
            <a:ext cx="8991600" cy="6705600"/>
          </a:xfrm>
          <a:prstGeom prst="rect">
            <a:avLst/>
          </a:prstGeom>
          <a:noFill/>
          <a:ln w="180000" cap="sq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© 2016 Bechtel  | 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343400" y="1773936"/>
            <a:ext cx="2770632" cy="18470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7196328" y="1773936"/>
            <a:ext cx="1261872" cy="18470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400800"/>
            <a:ext cx="2895600" cy="2377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77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237744"/>
          </a:xfrm>
        </p:spPr>
        <p:txBody>
          <a:bodyPr/>
          <a:lstStyle/>
          <a:p>
            <a:r>
              <a:rPr lang="en-US"/>
              <a:t>Level 2 - Bechtel Confidential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2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90675" y="474663"/>
            <a:ext cx="6794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9938" y="1527048"/>
            <a:ext cx="761523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8913" y="6400800"/>
            <a:ext cx="1335087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800" dirty="0" smtClean="0">
                <a:solidFill>
                  <a:srgbClr val="5A5A5A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 descr="Bechtel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" y="387350"/>
            <a:ext cx="758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echtel_RGB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77823"/>
            <a:ext cx="789149" cy="663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5A5A5A"/>
                </a:solidFill>
              </a:defRPr>
            </a:lvl1pPr>
          </a:lstStyle>
          <a:p>
            <a:r>
              <a:rPr lang="en-US"/>
              <a:t>Level 2 - Bechtel Confidential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791" r:id="rId2"/>
    <p:sldLayoutId id="2147483796" r:id="rId3"/>
    <p:sldLayoutId id="2147483798" r:id="rId4"/>
    <p:sldLayoutId id="2147483800" r:id="rId5"/>
    <p:sldLayoutId id="2147483792" r:id="rId6"/>
    <p:sldLayoutId id="2147483793" r:id="rId7"/>
    <p:sldLayoutId id="2147483794" r:id="rId8"/>
    <p:sldLayoutId id="2147483801" r:id="rId9"/>
    <p:sldLayoutId id="2147483802" r:id="rId10"/>
    <p:sldLayoutId id="2147483809" r:id="rId11"/>
    <p:sldLayoutId id="2147483811" r:id="rId12"/>
  </p:sldLayoutIdLst>
  <p:hf hdr="0"/>
  <p:txStyles>
    <p:titleStyle>
      <a:lvl1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100000"/>
        </a:lnSpc>
        <a:spcBef>
          <a:spcPct val="0"/>
        </a:spcBef>
        <a:spcAft>
          <a:spcPts val="0"/>
        </a:spcAft>
        <a:buClr>
          <a:srgbClr val="C00000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8788" indent="-230188" algn="l" rtl="0" eaLnBrk="1" fontAlgn="base" hangingPunct="1">
        <a:lnSpc>
          <a:spcPct val="100000"/>
        </a:lnSpc>
        <a:spcBef>
          <a:spcPct val="0"/>
        </a:spcBef>
        <a:spcAft>
          <a:spcPts val="0"/>
        </a:spcAft>
        <a:buClr>
          <a:srgbClr val="C00000"/>
        </a:buClr>
        <a:buFont typeface="Arial" pitchFamily="34" charset="0"/>
        <a:buChar char="─"/>
        <a:defRPr sz="16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Clr>
          <a:srgbClr val="C00000"/>
        </a:buClr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3838" algn="l" rtl="0" eaLnBrk="1" fontAlgn="base" hangingPunct="1">
        <a:spcBef>
          <a:spcPct val="0"/>
        </a:spcBef>
        <a:spcAft>
          <a:spcPct val="0"/>
        </a:spcAft>
        <a:buClr>
          <a:srgbClr val="C00000"/>
        </a:buClr>
        <a:buFont typeface="Wingdings" panose="05000000000000000000" pitchFamily="2" charset="2"/>
        <a:buChar char="§"/>
        <a:defRPr sz="13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200">
          <a:solidFill>
            <a:schemeClr val="bg2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200">
          <a:solidFill>
            <a:schemeClr val="bg2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200">
          <a:solidFill>
            <a:schemeClr val="bg2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20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9291" y="174538"/>
            <a:ext cx="8791829" cy="65089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Geneva"/>
              </a:rPr>
              <a:t>Bradley Smith</a:t>
            </a:r>
            <a:br>
              <a:rPr lang="en-US" dirty="0">
                <a:ea typeface="Geneva"/>
              </a:rPr>
            </a:br>
            <a:r>
              <a:rPr lang="en-US" dirty="0">
                <a:ea typeface="Geneva"/>
              </a:rPr>
              <a:t>February 28,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Level 3 - Bechtel Confidential</a:t>
            </a:r>
          </a:p>
        </p:txBody>
      </p:sp>
      <p:pic>
        <p:nvPicPr>
          <p:cNvPr id="11" name="Picture Placeholder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64" y="173736"/>
            <a:ext cx="1746504" cy="2254874"/>
          </a:xfrm>
          <a:prstGeom prst="rect">
            <a:avLst/>
          </a:prstGeom>
        </p:spPr>
      </p:pic>
      <p:sp>
        <p:nvSpPr>
          <p:cNvPr id="10" name="GBU_Textbox3"/>
          <p:cNvSpPr txBox="1">
            <a:spLocks noChangeArrowheads="1"/>
          </p:cNvSpPr>
          <p:nvPr/>
        </p:nvSpPr>
        <p:spPr bwMode="auto">
          <a:xfrm>
            <a:off x="187263" y="1275398"/>
            <a:ext cx="1764792" cy="1002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lnSpc>
                <a:spcPts val="1100"/>
              </a:lnSpc>
            </a:pPr>
            <a:endParaRPr lang="en-US" sz="800" b="1" dirty="0">
              <a:solidFill>
                <a:schemeClr val="bg1"/>
              </a:solidFill>
            </a:endParaRPr>
          </a:p>
          <a:p>
            <a:pPr eaLnBrk="1" hangingPunct="1">
              <a:lnSpc>
                <a:spcPts val="1500"/>
              </a:lnSpc>
            </a:pPr>
            <a:r>
              <a:rPr lang="en-US" sz="700" b="1" spc="-30" dirty="0">
                <a:solidFill>
                  <a:srgbClr val="FF9480"/>
                </a:solidFill>
              </a:rPr>
              <a:t>INFRASTRUCTURE</a:t>
            </a:r>
          </a:p>
          <a:p>
            <a:pPr eaLnBrk="1" hangingPunct="1">
              <a:lnSpc>
                <a:spcPts val="1500"/>
              </a:lnSpc>
            </a:pPr>
            <a:r>
              <a:rPr lang="en-US" sz="700" b="1" spc="-30" dirty="0">
                <a:solidFill>
                  <a:srgbClr val="FF9480"/>
                </a:solidFill>
              </a:rPr>
              <a:t>MINING &amp; METALS</a:t>
            </a:r>
          </a:p>
          <a:p>
            <a:pPr eaLnBrk="1" hangingPunct="1">
              <a:lnSpc>
                <a:spcPts val="1500"/>
              </a:lnSpc>
            </a:pPr>
            <a:r>
              <a:rPr lang="en-US" sz="700" b="1" spc="-60" dirty="0">
                <a:solidFill>
                  <a:schemeClr val="bg1"/>
                </a:solidFill>
              </a:rPr>
              <a:t>NUCLEAR, SECURITY &amp; ENVIRONMENTAL</a:t>
            </a:r>
          </a:p>
          <a:p>
            <a:pPr eaLnBrk="1" hangingPunct="1">
              <a:lnSpc>
                <a:spcPts val="1500"/>
              </a:lnSpc>
            </a:pPr>
            <a:r>
              <a:rPr lang="en-US" sz="700" b="1" spc="-30" dirty="0">
                <a:solidFill>
                  <a:srgbClr val="FF9480"/>
                </a:solidFill>
              </a:rPr>
              <a:t>OIL, GAS &amp; CHEMICALS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 bwMode="auto">
          <a:xfrm>
            <a:off x="2743200" y="1428750"/>
            <a:ext cx="569595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3000" kern="0" dirty="0">
                <a:ea typeface="Geneva"/>
              </a:rPr>
              <a:t>EFCOG STARTUP AND COMMISSIONING</a:t>
            </a:r>
            <a:br>
              <a:rPr lang="en-US" sz="3000" kern="0" dirty="0">
                <a:ea typeface="Geneva"/>
              </a:rPr>
            </a:br>
            <a:r>
              <a:rPr lang="en-US" sz="3000" kern="0" dirty="0">
                <a:ea typeface="Geneva"/>
              </a:rPr>
              <a:t>TASK TEAM INTRODUCTION</a:t>
            </a:r>
          </a:p>
        </p:txBody>
      </p:sp>
    </p:spTree>
    <p:extLst>
      <p:ext uri="{BB962C8B-B14F-4D97-AF65-F5344CB8AC3E}">
        <p14:creationId xmlns:p14="http://schemas.microsoft.com/office/powerpoint/2010/main" val="89886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Level 3 - Bechtel Confidential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828747" y="1143000"/>
            <a:ext cx="7618412" cy="5029200"/>
          </a:xfrm>
        </p:spPr>
        <p:txBody>
          <a:bodyPr/>
          <a:lstStyle/>
          <a:p>
            <a:r>
              <a:rPr lang="en-US" sz="1400" dirty="0"/>
              <a:t>BS – University State of New York, Albany 1994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400" dirty="0"/>
              <a:t>MS (pending thesis) Environmental Sciences/Engineering – University of Colorado at Denver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1400" dirty="0"/>
              <a:t>Executive Education – Thunderbird University International Studies, London Business School, University of Michigan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1600" b="1" dirty="0"/>
              <a:t>Commercial Nuclear Power – 10 years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Startup Test Engineer/High Voltage Electrician – Commonwealth Edison Co., LaSalle Country Station Unit 1 (GE BWR) for Nuclear and Main Steam Supply Systems, Radioactive Waste Transfer, &gt;13.8kV electrical distribution, Fuel Building. </a:t>
            </a:r>
            <a:r>
              <a:rPr lang="en-US" sz="1400" b="1" dirty="0"/>
              <a:t>Conducted testing and plant turnover from EPC Startup Contractor to Commonwealth Edison.</a:t>
            </a:r>
            <a:endParaRPr lang="en-US" sz="1400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Startup Test Engineer/Reactor Operator – Commonwealth Edison Co., Braidwood Station Unit 1 (Westinghouse PWR) for Nuclear Steam Supply System, Radioactive Waste Transfer, Fuel Building. </a:t>
            </a:r>
            <a:r>
              <a:rPr lang="en-US" sz="1400" b="1" dirty="0"/>
              <a:t>Conducted testing and plant turnover from EPC Startup Contractor to Commonwealth Edison.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400" dirty="0"/>
              <a:t>Handpicked to participate in first NRC Cold Licensing class to prove new Braidwood simulator facility. Obtained NRC Cold License Reactor Operator certification.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06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6763" y="1344180"/>
            <a:ext cx="7618412" cy="505661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/>
              <a:t>US Department of Energy – 18 years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Rocky Flats 1990-2001; (SM/STA training developer and lead instructor, operations including startup testing and achievement and review of operational readiness, ESH&amp;Q, Engineering, maintenance and testing, D&amp;D).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Hanford Tank Farms 2001-2005; Director Nuclear Safety and Licensing, Deputy VP, East Tank Farm Operations including capital project startup/commissioning and review of operational readiness.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Hanford River Corridor 2005-2006 324/327 D&amp;D Project Manager; 2011-2013 Deputy General Manager/Chief Operating Officer responsible for $2.2B closure contract’s day-to-day operations of DOE EM D&amp;D contract.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UK Nuclear Decommissioning Authority – 4 years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 err="1"/>
              <a:t>Dounreay</a:t>
            </a:r>
            <a:r>
              <a:rPr lang="en-US" sz="1400" dirty="0"/>
              <a:t> Nuclear Installation, </a:t>
            </a:r>
            <a:r>
              <a:rPr lang="en-US" sz="1400" dirty="0" err="1"/>
              <a:t>Thurso</a:t>
            </a:r>
            <a:r>
              <a:rPr lang="en-US" sz="1400" dirty="0"/>
              <a:t> Scotland; Site Project Manager responsible for managing all aspects of cost, scope, and schedule in an organization of 1,000 - 1,400 direct and subcontract employees with an annual budget of $220 million to $350 million. Responsible for post-operational cleanup and D&amp;D of two breeder reactors, one material test reactor, and more than 100 nuclear fuel cycle production/processing facilities and support structures; site environmental remediation and contaminated land management; site services/infrastructure and stabilization; waste processing/storage facilities, including facility construction to support nuclear fuel </a:t>
            </a:r>
            <a:r>
              <a:rPr lang="en-US" sz="1400" dirty="0" err="1"/>
              <a:t>raffinate</a:t>
            </a:r>
            <a:r>
              <a:rPr lang="en-US" sz="1400" dirty="0"/>
              <a:t> stabilization and intermediate-level waste storage.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Bechtel </a:t>
            </a:r>
            <a:r>
              <a:rPr lang="en-US" dirty="0">
                <a:solidFill>
                  <a:schemeClr val="tx2"/>
                </a:solidFill>
              </a:rPr>
              <a:t> | </a:t>
            </a:r>
            <a:r>
              <a:rPr lang="en-US" dirty="0"/>
              <a:t> </a:t>
            </a:r>
            <a:fld id="{A06A7A80-E6C9-4873-9F6D-2E6B397D534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Level 3 - Bechtel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85890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000" y="1143000"/>
            <a:ext cx="7699013" cy="495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/>
              <a:t>Bechtel National, Inc. Functional Manager – Startup and Operations – 3 years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Responsibilities include supporting international high hazard sites and projects in the areas of startup, commissioning, readiness, operations and D&amp;D – projects include DOD, DOE, NDA and NASA.  Functional areas include cost/schedule reviews; operational readiness; safety culture and SCWE; facility management and operations; maintenance; Integrated Safety Management/Process Safety Management, and Safety Management Programs.</a:t>
            </a:r>
            <a:endParaRPr lang="en-US" sz="16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Led many CORRs/CRAs/IVRs and Functional Commissioning Programs including: Pueblo Chemical Agent-Destruction Pilot Plant’s initial pilot testing operational readiness; Hanford River Corridor 618-10  retrieval readiness; Rocky Flats plutonium residue process readiness; Rocky Flats HEU residue deactivation and shipping, BNL Piles Fuel Cladding Silo door commissioning; </a:t>
            </a:r>
            <a:r>
              <a:rPr lang="en-US" sz="1600" dirty="0" err="1"/>
              <a:t>Dounreay</a:t>
            </a:r>
            <a:r>
              <a:rPr lang="en-US" sz="1600" dirty="0"/>
              <a:t> Building 1202 nuclear fuel deactivation and decommissioning; </a:t>
            </a:r>
            <a:r>
              <a:rPr lang="en-US" sz="1600" dirty="0" err="1"/>
              <a:t>Dounreay</a:t>
            </a:r>
            <a:r>
              <a:rPr lang="en-US" sz="1600" dirty="0"/>
              <a:t> Cementation Plant Recovery; Hanford River Corridor Project Building 324 stabilization startup; Hanford River Corridor ER Program readiness resumption.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0675" y="474663"/>
            <a:ext cx="6794500" cy="592137"/>
          </a:xfrm>
        </p:spPr>
        <p:txBody>
          <a:bodyPr/>
          <a:lstStyle/>
          <a:p>
            <a:r>
              <a:rPr lang="en-US" dirty="0"/>
              <a:t>EDUCATION AND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Bechtel </a:t>
            </a:r>
            <a:r>
              <a:rPr lang="en-US">
                <a:solidFill>
                  <a:schemeClr val="tx2"/>
                </a:solidFill>
              </a:rPr>
              <a:t> | </a:t>
            </a:r>
            <a:r>
              <a:rPr lang="en-US"/>
              <a:t> </a:t>
            </a:r>
            <a:fld id="{A06A7A80-E6C9-4873-9F6D-2E6B397D534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Level 3 - Bechtel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8228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62794" y="1295400"/>
            <a:ext cx="7618412" cy="4953000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Review of existing DOE directives and standards indicates a need for additional guidance, pertinent to DOE’s activities and experiences, within the directives and standards system for startup, commissioning, and achievement of readiness.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Evaluate Authorization Basis and Safety Management Program requirements holistically to eliminate/de-conflict potential areas of inefficiency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Allow up front operational consideration and integration of DOE O 413.3B requirements into EPC and Startup/commissioning efforts – </a:t>
            </a:r>
            <a:r>
              <a:rPr lang="en-US" i="1" dirty="0"/>
              <a:t>BEGIN WITH THE END IN MIND…design freeze to allow robust plant construction/procurement/startup processes which meets the operational mission intent. Configuration management continues to be an issue.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dirty="0"/>
              <a:t>Review of other governmental agency startup, commissioning and operational readiness requirements, i.e., DOD, for lessons learned and comparison of program attributes.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90675" y="474663"/>
            <a:ext cx="6794500" cy="592137"/>
          </a:xfrm>
        </p:spPr>
        <p:txBody>
          <a:bodyPr/>
          <a:lstStyle/>
          <a:p>
            <a:r>
              <a:rPr lang="en-US" dirty="0"/>
              <a:t>POTENTIAL GAPS, NEEDS, CONCERNS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2016 Bechtel </a:t>
            </a:r>
            <a:r>
              <a:rPr lang="en-US">
                <a:solidFill>
                  <a:schemeClr val="tx2"/>
                </a:solidFill>
              </a:rPr>
              <a:t> | </a:t>
            </a:r>
            <a:r>
              <a:rPr lang="en-US"/>
              <a:t> </a:t>
            </a:r>
            <a:fld id="{A06A7A80-E6C9-4873-9F6D-2E6B397D534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Level 3 - Bechtel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396903590"/>
      </p:ext>
    </p:extLst>
  </p:cSld>
  <p:clrMapOvr>
    <a:masterClrMapping/>
  </p:clrMapOvr>
</p:sld>
</file>

<file path=ppt/theme/theme1.xml><?xml version="1.0" encoding="utf-8"?>
<a:theme xmlns:a="http://schemas.openxmlformats.org/drawingml/2006/main" name="BE-PPT1">
  <a:themeElements>
    <a:clrScheme name="BE-PPT1">
      <a:dk1>
        <a:srgbClr val="5A5A5A"/>
      </a:dk1>
      <a:lt1>
        <a:srgbClr val="FFFFFF"/>
      </a:lt1>
      <a:dk2>
        <a:srgbClr val="FF2800"/>
      </a:dk2>
      <a:lt2>
        <a:srgbClr val="828282"/>
      </a:lt2>
      <a:accent1>
        <a:srgbClr val="983222"/>
      </a:accent1>
      <a:accent2>
        <a:srgbClr val="7D9AB4"/>
      </a:accent2>
      <a:accent3>
        <a:srgbClr val="F8B447"/>
      </a:accent3>
      <a:accent4>
        <a:srgbClr val="85AD7E"/>
      </a:accent4>
      <a:accent5>
        <a:srgbClr val="E17E38"/>
      </a:accent5>
      <a:accent6>
        <a:srgbClr val="3D7A96"/>
      </a:accent6>
      <a:hlink>
        <a:srgbClr val="A499CA"/>
      </a:hlink>
      <a:folHlink>
        <a:srgbClr val="7D9AB4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BVI_PPT.potx" id="{5504F8BF-1031-4AB9-8D6F-D265C8C380B7}" vid="{051059F6-FB9A-4AA6-910A-E3E7204005F0}"/>
    </a:ext>
  </a:extLst>
</a:theme>
</file>

<file path=ppt/theme/theme2.xml><?xml version="1.0" encoding="utf-8"?>
<a:theme xmlns:a="http://schemas.openxmlformats.org/drawingml/2006/main" name="Office Theme">
  <a:themeElements>
    <a:clrScheme name="BE-PPT1">
      <a:dk1>
        <a:srgbClr val="5A5A5A"/>
      </a:dk1>
      <a:lt1>
        <a:srgbClr val="FFFFFF"/>
      </a:lt1>
      <a:dk2>
        <a:srgbClr val="FF2800"/>
      </a:dk2>
      <a:lt2>
        <a:srgbClr val="828282"/>
      </a:lt2>
      <a:accent1>
        <a:srgbClr val="983222"/>
      </a:accent1>
      <a:accent2>
        <a:srgbClr val="7D9AB4"/>
      </a:accent2>
      <a:accent3>
        <a:srgbClr val="F8B447"/>
      </a:accent3>
      <a:accent4>
        <a:srgbClr val="85AD7E"/>
      </a:accent4>
      <a:accent5>
        <a:srgbClr val="E17E38"/>
      </a:accent5>
      <a:accent6>
        <a:srgbClr val="3D7A96"/>
      </a:accent6>
      <a:hlink>
        <a:srgbClr val="A499CA"/>
      </a:hlink>
      <a:folHlink>
        <a:srgbClr val="7D9A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BE-PPT1">
      <a:dk1>
        <a:srgbClr val="5A5A5A"/>
      </a:dk1>
      <a:lt1>
        <a:srgbClr val="FFFFFF"/>
      </a:lt1>
      <a:dk2>
        <a:srgbClr val="FF2800"/>
      </a:dk2>
      <a:lt2>
        <a:srgbClr val="828282"/>
      </a:lt2>
      <a:accent1>
        <a:srgbClr val="983222"/>
      </a:accent1>
      <a:accent2>
        <a:srgbClr val="7D9AB4"/>
      </a:accent2>
      <a:accent3>
        <a:srgbClr val="F8B447"/>
      </a:accent3>
      <a:accent4>
        <a:srgbClr val="85AD7E"/>
      </a:accent4>
      <a:accent5>
        <a:srgbClr val="E17E38"/>
      </a:accent5>
      <a:accent6>
        <a:srgbClr val="3D7A96"/>
      </a:accent6>
      <a:hlink>
        <a:srgbClr val="A499CA"/>
      </a:hlink>
      <a:folHlink>
        <a:srgbClr val="7D9AB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BVI_PPT</Template>
  <TotalTime>43</TotalTime>
  <Words>738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BE-PPT1</vt:lpstr>
      <vt:lpstr>Bradley Smith February 28, 2017</vt:lpstr>
      <vt:lpstr>EDUCATION AND EXPERIENCE</vt:lpstr>
      <vt:lpstr>EDUCATION AND EXPERIENCE</vt:lpstr>
      <vt:lpstr>EDUCATION AND EXPERIENCE</vt:lpstr>
      <vt:lpstr>POTENTIAL GAPS, NEEDS, CONCERNS</vt:lpstr>
    </vt:vector>
  </TitlesOfParts>
  <Company>Bechtel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guide</dc:title>
  <dc:creator>Fuhrman, Ellen</dc:creator>
  <cp:lastModifiedBy>McCoy, Frank</cp:lastModifiedBy>
  <cp:revision>9</cp:revision>
  <dcterms:created xsi:type="dcterms:W3CDTF">2017-02-27T16:03:19Z</dcterms:created>
  <dcterms:modified xsi:type="dcterms:W3CDTF">2017-02-27T22:52:21Z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Version">
    <vt:lpwstr>03.10.2016.1</vt:lpwstr>
  </property>
  <property fmtid="{D5CDD505-2E9C-101B-9397-08002B2CF9AE}" pid="3" name="TemplateName">
    <vt:lpwstr>BVI</vt:lpwstr>
  </property>
  <property fmtid="{D5CDD505-2E9C-101B-9397-08002B2CF9AE}" pid="4" name="IconName">
    <vt:lpwstr> </vt:lpwstr>
  </property>
  <property fmtid="{D5CDD505-2E9C-101B-9397-08002B2CF9AE}" pid="5" name="GBU">
    <vt:lpwstr>3</vt:lpwstr>
  </property>
  <property fmtid="{D5CDD505-2E9C-101B-9397-08002B2CF9AE}" pid="6" name="TitusGUID">
    <vt:lpwstr>add9bc54-b9a1-4f6e-a071-638ceffd8eb5</vt:lpwstr>
  </property>
  <property fmtid="{D5CDD505-2E9C-101B-9397-08002B2CF9AE}" pid="7" name="Classification">
    <vt:lpwstr>NotClassified</vt:lpwstr>
  </property>
  <property fmtid="{D5CDD505-2E9C-101B-9397-08002B2CF9AE}" pid="8" name="ShowVisibleMarkings">
    <vt:lpwstr>Y</vt:lpwstr>
  </property>
  <property fmtid="{D5CDD505-2E9C-101B-9397-08002B2CF9AE}" pid="9" name="DocMarkingOptions">
    <vt:lpwstr>F</vt:lpwstr>
  </property>
  <property fmtid="{D5CDD505-2E9C-101B-9397-08002B2CF9AE}" pid="10" name="FooterPosition">
    <vt:lpwstr>C</vt:lpwstr>
  </property>
</Properties>
</file>