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974" r:id="rId2"/>
  </p:sldMasterIdLst>
  <p:notesMasterIdLst>
    <p:notesMasterId r:id="rId9"/>
  </p:notesMasterIdLst>
  <p:sldIdLst>
    <p:sldId id="601" r:id="rId3"/>
    <p:sldId id="778" r:id="rId4"/>
    <p:sldId id="811" r:id="rId5"/>
    <p:sldId id="812" r:id="rId6"/>
    <p:sldId id="802" r:id="rId7"/>
    <p:sldId id="813" r:id="rId8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1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2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2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348" algn="l" defTabSz="9141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417" algn="l" defTabSz="9141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488" algn="l" defTabSz="9141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557" algn="l" defTabSz="9141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76">
          <p15:clr>
            <a:srgbClr val="A4A3A4"/>
          </p15:clr>
        </p15:guide>
        <p15:guide id="3" pos="2880">
          <p15:clr>
            <a:srgbClr val="A4A3A4"/>
          </p15:clr>
        </p15:guide>
        <p15:guide id="4" pos="638">
          <p15:clr>
            <a:srgbClr val="A4A3A4"/>
          </p15:clr>
        </p15:guide>
        <p15:guide id="5" pos="2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26633" autoAdjust="0"/>
  </p:normalViewPr>
  <p:slideViewPr>
    <p:cSldViewPr snapToGrid="0">
      <p:cViewPr varScale="1">
        <p:scale>
          <a:sx n="108" d="100"/>
          <a:sy n="108" d="100"/>
        </p:scale>
        <p:origin x="378" y="108"/>
      </p:cViewPr>
      <p:guideLst>
        <p:guide orient="horz" pos="2160"/>
        <p:guide orient="horz" pos="376"/>
        <p:guide pos="2880"/>
        <p:guide pos="638"/>
        <p:guide pos="2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112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3" tIns="46486" rIns="92973" bIns="464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3" y="1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3" tIns="46486" rIns="92973" bIns="464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9" y="4416440"/>
            <a:ext cx="5607049" cy="418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3" tIns="46486" rIns="92973" bIns="464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7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3" tIns="46486" rIns="92973" bIns="464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3" y="8829677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3" tIns="46486" rIns="92973" bIns="464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DF4DFC-083C-409A-8A7C-81C9D85F2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97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0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1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2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2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52962" cy="34893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356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F4DFC-083C-409A-8A7C-81C9D85F20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6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4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124826" y="6623052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B90A7BB-05AE-49C7-8A2C-68B1FEEAB8A0}" type="slidenum">
              <a:rPr lang="en-US" sz="1000" smtClean="0"/>
              <a:pPr algn="r" eaLnBrk="1" hangingPunct="1">
                <a:defRPr/>
              </a:pPr>
              <a:t>‹#›</a:t>
            </a:fld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938" y="119994"/>
            <a:ext cx="7467601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227"/>
            <a:ext cx="82296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5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034493" y="6623053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B90A7BB-05AE-49C7-8A2C-68B1FEEAB8A0}" type="slidenum">
              <a:rPr lang="en-US" sz="10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939" y="119994"/>
            <a:ext cx="7467601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228"/>
            <a:ext cx="82296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0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5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019001" y="6632580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B90A7BB-05AE-49C7-8A2C-68B1FEEAB8A0}" type="slidenum">
              <a:rPr lang="en-US" sz="10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228"/>
            <a:ext cx="41148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733925" y="1038228"/>
            <a:ext cx="41148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42013" y="119994"/>
            <a:ext cx="6886576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2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5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124827" y="6623053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Page </a:t>
            </a:r>
            <a:fld id="{3B90A7BB-05AE-49C7-8A2C-68B1FEEAB8A0}" type="slidenum">
              <a:rPr lang="en-US" sz="10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24939" y="119994"/>
            <a:ext cx="7467601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55" indent="-342855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1136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55" indent="-342855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815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55" indent="-342855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6797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97" indent="-342897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97" indent="-342897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3803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06565"/>
          </a:xfrm>
        </p:spPr>
        <p:txBody>
          <a:bodyPr/>
          <a:lstStyle>
            <a:lvl1pPr marL="342897" indent="-342897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9160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4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124826" y="6623052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/>
              <a:t>Page </a:t>
            </a:r>
            <a:fld id="{3B90A7BB-05AE-49C7-8A2C-68B1FEEAB8A0}" type="slidenum">
              <a:rPr lang="en-US" sz="1000" smtClean="0"/>
              <a:pPr eaLnBrk="1" hangingPunct="1">
                <a:defRPr/>
              </a:pPr>
              <a:t>‹#›</a:t>
            </a:fld>
            <a:endParaRPr lang="en-US" sz="1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227"/>
            <a:ext cx="41148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733925" y="1038227"/>
            <a:ext cx="4114800" cy="55149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42012" y="119994"/>
            <a:ext cx="6886576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7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RPS ppt banner bas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1539"/>
            <a:ext cx="9144000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WRPS ppt banner bas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6864"/>
            <a:ext cx="91440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124826" y="6623052"/>
            <a:ext cx="1019175" cy="2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/>
              <a:t>Page </a:t>
            </a:r>
            <a:fld id="{3B90A7BB-05AE-49C7-8A2C-68B1FEEAB8A0}" type="slidenum">
              <a:rPr lang="en-US" sz="1000" smtClean="0"/>
              <a:pPr eaLnBrk="1" hangingPunct="1">
                <a:defRPr/>
              </a:pPr>
              <a:t>‹#›</a:t>
            </a:fld>
            <a:endParaRPr lang="en-US" sz="10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24938" y="119994"/>
            <a:ext cx="7467601" cy="65405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  <a:effectLst/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348738" cy="7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4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6565"/>
          </a:xfrm>
        </p:spPr>
        <p:txBody>
          <a:bodyPr/>
          <a:lstStyle>
            <a:lvl1pPr marL="342858" indent="-342858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454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6565"/>
          </a:xfrm>
        </p:spPr>
        <p:txBody>
          <a:bodyPr/>
          <a:lstStyle>
            <a:lvl1pPr marL="342858" indent="-342858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454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6565"/>
          </a:xfrm>
        </p:spPr>
        <p:txBody>
          <a:bodyPr/>
          <a:lstStyle>
            <a:lvl1pPr marL="342858" indent="-342858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454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43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43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43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2" y="70892"/>
            <a:ext cx="7705725" cy="5847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19758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30"/>
          <p:cNvSpPr txBox="1">
            <a:spLocks noChangeArrowheads="1"/>
          </p:cNvSpPr>
          <p:nvPr/>
        </p:nvSpPr>
        <p:spPr bwMode="auto">
          <a:xfrm>
            <a:off x="31752" y="33340"/>
            <a:ext cx="1179513" cy="64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smtClean="0">
                <a:solidFill>
                  <a:schemeClr val="bg1"/>
                </a:solidFill>
              </a:rPr>
              <a:t>Tank Operations Contract</a:t>
            </a:r>
          </a:p>
        </p:txBody>
      </p:sp>
      <p:pic>
        <p:nvPicPr>
          <p:cNvPr id="1029" name="Picture 39" descr="wrps_logo_pms white text no stroke on re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43850" y="6578600"/>
            <a:ext cx="1181100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11651" y="6545265"/>
            <a:ext cx="372165" cy="27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1414" tIns="45706" rIns="91414" bIns="45706">
            <a:spAutoFit/>
          </a:bodyPr>
          <a:lstStyle/>
          <a:p>
            <a:pPr>
              <a:defRPr/>
            </a:pPr>
            <a:fld id="{954234BF-73C5-46B9-90C1-099CFEC04D38}" type="slidenum">
              <a:rPr lang="en-US" sz="12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1414" tIns="45706" rIns="91414" bIns="45706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06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13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20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27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28535" indent="-22853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738" indent="-285669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2674" indent="-22853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99743" indent="-22853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814" indent="-22853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83" indent="-2285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53" indent="-2285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22" indent="-2285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092" indent="-22853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2" y="70893"/>
            <a:ext cx="7705725" cy="5847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19758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30"/>
          <p:cNvSpPr txBox="1">
            <a:spLocks noChangeArrowheads="1"/>
          </p:cNvSpPr>
          <p:nvPr/>
        </p:nvSpPr>
        <p:spPr bwMode="auto">
          <a:xfrm>
            <a:off x="31752" y="33341"/>
            <a:ext cx="1179513" cy="64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smtClean="0">
                <a:solidFill>
                  <a:srgbClr val="FFFFFF"/>
                </a:solidFill>
              </a:rPr>
              <a:t>Tank Operations Contract</a:t>
            </a:r>
          </a:p>
        </p:txBody>
      </p:sp>
      <p:pic>
        <p:nvPicPr>
          <p:cNvPr id="1029" name="Picture 39" descr="wrps_logo_pms white text no stroke on re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43850" y="6578601"/>
            <a:ext cx="1181100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11652" y="6545265"/>
            <a:ext cx="372165" cy="27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1414" tIns="45706" rIns="91414" bIns="45706">
            <a:spAutoFit/>
          </a:bodyPr>
          <a:lstStyle/>
          <a:p>
            <a:pPr>
              <a:defRPr/>
            </a:pPr>
            <a:fld id="{954234BF-73C5-46B9-90C1-099CFEC04D38}" type="slidenum">
              <a:rPr lang="en-US" sz="120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1414" tIns="45706" rIns="91414" bIns="45706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065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13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196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262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28533" indent="-22853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731" indent="-285667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2664" indent="-22853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99728" indent="-22853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95" indent="-22853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59" indent="-22853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25" indent="-22853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90" indent="-22853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055" indent="-22853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5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1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6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2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6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91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8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22" algn="l" defTabSz="9141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-118754"/>
            <a:ext cx="9144000" cy="1247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29000">
                <a:srgbClr val="FFEBFA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1414" tIns="45706" rIns="91414" bIns="45706"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8187" y="1309291"/>
            <a:ext cx="8207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EFCOG Startup and commissioning task team introduction </a:t>
            </a:r>
            <a:endParaRPr lang="en-US" sz="4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2472"/>
            <a:ext cx="2091925" cy="11502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4766" y="4230710"/>
            <a:ext cx="270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Allan Exley </a:t>
            </a:r>
          </a:p>
          <a:p>
            <a:pPr algn="ctr"/>
            <a:r>
              <a:rPr lang="en-US" sz="2400" dirty="0" smtClean="0"/>
              <a:t>February 28 ,2017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239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 noGrp="1"/>
          </p:cNvSpPr>
          <p:nvPr>
            <p:ph idx="1"/>
          </p:nvPr>
        </p:nvSpPr>
        <p:spPr>
          <a:xfrm>
            <a:off x="231815" y="1193537"/>
            <a:ext cx="8702949" cy="421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9309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Electrical and </a:t>
            </a:r>
            <a:r>
              <a:rPr lang="en-US" sz="1800" dirty="0"/>
              <a:t>E</a:t>
            </a:r>
            <a:r>
              <a:rPr lang="en-US" sz="1800" dirty="0" smtClean="0"/>
              <a:t>lectronic Engineering – Sheffield Polytechnic - 1982</a:t>
            </a:r>
          </a:p>
          <a:p>
            <a:pPr marL="219309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Strachan and </a:t>
            </a:r>
            <a:r>
              <a:rPr lang="en-US" sz="1800" dirty="0" err="1" smtClean="0"/>
              <a:t>Henshaw</a:t>
            </a:r>
            <a:r>
              <a:rPr lang="en-US" sz="1800" dirty="0" smtClean="0"/>
              <a:t> – 5 Years 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/>
              <a:t>Lead commissioning Engineer Fuel Handling Machines, Fuel Handling Facility, Sellafield, UK, 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/>
              <a:t>Lead Commissioning Engineer, </a:t>
            </a:r>
            <a:r>
              <a:rPr lang="en-US" sz="1600" b="1" dirty="0" err="1" smtClean="0"/>
              <a:t>Torness</a:t>
            </a:r>
            <a:r>
              <a:rPr lang="en-US" sz="1600" b="1" dirty="0" smtClean="0"/>
              <a:t> NPS, Fuel Charge Machine, </a:t>
            </a:r>
            <a:r>
              <a:rPr lang="en-US" sz="1600" b="1" dirty="0" err="1" smtClean="0"/>
              <a:t>Torness</a:t>
            </a:r>
            <a:r>
              <a:rPr lang="en-US" sz="1600" b="1" dirty="0" smtClean="0"/>
              <a:t>, UK</a:t>
            </a:r>
          </a:p>
          <a:p>
            <a:pPr marL="219309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British Nuclear Fuels – 13 Years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Area Project Manager, South Dissolver Refurbishment Project, Sellafield, UK. </a:t>
            </a:r>
            <a:r>
              <a:rPr lang="en-US" sz="1600" b="1" dirty="0" smtClean="0"/>
              <a:t>Role included </a:t>
            </a:r>
            <a:r>
              <a:rPr lang="en-US" sz="1600" b="1" dirty="0"/>
              <a:t>c</a:t>
            </a:r>
            <a:r>
              <a:rPr lang="en-US" sz="1600" b="1" dirty="0" smtClean="0"/>
              <a:t>ontrol </a:t>
            </a:r>
            <a:r>
              <a:rPr lang="en-US" sz="1600" b="1" dirty="0"/>
              <a:t>s</a:t>
            </a:r>
            <a:r>
              <a:rPr lang="en-US" sz="1600" b="1" dirty="0" smtClean="0"/>
              <a:t>ystems commissioning lead. </a:t>
            </a:r>
            <a:endParaRPr lang="en-US" sz="1600" dirty="0" smtClean="0"/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Client Project Manager, Waste Treatment Complex, Sellafield, UK. Also served as the </a:t>
            </a:r>
            <a:r>
              <a:rPr lang="en-US" sz="1600" b="1" dirty="0" smtClean="0"/>
              <a:t>Commissioning </a:t>
            </a:r>
            <a:r>
              <a:rPr lang="en-US" sz="1600" b="1" dirty="0"/>
              <a:t>M</a:t>
            </a:r>
            <a:r>
              <a:rPr lang="en-US" sz="1600" b="1" dirty="0" smtClean="0"/>
              <a:t>anager and role evolved into Plant Manager during hot commissioning phase into steady state operations</a:t>
            </a:r>
            <a:r>
              <a:rPr lang="en-US" sz="1600" dirty="0" smtClean="0"/>
              <a:t>. 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33" name="Footer Placeholder 3"/>
          <p:cNvSpPr txBox="1">
            <a:spLocks/>
          </p:cNvSpPr>
          <p:nvPr/>
        </p:nvSpPr>
        <p:spPr>
          <a:xfrm>
            <a:off x="2461179" y="6654065"/>
            <a:ext cx="4244599" cy="203937"/>
          </a:xfrm>
          <a:prstGeom prst="rect">
            <a:avLst/>
          </a:prstGeom>
        </p:spPr>
        <p:txBody>
          <a:bodyPr vert="horz" lIns="68652" tIns="34326" rIns="68652" bIns="3432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90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677" y="1031428"/>
            <a:ext cx="863984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9309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BNG </a:t>
            </a:r>
            <a:r>
              <a:rPr lang="en-US" dirty="0"/>
              <a:t>America – 5 Years 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Commissioning Manager, Advanced Mixed Waste, Treatment facility, INL, Idaho</a:t>
            </a:r>
            <a:r>
              <a:rPr lang="en-US" sz="1600" dirty="0"/>
              <a:t>.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Managed Construction completion and closeout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Responsible for Plant, Personnel and Paper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ORR’s in Retrieval, Characterization and Main Processing Facilities’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Ground breaking to hot operations in 4 years, no DOE pre-start findings.</a:t>
            </a:r>
          </a:p>
          <a:p>
            <a:pPr marL="219309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BBWI Advanced Mixed waste Facility  </a:t>
            </a:r>
            <a:r>
              <a:rPr lang="en-US" dirty="0"/>
              <a:t>– 2 years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Production Operations Manager, Senior Technical Advisor, Strategic Planning and </a:t>
            </a:r>
            <a:r>
              <a:rPr lang="en-US" sz="1600" dirty="0" smtClean="0"/>
              <a:t>Integration</a:t>
            </a:r>
          </a:p>
          <a:p>
            <a:pPr marL="1076312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R</a:t>
            </a:r>
            <a:r>
              <a:rPr lang="en-US" sz="1600" b="1" dirty="0" smtClean="0"/>
              <a:t>amp up from Authorization to operate to full production in one year</a:t>
            </a:r>
            <a:endParaRPr lang="en-US" sz="1400" b="1" dirty="0" smtClean="0"/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076312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05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038228"/>
            <a:ext cx="8071389" cy="5514975"/>
          </a:xfrm>
        </p:spPr>
        <p:txBody>
          <a:bodyPr/>
          <a:lstStyle/>
          <a:p>
            <a:pPr marL="162172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Energy </a:t>
            </a:r>
            <a:r>
              <a:rPr lang="en-US" sz="1800" dirty="0"/>
              <a:t>Solutions/Atkins/WRPS – 9 </a:t>
            </a:r>
            <a:r>
              <a:rPr lang="en-US" sz="1800" dirty="0" smtClean="0"/>
              <a:t>Years</a:t>
            </a:r>
          </a:p>
          <a:p>
            <a:pPr marL="162172" lvl="1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Project </a:t>
            </a:r>
            <a:r>
              <a:rPr lang="en-US" sz="1800" dirty="0"/>
              <a:t>Director - 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GNEP, Light water Recycling Centre, Conceptual design Manager</a:t>
            </a:r>
          </a:p>
          <a:p>
            <a:pPr marL="1076312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Developed conceptual design for the recycling Facility, High and Low Level solid and liquid waste treatment, MOX fuel fabrication and all supporting facilities</a:t>
            </a:r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WRPS Design and Operability Review Team Manager 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Managed DOE Team Reviewing Design and Operability of WTP HLW and LAW facilities</a:t>
            </a:r>
            <a:endParaRPr lang="en-US" sz="1600" dirty="0"/>
          </a:p>
          <a:p>
            <a:pPr marL="619242" lvl="2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WRPS One System Commissioning Integration </a:t>
            </a:r>
            <a:r>
              <a:rPr lang="en-US" sz="1600" b="1" dirty="0" smtClean="0"/>
              <a:t>Manager</a:t>
            </a:r>
          </a:p>
          <a:p>
            <a:pPr marL="1076306" lvl="3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/>
              <a:t>Develop Documents and processes to support integration across contractor Interfaces</a:t>
            </a:r>
          </a:p>
          <a:p>
            <a:pPr marL="1533373" lvl="4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/>
              <a:t>LAWPS </a:t>
            </a:r>
            <a:r>
              <a:rPr lang="en-US" sz="1600" b="1" dirty="0"/>
              <a:t>C</a:t>
            </a:r>
            <a:r>
              <a:rPr lang="en-US" sz="1600" b="1" dirty="0" smtClean="0"/>
              <a:t>ommissioning Plan, Operational Readiness Support Plan, Common CRADS.</a:t>
            </a:r>
          </a:p>
          <a:p>
            <a:pPr marL="1533373" lvl="4" indent="-21930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Development of </a:t>
            </a:r>
            <a:r>
              <a:rPr lang="en-US" sz="1600" dirty="0" smtClean="0"/>
              <a:t>operations research models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6116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24939" y="0"/>
            <a:ext cx="7467601" cy="774044"/>
          </a:xfrm>
        </p:spPr>
        <p:txBody>
          <a:bodyPr>
            <a:normAutofit/>
          </a:bodyPr>
          <a:lstStyle/>
          <a:p>
            <a:r>
              <a:rPr lang="en-US" dirty="0" smtClean="0"/>
              <a:t>Potential Gaps, Needs, Concerns.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8228"/>
            <a:ext cx="8229600" cy="5549003"/>
          </a:xfrm>
        </p:spPr>
        <p:txBody>
          <a:bodyPr>
            <a:normAutofit/>
          </a:bodyPr>
          <a:lstStyle/>
          <a:p>
            <a:pPr marL="228533" lvl="1" indent="-228533">
              <a:buFontTx/>
              <a:buChar char="•"/>
            </a:pPr>
            <a:r>
              <a:rPr lang="en-US" sz="1800" dirty="0" smtClean="0"/>
              <a:t>Lack of developmental guidance for commissioning documentation e.g. commissioning plan.</a:t>
            </a:r>
          </a:p>
          <a:p>
            <a:pPr marL="628466" lvl="2"/>
            <a:r>
              <a:rPr lang="en-US" sz="1600" dirty="0" smtClean="0"/>
              <a:t>DOE O 413.3B - specifies requirement but does not prescribe scope or content, refers to 1189-2008 which does not address either the need for or scope of a commissioning plan or process</a:t>
            </a:r>
          </a:p>
          <a:p>
            <a:pPr marL="628466" lvl="2"/>
            <a:r>
              <a:rPr lang="en-US" sz="1600" dirty="0" smtClean="0"/>
              <a:t>DOE G 413.3-16A – Provides overview discussion but references Portland Energy Conservation Inc. model, which lacks context for Nuclear Facility Commissioning. </a:t>
            </a:r>
          </a:p>
          <a:p>
            <a:pPr marL="628466" lvl="2"/>
            <a:r>
              <a:rPr lang="en-US" sz="1600" dirty="0" smtClean="0"/>
              <a:t>DOE-EM-SRP-2010 – Provides performance objectives and review criteria but lacks developmental guidance, can be used in reverse to help guide content.</a:t>
            </a:r>
          </a:p>
          <a:p>
            <a:pPr marL="228533" lvl="1" indent="-228533">
              <a:buFontTx/>
              <a:buChar char="•"/>
            </a:pPr>
            <a:r>
              <a:rPr lang="en-US" sz="1800" dirty="0" smtClean="0"/>
              <a:t>Limited guidance on Pre-operations scope and when operating funds can/should be used prior to CD4. </a:t>
            </a:r>
          </a:p>
          <a:p>
            <a:pPr marL="228533" lvl="1" indent="-228533">
              <a:buFontTx/>
              <a:buChar char="•"/>
            </a:pPr>
            <a:r>
              <a:rPr lang="en-US" sz="1800" dirty="0" smtClean="0"/>
              <a:t>No agreed authoritative source of definitions exists for Commissioning activities</a:t>
            </a:r>
          </a:p>
          <a:p>
            <a:pPr marL="628466" lvl="2"/>
            <a:r>
              <a:rPr lang="en-US" sz="1600" dirty="0" smtClean="0"/>
              <a:t>Startup, </a:t>
            </a:r>
            <a:r>
              <a:rPr lang="en-US" sz="1600" dirty="0"/>
              <a:t>C</a:t>
            </a:r>
            <a:r>
              <a:rPr lang="en-US" sz="1600" dirty="0" smtClean="0"/>
              <a:t>old Commissioning, Hot Commissioning Active Commissioning Hot Operations </a:t>
            </a:r>
            <a:endParaRPr lang="en-US" sz="1600" dirty="0"/>
          </a:p>
          <a:p>
            <a:pPr marL="228533"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3265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038228"/>
            <a:ext cx="8071389" cy="5514975"/>
          </a:xfrm>
        </p:spPr>
        <p:txBody>
          <a:bodyPr/>
          <a:lstStyle/>
          <a:p>
            <a:pPr marL="228533" lvl="1" indent="-228533">
              <a:buFontTx/>
              <a:buChar char="•"/>
            </a:pPr>
            <a:r>
              <a:rPr lang="en-US" sz="1800" dirty="0"/>
              <a:t>DOE O 425.1 identifies core requirements but readiness would be more appropriately achieved and validated by functional area</a:t>
            </a:r>
          </a:p>
          <a:p>
            <a:pPr marL="228533" lvl="1" indent="-228533">
              <a:buFontTx/>
              <a:buChar char="•"/>
            </a:pPr>
            <a:r>
              <a:rPr lang="en-US" sz="1800" dirty="0"/>
              <a:t>Availability of benchmarking information on past project, including cost, resource requirements and schedule for, discrete commissioning activities, rework, commissioning documentation preparation etc.</a:t>
            </a:r>
          </a:p>
          <a:p>
            <a:pPr marL="228533" lvl="1" indent="-228533">
              <a:buFontTx/>
              <a:buChar char="•"/>
            </a:pPr>
            <a:r>
              <a:rPr lang="en-US" sz="1800" dirty="0"/>
              <a:t>Guidance on commissioning process is absent e.g., with no analogues to USACE UFGS-01 91 00.15 Total Building Commissioning, ASHRAE standards and guides</a:t>
            </a:r>
          </a:p>
          <a:p>
            <a:pPr marL="228533" lvl="1" indent="-228533">
              <a:buFontTx/>
              <a:buChar char="•"/>
            </a:pPr>
            <a:r>
              <a:rPr lang="en-US" sz="1800" dirty="0"/>
              <a:t>Guidance on </a:t>
            </a:r>
            <a:r>
              <a:rPr lang="en-US" sz="1800" dirty="0" smtClean="0"/>
              <a:t>Commissioning/Readiness </a:t>
            </a:r>
            <a:r>
              <a:rPr lang="en-US" sz="1800" dirty="0"/>
              <a:t>throughout the project beginning at conceptual design is lacking</a:t>
            </a:r>
          </a:p>
          <a:p>
            <a:pPr marL="628466" lvl="2"/>
            <a:r>
              <a:rPr lang="en-US" sz="1600" dirty="0"/>
              <a:t>Some DOE guidance </a:t>
            </a:r>
            <a:r>
              <a:rPr lang="en-US" sz="1600" dirty="0" smtClean="0"/>
              <a:t>appears </a:t>
            </a:r>
            <a:r>
              <a:rPr lang="en-US" sz="1600" dirty="0"/>
              <a:t>to consider achieving and validating readiness as a separate effort rather than an integral part of commissioning.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Gaps, Needs, Concerns.</a:t>
            </a:r>
          </a:p>
        </p:txBody>
      </p:sp>
    </p:spTree>
    <p:extLst>
      <p:ext uri="{BB962C8B-B14F-4D97-AF65-F5344CB8AC3E}">
        <p14:creationId xmlns:p14="http://schemas.microsoft.com/office/powerpoint/2010/main" val="26635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RPS Bill Johnson Template">
  <a:themeElements>
    <a:clrScheme name="TOC Technical Overview Presentation 080716 13">
      <a:dk1>
        <a:srgbClr val="000000"/>
      </a:dk1>
      <a:lt1>
        <a:srgbClr val="FFFFFF"/>
      </a:lt1>
      <a:dk2>
        <a:srgbClr val="FFFFFF"/>
      </a:dk2>
      <a:lt2>
        <a:srgbClr val="CCCCCC"/>
      </a:lt2>
      <a:accent1>
        <a:srgbClr val="003366"/>
      </a:accent1>
      <a:accent2>
        <a:srgbClr val="336666"/>
      </a:accent2>
      <a:accent3>
        <a:srgbClr val="FFFFFF"/>
      </a:accent3>
      <a:accent4>
        <a:srgbClr val="000000"/>
      </a:accent4>
      <a:accent5>
        <a:srgbClr val="AAADB8"/>
      </a:accent5>
      <a:accent6>
        <a:srgbClr val="2D5C5C"/>
      </a:accent6>
      <a:hlink>
        <a:srgbClr val="99CCCC"/>
      </a:hlink>
      <a:folHlink>
        <a:srgbClr val="CC6600"/>
      </a:folHlink>
    </a:clrScheme>
    <a:fontScheme name="TOC Technical Overview Presentation 0807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C Technical Overview Presentation 0807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3">
        <a:dk1>
          <a:srgbClr val="000000"/>
        </a:dk1>
        <a:lt1>
          <a:srgbClr val="FFFFFF"/>
        </a:lt1>
        <a:dk2>
          <a:srgbClr val="FFFFFF"/>
        </a:dk2>
        <a:lt2>
          <a:srgbClr val="CCCCCC"/>
        </a:lt2>
        <a:accent1>
          <a:srgbClr val="003366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2D5C5C"/>
        </a:accent6>
        <a:hlink>
          <a:srgbClr val="99CCCC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RPS Bill Johnson Template">
  <a:themeElements>
    <a:clrScheme name="TOC Technical Overview Presentation 080716 13">
      <a:dk1>
        <a:srgbClr val="000000"/>
      </a:dk1>
      <a:lt1>
        <a:srgbClr val="FFFFFF"/>
      </a:lt1>
      <a:dk2>
        <a:srgbClr val="FFFFFF"/>
      </a:dk2>
      <a:lt2>
        <a:srgbClr val="CCCCCC"/>
      </a:lt2>
      <a:accent1>
        <a:srgbClr val="003366"/>
      </a:accent1>
      <a:accent2>
        <a:srgbClr val="336666"/>
      </a:accent2>
      <a:accent3>
        <a:srgbClr val="FFFFFF"/>
      </a:accent3>
      <a:accent4>
        <a:srgbClr val="000000"/>
      </a:accent4>
      <a:accent5>
        <a:srgbClr val="AAADB8"/>
      </a:accent5>
      <a:accent6>
        <a:srgbClr val="2D5C5C"/>
      </a:accent6>
      <a:hlink>
        <a:srgbClr val="99CCCC"/>
      </a:hlink>
      <a:folHlink>
        <a:srgbClr val="CC6600"/>
      </a:folHlink>
    </a:clrScheme>
    <a:fontScheme name="TOC Technical Overview Presentation 0807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C Technical Overview Presentation 0807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Technical Overview Presentation 0807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Technical Overview Presentation 080716 13">
        <a:dk1>
          <a:srgbClr val="000000"/>
        </a:dk1>
        <a:lt1>
          <a:srgbClr val="FFFFFF"/>
        </a:lt1>
        <a:dk2>
          <a:srgbClr val="FFFFFF"/>
        </a:dk2>
        <a:lt2>
          <a:srgbClr val="CCCCCC"/>
        </a:lt2>
        <a:accent1>
          <a:srgbClr val="003366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2D5C5C"/>
        </a:accent6>
        <a:hlink>
          <a:srgbClr val="99CCCC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WRPS Bill Johnson Template</Template>
  <TotalTime>24301</TotalTime>
  <Words>556</Words>
  <Application>Microsoft Office PowerPoint</Application>
  <PresentationFormat>Letter Paper (8.5x11 in)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Wingdings</vt:lpstr>
      <vt:lpstr>WRPS Bill Johnson Template</vt:lpstr>
      <vt:lpstr>1_WRPS Bill Johnson Template</vt:lpstr>
      <vt:lpstr>PowerPoint Presentation</vt:lpstr>
      <vt:lpstr>Education and Experience</vt:lpstr>
      <vt:lpstr>Education and Experience</vt:lpstr>
      <vt:lpstr>Education and Experience</vt:lpstr>
      <vt:lpstr>Potential Gaps, Needs, Concerns.</vt:lpstr>
      <vt:lpstr>Potential Gaps, Needs, Concerns.</vt:lpstr>
    </vt:vector>
  </TitlesOfParts>
  <Company>Hanford (MSP ver 2.0)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h0000310</dc:creator>
  <cp:lastModifiedBy>Exley, Allan</cp:lastModifiedBy>
  <cp:revision>530</cp:revision>
  <cp:lastPrinted>2016-12-05T20:24:53Z</cp:lastPrinted>
  <dcterms:created xsi:type="dcterms:W3CDTF">2008-12-04T00:14:23Z</dcterms:created>
  <dcterms:modified xsi:type="dcterms:W3CDTF">2017-02-22T20:22:53Z</dcterms:modified>
</cp:coreProperties>
</file>