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5"/>
  </p:sldMasterIdLst>
  <p:notesMasterIdLst>
    <p:notesMasterId r:id="rId10"/>
  </p:notesMasterIdLst>
  <p:handoutMasterIdLst>
    <p:handoutMasterId r:id="rId11"/>
  </p:handoutMasterIdLst>
  <p:sldIdLst>
    <p:sldId id="256" r:id="rId6"/>
    <p:sldId id="329" r:id="rId7"/>
    <p:sldId id="330" r:id="rId8"/>
    <p:sldId id="32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5pPr>
    <a:lvl6pPr marL="2286000" algn="l" defTabSz="914400" rtl="0" eaLnBrk="1" latinLnBrk="0" hangingPunct="1"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6pPr>
    <a:lvl7pPr marL="2743200" algn="l" defTabSz="914400" rtl="0" eaLnBrk="1" latinLnBrk="0" hangingPunct="1"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7pPr>
    <a:lvl8pPr marL="3200400" algn="l" defTabSz="914400" rtl="0" eaLnBrk="1" latinLnBrk="0" hangingPunct="1"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8pPr>
    <a:lvl9pPr marL="3657600" algn="l" defTabSz="914400" rtl="0" eaLnBrk="1" latinLnBrk="0" hangingPunct="1"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d Condoleo" initials="E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8F86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5939" autoAdjust="0"/>
  </p:normalViewPr>
  <p:slideViewPr>
    <p:cSldViewPr snapToGrid="0" snapToObjects="1">
      <p:cViewPr>
        <p:scale>
          <a:sx n="100" d="100"/>
          <a:sy n="100" d="100"/>
        </p:scale>
        <p:origin x="-1908" y="-870"/>
      </p:cViewPr>
      <p:guideLst>
        <p:guide orient="horz"/>
        <p:guide orient="horz" pos="911"/>
        <p:guide orient="horz" pos="4039"/>
        <p:guide pos="288"/>
        <p:guide pos="1651"/>
        <p:guide pos="2767"/>
        <p:guide pos="5471"/>
        <p:guide pos="1418"/>
        <p:guide pos="4107"/>
        <p:guide pos="2993"/>
        <p:guide pos="434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199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fld id="{9BFD8D6A-6A53-47F3-810E-0CC551E901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432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fld id="{0D564F7F-74BB-4DF1-A421-E36E276B48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003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564F7F-74BB-4DF1-A421-E36E276B48F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AECOM_magenta-blue_spectr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0" y="6003925"/>
            <a:ext cx="9144000" cy="854075"/>
            <a:chOff x="0" y="3782"/>
            <a:chExt cx="5760" cy="538"/>
          </a:xfrm>
        </p:grpSpPr>
        <p:sp>
          <p:nvSpPr>
            <p:cNvPr id="6" name="Rectangle 3"/>
            <p:cNvSpPr>
              <a:spLocks noChangeArrowheads="1"/>
            </p:cNvSpPr>
            <p:nvPr userDrawn="1"/>
          </p:nvSpPr>
          <p:spPr bwMode="auto">
            <a:xfrm>
              <a:off x="0" y="3782"/>
              <a:ext cx="5760" cy="53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defRPr/>
              </a:pPr>
              <a:endParaRPr lang="en-US" dirty="0">
                <a:latin typeface="Arial" charset="0"/>
                <a:ea typeface="Geneva" charset="-128"/>
                <a:cs typeface="+mn-cs"/>
              </a:endParaRPr>
            </a:p>
          </p:txBody>
        </p:sp>
        <p:pic>
          <p:nvPicPr>
            <p:cNvPr id="7" name="Picture 8" descr="AECOM_Logo2"/>
            <p:cNvPicPr>
              <a:picLocks noChangeAspect="1" noChangeArrowheads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08" y="3899"/>
              <a:ext cx="828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6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1963" y="1428750"/>
            <a:ext cx="7123112" cy="1470025"/>
          </a:xfrm>
        </p:spPr>
        <p:txBody>
          <a:bodyPr/>
          <a:lstStyle>
            <a:lvl1pPr>
              <a:lnSpc>
                <a:spcPct val="90000"/>
              </a:lnSpc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1963" y="3486150"/>
            <a:ext cx="7123112" cy="863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30200"/>
            <a:ext cx="2057400" cy="5595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30200"/>
            <a:ext cx="6019800" cy="5595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01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01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0200"/>
            <a:ext cx="8218488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001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1028" name="Picture 8" descr="AECOM_Logo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872413" y="6300788"/>
            <a:ext cx="8763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1"/>
          <p:cNvSpPr txBox="1">
            <a:spLocks noChangeArrowheads="1"/>
          </p:cNvSpPr>
          <p:nvPr/>
        </p:nvSpPr>
        <p:spPr bwMode="auto">
          <a:xfrm>
            <a:off x="4770438" y="6383338"/>
            <a:ext cx="176847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algn="l">
              <a:lnSpc>
                <a:spcPct val="100000"/>
              </a:lnSpc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>
              <a:latin typeface="Arial" charset="0"/>
              <a:ea typeface="Geneva" charset="-128"/>
              <a:cs typeface="+mn-cs"/>
            </a:endParaRPr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2620963" y="6383338"/>
            <a:ext cx="177165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algn="l">
              <a:lnSpc>
                <a:spcPct val="100000"/>
              </a:lnSpc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>
              <a:latin typeface="Arial" charset="0"/>
              <a:ea typeface="Geneva" charset="-128"/>
              <a:cs typeface="+mn-cs"/>
            </a:endParaRPr>
          </a:p>
        </p:txBody>
      </p:sp>
      <p:sp>
        <p:nvSpPr>
          <p:cNvPr id="10" name="Rectangle 10"/>
          <p:cNvSpPr txBox="1">
            <a:spLocks noChangeArrowheads="1"/>
          </p:cNvSpPr>
          <p:nvPr/>
        </p:nvSpPr>
        <p:spPr bwMode="auto">
          <a:xfrm>
            <a:off x="457200" y="6394450"/>
            <a:ext cx="1793875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algn="l">
              <a:lnSpc>
                <a:spcPct val="100000"/>
              </a:lnSpc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>
              <a:latin typeface="Arial" charset="0"/>
              <a:ea typeface="Geneva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+mj-lt"/>
          <a:ea typeface="Geneva" charset="-128"/>
          <a:cs typeface="Genev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  <a:ea typeface="Geneva" charset="-128"/>
          <a:cs typeface="Genev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  <a:ea typeface="Geneva" charset="-128"/>
          <a:cs typeface="Genev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  <a:ea typeface="Geneva" charset="-128"/>
          <a:cs typeface="Genev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  <a:ea typeface="Geneva" charset="-128"/>
          <a:cs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</a:defRPr>
      </a:lvl9pPr>
    </p:titleStyle>
    <p:bodyStyle>
      <a:lvl1pPr marL="234950" indent="-234950" algn="l" rtl="0" eaLnBrk="0" fontAlgn="base" hangingPunct="0">
        <a:lnSpc>
          <a:spcPct val="95000"/>
        </a:lnSpc>
        <a:spcBef>
          <a:spcPct val="7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Geneva" charset="-128"/>
          <a:cs typeface="Geneva"/>
        </a:defRPr>
      </a:lvl1pPr>
      <a:lvl2pPr marL="488950" indent="-233363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Geneva" charset="-128"/>
          <a:cs typeface="Geneva"/>
        </a:defRPr>
      </a:lvl2pPr>
      <a:lvl3pPr marL="692150" indent="-168275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-128"/>
          <a:cs typeface="Geneva"/>
        </a:defRPr>
      </a:lvl3pPr>
      <a:lvl4pPr marL="895350" indent="-180975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Geneva" charset="-128"/>
          <a:cs typeface="Geneva"/>
        </a:defRPr>
      </a:lvl4pPr>
      <a:lvl5pPr marL="2057400" indent="-2286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Geneva" charset="-128"/>
          <a:cs typeface="Geneva"/>
        </a:defRPr>
      </a:lvl5pPr>
      <a:lvl6pPr marL="2514600" indent="-22860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Geneva" charset="-128"/>
        </a:defRPr>
      </a:lvl6pPr>
      <a:lvl7pPr marL="2971800" indent="-22860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Geneva" charset="-128"/>
        </a:defRPr>
      </a:lvl7pPr>
      <a:lvl8pPr marL="3429000" indent="-22860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Geneva" charset="-128"/>
        </a:defRPr>
      </a:lvl8pPr>
      <a:lvl9pPr marL="3886200" indent="-22860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Geneva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ctrTitle"/>
          </p:nvPr>
        </p:nvSpPr>
        <p:spPr>
          <a:xfrm>
            <a:off x="461962" y="1428750"/>
            <a:ext cx="7977188" cy="14700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Aft>
                <a:spcPts val="0"/>
              </a:spcAft>
            </a:pPr>
            <a:r>
              <a:rPr lang="en-US" sz="3000" dirty="0" smtClean="0">
                <a:ea typeface="Geneva"/>
              </a:rPr>
              <a:t>EFCOG STARTUP AND COMMISSIONING</a:t>
            </a:r>
            <a:br>
              <a:rPr lang="en-US" sz="3000" dirty="0" smtClean="0">
                <a:ea typeface="Geneva"/>
              </a:rPr>
            </a:br>
            <a:r>
              <a:rPr lang="en-US" sz="3000" dirty="0" smtClean="0">
                <a:ea typeface="Geneva"/>
              </a:rPr>
              <a:t>TASK TEAM INTRODUCTION</a:t>
            </a:r>
          </a:p>
        </p:txBody>
      </p:sp>
      <p:sp>
        <p:nvSpPr>
          <p:cNvPr id="3075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1962" y="3917950"/>
            <a:ext cx="7123112" cy="8636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Geneva"/>
              </a:rPr>
              <a:t>Kim Hauer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ea typeface="Geneva"/>
              </a:rPr>
              <a:t>February 28,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AND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774701"/>
            <a:ext cx="8431212" cy="5191124"/>
          </a:xfrm>
        </p:spPr>
        <p:txBody>
          <a:bodyPr/>
          <a:lstStyle/>
          <a:p>
            <a:r>
              <a:rPr lang="en-US" dirty="0" smtClean="0"/>
              <a:t>BS – U.S. Naval Academy, Physics, 1981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Submarine duty/Naval Nuclear Power Program – 7 years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Submarine Warfare and Engineer qualified, S5W/S3GCore3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Newport News Shipyard Refueling Overhaul: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Initial criticality</a:t>
            </a:r>
            <a:r>
              <a:rPr lang="en-US" b="1" dirty="0" smtClean="0"/>
              <a:t>, </a:t>
            </a:r>
            <a:r>
              <a:rPr lang="en-US" dirty="0"/>
              <a:t>low power, power </a:t>
            </a:r>
            <a:r>
              <a:rPr lang="en-US" dirty="0" smtClean="0"/>
              <a:t>ascension, Engine Room Steam, Crew Certification, Fast Cruise, Sea Trials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Shakedown Operations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TRE, DASO, Weapons certs., ORSE(s)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Patrols on various submarines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Drill programs, inspection preparation and conduct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Naval Reserve – 15 years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SUBLANT, NWS CHASN, CINCEASTLANT/EUCOM billets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Exercises, Exam/Inspection preparation and conduct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endParaRPr lang="en-US" dirty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4833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AND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698501"/>
            <a:ext cx="8335962" cy="5191124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Savannah River Site – 27 years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Achieved and demonstrated readiness for operations across HLW systems 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Nuclear operations (e.g. Safety Basis Upgrades, Inter Area Line activation, 2H evaporator recovery, ARP/MCU commissioning, Saltstone resumption of operations) 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Technology Deployments (e.g. Bulk Waste Removal, </a:t>
            </a:r>
            <a:r>
              <a:rPr lang="en-US" dirty="0"/>
              <a:t>H</a:t>
            </a:r>
            <a:r>
              <a:rPr lang="en-US" dirty="0" smtClean="0"/>
              <a:t>eel Removal, Tank Closures)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Team member on corporate assessment and event assist teams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Sellafield, LANL High Energy – Real Time Radiography RA prep., Hanford TOC ERO activation, ICP IWTU carryover event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WIPP CORR (EP portion</a:t>
            </a:r>
            <a:r>
              <a:rPr lang="en-US" dirty="0"/>
              <a:t>), Hanford WCH NSC </a:t>
            </a:r>
            <a:r>
              <a:rPr lang="en-US" dirty="0" smtClean="0"/>
              <a:t>assessment, OR/UCOR SCWE Assessment</a:t>
            </a:r>
          </a:p>
        </p:txBody>
      </p:sp>
    </p:spTree>
    <p:extLst>
      <p:ext uri="{BB962C8B-B14F-4D97-AF65-F5344CB8AC3E}">
        <p14:creationId xmlns:p14="http://schemas.microsoft.com/office/powerpoint/2010/main" val="2726961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GAPS, NEEDS,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562" y="923924"/>
            <a:ext cx="8535987" cy="549592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Additional guidance within the directives and standards system for startup, commissioning, and achievement of readiness</a:t>
            </a:r>
            <a:r>
              <a:rPr lang="en-US" b="1" dirty="0"/>
              <a:t>. (Similar to PMWG EVMS initiatives).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Collection of Contractor best practices, tools, and </a:t>
            </a:r>
            <a:r>
              <a:rPr lang="en-US" b="1" smtClean="0"/>
              <a:t>guides </a:t>
            </a:r>
            <a:r>
              <a:rPr lang="en-US" b="1" smtClean="0"/>
              <a:t>to </a:t>
            </a:r>
            <a:r>
              <a:rPr lang="en-US" b="1" dirty="0" smtClean="0"/>
              <a:t>provide </a:t>
            </a:r>
            <a:r>
              <a:rPr lang="en-US" b="1" dirty="0" smtClean="0"/>
              <a:t>assurance that DOE expectations will be met or exceeded.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Subject Matter Experts and “Away Teams” to assist with emergent challenges across the complex (Similar </a:t>
            </a:r>
            <a:r>
              <a:rPr lang="en-US" b="1" dirty="0"/>
              <a:t>to </a:t>
            </a:r>
            <a:r>
              <a:rPr lang="en-US" b="1" dirty="0" smtClean="0"/>
              <a:t>PMWG EVMS initiatives).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Nuclear project expectations versus non nuclear project expectations (risk-based: technical, safety, and regulatory complexity).</a:t>
            </a:r>
            <a:r>
              <a:rPr lang="en-US" dirty="0" smtClean="0"/>
              <a:t>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1800" b="1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645985111"/>
      </p:ext>
    </p:extLst>
  </p:cSld>
  <p:clrMapOvr>
    <a:masterClrMapping/>
  </p:clrMapOvr>
</p:sld>
</file>

<file path=ppt/theme/theme1.xml><?xml version="1.0" encoding="utf-8"?>
<a:theme xmlns:a="http://schemas.openxmlformats.org/drawingml/2006/main" name="AECOM_PPT_Magenta Blue Option">
  <a:themeElements>
    <a:clrScheme name="Magenta Title_Magenta-Blue bkg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3C1DF"/>
      </a:accent1>
      <a:accent2>
        <a:srgbClr val="85E61F"/>
      </a:accent2>
      <a:accent3>
        <a:srgbClr val="FFFFFF"/>
      </a:accent3>
      <a:accent4>
        <a:srgbClr val="000000"/>
      </a:accent4>
      <a:accent5>
        <a:srgbClr val="B7DDEC"/>
      </a:accent5>
      <a:accent6>
        <a:srgbClr val="78D01B"/>
      </a:accent6>
      <a:hlink>
        <a:srgbClr val="FC9F1A"/>
      </a:hlink>
      <a:folHlink>
        <a:srgbClr val="9C0880"/>
      </a:folHlink>
    </a:clrScheme>
    <a:fontScheme name="Magenta Title_Magenta-Blue bkg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genta Title_Magenta-Blue bkg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3C1DF"/>
        </a:accent1>
        <a:accent2>
          <a:srgbClr val="85E61F"/>
        </a:accent2>
        <a:accent3>
          <a:srgbClr val="FFFFFF"/>
        </a:accent3>
        <a:accent4>
          <a:srgbClr val="000000"/>
        </a:accent4>
        <a:accent5>
          <a:srgbClr val="B7DDEC"/>
        </a:accent5>
        <a:accent6>
          <a:srgbClr val="78D01B"/>
        </a:accent6>
        <a:hlink>
          <a:srgbClr val="FC9F1A"/>
        </a:hlink>
        <a:folHlink>
          <a:srgbClr val="9C08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genta Title_Magenta-Blue bkgd 2">
        <a:dk1>
          <a:srgbClr val="000000"/>
        </a:dk1>
        <a:lt1>
          <a:srgbClr val="FFFFFF"/>
        </a:lt1>
        <a:dk2>
          <a:srgbClr val="000000"/>
        </a:dk2>
        <a:lt2>
          <a:srgbClr val="988F86"/>
        </a:lt2>
        <a:accent1>
          <a:srgbClr val="63C1DF"/>
        </a:accent1>
        <a:accent2>
          <a:srgbClr val="85E61F"/>
        </a:accent2>
        <a:accent3>
          <a:srgbClr val="FFFFFF"/>
        </a:accent3>
        <a:accent4>
          <a:srgbClr val="000000"/>
        </a:accent4>
        <a:accent5>
          <a:srgbClr val="B7DDEC"/>
        </a:accent5>
        <a:accent6>
          <a:srgbClr val="78D01B"/>
        </a:accent6>
        <a:hlink>
          <a:srgbClr val="FC9F1A"/>
        </a:hlink>
        <a:folHlink>
          <a:srgbClr val="9C08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genta Title_Magenta-Blue bkgd 3">
        <a:dk1>
          <a:srgbClr val="988F86"/>
        </a:dk1>
        <a:lt1>
          <a:srgbClr val="FFFFFF"/>
        </a:lt1>
        <a:dk2>
          <a:srgbClr val="000000"/>
        </a:dk2>
        <a:lt2>
          <a:srgbClr val="FFFFFF"/>
        </a:lt2>
        <a:accent1>
          <a:srgbClr val="63C1DF"/>
        </a:accent1>
        <a:accent2>
          <a:srgbClr val="85E61F"/>
        </a:accent2>
        <a:accent3>
          <a:srgbClr val="AAAAAA"/>
        </a:accent3>
        <a:accent4>
          <a:srgbClr val="DADADA"/>
        </a:accent4>
        <a:accent5>
          <a:srgbClr val="B7DDEC"/>
        </a:accent5>
        <a:accent6>
          <a:srgbClr val="78D01B"/>
        </a:accent6>
        <a:hlink>
          <a:srgbClr val="FC9F1A"/>
        </a:hlink>
        <a:folHlink>
          <a:srgbClr val="9C08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877700E5113843BB156AC860EBF871" ma:contentTypeVersion="" ma:contentTypeDescription="Create a new document." ma:contentTypeScope="" ma:versionID="37c74515fa0c0273c55b4fd0980640b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1c3cda2c8b39f88eabd54cbf92a846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A02C4B-53CF-405C-BCDB-A964353CEE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C2AC2A-DADA-49DE-A9EF-E5C34324AAC7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09CA6DFF-B5EE-4E14-A6CE-591D47356BED}">
  <ds:schemaRefs>
    <ds:schemaRef ds:uri="http://schemas.microsoft.com/office/infopath/2007/PartnerControls"/>
    <ds:schemaRef ds:uri="http://purl.org/dc/dcmitype/"/>
    <ds:schemaRef ds:uri="http://schemas.microsoft.com/sharepoint/v3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79DDFF9D-224F-4193-9137-8EB2D38474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5925</TotalTime>
  <Words>304</Words>
  <Application>Microsoft Office PowerPoint</Application>
  <PresentationFormat>On-screen Show (4:3)</PresentationFormat>
  <Paragraphs>30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AECOM_PPT_Magenta Blue Option</vt:lpstr>
      <vt:lpstr>EFCOG STARTUP AND COMMISSIONING TASK TEAM INTRODUCTION</vt:lpstr>
      <vt:lpstr>EDUCATION AND EXPERIENCE</vt:lpstr>
      <vt:lpstr>EDUCATION AND EXPERIENCE</vt:lpstr>
      <vt:lpstr>POTENTIAL GAPS, NEEDS, CONCERNS</vt:lpstr>
    </vt:vector>
  </TitlesOfParts>
  <Company>AECOM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presentation template magenta/blue option</dc:title>
  <dc:creator>Lynch, Jean</dc:creator>
  <cp:lastModifiedBy>HAUER, KIM A</cp:lastModifiedBy>
  <cp:revision>509</cp:revision>
  <dcterms:created xsi:type="dcterms:W3CDTF">2009-12-14T19:19:20Z</dcterms:created>
  <dcterms:modified xsi:type="dcterms:W3CDTF">2017-02-09T17:43:20Z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0x01010013877700E5113843BB156AC860EBF871</vt:lpwstr>
  </property>
</Properties>
</file>