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>
        <p:scale>
          <a:sx n="130" d="100"/>
          <a:sy n="130" d="100"/>
        </p:scale>
        <p:origin x="-112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2425" y="1717001"/>
            <a:ext cx="5797550" cy="430887"/>
          </a:xfrm>
        </p:spPr>
        <p:txBody>
          <a:bodyPr anchor="b"/>
          <a:lstStyle>
            <a:lvl1pPr>
              <a:spcBef>
                <a:spcPct val="40000"/>
              </a:spcBef>
              <a:defRPr sz="3200">
                <a:solidFill>
                  <a:srgbClr val="0058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435" name="Rectangle 1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14650" y="2514600"/>
            <a:ext cx="5775325" cy="762000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 b="1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1" name="Rectangle 12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914650" y="3436938"/>
            <a:ext cx="57753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5000"/>
              </a:lnSpc>
              <a:spcBef>
                <a:spcPct val="40000"/>
              </a:spcBef>
              <a:defRPr sz="1600">
                <a:latin typeface="+mn-lt"/>
                <a:ea typeface="+mn-ea"/>
              </a:defRPr>
            </a:lvl1pPr>
          </a:lstStyle>
          <a:p>
            <a:fld id="{303E1434-89D5-4136-B205-27008AA1FB2D}" type="datetimeFigureOut">
              <a:rPr lang="en-US" smtClean="0"/>
              <a:t>2/23/2017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31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3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0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8600" cy="45243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98613"/>
            <a:ext cx="4040187" cy="45243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3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9492"/>
            <a:ext cx="3008313" cy="1232859"/>
          </a:xfrm>
        </p:spPr>
        <p:txBody>
          <a:bodyPr anchor="t" anchorCtr="0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39493"/>
            <a:ext cx="5111750" cy="521118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95181"/>
            <a:ext cx="3008313" cy="38554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98724"/>
            <a:ext cx="5486400" cy="366254"/>
          </a:xfrm>
        </p:spPr>
        <p:txBody>
          <a:bodyPr anchor="t" anchorCtr="0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05469"/>
            <a:ext cx="5486400" cy="3622106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7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1392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004888"/>
            <a:ext cx="8231187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311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08" name="Rectangle 8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8800" y="6553200"/>
            <a:ext cx="18049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109" name="Rectangle 8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5375" y="6553200"/>
            <a:ext cx="2603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latin typeface="Arial" charset="0"/>
              </a:defRPr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8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5863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  <a:ea typeface="ＭＳ Ｐゴシック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  <a:ea typeface="ＭＳ Ｐゴシック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  <a:ea typeface="ＭＳ Ｐゴシック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9pPr>
    </p:titleStyle>
    <p:bodyStyle>
      <a:lvl1pPr marL="230188" indent="-230188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4213" indent="-227013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Font typeface="Times New Roman" charset="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Font typeface="Times New Roman" charset="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2425" y="892160"/>
            <a:ext cx="5797550" cy="1255728"/>
          </a:xfrm>
        </p:spPr>
        <p:txBody>
          <a:bodyPr/>
          <a:lstStyle/>
          <a:p>
            <a:r>
              <a:rPr lang="en-US" dirty="0" smtClean="0"/>
              <a:t>EFCOG Startup and Commissioning Task Team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400" dirty="0" smtClean="0"/>
              <a:t>Stuart Jensen</a:t>
            </a:r>
          </a:p>
          <a:p>
            <a:r>
              <a:rPr lang="en-US" sz="2400" dirty="0" smtClean="0"/>
              <a:t>February 28,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034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BS – Brigham Young, 1992</a:t>
            </a:r>
          </a:p>
          <a:p>
            <a:r>
              <a:rPr lang="en-US" sz="2200" dirty="0" smtClean="0"/>
              <a:t>MS – Stanford, 1993</a:t>
            </a:r>
          </a:p>
          <a:p>
            <a:r>
              <a:rPr lang="en-US" sz="2200" dirty="0" smtClean="0"/>
              <a:t>12 Years Idaho Nuclear Technology and Engineering Center</a:t>
            </a:r>
          </a:p>
          <a:p>
            <a:pPr lvl="1"/>
            <a:r>
              <a:rPr lang="en-US" sz="2200" dirty="0" smtClean="0"/>
              <a:t>Design and analysis of spent fuel systems</a:t>
            </a:r>
            <a:endParaRPr lang="en-US" sz="2200" dirty="0"/>
          </a:p>
          <a:p>
            <a:pPr lvl="1"/>
            <a:r>
              <a:rPr lang="en-US" sz="2200" dirty="0" smtClean="0"/>
              <a:t>TMI-2 and FSV IFSI support under NRC license</a:t>
            </a:r>
          </a:p>
          <a:p>
            <a:pPr lvl="1"/>
            <a:r>
              <a:rPr lang="en-US" sz="2200" dirty="0" smtClean="0"/>
              <a:t>Engineering for various DOE facilities</a:t>
            </a:r>
          </a:p>
          <a:p>
            <a:pPr lvl="1"/>
            <a:r>
              <a:rPr lang="en-US" sz="2200" dirty="0" smtClean="0"/>
              <a:t>Support license application for dry storage facility</a:t>
            </a:r>
          </a:p>
          <a:p>
            <a:pPr lvl="1"/>
            <a:r>
              <a:rPr lang="en-US" sz="2200" dirty="0" smtClean="0"/>
              <a:t>Supervisor of Engineering Design and Analysis</a:t>
            </a:r>
          </a:p>
          <a:p>
            <a:r>
              <a:rPr lang="en-US" sz="2200" dirty="0" smtClean="0"/>
              <a:t>6 Years Advanced Test Reactor, Idaho National Laboratory</a:t>
            </a:r>
          </a:p>
          <a:p>
            <a:pPr lvl="1"/>
            <a:r>
              <a:rPr lang="en-US" sz="2200" dirty="0" smtClean="0"/>
              <a:t>Project Manager and Technical Lead for ATR seismic Assessment</a:t>
            </a:r>
          </a:p>
          <a:p>
            <a:pPr lvl="1"/>
            <a:r>
              <a:rPr lang="en-US" sz="2200" dirty="0" smtClean="0"/>
              <a:t>Senior technical leadership for nuclear safety basis development, maintenance, and improvement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5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Years Deputy Director Advanced Test Reactor Life Extension Program, INL</a:t>
            </a:r>
          </a:p>
          <a:p>
            <a:pPr lvl="1"/>
            <a:r>
              <a:rPr lang="en-US" dirty="0" smtClean="0"/>
              <a:t>Lead analysis projects to demonstrate areas of adequate performance or identify needed upgrades</a:t>
            </a:r>
          </a:p>
          <a:p>
            <a:pPr lvl="1"/>
            <a:r>
              <a:rPr lang="en-US" dirty="0" smtClean="0"/>
              <a:t>Lead construction projects for safety basis improvement and seismic upgrades</a:t>
            </a:r>
          </a:p>
          <a:p>
            <a:r>
              <a:rPr lang="en-US" dirty="0" smtClean="0"/>
              <a:t>3 Years (to present) Director of Engineering and Projects, Materials and Fuels Complex, INL</a:t>
            </a:r>
          </a:p>
          <a:p>
            <a:pPr lvl="1"/>
            <a:r>
              <a:rPr lang="en-US" dirty="0" smtClean="0"/>
              <a:t>Design authority for line-item projects</a:t>
            </a:r>
          </a:p>
          <a:p>
            <a:pPr lvl="1"/>
            <a:r>
              <a:rPr lang="en-US" dirty="0" smtClean="0"/>
              <a:t>Responsible for general plant project management execution</a:t>
            </a:r>
          </a:p>
          <a:p>
            <a:pPr lvl="1"/>
            <a:r>
              <a:rPr lang="en-US" dirty="0" smtClean="0"/>
              <a:t>Nuclear Safety</a:t>
            </a:r>
          </a:p>
          <a:p>
            <a:pPr lvl="1"/>
            <a:r>
              <a:rPr lang="en-US" dirty="0" smtClean="0"/>
              <a:t>Nuclear Supply chain</a:t>
            </a:r>
          </a:p>
          <a:p>
            <a:r>
              <a:rPr lang="en-US" dirty="0" smtClean="0"/>
              <a:t>Technical specialty is nuclear seismic engineering – member American Society of Civil Engineers working group for Dynamic Analysis of Nuclear Structures, authors of ASCE 4 and ASCE 43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5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Gaps, Needs,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potential for more effective achievement and demonstration of readiness through incremental interactions leveraging the existing processes governing design, construction, startup, and commissioning</a:t>
            </a:r>
          </a:p>
          <a:p>
            <a:r>
              <a:rPr lang="en-US" sz="2400" dirty="0" smtClean="0"/>
              <a:t>Better align standards and processes for development and implementation of safety basis with readiness assessment/review activities crosscutting engineering and operations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269260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_Presentation-2016">
  <a:themeElements>
    <a:clrScheme name="INL 2016">
      <a:dk1>
        <a:srgbClr val="000000"/>
      </a:dk1>
      <a:lt1>
        <a:srgbClr val="FFFFFF"/>
      </a:lt1>
      <a:dk2>
        <a:srgbClr val="005875"/>
      </a:dk2>
      <a:lt2>
        <a:srgbClr val="808080"/>
      </a:lt2>
      <a:accent1>
        <a:srgbClr val="7895A4"/>
      </a:accent1>
      <a:accent2>
        <a:srgbClr val="8B9E6C"/>
      </a:accent2>
      <a:accent3>
        <a:srgbClr val="BFB896"/>
      </a:accent3>
      <a:accent4>
        <a:srgbClr val="ECE09C"/>
      </a:accent4>
      <a:accent5>
        <a:srgbClr val="DDDDDD"/>
      </a:accent5>
      <a:accent6>
        <a:srgbClr val="FFFFFF"/>
      </a:accent6>
      <a:hlink>
        <a:srgbClr val="7895A4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tandard_Presentation-2016" id="{AA70F70C-FE74-4105-B56D-A478567CF02D}" vid="{32DB2BA5-14E2-4538-A7F0-90025315B3E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C255676BE044408856C5C66FC5842F" ma:contentTypeVersion="0" ma:contentTypeDescription="Create a new document." ma:contentTypeScope="" ma:versionID="6e87924a3c1adc4a425af901172f9f5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6e0e3112098b4d1518554ee266199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F6FEB2-2A2B-42C0-A0BE-DB6FCB8EBCAE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0BEE9E-377C-4E91-A7FC-4AE45A2ED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4C2D5B-5EF2-4373-B421-BF98377A13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Standard_Presentation-2016</Template>
  <TotalTime>33</TotalTime>
  <Words>253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Standard_Presentation-2016</vt:lpstr>
      <vt:lpstr>EFCOG Startup and Commissioning Task Team Introduction</vt:lpstr>
      <vt:lpstr>Education and Experience</vt:lpstr>
      <vt:lpstr>Education and Experience</vt:lpstr>
      <vt:lpstr>Potential Gaps, Needs, Concerns</vt:lpstr>
    </vt:vector>
  </TitlesOfParts>
  <Company>INL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L. Combs</dc:creator>
  <cp:lastModifiedBy>INL</cp:lastModifiedBy>
  <cp:revision>5</cp:revision>
  <dcterms:created xsi:type="dcterms:W3CDTF">2016-09-09T18:28:57Z</dcterms:created>
  <dcterms:modified xsi:type="dcterms:W3CDTF">2017-02-24T05:51:18Z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0x01010086C255676BE044408856C5C66FC5842F</vt:lpwstr>
  </property>
</Properties>
</file>