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3"/>
  </p:notesMasterIdLst>
  <p:handoutMasterIdLst>
    <p:handoutMasterId r:id="rId14"/>
  </p:handoutMasterIdLst>
  <p:sldIdLst>
    <p:sldId id="256" r:id="rId6"/>
    <p:sldId id="329" r:id="rId7"/>
    <p:sldId id="331" r:id="rId8"/>
    <p:sldId id="330" r:id="rId9"/>
    <p:sldId id="326" r:id="rId10"/>
    <p:sldId id="327" r:id="rId11"/>
    <p:sldId id="328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00" d="100"/>
          <a:sy n="100" d="100"/>
        </p:scale>
        <p:origin x="-1224" y="-300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Rudy Jones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BSEE – The Ohio State University, 1978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E. I. </a:t>
            </a:r>
            <a:r>
              <a:rPr lang="en-US" dirty="0" err="1" smtClean="0"/>
              <a:t>duPont</a:t>
            </a:r>
            <a:r>
              <a:rPr lang="en-US" dirty="0" smtClean="0"/>
              <a:t> de Nemours, </a:t>
            </a:r>
            <a:r>
              <a:rPr lang="en-US" dirty="0" err="1" smtClean="0"/>
              <a:t>Inc</a:t>
            </a:r>
            <a:r>
              <a:rPr lang="en-US" dirty="0" smtClean="0"/>
              <a:t> – 6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Engineering Physics Lab / Engineering Development Lab, DE – Developed and applied micro-computer controlled logic and sensor-based vision capability for a custom industrial robotics system. </a:t>
            </a:r>
            <a:r>
              <a:rPr lang="en-US" sz="1800" b="1" dirty="0" smtClean="0"/>
              <a:t>Participated in the initial prototype system installation and testing at the Camden, SC textile fiber plant.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Sabine River, </a:t>
            </a:r>
            <a:r>
              <a:rPr lang="en-US" sz="1800" dirty="0" err="1" smtClean="0"/>
              <a:t>Tx</a:t>
            </a:r>
            <a:r>
              <a:rPr lang="en-US" sz="1800" dirty="0" smtClean="0"/>
              <a:t> - </a:t>
            </a:r>
            <a:r>
              <a:rPr lang="en-US" sz="1800" b="1" dirty="0" smtClean="0"/>
              <a:t>Designed, installed, and started-up an automated monitoring system for </a:t>
            </a:r>
            <a:r>
              <a:rPr lang="en-US" sz="1800" b="1" dirty="0" err="1" smtClean="0"/>
              <a:t>duPont’s</a:t>
            </a:r>
            <a:r>
              <a:rPr lang="en-US" sz="1800" b="1" dirty="0" smtClean="0"/>
              <a:t> largest steam generation powerhouse. </a:t>
            </a:r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771526"/>
            <a:ext cx="8335962" cy="51911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Savannah River Site – 25 years</a:t>
            </a:r>
            <a:br>
              <a:rPr lang="en-US" sz="2400" dirty="0" smtClean="0"/>
            </a:br>
            <a:endParaRPr lang="en-US" sz="1000" dirty="0"/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Engineering Supervisor</a:t>
            </a:r>
          </a:p>
          <a:p>
            <a:pPr marL="946150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Led a staff of electrical / electronic engineers responsible for completing projects in the SRS Administrative and Raw Materials processing areas.  Engineers were assigned to investigate and then </a:t>
            </a:r>
            <a:r>
              <a:rPr lang="en-US" b="1" dirty="0" smtClean="0"/>
              <a:t>initiate design and construction for facilities </a:t>
            </a:r>
            <a:r>
              <a:rPr lang="en-US" b="1" dirty="0" smtClean="0"/>
              <a:t>in </a:t>
            </a:r>
            <a:r>
              <a:rPr lang="en-US" b="1" dirty="0" smtClean="0"/>
              <a:t>each area, including turnover and start-up</a:t>
            </a:r>
            <a:r>
              <a:rPr lang="en-US" dirty="0" smtClean="0"/>
              <a:t>.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Project Systems Development Manager</a:t>
            </a:r>
          </a:p>
          <a:p>
            <a:pPr marL="946150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Directed </a:t>
            </a:r>
            <a:r>
              <a:rPr lang="en-US" sz="1800" dirty="0"/>
              <a:t>a 10 person team of computer programmers, hardware specialists, and technical writing personnel </a:t>
            </a:r>
            <a:r>
              <a:rPr lang="en-US" sz="1800" dirty="0" smtClean="0"/>
              <a:t>to </a:t>
            </a:r>
            <a:r>
              <a:rPr lang="en-US" sz="1800" b="1" dirty="0" smtClean="0"/>
              <a:t>design, develop, start-up and operate the </a:t>
            </a:r>
            <a:r>
              <a:rPr lang="en-US" sz="1800" b="1" dirty="0" err="1"/>
              <a:t>sitewide</a:t>
            </a:r>
            <a:r>
              <a:rPr lang="en-US" sz="1800" b="1" dirty="0"/>
              <a:t> Project Management Information System (PMIS).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6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87" y="742951"/>
            <a:ext cx="8697913" cy="53816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Savannah River Site – 25 years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1200" dirty="0">
                <a:solidFill>
                  <a:srgbClr val="000000"/>
                </a:solidFill>
              </a:rPr>
              <a:t>continued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000" dirty="0"/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Lead </a:t>
            </a:r>
            <a:r>
              <a:rPr lang="en-US" sz="2200" dirty="0" smtClean="0"/>
              <a:t>Field Engineer – Safeguards and Security Systems</a:t>
            </a:r>
          </a:p>
          <a:p>
            <a:pPr marL="946150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Provided daily over-site for all construction field activities associated with the $300M Electronic Safeguards and Security System in the Chemical Separations and Tritium </a:t>
            </a:r>
            <a:r>
              <a:rPr lang="en-US" dirty="0" smtClean="0"/>
              <a:t>areas.  </a:t>
            </a:r>
            <a:r>
              <a:rPr lang="en-US" b="1" dirty="0" smtClean="0"/>
              <a:t>Ensured that construction was accurately completed via the most current drawings, and that all required field testing was completed and documented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800" dirty="0" smtClean="0"/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Design Liaison – Safeguards and Security – Lockwood Greene</a:t>
            </a:r>
          </a:p>
          <a:p>
            <a:pPr marL="60325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/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Line Item Project Manager – Safeguards and Security Systems</a:t>
            </a:r>
          </a:p>
          <a:p>
            <a:pPr marL="946150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sz="1800" dirty="0" smtClean="0"/>
              <a:t>nstallation </a:t>
            </a:r>
            <a:r>
              <a:rPr lang="en-US" sz="1800" dirty="0" smtClean="0"/>
              <a:t>of the Electronic Safeguards and Security System (E3S) in three nuclear reactor sites.  Provided direction to 200 plus design, construction, and administrative personnel.  </a:t>
            </a:r>
            <a:r>
              <a:rPr lang="en-US" sz="1800" b="1" dirty="0" smtClean="0"/>
              <a:t>Given a 60 minute window to cut over from </a:t>
            </a:r>
            <a:r>
              <a:rPr lang="en-US" b="1" dirty="0" smtClean="0"/>
              <a:t>outdated system to the n</a:t>
            </a:r>
            <a:r>
              <a:rPr lang="en-US" sz="1800" b="1" dirty="0" smtClean="0"/>
              <a:t>ew system.</a:t>
            </a:r>
            <a:endParaRPr lang="en-US" sz="1800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695326"/>
            <a:ext cx="8431212" cy="50387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Savannah River Site – 25 years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sz="1200" dirty="0">
                <a:solidFill>
                  <a:srgbClr val="000000"/>
                </a:solidFill>
              </a:rPr>
              <a:t>continued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Line Item Project Manager – </a:t>
            </a:r>
            <a:r>
              <a:rPr lang="en-US" sz="1800" dirty="0" err="1" smtClean="0"/>
              <a:t>Plantwide</a:t>
            </a:r>
            <a:r>
              <a:rPr lang="en-US" sz="1800" dirty="0" smtClean="0"/>
              <a:t> Fire Protection System – Provided direction to task project managers and integrated project teams to </a:t>
            </a:r>
            <a:r>
              <a:rPr lang="en-US" sz="1800" b="1" dirty="0" smtClean="0"/>
              <a:t>complete site fire protection equipment installation and startup </a:t>
            </a:r>
            <a:r>
              <a:rPr lang="en-US" sz="1800" dirty="0" smtClean="0"/>
              <a:t>during final </a:t>
            </a:r>
            <a:r>
              <a:rPr lang="en-US" sz="1800" dirty="0" smtClean="0"/>
              <a:t>years </a:t>
            </a:r>
            <a:r>
              <a:rPr lang="en-US" sz="1800" dirty="0" smtClean="0"/>
              <a:t>of 10 year project.  Completed on schedule and within authorized funding limit.</a:t>
            </a:r>
            <a:br>
              <a:rPr lang="en-US" sz="1800" dirty="0" smtClean="0"/>
            </a:br>
            <a:endParaRPr lang="en-US" sz="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Special Assistant to the Site Project </a:t>
            </a:r>
            <a:r>
              <a:rPr lang="en-US" sz="1800" dirty="0" smtClean="0"/>
              <a:t>Director</a:t>
            </a:r>
            <a:br>
              <a:rPr lang="en-US" sz="1800" dirty="0" smtClean="0"/>
            </a:br>
            <a:endParaRPr lang="en-US" sz="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Manager of Project </a:t>
            </a:r>
            <a:r>
              <a:rPr lang="en-US" sz="1800" dirty="0" smtClean="0"/>
              <a:t>Support</a:t>
            </a:r>
            <a:br>
              <a:rPr lang="en-US" sz="1800" dirty="0" smtClean="0"/>
            </a:br>
            <a:endParaRPr lang="en-US" sz="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Site Manager of FEB Project Review Team</a:t>
            </a:r>
            <a:br>
              <a:rPr lang="en-US" sz="1800" dirty="0" smtClean="0"/>
            </a:br>
            <a:r>
              <a:rPr lang="en-US" sz="1800" b="1" dirty="0" smtClean="0"/>
              <a:t>Participated in several ORRs and RAs for large projects as a functional area SME.  </a:t>
            </a:r>
            <a:r>
              <a:rPr lang="en-US" sz="1800" dirty="0" smtClean="0"/>
              <a:t>Projects included Tritium Extraction Facility and K-Area Capital Asset Projects.</a:t>
            </a:r>
            <a:endParaRPr lang="en-US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7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32385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Hanford Nuclear Plantation – 2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Manager of </a:t>
            </a:r>
            <a:r>
              <a:rPr lang="en-US" sz="2200" b="1" dirty="0" smtClean="0"/>
              <a:t>Projects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Responsible </a:t>
            </a:r>
            <a:r>
              <a:rPr lang="en-US" dirty="0" smtClean="0"/>
              <a:t>for Project Management Office, EVMS, Estimating, and Risk </a:t>
            </a:r>
            <a:r>
              <a:rPr lang="en-US" dirty="0" smtClean="0"/>
              <a:t>Management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Savannah River Site – 7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Manager of Project Management Office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dirty="0" smtClean="0"/>
              <a:t>articipated </a:t>
            </a:r>
            <a:r>
              <a:rPr lang="en-US" dirty="0" smtClean="0"/>
              <a:t>in DOE Project Peer Reviews, DOE EVMS Certification Reviews, and various CEVMS Black Hat and annual Surveillance </a:t>
            </a:r>
            <a:r>
              <a:rPr lang="en-US" dirty="0" smtClean="0"/>
              <a:t>Reviews</a:t>
            </a:r>
            <a:br>
              <a:rPr lang="en-US" dirty="0" smtClean="0"/>
            </a:br>
            <a:endParaRPr lang="en-US" sz="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EFCOG </a:t>
            </a:r>
            <a:r>
              <a:rPr lang="en-US" sz="2200" b="1" dirty="0" smtClean="0"/>
              <a:t>Project Management Working </a:t>
            </a:r>
            <a:r>
              <a:rPr lang="en-US" sz="2200" b="1" dirty="0"/>
              <a:t>sub-Group </a:t>
            </a:r>
            <a:r>
              <a:rPr lang="en-US" dirty="0"/>
              <a:t>- Co-Chair </a:t>
            </a:r>
            <a:r>
              <a:rPr lang="en-US" dirty="0" smtClean="0"/>
              <a:t>person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11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18488" cy="444500"/>
          </a:xfrm>
        </p:spPr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695324"/>
            <a:ext cx="8535987" cy="59340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Consideration should be given for requiring large projects planning an ORR to deploy a commissioning and readiness team @ CD-2 to manage all start-up/readiness planning, scheduling, and documentation, i.e., engineered equipment inspections, welding X-ray results, rebar thickness validations, QA inspection results, field testing results, turnover checklist sign-offs, personnel training qualification results, customer expectations, etc., and track on a separate detailed schedule.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Consideration should be given to require project personnel to undergo ‘commissioning and start-up’ training to enable them to correctly identify and properly </a:t>
            </a:r>
            <a:r>
              <a:rPr lang="en-US" b="1" dirty="0" smtClean="0"/>
              <a:t>configure, i.e., ‘place </a:t>
            </a:r>
            <a:r>
              <a:rPr lang="en-US" b="1" dirty="0" smtClean="0"/>
              <a:t>in a common share drive’ all project-related documentation required to demonstrate readiness.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CA6DFF-B5EE-4E14-A6CE-591D47356BED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6497</TotalTime>
  <Words>307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AECOM_PPT_Magenta Blue Option</vt:lpstr>
      <vt:lpstr>EFCOG STARTUP AND COMMISSIONING TASK TEAM INTRODUCTION</vt:lpstr>
      <vt:lpstr>EDUCATION AND EXPERIENCE</vt:lpstr>
      <vt:lpstr>EXPERIENCE</vt:lpstr>
      <vt:lpstr>EXPERIENCE</vt:lpstr>
      <vt:lpstr>EXPERIENCE</vt:lpstr>
      <vt:lpstr>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JONES, RUDY A</cp:lastModifiedBy>
  <cp:revision>550</cp:revision>
  <cp:lastPrinted>2017-02-10T17:12:28Z</cp:lastPrinted>
  <dcterms:created xsi:type="dcterms:W3CDTF">2009-12-14T19:19:20Z</dcterms:created>
  <dcterms:modified xsi:type="dcterms:W3CDTF">2017-02-23T13:37:59Z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