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5"/>
  </p:sldMasterIdLst>
  <p:notesMasterIdLst>
    <p:notesMasterId r:id="rId12"/>
  </p:notesMasterIdLst>
  <p:handoutMasterIdLst>
    <p:handoutMasterId r:id="rId13"/>
  </p:handoutMasterIdLst>
  <p:sldIdLst>
    <p:sldId id="256" r:id="rId6"/>
    <p:sldId id="329" r:id="rId7"/>
    <p:sldId id="330" r:id="rId8"/>
    <p:sldId id="326" r:id="rId9"/>
    <p:sldId id="327" r:id="rId10"/>
    <p:sldId id="32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5pPr>
    <a:lvl6pPr marL="2286000" algn="l" defTabSz="914400" rtl="0" eaLnBrk="1" latinLnBrk="0" hangingPunct="1"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6pPr>
    <a:lvl7pPr marL="2743200" algn="l" defTabSz="914400" rtl="0" eaLnBrk="1" latinLnBrk="0" hangingPunct="1"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7pPr>
    <a:lvl8pPr marL="3200400" algn="l" defTabSz="914400" rtl="0" eaLnBrk="1" latinLnBrk="0" hangingPunct="1"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8pPr>
    <a:lvl9pPr marL="3657600" algn="l" defTabSz="914400" rtl="0" eaLnBrk="1" latinLnBrk="0" hangingPunct="1"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d Condoleo" initials="E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8F86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5939" autoAdjust="0"/>
  </p:normalViewPr>
  <p:slideViewPr>
    <p:cSldViewPr snapToGrid="0" snapToObjects="1">
      <p:cViewPr>
        <p:scale>
          <a:sx n="100" d="100"/>
          <a:sy n="100" d="100"/>
        </p:scale>
        <p:origin x="-72" y="792"/>
      </p:cViewPr>
      <p:guideLst>
        <p:guide orient="horz"/>
        <p:guide orient="horz" pos="911"/>
        <p:guide orient="horz" pos="4039"/>
        <p:guide pos="288"/>
        <p:guide pos="1651"/>
        <p:guide pos="2767"/>
        <p:guide pos="5471"/>
        <p:guide pos="1418"/>
        <p:guide pos="4107"/>
        <p:guide pos="2993"/>
        <p:guide pos="434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199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fld id="{9BFD8D6A-6A53-47F3-810E-0CC551E901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432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fld id="{0D564F7F-74BB-4DF1-A421-E36E276B48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003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564F7F-74BB-4DF1-A421-E36E276B48F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AECOM_magenta-blue_spectr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0" y="6003925"/>
            <a:ext cx="9144000" cy="854075"/>
            <a:chOff x="0" y="3782"/>
            <a:chExt cx="5760" cy="538"/>
          </a:xfrm>
        </p:grpSpPr>
        <p:sp>
          <p:nvSpPr>
            <p:cNvPr id="6" name="Rectangle 3"/>
            <p:cNvSpPr>
              <a:spLocks noChangeArrowheads="1"/>
            </p:cNvSpPr>
            <p:nvPr userDrawn="1"/>
          </p:nvSpPr>
          <p:spPr bwMode="auto">
            <a:xfrm>
              <a:off x="0" y="3782"/>
              <a:ext cx="5760" cy="53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defRPr/>
              </a:pPr>
              <a:endParaRPr lang="en-US" dirty="0">
                <a:latin typeface="Arial" charset="0"/>
                <a:ea typeface="Geneva" charset="-128"/>
                <a:cs typeface="+mn-cs"/>
              </a:endParaRPr>
            </a:p>
          </p:txBody>
        </p:sp>
        <p:pic>
          <p:nvPicPr>
            <p:cNvPr id="7" name="Picture 8" descr="AECOM_Logo2"/>
            <p:cNvPicPr>
              <a:picLocks noChangeAspect="1" noChangeArrowheads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08" y="3899"/>
              <a:ext cx="828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6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1963" y="1428750"/>
            <a:ext cx="7123112" cy="1470025"/>
          </a:xfrm>
        </p:spPr>
        <p:txBody>
          <a:bodyPr/>
          <a:lstStyle>
            <a:lvl1pPr>
              <a:lnSpc>
                <a:spcPct val="90000"/>
              </a:lnSpc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1963" y="3486150"/>
            <a:ext cx="7123112" cy="863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30200"/>
            <a:ext cx="2057400" cy="5595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30200"/>
            <a:ext cx="6019800" cy="5595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01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01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0200"/>
            <a:ext cx="8218488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001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1028" name="Picture 8" descr="AECOM_Logo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872413" y="6300788"/>
            <a:ext cx="8763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1"/>
          <p:cNvSpPr txBox="1">
            <a:spLocks noChangeArrowheads="1"/>
          </p:cNvSpPr>
          <p:nvPr/>
        </p:nvSpPr>
        <p:spPr bwMode="auto">
          <a:xfrm>
            <a:off x="4770438" y="6383338"/>
            <a:ext cx="176847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algn="l">
              <a:lnSpc>
                <a:spcPct val="100000"/>
              </a:lnSpc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>
              <a:latin typeface="Arial" charset="0"/>
              <a:ea typeface="Geneva" charset="-128"/>
              <a:cs typeface="+mn-cs"/>
            </a:endParaRPr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2620963" y="6383338"/>
            <a:ext cx="177165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algn="l">
              <a:lnSpc>
                <a:spcPct val="100000"/>
              </a:lnSpc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>
              <a:latin typeface="Arial" charset="0"/>
              <a:ea typeface="Geneva" charset="-128"/>
              <a:cs typeface="+mn-cs"/>
            </a:endParaRPr>
          </a:p>
        </p:txBody>
      </p:sp>
      <p:sp>
        <p:nvSpPr>
          <p:cNvPr id="10" name="Rectangle 10"/>
          <p:cNvSpPr txBox="1">
            <a:spLocks noChangeArrowheads="1"/>
          </p:cNvSpPr>
          <p:nvPr/>
        </p:nvSpPr>
        <p:spPr bwMode="auto">
          <a:xfrm>
            <a:off x="457200" y="6394450"/>
            <a:ext cx="1793875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algn="l">
              <a:lnSpc>
                <a:spcPct val="100000"/>
              </a:lnSpc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>
              <a:latin typeface="Arial" charset="0"/>
              <a:ea typeface="Geneva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+mj-lt"/>
          <a:ea typeface="Geneva" charset="-128"/>
          <a:cs typeface="Genev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  <a:ea typeface="Geneva" charset="-128"/>
          <a:cs typeface="Genev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  <a:ea typeface="Geneva" charset="-128"/>
          <a:cs typeface="Genev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  <a:ea typeface="Geneva" charset="-128"/>
          <a:cs typeface="Genev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  <a:ea typeface="Geneva" charset="-128"/>
          <a:cs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</a:defRPr>
      </a:lvl9pPr>
    </p:titleStyle>
    <p:bodyStyle>
      <a:lvl1pPr marL="234950" indent="-234950" algn="l" rtl="0" eaLnBrk="0" fontAlgn="base" hangingPunct="0">
        <a:lnSpc>
          <a:spcPct val="95000"/>
        </a:lnSpc>
        <a:spcBef>
          <a:spcPct val="7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Geneva" charset="-128"/>
          <a:cs typeface="Geneva"/>
        </a:defRPr>
      </a:lvl1pPr>
      <a:lvl2pPr marL="488950" indent="-233363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Geneva" charset="-128"/>
          <a:cs typeface="Geneva"/>
        </a:defRPr>
      </a:lvl2pPr>
      <a:lvl3pPr marL="692150" indent="-168275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-128"/>
          <a:cs typeface="Geneva"/>
        </a:defRPr>
      </a:lvl3pPr>
      <a:lvl4pPr marL="895350" indent="-180975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Geneva" charset="-128"/>
          <a:cs typeface="Geneva"/>
        </a:defRPr>
      </a:lvl4pPr>
      <a:lvl5pPr marL="2057400" indent="-2286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Geneva" charset="-128"/>
          <a:cs typeface="Geneva"/>
        </a:defRPr>
      </a:lvl5pPr>
      <a:lvl6pPr marL="2514600" indent="-22860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Geneva" charset="-128"/>
        </a:defRPr>
      </a:lvl6pPr>
      <a:lvl7pPr marL="2971800" indent="-22860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Geneva" charset="-128"/>
        </a:defRPr>
      </a:lvl7pPr>
      <a:lvl8pPr marL="3429000" indent="-22860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Geneva" charset="-128"/>
        </a:defRPr>
      </a:lvl8pPr>
      <a:lvl9pPr marL="3886200" indent="-22860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Geneva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ctrTitle"/>
          </p:nvPr>
        </p:nvSpPr>
        <p:spPr>
          <a:xfrm>
            <a:off x="461962" y="1428750"/>
            <a:ext cx="7977188" cy="14700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Aft>
                <a:spcPts val="0"/>
              </a:spcAft>
            </a:pPr>
            <a:r>
              <a:rPr lang="en-US" sz="3000" dirty="0" smtClean="0">
                <a:ea typeface="Geneva"/>
              </a:rPr>
              <a:t>EFCOG STARTUP AND COMMISSIONING</a:t>
            </a:r>
            <a:br>
              <a:rPr lang="en-US" sz="3000" dirty="0" smtClean="0">
                <a:ea typeface="Geneva"/>
              </a:rPr>
            </a:br>
            <a:r>
              <a:rPr lang="en-US" sz="3000" dirty="0" smtClean="0">
                <a:ea typeface="Geneva"/>
              </a:rPr>
              <a:t>TASK TEAM INTRODUCTION</a:t>
            </a:r>
          </a:p>
        </p:txBody>
      </p:sp>
      <p:sp>
        <p:nvSpPr>
          <p:cNvPr id="3075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1962" y="3917950"/>
            <a:ext cx="7123112" cy="8636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Geneva"/>
              </a:rPr>
              <a:t>Frank McCoy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ea typeface="Geneva"/>
              </a:rPr>
              <a:t>February 28,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AND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923926"/>
            <a:ext cx="8431212" cy="5191124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BS – The Citadel, 1968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 smtClean="0"/>
              <a:t>   MS Physics – Georgia Institute of Technology, 1971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Charleston Naval Shipyard – 14 years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Chief Refueling Engineer for reactor disassembly, fuel exchange, and reassembly of naval nuclear powered submarine reactors. </a:t>
            </a:r>
            <a:r>
              <a:rPr lang="en-US" sz="1800" b="1" dirty="0" smtClean="0"/>
              <a:t>Also served as the Shipyard representative of the Joint Refueling Group.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dirty="0" smtClean="0"/>
              <a:t>Conducted initial criticality, low power, power ascension, and reactor compartment radiological shielding integrity testing.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b="1" dirty="0" smtClean="0"/>
              <a:t>Project Manager for a multi-million dollar effort to convert the shipyard’s infrastructure and equipment for advanced-core nuclear submarine refueling.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4833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AND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923926"/>
            <a:ext cx="8335962" cy="5191124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US Nuclear Regulatory Commission, Region II – 5 years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Reactor Inspector for operational programs (operations, training and qualification, procedures, maintenance and testing).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Assigned to NRC Headquarters Office of Special Projects as Assistant Director – Inspection and Enforcement for regulatory oversight of recovery and startup of five watch-listed TVA reactors.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dirty="0" smtClean="0"/>
              <a:t>NRC Startup Manager overseeing readiness preparations  for initial startup and operation of Sequoyah Unit 2; including additional preoperational</a:t>
            </a:r>
            <a:r>
              <a:rPr lang="en-US" sz="1800" b="1" dirty="0"/>
              <a:t> </a:t>
            </a:r>
            <a:r>
              <a:rPr lang="en-US" sz="1800" b="1" dirty="0" smtClean="0"/>
              <a:t>and startup testing and achievement and review of operational readiness.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dirty="0" smtClean="0"/>
              <a:t>Led and/or participated in NRC Operational Readiness Review of </a:t>
            </a:r>
            <a:r>
              <a:rPr lang="en-US" sz="1800" b="1" dirty="0"/>
              <a:t>NTOLs Catawba</a:t>
            </a:r>
            <a:r>
              <a:rPr lang="en-US" sz="1800" b="1" dirty="0" smtClean="0"/>
              <a:t>, Vogtle, and Sheron Harris to determine acceptability for Operational Licensing.  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6961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AND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923925"/>
            <a:ext cx="8431212" cy="5934075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US Department of Energy – 10 years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Deputy Manager – Savannah River Operations Office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Special Assistant to Under Secretary of Energy for leading the DOE complex wide effort to establish and implement Integrated Safety Management across the complex.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b="1" dirty="0" smtClean="0"/>
              <a:t>Director Savannah River Special Projects Office </a:t>
            </a:r>
            <a:r>
              <a:rPr lang="en-US" sz="1800" b="1" dirty="0"/>
              <a:t>overseeing </a:t>
            </a:r>
            <a:r>
              <a:rPr lang="en-US" sz="1800" b="1" dirty="0" smtClean="0"/>
              <a:t>plant, program, people preparations to </a:t>
            </a:r>
            <a:r>
              <a:rPr lang="en-US" sz="1800" b="1" smtClean="0"/>
              <a:t>achieve readiness for </a:t>
            </a:r>
            <a:r>
              <a:rPr lang="en-US" sz="1800" b="1" dirty="0"/>
              <a:t>startup and operation of </a:t>
            </a:r>
            <a:r>
              <a:rPr lang="en-US" sz="1800" b="1" dirty="0" smtClean="0"/>
              <a:t>the Savannah River K Reactor; </a:t>
            </a:r>
            <a:r>
              <a:rPr lang="en-US" sz="1800" b="1" dirty="0"/>
              <a:t>including additional preoperational and startup testing and </a:t>
            </a:r>
            <a:r>
              <a:rPr lang="en-US" sz="1800" b="1" dirty="0" smtClean="0"/>
              <a:t>achievement of operational </a:t>
            </a:r>
            <a:r>
              <a:rPr lang="en-US" sz="1800" b="1" dirty="0"/>
              <a:t>readiness </a:t>
            </a:r>
            <a:r>
              <a:rPr lang="en-US" sz="1800" b="1" dirty="0" smtClean="0"/>
              <a:t>review.</a:t>
            </a:r>
            <a:endParaRPr lang="en-US" b="1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9776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AND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923925"/>
            <a:ext cx="8431212" cy="5724525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AECOM  N&amp;E Technical Services – 17 years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Chief Nuclear Safety Officer supporting many high hazard sites and projects in </a:t>
            </a:r>
            <a:r>
              <a:rPr lang="en-US" sz="1800" dirty="0"/>
              <a:t>the areas of </a:t>
            </a:r>
            <a:r>
              <a:rPr lang="en-US" sz="1800" dirty="0" smtClean="0"/>
              <a:t>nuclear safety; </a:t>
            </a:r>
            <a:r>
              <a:rPr lang="en-US" sz="1800" dirty="0"/>
              <a:t>incident and accident investigation; </a:t>
            </a:r>
            <a:r>
              <a:rPr lang="en-US" sz="1800" dirty="0" smtClean="0"/>
              <a:t>peer review; operational readiness review; safety </a:t>
            </a:r>
            <a:r>
              <a:rPr lang="en-US" sz="1800" dirty="0"/>
              <a:t>culture and </a:t>
            </a:r>
            <a:r>
              <a:rPr lang="en-US" sz="1800" dirty="0" smtClean="0"/>
              <a:t>SCWE; facility </a:t>
            </a:r>
            <a:r>
              <a:rPr lang="en-US" sz="1800" dirty="0"/>
              <a:t>management and operations; </a:t>
            </a:r>
            <a:r>
              <a:rPr lang="en-US" sz="1800" dirty="0" smtClean="0"/>
              <a:t>Integrated Safety Management, ESH, and Safety Management Programs.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Led Phase I and Phase II ISM Contractor Verifications at almost all DOE sites and projects.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dirty="0" smtClean="0"/>
              <a:t>Led effort to upgrade equipment, personnel and programs at Nevada Test Site Area 5 in order to achieve readiness for nuclear operation in compliance with nuclear facility requirements.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dirty="0" smtClean="0"/>
              <a:t>Led many CORRs/CRAs including: WIPP </a:t>
            </a:r>
            <a:r>
              <a:rPr lang="en-US" sz="1800" b="1" dirty="0"/>
              <a:t>post-accident resumption </a:t>
            </a:r>
            <a:r>
              <a:rPr lang="en-US" sz="1800" b="1" dirty="0" smtClean="0"/>
              <a:t>of waste emplacement; LANL plutonium </a:t>
            </a:r>
            <a:r>
              <a:rPr lang="en-US" sz="1800" b="1" dirty="0"/>
              <a:t>p</a:t>
            </a:r>
            <a:r>
              <a:rPr lang="en-US" sz="1800" b="1" dirty="0" smtClean="0"/>
              <a:t>it </a:t>
            </a:r>
            <a:r>
              <a:rPr lang="en-US" sz="1800" b="1" dirty="0"/>
              <a:t>m</a:t>
            </a:r>
            <a:r>
              <a:rPr lang="en-US" sz="1800" b="1" dirty="0" smtClean="0"/>
              <a:t>achining operations; LANL plutonium </a:t>
            </a:r>
            <a:r>
              <a:rPr lang="en-US" sz="1800" b="1" dirty="0"/>
              <a:t>p</a:t>
            </a:r>
            <a:r>
              <a:rPr lang="en-US" sz="1800" b="1" dirty="0" smtClean="0"/>
              <a:t>it flow </a:t>
            </a:r>
            <a:r>
              <a:rPr lang="en-US" sz="1800" b="1" dirty="0"/>
              <a:t>s</a:t>
            </a:r>
            <a:r>
              <a:rPr lang="en-US" sz="1800" b="1" dirty="0" smtClean="0"/>
              <a:t>heet operations; ICP IWTU Startup; ORNL HFIR Startup – post cold source modification; BNL HFBR </a:t>
            </a:r>
            <a:r>
              <a:rPr lang="en-US" sz="1800" b="1" dirty="0"/>
              <a:t>d</a:t>
            </a:r>
            <a:r>
              <a:rPr lang="en-US" sz="1800" b="1" dirty="0" smtClean="0"/>
              <a:t>ecommissioning Startup; Hanford </a:t>
            </a:r>
            <a:r>
              <a:rPr lang="en-US" sz="1800" b="1" dirty="0"/>
              <a:t>River Corridor Project Building 324 s</a:t>
            </a:r>
            <a:r>
              <a:rPr lang="en-US" sz="1800" b="1" dirty="0" smtClean="0"/>
              <a:t>tabilization Startup; SPRU Notice to Proceed with decommissioning; SPRU </a:t>
            </a:r>
            <a:r>
              <a:rPr lang="en-US" sz="1800" b="1" dirty="0"/>
              <a:t>i</a:t>
            </a:r>
            <a:r>
              <a:rPr lang="en-US" sz="1800" b="1" dirty="0" smtClean="0"/>
              <a:t>ntrusive decontamination </a:t>
            </a:r>
            <a:r>
              <a:rPr lang="en-US" sz="1800" b="1" dirty="0"/>
              <a:t>and </a:t>
            </a:r>
            <a:r>
              <a:rPr lang="en-US" sz="1800" b="1" dirty="0" smtClean="0"/>
              <a:t>decommissioning resumption.</a:t>
            </a:r>
          </a:p>
          <a:p>
            <a:pPr marL="3657600" lvl="8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1011679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GAPS, NEEDS,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562" y="923924"/>
            <a:ext cx="8535987" cy="549592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Review of existing DOE directives and standards indicates a need for additional guidance, pertinent to DOE’s activities and experiences, within the directives and standards system for startup, commissioning, and achievement of readiness.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Consideration should be given to address nuclear projects separately from non nuclear projects given the technical, safety, and regulatory complexities involved with many of the nuclear projects.</a:t>
            </a:r>
            <a:r>
              <a:rPr lang="en-US" dirty="0" smtClean="0"/>
              <a:t>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1800" b="1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645985111"/>
      </p:ext>
    </p:extLst>
  </p:cSld>
  <p:clrMapOvr>
    <a:masterClrMapping/>
  </p:clrMapOvr>
</p:sld>
</file>

<file path=ppt/theme/theme1.xml><?xml version="1.0" encoding="utf-8"?>
<a:theme xmlns:a="http://schemas.openxmlformats.org/drawingml/2006/main" name="AECOM_PPT_Magenta Blue Option">
  <a:themeElements>
    <a:clrScheme name="Magenta Title_Magenta-Blue bkg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3C1DF"/>
      </a:accent1>
      <a:accent2>
        <a:srgbClr val="85E61F"/>
      </a:accent2>
      <a:accent3>
        <a:srgbClr val="FFFFFF"/>
      </a:accent3>
      <a:accent4>
        <a:srgbClr val="000000"/>
      </a:accent4>
      <a:accent5>
        <a:srgbClr val="B7DDEC"/>
      </a:accent5>
      <a:accent6>
        <a:srgbClr val="78D01B"/>
      </a:accent6>
      <a:hlink>
        <a:srgbClr val="FC9F1A"/>
      </a:hlink>
      <a:folHlink>
        <a:srgbClr val="9C0880"/>
      </a:folHlink>
    </a:clrScheme>
    <a:fontScheme name="Magenta Title_Magenta-Blue bkg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genta Title_Magenta-Blue bkg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3C1DF"/>
        </a:accent1>
        <a:accent2>
          <a:srgbClr val="85E61F"/>
        </a:accent2>
        <a:accent3>
          <a:srgbClr val="FFFFFF"/>
        </a:accent3>
        <a:accent4>
          <a:srgbClr val="000000"/>
        </a:accent4>
        <a:accent5>
          <a:srgbClr val="B7DDEC"/>
        </a:accent5>
        <a:accent6>
          <a:srgbClr val="78D01B"/>
        </a:accent6>
        <a:hlink>
          <a:srgbClr val="FC9F1A"/>
        </a:hlink>
        <a:folHlink>
          <a:srgbClr val="9C08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genta Title_Magenta-Blue bkgd 2">
        <a:dk1>
          <a:srgbClr val="000000"/>
        </a:dk1>
        <a:lt1>
          <a:srgbClr val="FFFFFF"/>
        </a:lt1>
        <a:dk2>
          <a:srgbClr val="000000"/>
        </a:dk2>
        <a:lt2>
          <a:srgbClr val="988F86"/>
        </a:lt2>
        <a:accent1>
          <a:srgbClr val="63C1DF"/>
        </a:accent1>
        <a:accent2>
          <a:srgbClr val="85E61F"/>
        </a:accent2>
        <a:accent3>
          <a:srgbClr val="FFFFFF"/>
        </a:accent3>
        <a:accent4>
          <a:srgbClr val="000000"/>
        </a:accent4>
        <a:accent5>
          <a:srgbClr val="B7DDEC"/>
        </a:accent5>
        <a:accent6>
          <a:srgbClr val="78D01B"/>
        </a:accent6>
        <a:hlink>
          <a:srgbClr val="FC9F1A"/>
        </a:hlink>
        <a:folHlink>
          <a:srgbClr val="9C08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genta Title_Magenta-Blue bkgd 3">
        <a:dk1>
          <a:srgbClr val="988F86"/>
        </a:dk1>
        <a:lt1>
          <a:srgbClr val="FFFFFF"/>
        </a:lt1>
        <a:dk2>
          <a:srgbClr val="000000"/>
        </a:dk2>
        <a:lt2>
          <a:srgbClr val="FFFFFF"/>
        </a:lt2>
        <a:accent1>
          <a:srgbClr val="63C1DF"/>
        </a:accent1>
        <a:accent2>
          <a:srgbClr val="85E61F"/>
        </a:accent2>
        <a:accent3>
          <a:srgbClr val="AAAAAA"/>
        </a:accent3>
        <a:accent4>
          <a:srgbClr val="DADADA"/>
        </a:accent4>
        <a:accent5>
          <a:srgbClr val="B7DDEC"/>
        </a:accent5>
        <a:accent6>
          <a:srgbClr val="78D01B"/>
        </a:accent6>
        <a:hlink>
          <a:srgbClr val="FC9F1A"/>
        </a:hlink>
        <a:folHlink>
          <a:srgbClr val="9C08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877700E5113843BB156AC860EBF871" ma:contentTypeVersion="" ma:contentTypeDescription="Create a new document." ma:contentTypeScope="" ma:versionID="37c74515fa0c0273c55b4fd0980640b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1c3cda2c8b39f88eabd54cbf92a846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A02C4B-53CF-405C-BCDB-A964353CEE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C2AC2A-DADA-49DE-A9EF-E5C34324AAC7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09CA6DFF-B5EE-4E14-A6CE-591D47356BED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terms/"/>
    <ds:schemaRef ds:uri="http://www.w3.org/XML/1998/namespace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79DDFF9D-224F-4193-9137-8EB2D38474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5079</TotalTime>
  <Words>547</Words>
  <Application>Microsoft Office PowerPoint</Application>
  <PresentationFormat>On-screen Show (4:3)</PresentationFormat>
  <Paragraphs>34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AECOM_PPT_Magenta Blue Option</vt:lpstr>
      <vt:lpstr>EFCOG STARTUP AND COMMISSIONING TASK TEAM INTRODUCTION</vt:lpstr>
      <vt:lpstr>EDUCATION AND EXPERIENCE</vt:lpstr>
      <vt:lpstr>EDUCATION AND EXPERIENCE</vt:lpstr>
      <vt:lpstr>EDUCATION AND EXPERIENCE</vt:lpstr>
      <vt:lpstr>EDUCATION AND EXPERIENCE</vt:lpstr>
      <vt:lpstr>POTENTIAL GAPS, NEEDS, CONCERNS</vt:lpstr>
    </vt:vector>
  </TitlesOfParts>
  <Company>AECOM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presentation template magenta/blue option</dc:title>
  <dc:creator>Lynch, Jean</dc:creator>
  <cp:lastModifiedBy>Ross, Lori</cp:lastModifiedBy>
  <cp:revision>499</cp:revision>
  <dcterms:created xsi:type="dcterms:W3CDTF">2009-12-14T19:19:20Z</dcterms:created>
  <dcterms:modified xsi:type="dcterms:W3CDTF">2017-02-24T19:57:41Z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0x01010013877700E5113843BB156AC860EBF871</vt:lpwstr>
  </property>
</Properties>
</file>