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938963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672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0650" y="0"/>
            <a:ext cx="300672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1C579-C41E-45FD-AE4B-E8C734D5AE6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7850"/>
            <a:ext cx="5551487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0672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0650" y="8772525"/>
            <a:ext cx="300672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99A10-2737-419B-BF0C-F9B53D053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4C245-2CD0-4636-B218-E583311DB77A}" type="datetime1">
              <a:rPr lang="en-US" smtClean="0"/>
              <a:t>5/3/2017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EF81-580E-4A1B-85BB-6FC7FD412B7C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1EB4-849B-49C7-BE4D-8CF7364958AC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0FE6-BB0C-4F49-938D-0E3BDA382142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8A7B-FEF7-4AAD-9EE1-418FEA6E0ADB}" type="datetime1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32D5-175E-4B09-A4C3-30341F9C398F}" type="datetime1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F5E6-A7C5-4F7A-B34F-E91DDD6F2C96}" type="datetime1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954F-7A78-42BA-B5D1-3BAF59E41E2E}" type="datetime1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360-39AE-4A21-90AB-581D15227061}" type="datetime1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DDFA-1540-4B38-9E55-577DD0F1403F}" type="datetime1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1472-9148-4612-829A-2C6F16369757}" type="datetime1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E58824-6936-4C60-BF11-42788BBA11AF}" type="datetime1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2F4DCC-5C78-4CEF-A82A-546B69AC823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EFCOG Startup &amp; Commissioning task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230902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Nuclear and Facility Safety Programs </a:t>
            </a:r>
          </a:p>
          <a:p>
            <a:r>
              <a:rPr lang="en-US" dirty="0" smtClean="0"/>
              <a:t>Annual Workshop </a:t>
            </a:r>
          </a:p>
          <a:p>
            <a:r>
              <a:rPr lang="en-US" smtClean="0"/>
              <a:t>May 4, </a:t>
            </a:r>
            <a:r>
              <a:rPr lang="en-US" dirty="0" smtClean="0"/>
              <a:t>2017</a:t>
            </a:r>
          </a:p>
          <a:p>
            <a:endParaRPr lang="en-US" dirty="0" smtClean="0"/>
          </a:p>
          <a:p>
            <a:r>
              <a:rPr lang="en-US" sz="2400" dirty="0" smtClean="0"/>
              <a:t>Rick Runnels</a:t>
            </a:r>
          </a:p>
        </p:txBody>
      </p:sp>
      <p:pic>
        <p:nvPicPr>
          <p:cNvPr id="1026" name="Picture 2" descr="C:\Users\richard.runnels.SERVICES\Desktop\DOE-EFCO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9600"/>
            <a:ext cx="275272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86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Paul </a:t>
            </a:r>
            <a:r>
              <a:rPr lang="en-US" dirty="0"/>
              <a:t>Bosco (PM-1) </a:t>
            </a:r>
            <a:r>
              <a:rPr lang="en-US" dirty="0" smtClean="0"/>
              <a:t>and </a:t>
            </a:r>
            <a:r>
              <a:rPr lang="en-US" dirty="0"/>
              <a:t>the EFCOG Project Delivery Working Group </a:t>
            </a:r>
            <a:r>
              <a:rPr lang="en-US" dirty="0" smtClean="0"/>
              <a:t>(PDWG) requested that </a:t>
            </a:r>
            <a:r>
              <a:rPr lang="en-US" dirty="0"/>
              <a:t>a </a:t>
            </a:r>
            <a:r>
              <a:rPr lang="en-US" dirty="0" smtClean="0"/>
              <a:t>Startup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/>
              <a:t>Commissioning Task </a:t>
            </a:r>
            <a:r>
              <a:rPr lang="en-US" dirty="0" smtClean="0"/>
              <a:t>Team be formed.</a:t>
            </a:r>
          </a:p>
          <a:p>
            <a:endParaRPr lang="en-US" dirty="0" smtClean="0"/>
          </a:p>
          <a:p>
            <a:r>
              <a:rPr lang="en-US" dirty="0" smtClean="0"/>
              <a:t>Task </a:t>
            </a:r>
            <a:r>
              <a:rPr lang="en-US" dirty="0"/>
              <a:t>Team </a:t>
            </a:r>
            <a:r>
              <a:rPr lang="en-US" dirty="0" smtClean="0"/>
              <a:t>would </a:t>
            </a:r>
            <a:r>
              <a:rPr lang="en-US" dirty="0"/>
              <a:t>support </a:t>
            </a:r>
            <a:r>
              <a:rPr lang="en-US" dirty="0" smtClean="0"/>
              <a:t>DOE </a:t>
            </a:r>
            <a:r>
              <a:rPr lang="en-US" dirty="0"/>
              <a:t>as </a:t>
            </a:r>
            <a:r>
              <a:rPr lang="en-US" dirty="0" smtClean="0"/>
              <a:t>large capital projects </a:t>
            </a:r>
            <a:r>
              <a:rPr lang="en-US" dirty="0"/>
              <a:t>(e.g., SWPF, WTP, WIPP, etc</a:t>
            </a:r>
            <a:r>
              <a:rPr lang="en-US" dirty="0" smtClean="0"/>
              <a:t>.) progress to completion and transition to operations.</a:t>
            </a:r>
          </a:p>
          <a:p>
            <a:endParaRPr lang="en-US" dirty="0" smtClean="0"/>
          </a:p>
          <a:p>
            <a:r>
              <a:rPr lang="en-US" dirty="0" smtClean="0"/>
              <a:t>Frank McCoy, AECOM, was requested to form and lead the Task Team by Bob Miklos, PDWG Chair and Susan Stiger, EFCOG Board Sponsor</a:t>
            </a:r>
            <a:endParaRPr lang="en-US" dirty="0"/>
          </a:p>
        </p:txBody>
      </p:sp>
      <p:pic>
        <p:nvPicPr>
          <p:cNvPr id="2050" name="Picture 2" descr="C:\Users\richard.runnels.SERVICES\Desktop\DOE-EFCO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1431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 NFSP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Initial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Solicitation for participation and membership.</a:t>
            </a:r>
          </a:p>
          <a:p>
            <a:pPr lvl="1"/>
            <a:r>
              <a:rPr lang="en-US" dirty="0" smtClean="0"/>
              <a:t>Member representation established from AECOM, WTP, Bechtel, WRPS, SRR, SWPF, LANL, WIPP, INL, ORNL/CNS, and CHPRC</a:t>
            </a:r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 smtClean="0"/>
              <a:t>Logistics and arrangements established for inaugural Task Team Meeting.</a:t>
            </a:r>
          </a:p>
          <a:p>
            <a:pPr lvl="1"/>
            <a:r>
              <a:rPr lang="en-US" dirty="0" smtClean="0"/>
              <a:t>Held Feb 28 – March 1, 2017 at Forrestal Building / Wash. DC</a:t>
            </a:r>
          </a:p>
          <a:p>
            <a:pPr lvl="1"/>
            <a:r>
              <a:rPr lang="en-US" dirty="0" smtClean="0"/>
              <a:t>Twenty-five in attendance including 15 Members, 2 Sponsors, and 8 DOE Observers</a:t>
            </a:r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 smtClean="0"/>
              <a:t>Excellent Groundwork was laid for Actions and Deliverables going forward.</a:t>
            </a:r>
          </a:p>
          <a:p>
            <a:pPr lvl="1"/>
            <a:r>
              <a:rPr lang="en-US" dirty="0" smtClean="0"/>
              <a:t>Each participant provided “Gaps, Needs, and Concerns” input regarding their current experience in the DOE Complex</a:t>
            </a:r>
            <a:endParaRPr lang="en-US" dirty="0"/>
          </a:p>
        </p:txBody>
      </p:sp>
      <p:pic>
        <p:nvPicPr>
          <p:cNvPr id="4" name="Picture 2" descr="C:\Users\richard.runnels.SERVICES\Desktop\DOE-EFCO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1431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 NFSP Workshop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8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Next Steps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Startup &amp; Commissioning Task Team Charter developed and ratified with focus on:</a:t>
            </a:r>
          </a:p>
          <a:p>
            <a:pPr lvl="1"/>
            <a:r>
              <a:rPr lang="en-US" dirty="0" smtClean="0"/>
              <a:t>Sharing best practices and lessons learned,</a:t>
            </a:r>
          </a:p>
          <a:p>
            <a:pPr lvl="1"/>
            <a:r>
              <a:rPr lang="en-US" dirty="0" smtClean="0"/>
              <a:t>Developing tools, guidance, and recommendations,</a:t>
            </a:r>
          </a:p>
          <a:p>
            <a:pPr lvl="1"/>
            <a:r>
              <a:rPr lang="en-US" dirty="0" smtClean="0"/>
              <a:t>Real time support for related emergent project issues,</a:t>
            </a:r>
          </a:p>
          <a:p>
            <a:pPr lvl="1"/>
            <a:r>
              <a:rPr lang="en-US" dirty="0" smtClean="0"/>
              <a:t>Routine interface via monthly calls and periodic Member face-to-face meetings.</a:t>
            </a:r>
          </a:p>
          <a:p>
            <a:r>
              <a:rPr lang="en-US" dirty="0" smtClean="0"/>
              <a:t>Initial Draft of the following completed:</a:t>
            </a:r>
          </a:p>
          <a:p>
            <a:pPr lvl="1"/>
            <a:r>
              <a:rPr lang="en-US" dirty="0" smtClean="0"/>
              <a:t>Compendium of Reference Documents</a:t>
            </a:r>
          </a:p>
          <a:p>
            <a:pPr lvl="1"/>
            <a:r>
              <a:rPr lang="en-US" dirty="0" smtClean="0"/>
              <a:t>Glossary and Flowchart (CD-0            CD-4)</a:t>
            </a:r>
          </a:p>
          <a:p>
            <a:pPr lvl="1"/>
            <a:r>
              <a:rPr lang="en-US" dirty="0" smtClean="0"/>
              <a:t>Outline for Guidance Document</a:t>
            </a:r>
          </a:p>
          <a:p>
            <a:pPr lvl="1"/>
            <a:r>
              <a:rPr lang="en-US" dirty="0" smtClean="0"/>
              <a:t>Startup &amp; Commissioning Task Plan (existing task plan confirmed to be sufficient for 2017)</a:t>
            </a:r>
          </a:p>
          <a:p>
            <a:endParaRPr lang="en-US" dirty="0"/>
          </a:p>
        </p:txBody>
      </p:sp>
      <p:pic>
        <p:nvPicPr>
          <p:cNvPr id="4" name="Picture 2" descr="C:\Users\richard.runnels.SERVICES\Desktop\DOE-EFCO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1431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382491" y="4572001"/>
            <a:ext cx="457200" cy="5333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 NFSP Workshop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7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5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5394"/>
            <a:ext cx="6934200" cy="533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16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239000" cy="557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77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2017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Task Team review of the following and finalize :</a:t>
            </a:r>
          </a:p>
          <a:p>
            <a:pPr lvl="1"/>
            <a:r>
              <a:rPr lang="en-US" dirty="0" smtClean="0"/>
              <a:t>Compendium of Reference Documents</a:t>
            </a:r>
          </a:p>
          <a:p>
            <a:pPr lvl="1"/>
            <a:r>
              <a:rPr lang="en-US" dirty="0" smtClean="0"/>
              <a:t>Glossary and Flow Chart</a:t>
            </a:r>
          </a:p>
          <a:p>
            <a:pPr lvl="1"/>
            <a:r>
              <a:rPr lang="en-US" dirty="0" smtClean="0"/>
              <a:t>Outline for Guidance Document</a:t>
            </a:r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 smtClean="0"/>
              <a:t>Begin development of the Guidance Document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Conduct another Face-to-Face Meeting tentatively planned for Fall 2017</a:t>
            </a:r>
          </a:p>
        </p:txBody>
      </p:sp>
      <p:pic>
        <p:nvPicPr>
          <p:cNvPr id="4" name="Picture 2" descr="C:\Users\richard.runnels.SERVICES\Desktop\DOE-EFCO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1431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 NFSP Workshop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0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137160" indent="0" algn="ctr">
              <a:buNone/>
            </a:pPr>
            <a:r>
              <a:rPr lang="en-US" sz="9600" dirty="0" smtClean="0"/>
              <a:t>???</a:t>
            </a:r>
            <a:endParaRPr lang="en-US" sz="9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 NFSP Workshop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4DCC-5C78-4CEF-A82A-546B69AC8230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 descr="C:\Users\richard.runnels.SERVICES\Desktop\DOE-EFCO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1431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914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356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EFCOG Startup &amp; Commissioning task team</vt:lpstr>
      <vt:lpstr>Background</vt:lpstr>
      <vt:lpstr>Initial Actions</vt:lpstr>
      <vt:lpstr>Next Steps Taken</vt:lpstr>
      <vt:lpstr>PowerPoint Presentation</vt:lpstr>
      <vt:lpstr>PowerPoint Presentation</vt:lpstr>
      <vt:lpstr>2017 Goals</vt:lpstr>
      <vt:lpstr>Questions</vt:lpstr>
    </vt:vector>
  </TitlesOfParts>
  <Company>URS Safety Management Solutions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EFCOG Startup &amp; Commissioning task team</dc:title>
  <dc:creator>Runnels, Richard</dc:creator>
  <cp:lastModifiedBy>Runnels, Richard</cp:lastModifiedBy>
  <cp:revision>20</cp:revision>
  <cp:lastPrinted>2017-04-21T16:37:39Z</cp:lastPrinted>
  <dcterms:created xsi:type="dcterms:W3CDTF">2017-04-21T14:55:49Z</dcterms:created>
  <dcterms:modified xsi:type="dcterms:W3CDTF">2017-05-03T13:53:19Z</dcterms:modified>
</cp:coreProperties>
</file>