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5"/>
  </p:sldMasterIdLst>
  <p:notesMasterIdLst>
    <p:notesMasterId r:id="rId30"/>
  </p:notesMasterIdLst>
  <p:handoutMasterIdLst>
    <p:handoutMasterId r:id="rId31"/>
  </p:handoutMasterIdLst>
  <p:sldIdLst>
    <p:sldId id="279" r:id="rId6"/>
    <p:sldId id="303" r:id="rId7"/>
    <p:sldId id="280" r:id="rId8"/>
    <p:sldId id="301" r:id="rId9"/>
    <p:sldId id="284" r:id="rId10"/>
    <p:sldId id="285" r:id="rId11"/>
    <p:sldId id="286" r:id="rId12"/>
    <p:sldId id="287" r:id="rId13"/>
    <p:sldId id="304" r:id="rId14"/>
    <p:sldId id="305" r:id="rId15"/>
    <p:sldId id="306" r:id="rId16"/>
    <p:sldId id="308" r:id="rId17"/>
    <p:sldId id="307" r:id="rId18"/>
    <p:sldId id="281" r:id="rId19"/>
    <p:sldId id="289" r:id="rId20"/>
    <p:sldId id="290" r:id="rId21"/>
    <p:sldId id="292" r:id="rId22"/>
    <p:sldId id="299" r:id="rId23"/>
    <p:sldId id="291" r:id="rId24"/>
    <p:sldId id="302" r:id="rId25"/>
    <p:sldId id="293" r:id="rId26"/>
    <p:sldId id="294" r:id="rId27"/>
    <p:sldId id="297" r:id="rId28"/>
    <p:sldId id="283" r:id="rId29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8903CC6-505D-4B11-A13E-5E6E54CE8A27}">
          <p14:sldIdLst>
            <p14:sldId id="279"/>
            <p14:sldId id="303"/>
            <p14:sldId id="280"/>
            <p14:sldId id="301"/>
            <p14:sldId id="284"/>
            <p14:sldId id="285"/>
            <p14:sldId id="286"/>
            <p14:sldId id="287"/>
            <p14:sldId id="304"/>
            <p14:sldId id="305"/>
            <p14:sldId id="306"/>
            <p14:sldId id="308"/>
            <p14:sldId id="307"/>
            <p14:sldId id="281"/>
            <p14:sldId id="289"/>
            <p14:sldId id="290"/>
            <p14:sldId id="292"/>
            <p14:sldId id="299"/>
            <p14:sldId id="291"/>
            <p14:sldId id="302"/>
            <p14:sldId id="293"/>
            <p14:sldId id="294"/>
            <p14:sldId id="297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6CD"/>
    <a:srgbClr val="9D8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0104" autoAdjust="0"/>
  </p:normalViewPr>
  <p:slideViewPr>
    <p:cSldViewPr snapToGrid="0" snapToObjects="1">
      <p:cViewPr varScale="1">
        <p:scale>
          <a:sx n="86" d="100"/>
          <a:sy n="86" d="100"/>
        </p:scale>
        <p:origin x="130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E02E8FA7-2F4C-5D49-9BA4-AF921E49AE74}" type="datetime1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A4337E74-6FDC-BA4C-B798-CEB3174D95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4989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0426B0FB-EA67-3A40-825F-8F252A860502}" type="datetime1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3" tIns="46477" rIns="92953" bIns="464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0E2C66A3-1D14-8C46-8C0C-97773EFB71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333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Picture 6" descr="SNL_Stacked_Whit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008063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SNL_Mott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7138" y="1185863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6" name="Picture 13" descr="NNSAlogo_Blac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4260258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5173652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2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8B9E760-7813-46DE-997B-767889D1E89B}"/>
              </a:ext>
            </a:extLst>
          </p:cNvPr>
          <p:cNvSpPr txBox="1"/>
          <p:nvPr userDrawn="1"/>
        </p:nvSpPr>
        <p:spPr>
          <a:xfrm>
            <a:off x="2571750" y="6094148"/>
            <a:ext cx="6523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Sandia National Laboratories is a multimission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1639C-5EF8-8C48-833F-078F90087180}" type="datetime1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5C3D4-B14E-194D-A22F-ABBD9D7BE7F7}" type="datetime1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CFF6A9-F7ED-464D-9ECE-18CDAAFFF013}" type="datetime1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CFGI-Mod</a:t>
            </a:r>
          </a:p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65AE2-28C7-4947-8319-D60EEB07BE79}" type="datetime1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E4600-0381-4CF3-88F2-7ED7D2E3F9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82EBC-51D7-AB40-8702-393A26BF0924}" type="datetime1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A187D-6C3F-6D41-880E-F6B6C4095670}" type="datetime1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7F8E1-8F00-1645-9B46-B2F7ACC8F53A}" type="datetime1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38B7F0-25BC-B045-8049-7CADA7B3A1D1}" type="datetime1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9385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676633"/>
            <a:ext cx="3768892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52060" y="1676633"/>
            <a:ext cx="2286000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226864" y="1676633"/>
            <a:ext cx="2917136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517300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430694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227138" y="711359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1B799630-9E30-DE4D-BE8D-4E9CA304B925}" type="datetime1">
              <a:rPr lang="en-US" smtClean="0"/>
              <a:pPr/>
              <a:t>4/15/2019</a:t>
            </a:fld>
            <a:endParaRPr lang="en-US" dirty="0"/>
          </a:p>
        </p:txBody>
      </p:sp>
      <p:pic>
        <p:nvPicPr>
          <p:cNvPr id="20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504244A8-8889-154D-9568-D8C635C53E9B}" type="datetime1">
              <a:rPr lang="en-US" smtClean="0"/>
              <a:pPr/>
              <a:t>4/15/2019</a:t>
            </a:fld>
            <a:endParaRPr lang="en-US" dirty="0"/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 userDrawn="1"/>
        </p:nvSpPr>
        <p:spPr>
          <a:xfrm>
            <a:off x="0" y="3369731"/>
            <a:ext cx="9144000" cy="397933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7" name="Picture 12" descr="NNSAlogo_Black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0" y="3369731"/>
            <a:ext cx="9144000" cy="3089807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30A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5" name="Picture 12" descr="NNSAlogo_Bl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9522E0D4-989F-3A4B-AA2E-486ADFE0E698}" type="datetime1">
              <a:rPr lang="en-US" smtClean="0"/>
              <a:pPr/>
              <a:t>4/15/2019</a:t>
            </a:fld>
            <a:endParaRPr lang="en-US" dirty="0"/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-1" y="4040484"/>
            <a:ext cx="2484223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2484223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806432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989095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502" y="1250965"/>
            <a:ext cx="5971187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502" y="2588978"/>
            <a:ext cx="5641337" cy="593737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7199" y="4339006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298048" y="5157318"/>
            <a:ext cx="970718" cy="145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63683" y="5932869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14502" y="26517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5B35050C-AFC0-D74A-963F-148736DC45A4}" type="datetime1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2484303"/>
            <a:ext cx="2484222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1472391" y="989095"/>
            <a:ext cx="1011831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3778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4039700" y="5921220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8522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4571999" y="0"/>
            <a:ext cx="4572001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1999" y="5964768"/>
            <a:ext cx="4572001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572001" y="2908379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93248" y="1488545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 userDrawn="1"/>
        </p:nvSpPr>
        <p:spPr>
          <a:xfrm>
            <a:off x="4572000" y="4403587"/>
            <a:ext cx="4572000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6044391" y="2908379"/>
            <a:ext cx="3099609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0800000">
            <a:off x="112655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00353" y="6375406"/>
            <a:ext cx="3761580" cy="579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950" baseline="30000" dirty="0">
                <a:latin typeface="Arial" pitchFamily="-112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  <a:br>
              <a:rPr lang="en-US" sz="950" baseline="30000" dirty="0">
                <a:latin typeface="Arial" pitchFamily="-112" charset="0"/>
              </a:rPr>
            </a:br>
            <a:r>
              <a:rPr lang="en-US" sz="950" baseline="30000" dirty="0">
                <a:latin typeface="Arial" pitchFamily="-112" charset="0"/>
              </a:rPr>
              <a:t>SAND No. 2011–XXXXP.</a:t>
            </a:r>
          </a:p>
          <a:p>
            <a:pPr algn="l">
              <a:defRPr/>
            </a:pPr>
            <a:endParaRPr lang="en-US" sz="950" baseline="30000" dirty="0">
              <a:latin typeface="Arial" pitchFamily="-11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418" y="1250965"/>
            <a:ext cx="3789515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418" y="2588978"/>
            <a:ext cx="3586315" cy="1085555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1957" y="6051407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418" y="265178"/>
            <a:ext cx="1029382" cy="28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7D098A99-26EF-B34F-91F8-30EA53688AF7}" type="datetime1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 rot="10800000">
            <a:off x="1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2077974" y="6039758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SNL_motto_2 lines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995332" y="1586652"/>
            <a:ext cx="1935484" cy="394494"/>
          </a:xfrm>
          <a:prstGeom prst="rect">
            <a:avLst/>
          </a:prstGeom>
        </p:spPr>
      </p:pic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13597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300" y="6166934"/>
            <a:ext cx="2133600" cy="476250"/>
          </a:xfrm>
          <a:ln/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fld id="{C9CA6C2B-6061-6F46-BF6B-C0454CDDAB35}" type="datetime1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E15B5-4D50-754D-8585-236811896E05}" type="datetime1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F66A0-55BE-484A-9667-5C4C7A46FB26}" type="datetime1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28" name="Picture 8" descr="SNL_color_stack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01000" y="228600"/>
            <a:ext cx="9366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9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8740"/>
            <a:ext cx="8229600" cy="484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274" y="6166934"/>
            <a:ext cx="1490926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/>
                <a:cs typeface="Calibri"/>
              </a:defRPr>
            </a:lvl1pPr>
          </a:lstStyle>
          <a:p>
            <a:fld id="{30B37176-1C50-7042-8162-64D2C2671FE5}" type="datetime1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153150"/>
            <a:ext cx="609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98" r:id="rId2"/>
    <p:sldLayoutId id="2147483796" r:id="rId3"/>
    <p:sldLayoutId id="2147483799" r:id="rId4"/>
    <p:sldLayoutId id="2147483797" r:id="rId5"/>
    <p:sldLayoutId id="2147483800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/>
          <a:ea typeface="ＭＳ Ｐゴシック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02E54"/>
        </a:buClr>
        <a:buFont typeface="Wingdings" pitchFamily="-111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ingdings" pitchFamily="-111" charset="2"/>
        <a:buChar char="§"/>
        <a:defRPr sz="20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E8C78"/>
        </a:buClr>
        <a:buFont typeface="Wingdings" pitchFamily="-111" charset="2"/>
        <a:buChar char="§"/>
        <a:defRPr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527" y="2801509"/>
            <a:ext cx="7772400" cy="89819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Classified Matter Channel (CMC)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189489"/>
            <a:ext cx="5641337" cy="593737"/>
          </a:xfrm>
        </p:spPr>
        <p:txBody>
          <a:bodyPr/>
          <a:lstStyle/>
          <a:p>
            <a:r>
              <a:rPr lang="en-US" dirty="0"/>
              <a:t>Presented by CMPC - Maretta King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480" y="4823909"/>
            <a:ext cx="2640209" cy="12364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3BD835-39DF-48FB-B0F0-6ED4AD5BEB57}"/>
              </a:ext>
            </a:extLst>
          </p:cNvPr>
          <p:cNvSpPr txBox="1"/>
          <p:nvPr/>
        </p:nvSpPr>
        <p:spPr>
          <a:xfrm>
            <a:off x="6462943" y="6488668"/>
            <a:ext cx="2539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SAND2019-4056 PE</a:t>
            </a:r>
          </a:p>
        </p:txBody>
      </p:sp>
    </p:spTree>
    <p:extLst>
      <p:ext uri="{BB962C8B-B14F-4D97-AF65-F5344CB8AC3E}">
        <p14:creationId xmlns:p14="http://schemas.microsoft.com/office/powerpoint/2010/main" val="3967243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C5798-54D0-4645-88C4-0E75D40D1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4590"/>
            <a:ext cx="8141369" cy="807191"/>
          </a:xfrm>
        </p:spPr>
        <p:txBody>
          <a:bodyPr/>
          <a:lstStyle/>
          <a:p>
            <a:r>
              <a:rPr lang="en-US" sz="3700" dirty="0"/>
              <a:t>Classified Mail Channel Challenges </a:t>
            </a:r>
            <a:r>
              <a:rPr lang="en-US" sz="2700" dirty="0"/>
              <a:t>(cont’d):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13B-635F-4692-ACC6-AEB22B227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252" y="1043813"/>
            <a:ext cx="8698831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SSIMS Database Challenges: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FDAR and CSCS sections of SSIMS being hosted on an SRD classified network creates access challenges (e.g., data retrieved must always be reviewed by a DC).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DSS/NISS (DoD facility clearance database) is unclassified and more user friendly.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Process to verify data is manual in SSIMS (run reports to identify discrepancies). DSS/NISS provides email notifications (more time efficient).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CD8436-6738-4D06-8826-5B90F400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728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C5798-54D0-4645-88C4-0E75D40D1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4282"/>
            <a:ext cx="8141369" cy="807191"/>
          </a:xfrm>
        </p:spPr>
        <p:txBody>
          <a:bodyPr/>
          <a:lstStyle/>
          <a:p>
            <a:r>
              <a:rPr lang="en-US" sz="3700" dirty="0"/>
              <a:t>Classified Mail Channel Challenges </a:t>
            </a:r>
            <a:r>
              <a:rPr lang="en-US" sz="2700" dirty="0"/>
              <a:t>(cont’d):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13B-635F-4692-ACC6-AEB22B227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63" y="862264"/>
            <a:ext cx="9019674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Processing Challenges: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Many facility security officers (FSOs) are untrained and have no knowledge of the process and/or required forms.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most federal audits of CMPC (EA-22), the assessment process is minimal. Auditors recognize the process and forms are complicated.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Approval times (may impact mission)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NA-10 requires 30 days notice for CNWDI and Sigmas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NA-70 requires 10 working days for FDAR entry into SSIMS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CD8436-6738-4D06-8826-5B90F400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39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C5798-54D0-4645-88C4-0E75D40D1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5690"/>
            <a:ext cx="8141369" cy="807191"/>
          </a:xfrm>
        </p:spPr>
        <p:txBody>
          <a:bodyPr/>
          <a:lstStyle/>
          <a:p>
            <a:r>
              <a:rPr lang="en-US" sz="3700" dirty="0"/>
              <a:t>Classified Mail Channel Challenges </a:t>
            </a:r>
            <a:r>
              <a:rPr lang="en-US" sz="2700" dirty="0"/>
              <a:t>(cont’d):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13B-635F-4692-ACC6-AEB22B227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26" y="776575"/>
            <a:ext cx="8791074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Logistics Challenges: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External entities not following information provided in SSIMS (e.g.., using incorrect addresses, not following approved special instructions).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Handling the above problems when the external entity is an OGA or OGAC.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External entities providing shipping information that is not captured in the federal approved system (e.g., SSIMS, DSS/NISS).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DoD and their contractors do not have access to SSIMS. Call NNSA/DOE contractors saying they can’t find us in their DSS/NISS (e.g., cage code).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CD8436-6738-4D06-8826-5B90F400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510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1EE34-FE52-4AC6-A7BA-56634FF7E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DBE32-F9C1-46BE-BA7E-1F107EEA6D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078831"/>
            <a:ext cx="8779042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Questions for the group: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the biggest challenges at your site related to classified mail channels?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Does your site integrate procurement (e.g., work agreements/contracts) into your classified mail channel process?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you handle logistic issues from external entities (OGAs and OGACs)?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357BF7-C2CF-4D03-B188-BBC57CC67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462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24109"/>
          </a:xfrm>
        </p:spPr>
        <p:txBody>
          <a:bodyPr/>
          <a:lstStyle/>
          <a:p>
            <a:pPr algn="ctr"/>
            <a:r>
              <a:rPr lang="en-US" dirty="0"/>
              <a:t>Questions &amp; Answers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779" y="2006492"/>
            <a:ext cx="4560441" cy="282787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304" y="5499227"/>
            <a:ext cx="1796296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03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9" y="5518843"/>
            <a:ext cx="1754410" cy="8216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Not a Federal requirement, but a local requirement. Helps manage the movement of classified matter.</a:t>
            </a:r>
          </a:p>
          <a:p>
            <a:r>
              <a:rPr lang="en-US" sz="2000" dirty="0"/>
              <a:t>Manager certifies/approves via CMCD that the transmission of classified matter is required by the specific terms of the Work Agreement/Contract for the performance of official or contractual duties. </a:t>
            </a:r>
          </a:p>
          <a:p>
            <a:r>
              <a:rPr lang="en-US" sz="2000" dirty="0"/>
              <a:t>Types of Work Agreements/Contracts utilized at Sandia National Laboratories</a:t>
            </a:r>
          </a:p>
          <a:p>
            <a:pPr lvl="2"/>
            <a:r>
              <a:rPr lang="en-US" sz="2000" dirty="0"/>
              <a:t>NTESS Prime Contract No. DE-NA0003525</a:t>
            </a:r>
          </a:p>
          <a:p>
            <a:pPr lvl="2"/>
            <a:r>
              <a:rPr lang="en-US" sz="2000" dirty="0"/>
              <a:t>SNL’s subcontractors (suppliers)/Oracle</a:t>
            </a:r>
          </a:p>
          <a:p>
            <a:pPr lvl="2"/>
            <a:r>
              <a:rPr lang="en-US" sz="2000" dirty="0"/>
              <a:t>CRADA</a:t>
            </a:r>
          </a:p>
          <a:p>
            <a:pPr lvl="2"/>
            <a:r>
              <a:rPr lang="en-US" sz="2000" dirty="0"/>
              <a:t>Strategic Partnership Projects</a:t>
            </a:r>
          </a:p>
          <a:p>
            <a:pPr lvl="2"/>
            <a:r>
              <a:rPr lang="en-US" sz="2000" dirty="0"/>
              <a:t>Strategic Intelligence Partnership Program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55938"/>
          </a:xfrm>
        </p:spPr>
        <p:txBody>
          <a:bodyPr/>
          <a:lstStyle/>
          <a:p>
            <a:r>
              <a:rPr lang="en-US" dirty="0"/>
              <a:t>Work Agreements/Contracts</a:t>
            </a:r>
          </a:p>
        </p:txBody>
      </p:sp>
    </p:spTree>
    <p:extLst>
      <p:ext uri="{BB962C8B-B14F-4D97-AF65-F5344CB8AC3E}">
        <p14:creationId xmlns:p14="http://schemas.microsoft.com/office/powerpoint/2010/main" val="3364927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9" y="5518843"/>
            <a:ext cx="1754410" cy="8216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NTESS Prime Contract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When work does not fall under any of the other contracts, such as quarterly classified meetings to share information with contractors as directed by DOE or classified conferences.</a:t>
            </a:r>
          </a:p>
          <a:p>
            <a:r>
              <a:rPr lang="en-US" sz="1800" dirty="0"/>
              <a:t>SNL’s Subcontractors/Oracle Financial Contract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Oracle PO Contract any purchase order that is issued in the Oracle database and contracts that Sandia issues to its sub-contractors.  If being used in conjunction with CMC, the facility must be a possessing site.</a:t>
            </a:r>
          </a:p>
          <a:p>
            <a:r>
              <a:rPr lang="en-US" sz="1800" dirty="0"/>
              <a:t>CRADA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Agreement between one or more laboratories and one or more non-federal entities (CRADA Participants), including industry, that facilities private-sector collaboration utilizing laboratories’ technologies, processes, R&amp;D capabilities, or technical know-how. </a:t>
            </a:r>
          </a:p>
          <a:p>
            <a:pPr marL="57150" indent="-457200"/>
            <a:r>
              <a:rPr lang="en-US" sz="1800" dirty="0"/>
              <a:t>Strategic Partnership Projects</a:t>
            </a:r>
          </a:p>
          <a:p>
            <a:pPr marL="742950" lvl="2" indent="-285750">
              <a:buFont typeface="Courier New" panose="02070309020205020404" pitchFamily="49" charset="0"/>
              <a:buChar char="o"/>
            </a:pPr>
            <a:r>
              <a:rPr lang="en-US" sz="1400" dirty="0"/>
              <a:t>SPP is designed to provide research, development, and technical assistance for non-DOE/NNSA sponsors that are not directly funded by DOE/NNSA. If a SPP project is classified, a Contract Security Classification Specification (CSCS) form  (SF 7643-WFO) is required to document the exchange of classification and protection of information and record applicable classification guidance provided by the sponsor.</a:t>
            </a:r>
          </a:p>
          <a:p>
            <a:r>
              <a:rPr lang="en-US" sz="1800" dirty="0"/>
              <a:t>Strategic Intelligence Partnership Program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When the SPP involves Intelligence work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3592"/>
          </a:xfrm>
        </p:spPr>
        <p:txBody>
          <a:bodyPr/>
          <a:lstStyle/>
          <a:p>
            <a:pPr>
              <a:tabLst>
                <a:tab pos="5033963" algn="l"/>
              </a:tabLst>
            </a:pPr>
            <a:r>
              <a:rPr lang="en-US" dirty="0"/>
              <a:t>Work Agreements in Detail</a:t>
            </a:r>
          </a:p>
        </p:txBody>
      </p:sp>
    </p:spTree>
    <p:extLst>
      <p:ext uri="{BB962C8B-B14F-4D97-AF65-F5344CB8AC3E}">
        <p14:creationId xmlns:p14="http://schemas.microsoft.com/office/powerpoint/2010/main" val="1443985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9" y="5518843"/>
            <a:ext cx="1754410" cy="8216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SNL Management</a:t>
            </a:r>
          </a:p>
          <a:p>
            <a:pPr lvl="1"/>
            <a:r>
              <a:rPr lang="en-US" dirty="0"/>
              <a:t>DOE NNSA, Weapon Security and Control Division, NA-10</a:t>
            </a:r>
          </a:p>
          <a:p>
            <a:pPr lvl="2"/>
            <a:r>
              <a:rPr lang="en-US" dirty="0"/>
              <a:t>SRD/CNWDI/Sigma’s</a:t>
            </a:r>
          </a:p>
          <a:p>
            <a:pPr lvl="1"/>
            <a:r>
              <a:rPr lang="en-US" dirty="0"/>
              <a:t>FCL/FOCI, DOE NNSA, Facility and Personnel Clearance Processing Division, NA-70</a:t>
            </a:r>
          </a:p>
          <a:p>
            <a:pPr lvl="2"/>
            <a:r>
              <a:rPr lang="en-US" dirty="0"/>
              <a:t>SRD/CNWDI/Sigma’s, after NA-10 approval</a:t>
            </a:r>
          </a:p>
          <a:p>
            <a:pPr lvl="2"/>
            <a:r>
              <a:rPr lang="en-US" dirty="0"/>
              <a:t>SFRD and below w/SSA and not in DSS/NISS</a:t>
            </a:r>
          </a:p>
          <a:p>
            <a:pPr lvl="2"/>
            <a:r>
              <a:rPr lang="en-US" dirty="0"/>
              <a:t>Data Entry for SNL</a:t>
            </a:r>
          </a:p>
          <a:p>
            <a:pPr lvl="1"/>
            <a:r>
              <a:rPr lang="en-US" dirty="0"/>
              <a:t>CMC Coordinator</a:t>
            </a:r>
          </a:p>
          <a:p>
            <a:pPr lvl="2"/>
            <a:r>
              <a:rPr lang="en-US" dirty="0"/>
              <a:t>SFRD and below and in DSS/NISS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6858"/>
          </a:xfrm>
        </p:spPr>
        <p:txBody>
          <a:bodyPr/>
          <a:lstStyle/>
          <a:p>
            <a:r>
              <a:rPr lang="en-US" dirty="0"/>
              <a:t>Approvals</a:t>
            </a:r>
          </a:p>
        </p:txBody>
      </p:sp>
    </p:spTree>
    <p:extLst>
      <p:ext uri="{BB962C8B-B14F-4D97-AF65-F5344CB8AC3E}">
        <p14:creationId xmlns:p14="http://schemas.microsoft.com/office/powerpoint/2010/main" val="3036542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9" y="5518843"/>
            <a:ext cx="1754410" cy="8216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Expedited</a:t>
            </a:r>
          </a:p>
          <a:p>
            <a:pPr lvl="1"/>
            <a:r>
              <a:rPr lang="en-US" dirty="0"/>
              <a:t>~ 1 day to 3 days</a:t>
            </a:r>
          </a:p>
          <a:p>
            <a:r>
              <a:rPr lang="en-US" dirty="0"/>
              <a:t>Standard</a:t>
            </a:r>
          </a:p>
          <a:p>
            <a:pPr lvl="1"/>
            <a:r>
              <a:rPr lang="en-US" dirty="0"/>
              <a:t>~1 day to many months</a:t>
            </a:r>
          </a:p>
          <a:p>
            <a:r>
              <a:rPr lang="en-US" dirty="0"/>
              <a:t>Factors</a:t>
            </a:r>
          </a:p>
          <a:p>
            <a:pPr lvl="1"/>
            <a:r>
              <a:rPr lang="en-US" dirty="0"/>
              <a:t>Category, Level, and/or caveats</a:t>
            </a:r>
          </a:p>
          <a:p>
            <a:pPr lvl="1"/>
            <a:r>
              <a:rPr lang="en-US" dirty="0"/>
              <a:t>Contracts</a:t>
            </a:r>
          </a:p>
          <a:p>
            <a:pPr lvl="1"/>
            <a:r>
              <a:rPr lang="en-US" dirty="0"/>
              <a:t>Personnel</a:t>
            </a:r>
          </a:p>
          <a:p>
            <a:pPr lvl="1"/>
            <a:r>
              <a:rPr lang="en-US" dirty="0"/>
              <a:t>Approvals</a:t>
            </a:r>
          </a:p>
          <a:p>
            <a:pPr lvl="1"/>
            <a:r>
              <a:rPr lang="en-US" dirty="0"/>
              <a:t>Designated Responsible Office (DRO’s)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Frame</a:t>
            </a:r>
          </a:p>
        </p:txBody>
      </p:sp>
    </p:spTree>
    <p:extLst>
      <p:ext uri="{BB962C8B-B14F-4D97-AF65-F5344CB8AC3E}">
        <p14:creationId xmlns:p14="http://schemas.microsoft.com/office/powerpoint/2010/main" val="40358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9" y="5518843"/>
            <a:ext cx="1754410" cy="8216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1600" b="1" dirty="0"/>
              <a:t>Facility Clearance</a:t>
            </a:r>
          </a:p>
          <a:p>
            <a:pPr lvl="2"/>
            <a:r>
              <a:rPr lang="en-US" sz="1600" dirty="0"/>
              <a:t>Facility Information</a:t>
            </a:r>
          </a:p>
          <a:p>
            <a:pPr lvl="3"/>
            <a:r>
              <a:rPr lang="en-US" dirty="0"/>
              <a:t>Facility Name</a:t>
            </a:r>
          </a:p>
          <a:p>
            <a:pPr lvl="3"/>
            <a:r>
              <a:rPr lang="en-US" dirty="0"/>
              <a:t>Facility Security Officer Name</a:t>
            </a:r>
          </a:p>
          <a:p>
            <a:pPr lvl="3"/>
            <a:r>
              <a:rPr lang="en-US" dirty="0"/>
              <a:t>Contact Information (Phone Number and Email)</a:t>
            </a:r>
          </a:p>
          <a:p>
            <a:pPr lvl="2"/>
            <a:r>
              <a:rPr lang="en-US" sz="1600" dirty="0"/>
              <a:t>Channel Information</a:t>
            </a:r>
          </a:p>
          <a:p>
            <a:pPr lvl="3"/>
            <a:r>
              <a:rPr lang="en-US" dirty="0"/>
              <a:t>Delivery Types</a:t>
            </a:r>
          </a:p>
          <a:p>
            <a:pPr lvl="3"/>
            <a:r>
              <a:rPr lang="en-US" dirty="0"/>
              <a:t>Clearance Information (Category/Level/Caveats)</a:t>
            </a:r>
          </a:p>
          <a:p>
            <a:pPr lvl="1"/>
            <a:r>
              <a:rPr lang="en-US" sz="1600" b="1" dirty="0"/>
              <a:t>Work Agreements/Contracts</a:t>
            </a:r>
          </a:p>
          <a:p>
            <a:pPr lvl="2"/>
            <a:r>
              <a:rPr lang="en-US" sz="1600" dirty="0"/>
              <a:t>Contract Type</a:t>
            </a:r>
          </a:p>
          <a:p>
            <a:pPr lvl="2"/>
            <a:r>
              <a:rPr lang="en-US" sz="1600" dirty="0"/>
              <a:t>Approving Manager</a:t>
            </a:r>
          </a:p>
          <a:p>
            <a:pPr lvl="2"/>
            <a:r>
              <a:rPr lang="en-US" sz="1600" dirty="0"/>
              <a:t>Requester</a:t>
            </a:r>
          </a:p>
          <a:p>
            <a:pPr lvl="2"/>
            <a:r>
              <a:rPr lang="en-US" sz="1600" dirty="0"/>
              <a:t>Classification </a:t>
            </a:r>
          </a:p>
          <a:p>
            <a:pPr lvl="2"/>
            <a:r>
              <a:rPr lang="en-US" sz="1600" dirty="0"/>
              <a:t>Authorized Users/Orgs</a:t>
            </a:r>
          </a:p>
          <a:p>
            <a:pPr lvl="2"/>
            <a:r>
              <a:rPr lang="en-US" sz="1600" dirty="0"/>
              <a:t>Delivery Type</a:t>
            </a:r>
          </a:p>
          <a:p>
            <a:pPr lvl="1"/>
            <a:r>
              <a:rPr lang="en-US" sz="1600" b="1" dirty="0"/>
              <a:t>Approvals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42369"/>
          </a:xfrm>
        </p:spPr>
        <p:txBody>
          <a:bodyPr/>
          <a:lstStyle/>
          <a:p>
            <a:r>
              <a:rPr lang="en-US" sz="3400" dirty="0"/>
              <a:t>How are SNL Channels created?</a:t>
            </a:r>
          </a:p>
        </p:txBody>
      </p:sp>
    </p:spTree>
    <p:extLst>
      <p:ext uri="{BB962C8B-B14F-4D97-AF65-F5344CB8AC3E}">
        <p14:creationId xmlns:p14="http://schemas.microsoft.com/office/powerpoint/2010/main" val="1966067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792DF-3BFD-409A-9FB0-40057FDBA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5999"/>
            <a:ext cx="8229600" cy="991675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8DE15-EBA2-4FA9-964A-9A44A5F3E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dirty="0"/>
              <a:t>Review federal policies for classified mail channels</a:t>
            </a:r>
          </a:p>
          <a:p>
            <a:endParaRPr lang="en-US" dirty="0"/>
          </a:p>
          <a:p>
            <a:r>
              <a:rPr lang="en-US" dirty="0"/>
              <a:t>Discuss classified mail channel challenges</a:t>
            </a:r>
          </a:p>
          <a:p>
            <a:endParaRPr lang="en-US" dirty="0"/>
          </a:p>
          <a:p>
            <a:r>
              <a:rPr lang="en-US" dirty="0"/>
              <a:t>Discuss how your sites manage these challenges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F8A1F-BEDA-41D7-A688-834C43CC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51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9" y="5518843"/>
            <a:ext cx="1754410" cy="8216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Sandia Directory</a:t>
            </a:r>
          </a:p>
          <a:p>
            <a:r>
              <a:rPr lang="en-US" dirty="0"/>
              <a:t>Strategic Partnership Projects Application</a:t>
            </a:r>
          </a:p>
          <a:p>
            <a:r>
              <a:rPr lang="en-US" dirty="0"/>
              <a:t>Contract Security Management</a:t>
            </a:r>
          </a:p>
          <a:p>
            <a:pPr lvl="1"/>
            <a:r>
              <a:rPr lang="en-US" dirty="0"/>
              <a:t>Personnel Clearance Office Company Data</a:t>
            </a:r>
          </a:p>
          <a:p>
            <a:r>
              <a:rPr lang="en-US" dirty="0"/>
              <a:t>Web Shipper (SNL’s Shipping &amp; Receiving)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CMCD and other Applications</a:t>
            </a:r>
          </a:p>
        </p:txBody>
      </p:sp>
    </p:spTree>
    <p:extLst>
      <p:ext uri="{BB962C8B-B14F-4D97-AF65-F5344CB8AC3E}">
        <p14:creationId xmlns:p14="http://schemas.microsoft.com/office/powerpoint/2010/main" val="2855429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9" y="5518843"/>
            <a:ext cx="1754410" cy="82163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2010 Flowchart – New CMC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0716496-42CC-4E80-949E-5ABE09B9F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3511" y="907741"/>
            <a:ext cx="7455137" cy="45259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368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9" y="5518843"/>
            <a:ext cx="1754410" cy="82163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2010 Flowchart - Renew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8FD1233C-B2B3-4D09-BF28-88AFD3EE57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4599" y="1139932"/>
            <a:ext cx="6909747" cy="42306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36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9" y="5518843"/>
            <a:ext cx="1754410" cy="82163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02786"/>
            <a:ext cx="8229600" cy="736847"/>
          </a:xfrm>
        </p:spPr>
        <p:txBody>
          <a:bodyPr/>
          <a:lstStyle/>
          <a:p>
            <a:pPr algn="ctr"/>
            <a:r>
              <a:rPr lang="en-US" sz="3000" dirty="0"/>
              <a:t>Classified Matter Channel Directory (CMCD)</a:t>
            </a:r>
          </a:p>
        </p:txBody>
      </p:sp>
      <p:pic>
        <p:nvPicPr>
          <p:cNvPr id="8" name="Picture 7" descr="Snipping Tool">
            <a:extLst>
              <a:ext uri="{FF2B5EF4-FFF2-40B4-BE49-F238E27FC236}">
                <a16:creationId xmlns:a16="http://schemas.microsoft.com/office/drawing/2014/main" id="{81AE2441-018D-4BED-88EE-B374F6DA15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9" t="19792" r="13978" b="12590"/>
          <a:stretch/>
        </p:blipFill>
        <p:spPr>
          <a:xfrm>
            <a:off x="2387680" y="2245812"/>
            <a:ext cx="4539462" cy="26973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99CBFD-0E31-4504-B719-5F709A5FF4D8}"/>
              </a:ext>
            </a:extLst>
          </p:cNvPr>
          <p:cNvSpPr txBox="1"/>
          <p:nvPr/>
        </p:nvSpPr>
        <p:spPr>
          <a:xfrm>
            <a:off x="2498029" y="1139633"/>
            <a:ext cx="463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FCL + Work Agreement/Contract = CMC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B43D15B-FB6E-43AD-B559-747F5E8BFFAB}"/>
              </a:ext>
            </a:extLst>
          </p:cNvPr>
          <p:cNvSpPr/>
          <p:nvPr/>
        </p:nvSpPr>
        <p:spPr>
          <a:xfrm>
            <a:off x="4399957" y="1470851"/>
            <a:ext cx="514905" cy="726308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80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9" y="5518843"/>
            <a:ext cx="1754410" cy="8216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a directory of available facilities that are authorized to receive &amp; store classified matter.</a:t>
            </a:r>
          </a:p>
          <a:p>
            <a:r>
              <a:rPr lang="en-US" dirty="0"/>
              <a:t>Used when sending classified matter externally (different facility code from SNL).  </a:t>
            </a:r>
          </a:p>
          <a:p>
            <a:r>
              <a:rPr lang="en-US" dirty="0"/>
              <a:t>Provides mailing information: inner and outer addresses, special instructions, and including SNL’s return address utilizing the FDAR, ISFD, or CPD Facility Clearances (FCL).</a:t>
            </a:r>
          </a:p>
          <a:p>
            <a:r>
              <a:rPr lang="en-US" dirty="0"/>
              <a:t>Lists contracts authorized to use channel (including Level/Category/Caveat and authorized Orgs). 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5410"/>
            <a:ext cx="8229600" cy="876265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dirty="0">
                <a:solidFill>
                  <a:schemeClr val="accent5"/>
                </a:solidFill>
              </a:rPr>
              <a:t>What is the CMC Directory (CMCD)?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49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875"/>
          </a:xfrm>
        </p:spPr>
        <p:txBody>
          <a:bodyPr/>
          <a:lstStyle/>
          <a:p>
            <a:r>
              <a:rPr lang="en-US" dirty="0"/>
              <a:t>Federal Requirements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DA2CBC-E922-40B0-9004-D4A2119D90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48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DOE O 471.6, Chg. 2, Information Security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9" y="5518843"/>
            <a:ext cx="1754410" cy="821632"/>
          </a:xfrm>
          <a:prstGeom prst="rect">
            <a:avLst/>
          </a:prstGeom>
        </p:spPr>
      </p:pic>
      <p:pic>
        <p:nvPicPr>
          <p:cNvPr id="1026" name="Picture 3" descr="image001">
            <a:extLst>
              <a:ext uri="{FF2B5EF4-FFF2-40B4-BE49-F238E27FC236}">
                <a16:creationId xmlns:a16="http://schemas.microsoft.com/office/drawing/2014/main" id="{23F31285-9A1C-46C1-8E45-705D5E18C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405" y="2355397"/>
            <a:ext cx="6283579" cy="2141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499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9" y="5518843"/>
            <a:ext cx="1754410" cy="8216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 O 470.4B, Chg. 2, Safeguards and Security</a:t>
            </a:r>
          </a:p>
          <a:p>
            <a:r>
              <a:rPr lang="en-US" dirty="0"/>
              <a:t>Appendix B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0427"/>
          </a:xfrm>
        </p:spPr>
        <p:txBody>
          <a:bodyPr/>
          <a:lstStyle/>
          <a:p>
            <a:r>
              <a:rPr lang="en-US" dirty="0"/>
              <a:t>Federal Requirements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FEECA1-C232-4906-A217-CC98D7318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949" y="2295455"/>
            <a:ext cx="4995313" cy="30635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2877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9" y="5518843"/>
            <a:ext cx="1754410" cy="82163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9305"/>
          </a:xfrm>
        </p:spPr>
        <p:txBody>
          <a:bodyPr/>
          <a:lstStyle/>
          <a:p>
            <a:r>
              <a:rPr lang="en-US" dirty="0"/>
              <a:t>Facility Clearances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A9719F-AE50-4BE1-937B-530320FC8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8740"/>
            <a:ext cx="5292133" cy="2636312"/>
          </a:xfrm>
          <a:solidFill>
            <a:schemeClr val="tx2">
              <a:lumMod val="10000"/>
              <a:lumOff val="90000"/>
            </a:schemeClr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5"/>
                </a:solidFill>
              </a:rPr>
              <a:t>United States Department of Energy:</a:t>
            </a:r>
          </a:p>
          <a:p>
            <a:r>
              <a:rPr lang="en-US" sz="2600" dirty="0">
                <a:solidFill>
                  <a:schemeClr val="accent5"/>
                </a:solidFill>
              </a:rPr>
              <a:t>Safeguards &amp; Security Information Management System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Facility Data and Approval Record (FDAR)</a:t>
            </a:r>
          </a:p>
          <a:p>
            <a:pPr lvl="2"/>
            <a:r>
              <a:rPr lang="en-US" dirty="0">
                <a:solidFill>
                  <a:schemeClr val="accent5"/>
                </a:solidFill>
              </a:rPr>
              <a:t>Statement of Security Assurance (SSA)</a:t>
            </a:r>
          </a:p>
          <a:p>
            <a:pPr lvl="1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777DD7-C8C5-41E3-8D07-23455830FC9B}"/>
              </a:ext>
            </a:extLst>
          </p:cNvPr>
          <p:cNvSpPr txBox="1"/>
          <p:nvPr/>
        </p:nvSpPr>
        <p:spPr>
          <a:xfrm>
            <a:off x="1888629" y="1862403"/>
            <a:ext cx="5537564" cy="301621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5"/>
                </a:solidFill>
              </a:rPr>
              <a:t>Defense Security Service (DSS) Portal: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/>
                </a:solidFill>
              </a:rPr>
              <a:t>National Industrial Security Program (NISP) Central Access Information Security System (NCAISS)</a:t>
            </a:r>
          </a:p>
          <a:p>
            <a:pPr marL="800100" lvl="1" indent="-342900">
              <a:buFontTx/>
              <a:buChar char="-"/>
            </a:pPr>
            <a:r>
              <a:rPr lang="en-US" sz="2200" dirty="0">
                <a:solidFill>
                  <a:schemeClr val="accent5"/>
                </a:solidFill>
              </a:rPr>
              <a:t>National Industrial Security System (NISS)</a:t>
            </a:r>
          </a:p>
          <a:p>
            <a:pPr marL="1257300" lvl="2" indent="-342900">
              <a:buFontTx/>
              <a:buChar char="-"/>
            </a:pPr>
            <a:endParaRPr lang="en-US" sz="22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8EBFBD0-1515-4DCF-96D0-F9E910573858}"/>
              </a:ext>
            </a:extLst>
          </p:cNvPr>
          <p:cNvSpPr txBox="1">
            <a:spLocks/>
          </p:cNvSpPr>
          <p:nvPr/>
        </p:nvSpPr>
        <p:spPr>
          <a:xfrm>
            <a:off x="4198027" y="2800500"/>
            <a:ext cx="4191000" cy="262705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defTabSz="914400">
              <a:buFont typeface="Wingdings" pitchFamily="-111" charset="2"/>
              <a:buNone/>
            </a:pPr>
            <a:r>
              <a:rPr lang="en-US" b="1" kern="0" dirty="0">
                <a:solidFill>
                  <a:schemeClr val="accent5"/>
                </a:solidFill>
              </a:rPr>
              <a:t>United States Department of Energy, National Nuclear Security Administration, Office of Secure Transportation</a:t>
            </a:r>
          </a:p>
          <a:p>
            <a:pPr defTabSz="914400"/>
            <a:r>
              <a:rPr lang="en-US" sz="2600" kern="0" dirty="0">
                <a:solidFill>
                  <a:schemeClr val="accent5"/>
                </a:solidFill>
              </a:rPr>
              <a:t>Certification Program Directory (CPD)</a:t>
            </a:r>
          </a:p>
        </p:txBody>
      </p:sp>
    </p:spTree>
    <p:extLst>
      <p:ext uri="{BB962C8B-B14F-4D97-AF65-F5344CB8AC3E}">
        <p14:creationId xmlns:p14="http://schemas.microsoft.com/office/powerpoint/2010/main" val="21782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32113"/>
          </a:xfrm>
        </p:spPr>
        <p:txBody>
          <a:bodyPr/>
          <a:lstStyle/>
          <a:p>
            <a:pPr algn="ctr"/>
            <a:r>
              <a:rPr lang="en-US" sz="2400" dirty="0"/>
              <a:t>Safeguards &amp; Security Information Management System (SSIMS)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9BAE34-0C6F-40CE-A893-5A4588D50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Statement of Security Assurance (SSA)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B8D942E-31C1-494F-8206-BDCDD4B97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Facility Data and Approval Record (FDAR)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9" y="5518843"/>
            <a:ext cx="1754410" cy="8216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BACD87-DB49-4CE6-A7FC-B3E60C660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22" y="2388110"/>
            <a:ext cx="1994972" cy="2571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962A7D-457E-412E-8762-FFDB01796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182" y="2789376"/>
            <a:ext cx="1953600" cy="2514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065132-5FBB-4A01-95D1-8E202A256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0056" y="3132137"/>
            <a:ext cx="1887586" cy="2438400"/>
          </a:xfrm>
          <a:prstGeom prst="rect">
            <a:avLst/>
          </a:prstGeo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35CD3BAD-4CAB-4C91-B82D-8C784DFC821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9017" y="2388110"/>
            <a:ext cx="1871851" cy="241488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2B784B0-4430-424F-8DAE-39AC95BA44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9803" y="2709745"/>
            <a:ext cx="2036463" cy="262177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9" name="Arrow: Striped Right 18">
            <a:extLst>
              <a:ext uri="{FF2B5EF4-FFF2-40B4-BE49-F238E27FC236}">
                <a16:creationId xmlns:a16="http://schemas.microsoft.com/office/drawing/2014/main" id="{010E8D0E-B626-452D-AD24-BE24B152E3FD}"/>
              </a:ext>
            </a:extLst>
          </p:cNvPr>
          <p:cNvSpPr/>
          <p:nvPr/>
        </p:nvSpPr>
        <p:spPr>
          <a:xfrm>
            <a:off x="3558996" y="2674937"/>
            <a:ext cx="1327733" cy="457200"/>
          </a:xfrm>
          <a:prstGeom prst="stripedRightArrow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64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8A9A65-347E-432F-9472-B0E9FCDBB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13" y="2072273"/>
            <a:ext cx="3496546" cy="17461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591041-F1E4-4FB5-A0B3-EA14C50ED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3213"/>
          </a:xfrm>
        </p:spPr>
        <p:txBody>
          <a:bodyPr/>
          <a:lstStyle/>
          <a:p>
            <a:r>
              <a:rPr lang="en-US" sz="3200" dirty="0"/>
              <a:t>National Industrial Security System (NISS)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47E78E-2635-48DD-A3CE-CC80A37D85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DSS/NISS Notification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9F2797A-405A-49B1-B1EC-59C81BE4C8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SSA</a:t>
            </a:r>
          </a:p>
          <a:p>
            <a:pPr lvl="2"/>
            <a:r>
              <a:rPr lang="en-US" dirty="0"/>
              <a:t>When FedEx Address not on NISS Notification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9" y="5518843"/>
            <a:ext cx="1754410" cy="8216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B6A2E5-82FA-49B7-B025-A7EB7E34C4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8763" y="2945368"/>
            <a:ext cx="2125191" cy="274579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3382758-6534-467E-BAD0-10BA8266F6EB}"/>
              </a:ext>
            </a:extLst>
          </p:cNvPr>
          <p:cNvGrpSpPr/>
          <p:nvPr/>
        </p:nvGrpSpPr>
        <p:grpSpPr>
          <a:xfrm>
            <a:off x="5485063" y="2945368"/>
            <a:ext cx="2717051" cy="2401910"/>
            <a:chOff x="5162555" y="3381596"/>
            <a:chExt cx="3416954" cy="31242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3CC0091-62AC-403F-91BC-C86F3D219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62555" y="3381596"/>
              <a:ext cx="1994972" cy="257175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4B927B6-C048-4A8C-B81F-4BD0528A2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26006" y="3686396"/>
              <a:ext cx="1953600" cy="25146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3C2A76C-B00E-4FD3-A2C3-20F3EA8D0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91923" y="4067396"/>
              <a:ext cx="1887586" cy="2438400"/>
            </a:xfrm>
            <a:prstGeom prst="rect">
              <a:avLst/>
            </a:prstGeom>
          </p:spPr>
        </p:pic>
      </p:grpSp>
      <p:sp>
        <p:nvSpPr>
          <p:cNvPr id="19" name="Plus Sign 18">
            <a:extLst>
              <a:ext uri="{FF2B5EF4-FFF2-40B4-BE49-F238E27FC236}">
                <a16:creationId xmlns:a16="http://schemas.microsoft.com/office/drawing/2014/main" id="{E383B749-7D64-4D05-931D-EF67F4012078}"/>
              </a:ext>
            </a:extLst>
          </p:cNvPr>
          <p:cNvSpPr/>
          <p:nvPr/>
        </p:nvSpPr>
        <p:spPr>
          <a:xfrm>
            <a:off x="4109621" y="3015417"/>
            <a:ext cx="914400" cy="914400"/>
          </a:xfrm>
          <a:prstGeom prst="mathPlus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877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n-US" sz="3600" dirty="0"/>
              <a:t>Certification Program Directory (CPD)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6653AF-A0DD-46AA-98AE-287F1854C9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Email Notification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5BC700E-B417-45DE-B55B-D8F19C45A7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Certificate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9" y="5518843"/>
            <a:ext cx="1754410" cy="8216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F26FD5-C2C1-408F-8CC6-16610F438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4826" y="2256408"/>
            <a:ext cx="2326476" cy="30013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5EDF09-A9A2-4B0E-BF92-E31106EB1A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549" y="2395678"/>
            <a:ext cx="3302494" cy="226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81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C5798-54D0-4645-88C4-0E75D40D1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2" y="128337"/>
            <a:ext cx="7764380" cy="807191"/>
          </a:xfrm>
        </p:spPr>
        <p:txBody>
          <a:bodyPr/>
          <a:lstStyle/>
          <a:p>
            <a:r>
              <a:rPr lang="en-US"/>
              <a:t>Classified Mail Channel Challenges: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13B-635F-4692-ACC6-AEB22B227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252" y="791149"/>
            <a:ext cx="8879306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Lack of Training and Policy Guidance: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Who is our federal SME?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Training: other than SSIMS training, no other training offered on how to process requests.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When new staff at contractors sites are assigned, acquiring the knowledge, skills and abilities is significantly challenging due to lack of training.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Required form management (e.g., Statement of Security Assurance [SSA], Facility Data Approval Record [FDAR]):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Example #1- An SSA submittal by SNL was rejected by NA-10 because it was not on the new version of the form. Nobody communicated the update to the contractors.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Example #2- Who do contractors contact if they need assistance with interpreting fields on the FDAR (e.g., Storage vs. Processing in SSIMS; CNWDI vs. WD field)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CD8436-6738-4D06-8826-5B90F400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314335"/>
      </p:ext>
    </p:extLst>
  </p:cSld>
  <p:clrMapOvr>
    <a:masterClrMapping/>
  </p:clrMapOvr>
</p:sld>
</file>

<file path=ppt/theme/theme1.xml><?xml version="1.0" encoding="utf-8"?>
<a:theme xmlns:a="http://schemas.openxmlformats.org/drawingml/2006/main" name="Sandia_CorpPresentation_Template1">
  <a:themeElements>
    <a:clrScheme name="Sandia Brand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103160"/>
      </a:accent5>
      <a:accent6>
        <a:srgbClr val="730E00"/>
      </a:accent6>
      <a:hlink>
        <a:srgbClr val="37A6D2"/>
      </a:hlink>
      <a:folHlink>
        <a:srgbClr val="B71A2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CF1402A1183C47B11056CC00F2500B" ma:contentTypeVersion="3" ma:contentTypeDescription="Create a new document." ma:contentTypeScope="" ma:versionID="dd981eac23e27febe0a7151b3234e836">
  <xsd:schema xmlns:xsd="http://www.w3.org/2001/XMLSchema" xmlns:xs="http://www.w3.org/2001/XMLSchema" xmlns:p="http://schemas.microsoft.com/office/2006/metadata/properties" xmlns:ns1="http://schemas.microsoft.com/sharepoint/v3" xmlns:ns2="9a0a09a8-516d-4ac5-be54-f7d384ace966" xmlns:ns3="f9448878-1ace-419d-91e7-00bbf66367bc" targetNamespace="http://schemas.microsoft.com/office/2006/metadata/properties" ma:root="true" ma:fieldsID="97520606ef8d42aecba19e1514309520" ns1:_="" ns2:_="" ns3:_="">
    <xsd:import namespace="http://schemas.microsoft.com/sharepoint/v3"/>
    <xsd:import namespace="9a0a09a8-516d-4ac5-be54-f7d384ace966"/>
    <xsd:import namespace="f9448878-1ace-419d-91e7-00bbf66367bc"/>
    <xsd:element name="properties">
      <xsd:complexType>
        <xsd:sequence>
          <xsd:element name="documentManagement">
            <xsd:complexType>
              <xsd:all>
                <xsd:element ref="ns1:URL" minOccurs="0"/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a09a8-516d-4ac5-be54-f7d384ace966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9" nillable="true" ma:displayName="Original Properties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48878-1ace-419d-91e7-00bbf66367b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 xmlns="http://schemas.microsoft.com/sharepoint/v3">
      <Url xsi:nil="true"/>
      <Description xsi:nil="true"/>
    </URL>
    <_dlc_DocId xmlns="f9448878-1ace-419d-91e7-00bbf66367bc">PMRPKMH6YYXJ-538-20831</_dlc_DocId>
    <_dlc_DocIdUrl xmlns="f9448878-1ace-419d-91e7-00bbf66367bc">
      <Url>https://sharepoint.sandia.gov/sites/sscenter/4224/_layouts/15/DocIdRedir.aspx?ID=PMRPKMH6YYXJ-538-20831</Url>
      <Description>PMRPKMH6YYXJ-538-20831</Description>
    </_dlc_DocIdUrl>
    <_vti_RoutingExistingProperties xmlns="9a0a09a8-516d-4ac5-be54-f7d384ace966" xsi:nil="true"/>
    <_dlc_DocIdPersistId xmlns="f9448878-1ace-419d-91e7-00bbf66367bc">true</_dlc_DocIdPersistId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Props1.xml><?xml version="1.0" encoding="utf-8"?>
<ds:datastoreItem xmlns:ds="http://schemas.openxmlformats.org/officeDocument/2006/customXml" ds:itemID="{961DC5B4-3437-4121-B917-E350401C5F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a0a09a8-516d-4ac5-be54-f7d384ace966"/>
    <ds:schemaRef ds:uri="f9448878-1ace-419d-91e7-00bbf66367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1E48D3-3B66-43A4-B87D-370904B8B81A}">
  <ds:schemaRefs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f9448878-1ace-419d-91e7-00bbf66367bc"/>
    <ds:schemaRef ds:uri="http://www.w3.org/XML/1998/namespace"/>
    <ds:schemaRef ds:uri="9a0a09a8-516d-4ac5-be54-f7d384ace966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DFC4FCB-F4B7-4476-9297-D8E6F47DB17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CC5A3B0-D293-4AFF-A3B1-EE4D4B6830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Sandia_CorpPresentation_Template1.thmx</Template>
  <TotalTime>8892</TotalTime>
  <Words>1233</Words>
  <Application>Microsoft Office PowerPoint</Application>
  <PresentationFormat>On-screen Show (4:3)</PresentationFormat>
  <Paragraphs>177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ＭＳ Ｐゴシック</vt:lpstr>
      <vt:lpstr>Arial</vt:lpstr>
      <vt:lpstr>Calibri</vt:lpstr>
      <vt:lpstr>Courier New</vt:lpstr>
      <vt:lpstr>Wingdings</vt:lpstr>
      <vt:lpstr>Sandia_CorpPresentation_Template1</vt:lpstr>
      <vt:lpstr>Classified Matter Channel (CMC)</vt:lpstr>
      <vt:lpstr>Objectives</vt:lpstr>
      <vt:lpstr>Federal Requirements</vt:lpstr>
      <vt:lpstr>Federal Requirements</vt:lpstr>
      <vt:lpstr>Facility Clearances</vt:lpstr>
      <vt:lpstr>Safeguards &amp; Security Information Management System (SSIMS)</vt:lpstr>
      <vt:lpstr>National Industrial Security System (NISS)</vt:lpstr>
      <vt:lpstr>Certification Program Directory (CPD)</vt:lpstr>
      <vt:lpstr>Classified Mail Channel Challenges:</vt:lpstr>
      <vt:lpstr>Classified Mail Channel Challenges (cont’d):</vt:lpstr>
      <vt:lpstr>Classified Mail Channel Challenges (cont’d):</vt:lpstr>
      <vt:lpstr>Classified Mail Channel Challenges (cont’d):</vt:lpstr>
      <vt:lpstr>Discussion</vt:lpstr>
      <vt:lpstr>Questions &amp; Answers</vt:lpstr>
      <vt:lpstr>Work Agreements/Contracts</vt:lpstr>
      <vt:lpstr>Work Agreements in Detail</vt:lpstr>
      <vt:lpstr>Approvals</vt:lpstr>
      <vt:lpstr>Time Frame</vt:lpstr>
      <vt:lpstr>How are SNL Channels created?</vt:lpstr>
      <vt:lpstr>CMCD and other Applications</vt:lpstr>
      <vt:lpstr>2010 Flowchart – New CMC</vt:lpstr>
      <vt:lpstr>2010 Flowchart - Renew</vt:lpstr>
      <vt:lpstr>Classified Matter Channel Directory (CMCD)</vt:lpstr>
      <vt:lpstr> What is the CMC Directory (CMCD)?</vt:lpstr>
    </vt:vector>
  </TitlesOfParts>
  <Company>Sandia National Labs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Vittitow, Michael P</dc:creator>
  <cp:lastModifiedBy>King, Maretta</cp:lastModifiedBy>
  <cp:revision>217</cp:revision>
  <cp:lastPrinted>2016-01-26T20:31:54Z</cp:lastPrinted>
  <dcterms:created xsi:type="dcterms:W3CDTF">2011-10-03T16:15:05Z</dcterms:created>
  <dcterms:modified xsi:type="dcterms:W3CDTF">2019-04-15T22:12:03Z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0x01010071CF1402A1183C47B11056CC00F2500B</vt:lpwstr>
  </property>
  <property fmtid="{D5CDD505-2E9C-101B-9397-08002B2CF9AE}" pid="3" name="_dlc_DocIdItemGuid">
    <vt:lpwstr>d3c293d1-adfe-4cf0-be5c-2dc028c943f7</vt:lpwstr>
  </property>
</Properties>
</file>