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  <p:sldMasterId id="2147483801" r:id="rId2"/>
  </p:sldMasterIdLst>
  <p:notesMasterIdLst>
    <p:notesMasterId r:id="rId10"/>
  </p:notesMasterIdLst>
  <p:handoutMasterIdLst>
    <p:handoutMasterId r:id="rId11"/>
  </p:handoutMasterIdLst>
  <p:sldIdLst>
    <p:sldId id="702" r:id="rId3"/>
    <p:sldId id="258" r:id="rId4"/>
    <p:sldId id="703" r:id="rId5"/>
    <p:sldId id="263" r:id="rId6"/>
    <p:sldId id="704" r:id="rId7"/>
    <p:sldId id="705" r:id="rId8"/>
    <p:sldId id="706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6CD"/>
    <a:srgbClr val="9D8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46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2E8FA7-2F4C-5D49-9BA4-AF921E49AE74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337E74-6FDC-BA4C-B798-CEB3174D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49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26B0FB-EA67-3A40-825F-8F252A860502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2C66A3-1D14-8C46-8C0C-97773EFB7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3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6" descr="SNL_Stacked_Whit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008063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SNL_Mott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1185863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2590800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060" y="2590800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2590800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4260258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5173652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536" y="4197659"/>
            <a:ext cx="931864" cy="28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E3A661A9-AB95-644B-88B2-9DDC7A23F4F4}" type="datetime1">
              <a:rPr lang="en-US" smtClean="0"/>
              <a:pPr/>
              <a:t>4/17/2019</a:t>
            </a:fld>
            <a:endParaRPr lang="en-US" dirty="0"/>
          </a:p>
        </p:txBody>
      </p:sp>
      <p:pic>
        <p:nvPicPr>
          <p:cNvPr id="32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multi-mission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1639C-5EF8-8C48-833F-078F90087180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5C3D4-B14E-194D-A22F-ABBD9D7BE7F7}" type="datetime1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FF6A9-F7ED-464D-9ECE-18CDAAFFF013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65AE2-28C7-4947-8319-D60EEB07BE79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82EBC-51D7-AB40-8702-393A26BF0924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A187D-6C3F-6D41-880E-F6B6C4095670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7F8E1-8F00-1645-9B46-B2F7ACC8F53A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8B7F0-25BC-B045-8049-7CADA7B3A1D1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6" descr="SNL_Stacked_Whit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008063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SNL_Mott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1185863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2590800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060" y="2590800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2590800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4260258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5173652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536" y="4197659"/>
            <a:ext cx="931864" cy="28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E3A661A9-AB95-644B-88B2-9DDC7A23F4F4}" type="datetime1">
              <a:rPr lang="en-US" smtClean="0"/>
              <a:pPr/>
              <a:t>4/17/2019</a:t>
            </a:fld>
            <a:endParaRPr lang="en-US"/>
          </a:p>
        </p:txBody>
      </p:sp>
      <p:pic>
        <p:nvPicPr>
          <p:cNvPr id="32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124199" y="6172200"/>
            <a:ext cx="56552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">
                <a:latin typeface="Arial" charset="0"/>
                <a:ea typeface="Arial" charset="0"/>
                <a:cs typeface="Arial" charset="0"/>
              </a:rPr>
              <a:t>Sandia National Laboratories is a </a:t>
            </a:r>
            <a:r>
              <a:rPr lang="en-US" sz="600" err="1">
                <a:latin typeface="Arial" charset="0"/>
                <a:ea typeface="Arial" charset="0"/>
                <a:cs typeface="Arial" charset="0"/>
              </a:rPr>
              <a:t>multimission</a:t>
            </a:r>
            <a:r>
              <a:rPr lang="en-US" sz="600">
                <a:latin typeface="Arial" charset="0"/>
                <a:ea typeface="Arial" charset="0"/>
                <a:cs typeface="Arial" charset="0"/>
              </a:rPr>
              <a:t> laboratory managed and operated by National Technology and Engineering Solutions of Sandia, LLC, a wholly owned subsidiary of Honeywell International, Inc., for the U.S. Department of Energy’s National Nuclear Security Administration under contract DE-NA0003525. </a:t>
            </a:r>
          </a:p>
        </p:txBody>
      </p:sp>
    </p:spTree>
    <p:extLst>
      <p:ext uri="{BB962C8B-B14F-4D97-AF65-F5344CB8AC3E}">
        <p14:creationId xmlns:p14="http://schemas.microsoft.com/office/powerpoint/2010/main" val="1283648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060" y="1676633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517300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430694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1B799630-9E30-DE4D-BE8D-4E9CA304B925}" type="datetime1">
              <a:rPr lang="en-US" smtClean="0"/>
              <a:pPr/>
              <a:t>4/17/2019</a:t>
            </a:fld>
            <a:endParaRPr lang="en-US"/>
          </a:p>
        </p:txBody>
      </p:sp>
      <p:pic>
        <p:nvPicPr>
          <p:cNvPr id="20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3124200" y="6172200"/>
            <a:ext cx="57090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" kern="1200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Sandia National Laboratories is a </a:t>
            </a:r>
            <a:r>
              <a:rPr lang="en-US" sz="600" kern="1200" err="1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multimission</a:t>
            </a:r>
            <a:r>
              <a:rPr lang="en-US" sz="600" kern="1200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 laboratory managed and operated by National Technology &amp; Engineering Solutions of Sandia, LLC, a wholly owned subsidiary of Honeywell International, Inc., for the U.S. Department of Energy’s National Nuclear Security Administration under contract DE-NA0003525.</a:t>
            </a:r>
            <a:endParaRPr lang="en-US" sz="600" kern="120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91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060" y="1676633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517300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430694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1B799630-9E30-DE4D-BE8D-4E9CA304B925}" type="datetime1">
              <a:rPr lang="en-US" smtClean="0"/>
              <a:pPr/>
              <a:t>4/17/2019</a:t>
            </a:fld>
            <a:endParaRPr lang="en-US"/>
          </a:p>
        </p:txBody>
      </p:sp>
      <p:pic>
        <p:nvPicPr>
          <p:cNvPr id="20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multi-mission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504244A8-8889-154D-9568-D8C635C53E9B}" type="datetime1">
              <a:rPr lang="en-US" smtClean="0"/>
              <a:pPr/>
              <a:t>4/17/2019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 userDrawn="1"/>
        </p:nvSpPr>
        <p:spPr>
          <a:xfrm>
            <a:off x="0" y="3369731"/>
            <a:ext cx="9144000" cy="397933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" name="Picture 12" descr="NNSAlogo_Black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124199" y="6172200"/>
            <a:ext cx="5697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Sandia National Laboratories is a </a:t>
            </a:r>
            <a:r>
              <a:rPr kumimoji="0" lang="en-US" sz="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multimission</a:t>
            </a: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laboratory managed and operated by National Technology &amp; Engineering Solutions of Sandia, LLC, a wholly owned subsidiary of Honeywell International, Inc., for the U.S. Department of Energy’s National Nuclear Security Administration under contract DE-NA0003525.</a:t>
            </a:r>
          </a:p>
        </p:txBody>
      </p:sp>
    </p:spTree>
    <p:extLst>
      <p:ext uri="{BB962C8B-B14F-4D97-AF65-F5344CB8AC3E}">
        <p14:creationId xmlns:p14="http://schemas.microsoft.com/office/powerpoint/2010/main" val="299560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3369731"/>
            <a:ext cx="9144000" cy="3089807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0A6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" name="Picture 12" descr="NNSAlogo_Bl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9522E0D4-989F-3A4B-AA2E-486ADFE0E698}" type="datetime1">
              <a:rPr lang="en-US" smtClean="0"/>
              <a:pPr/>
              <a:t>4/17/2019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3124199" y="6172200"/>
            <a:ext cx="57030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Sandia National Laboratories is a </a:t>
            </a:r>
            <a:r>
              <a:rPr kumimoji="0" lang="en-US" sz="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multimission</a:t>
            </a: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laboratory managed and operated by National Technology &amp; Engineering Solutions of Sandia, LLC, a wholly owned subsidiary of Honeywell International, Inc., for the U.S. Department of Energy’s National Nuclear Security Administration under contract DE-NA0003525.</a:t>
            </a:r>
          </a:p>
        </p:txBody>
      </p:sp>
    </p:spTree>
    <p:extLst>
      <p:ext uri="{BB962C8B-B14F-4D97-AF65-F5344CB8AC3E}">
        <p14:creationId xmlns:p14="http://schemas.microsoft.com/office/powerpoint/2010/main" val="3361549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-1" y="4040484"/>
            <a:ext cx="2484223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2484223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06432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" y="989095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502" y="1250965"/>
            <a:ext cx="5971187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502" y="2588978"/>
            <a:ext cx="5641337" cy="593737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99" y="4339006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98048" y="5157318"/>
            <a:ext cx="970718" cy="145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763683" y="5932869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14502" y="26517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5B35050C-AFC0-D74A-963F-148736DC45A4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2484303"/>
            <a:ext cx="2484222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1472391" y="989095"/>
            <a:ext cx="1011831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693778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4039700" y="5921220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8522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026660" y="6172200"/>
            <a:ext cx="57448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" kern="1200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Sandia National Laboratories is a </a:t>
            </a:r>
            <a:r>
              <a:rPr lang="en-US" sz="600" kern="1200" err="1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multimission</a:t>
            </a:r>
            <a:r>
              <a:rPr lang="en-US" sz="600" kern="1200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 laboratory managed and operated by National Technology &amp; Engineering Solutions of Sandia, LLC, a wholly owned subsidiary of Honeywell International, Inc., for the U.S. Department of Energy’s National Nuclear Security Administration under contract DE-NA0003525.</a:t>
            </a:r>
          </a:p>
        </p:txBody>
      </p:sp>
    </p:spTree>
    <p:extLst>
      <p:ext uri="{BB962C8B-B14F-4D97-AF65-F5344CB8AC3E}">
        <p14:creationId xmlns:p14="http://schemas.microsoft.com/office/powerpoint/2010/main" val="2891760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4571999" y="0"/>
            <a:ext cx="4572001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1999" y="5964768"/>
            <a:ext cx="4572001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1" y="2908379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93248" y="1488545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 userDrawn="1"/>
        </p:nvSpPr>
        <p:spPr>
          <a:xfrm>
            <a:off x="4572000" y="4403587"/>
            <a:ext cx="4572000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6044391" y="2908379"/>
            <a:ext cx="3099609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112655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00353" y="6375406"/>
            <a:ext cx="37615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Sandia National Laboratories is a </a:t>
            </a:r>
            <a:r>
              <a:rPr lang="en-US" sz="600" kern="1200" err="1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multimission</a:t>
            </a:r>
            <a:r>
              <a:rPr lang="en-US" sz="600" kern="1200">
                <a:solidFill>
                  <a:schemeClr val="tx1"/>
                </a:solidFill>
                <a:effectLst/>
                <a:latin typeface="+mn-lt"/>
                <a:ea typeface="+mn-ea"/>
                <a:cs typeface="Arial"/>
              </a:rPr>
              <a:t> laboratory managed and operated by National Technology &amp; Engineering Solutions of Sandia, LLC, a wholly owned subsidiary of Honeywell International, Inc., for the U.S. Department of Energy’s National Nuclear Security Administration under contract DE-NA0003525. </a:t>
            </a:r>
            <a:endParaRPr lang="en-US" sz="950" baseline="30000">
              <a:latin typeface="Arial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418" y="1250965"/>
            <a:ext cx="3789515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18" y="2588978"/>
            <a:ext cx="3586315" cy="1085555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1957" y="6051407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418" y="265178"/>
            <a:ext cx="1029382" cy="28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7D098A99-26EF-B34F-91F8-30EA53688AF7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 rot="10800000">
            <a:off x="1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077974" y="6039758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SNL_motto_2 line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95332" y="1586652"/>
            <a:ext cx="1935484" cy="394494"/>
          </a:xfrm>
          <a:prstGeom prst="rect">
            <a:avLst/>
          </a:prstGeom>
        </p:spPr>
      </p:pic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13597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98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300" y="6166934"/>
            <a:ext cx="2133600" cy="476250"/>
          </a:xfrm>
          <a:ln/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C9CA6C2B-6061-6F46-BF6B-C0454CDDAB35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05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E15B5-4D50-754D-8585-236811896E05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3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F66A0-55BE-484A-9667-5C4C7A46FB26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92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1639C-5EF8-8C48-833F-078F90087180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25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5C3D4-B14E-194D-A22F-ABBD9D7BE7F7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404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FF6A9-F7ED-464D-9ECE-18CDAAFFF013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504244A8-8889-154D-9568-D8C635C53E9B}" type="datetime1">
              <a:rPr lang="en-US" smtClean="0"/>
              <a:pPr/>
              <a:t>4/17/2019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 userDrawn="1"/>
        </p:nvSpPr>
        <p:spPr>
          <a:xfrm>
            <a:off x="0" y="3369731"/>
            <a:ext cx="9144000" cy="397933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" name="Picture 12" descr="NNSAlogo_Black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multi-mission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12725" y="5836530"/>
            <a:ext cx="10599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9CA6C2B-6061-6F46-BF6B-C0454CDDAB35}" type="datetime1">
              <a:rPr lang="en-US" sz="800" smtClean="0"/>
              <a:pPr/>
              <a:t>4/17/2019</a:t>
            </a:fld>
            <a:r>
              <a:rPr lang="en-US" sz="800" dirty="0"/>
              <a:t>, Rev. 1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65AE2-28C7-4947-8319-D60EEB07BE79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83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82EBC-51D7-AB40-8702-393A26BF0924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849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A187D-6C3F-6D41-880E-F6B6C4095670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01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7F8E1-8F00-1645-9B46-B2F7ACC8F53A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104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8B7F0-25BC-B045-8049-7CADA7B3A1D1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3369731"/>
            <a:ext cx="9144000" cy="3089807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0A6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" name="Picture 12" descr="NNSAlogo_Bl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9522E0D4-989F-3A4B-AA2E-486ADFE0E698}" type="datetime1">
              <a:rPr lang="en-US" smtClean="0"/>
              <a:pPr/>
              <a:t>4/17/2019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multi-mission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-1" y="4040484"/>
            <a:ext cx="2484223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2484223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06432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" y="989095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502" y="1250965"/>
            <a:ext cx="5971187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502" y="2588978"/>
            <a:ext cx="5641337" cy="593737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99" y="4339006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98048" y="5157318"/>
            <a:ext cx="970718" cy="145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763683" y="5932869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14502" y="26517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5B35050C-AFC0-D74A-963F-148736DC45A4}" type="datetime1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2484303"/>
            <a:ext cx="2484222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1472391" y="989095"/>
            <a:ext cx="1011831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693778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4039700" y="5921220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8522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multi-mission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4571999" y="0"/>
            <a:ext cx="4572001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1999" y="5964768"/>
            <a:ext cx="4572001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1" y="2908379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93248" y="1488545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 userDrawn="1"/>
        </p:nvSpPr>
        <p:spPr>
          <a:xfrm>
            <a:off x="4572000" y="4403587"/>
            <a:ext cx="4572000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6044391" y="2908379"/>
            <a:ext cx="3099609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112655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00353" y="6375406"/>
            <a:ext cx="3761580" cy="579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multi-mission laboratory managed and operated by Sandia Corporation, a wholly owned subsidiary of Lockheed Martin Corporation, for the U.S. Department of Energy’s National Nuclear Security Administration under contract DE-AC04-94AL85000. </a:t>
            </a:r>
            <a:br>
              <a:rPr lang="en-US" sz="950" baseline="30000" dirty="0">
                <a:latin typeface="Arial" pitchFamily="-112" charset="0"/>
              </a:rPr>
            </a:br>
            <a:r>
              <a:rPr lang="en-US" sz="950" baseline="30000" dirty="0">
                <a:latin typeface="Arial" pitchFamily="-112" charset="0"/>
              </a:rPr>
              <a:t>SAND No. 2011–XXXXP.</a:t>
            </a:r>
          </a:p>
          <a:p>
            <a:pPr algn="l">
              <a:defRPr/>
            </a:pPr>
            <a:endParaRPr lang="en-US" sz="950" baseline="30000" dirty="0">
              <a:latin typeface="Arial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418" y="1250965"/>
            <a:ext cx="3789515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18" y="2588978"/>
            <a:ext cx="3586315" cy="1085555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1957" y="6051407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418" y="265178"/>
            <a:ext cx="1029382" cy="28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7D098A99-26EF-B34F-91F8-30EA53688AF7}" type="datetime1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 rot="10800000">
            <a:off x="1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077974" y="6039758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SNL_motto_2 line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95332" y="1586652"/>
            <a:ext cx="1935484" cy="394494"/>
          </a:xfrm>
          <a:prstGeom prst="rect">
            <a:avLst/>
          </a:prstGeom>
        </p:spPr>
      </p:pic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13597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300" y="6166934"/>
            <a:ext cx="2133600" cy="476250"/>
          </a:xfrm>
          <a:ln/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C9CA6C2B-6061-6F46-BF6B-C0454CDDAB35}" type="datetime1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E15B5-4D50-754D-8585-236811896E05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F66A0-55BE-484A-9667-5C4C7A46FB26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8" descr="SNL_color_stack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228600"/>
            <a:ext cx="936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8740"/>
            <a:ext cx="8229600" cy="484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274" y="6166934"/>
            <a:ext cx="1490926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/>
                <a:cs typeface="Calibri"/>
              </a:defRPr>
            </a:lvl1pPr>
          </a:lstStyle>
          <a:p>
            <a:fld id="{30B37176-1C50-7042-8162-64D2C2671FE5}" type="datetime1">
              <a:rPr lang="en-US" smtClean="0"/>
              <a:pPr/>
              <a:t>4/17/2019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153150"/>
            <a:ext cx="609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/>
                <a:cs typeface="Calibri"/>
              </a:defRPr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98" r:id="rId2"/>
    <p:sldLayoutId id="2147483796" r:id="rId3"/>
    <p:sldLayoutId id="2147483799" r:id="rId4"/>
    <p:sldLayoutId id="2147483797" r:id="rId5"/>
    <p:sldLayoutId id="2147483800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02E54"/>
        </a:buClr>
        <a:buFont typeface="Wingdings" pitchFamily="-111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-111" charset="2"/>
        <a:buChar char="§"/>
        <a:defRPr sz="20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C78"/>
        </a:buClr>
        <a:buFont typeface="Wingdings" pitchFamily="-111" charset="2"/>
        <a:buChar char="§"/>
        <a:defRPr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8" descr="SNL_color_stack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228600"/>
            <a:ext cx="936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8740"/>
            <a:ext cx="8229600" cy="484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274" y="6166934"/>
            <a:ext cx="1490926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/>
                <a:cs typeface="Calibri"/>
              </a:defRPr>
            </a:lvl1pPr>
          </a:lstStyle>
          <a:p>
            <a:fld id="{30B37176-1C50-7042-8162-64D2C2671FE5}" type="datetime1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153150"/>
            <a:ext cx="609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/>
                <a:cs typeface="Calibri"/>
              </a:defRPr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02E54"/>
        </a:buClr>
        <a:buFont typeface="Wingdings" pitchFamily="-111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-111" charset="2"/>
        <a:buChar char="§"/>
        <a:defRPr sz="20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C78"/>
        </a:buClr>
        <a:buFont typeface="Wingdings" pitchFamily="-111" charset="2"/>
        <a:buChar char="§"/>
        <a:defRPr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4628034"/>
            <a:ext cx="8213213" cy="898198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Controlled Unclassified Information</a:t>
            </a:r>
            <a:endParaRPr lang="en-US" sz="3600" b="1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102290" y="5173652"/>
            <a:ext cx="7583399" cy="963379"/>
          </a:xfrm>
        </p:spPr>
        <p:txBody>
          <a:bodyPr/>
          <a:lstStyle/>
          <a:p>
            <a:endParaRPr lang="en-US" sz="1000" dirty="0"/>
          </a:p>
          <a:p>
            <a:endParaRPr lang="en-US"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9ADEAE-11DF-4B88-917C-808947E75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595" y="2605414"/>
            <a:ext cx="2083174" cy="1567161"/>
          </a:xfrm>
          <a:prstGeom prst="rect">
            <a:avLst/>
          </a:prstGeom>
        </p:spPr>
      </p:pic>
      <p:pic>
        <p:nvPicPr>
          <p:cNvPr id="5" name="Picture 4" descr="Sandia_NM">
            <a:extLst>
              <a:ext uri="{FF2B5EF4-FFF2-40B4-BE49-F238E27FC236}">
                <a16:creationId xmlns:a16="http://schemas.microsoft.com/office/drawing/2014/main" id="{3990F1AC-0392-412F-95E0-F1269BFD6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08" y="2629629"/>
            <a:ext cx="3620021" cy="1630629"/>
          </a:xfrm>
          <a:prstGeom prst="rect">
            <a:avLst/>
          </a:prstGeom>
          <a:ln>
            <a:noFill/>
            <a:headEnd/>
            <a:tailEnd/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ADD3E9-D2B0-4524-A8C6-7F3A69DE54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135" y="2554002"/>
            <a:ext cx="2866773" cy="16699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954693-6460-4BBB-ACB1-EEDB3C22DF44}"/>
              </a:ext>
            </a:extLst>
          </p:cNvPr>
          <p:cNvSpPr txBox="1"/>
          <p:nvPr/>
        </p:nvSpPr>
        <p:spPr>
          <a:xfrm>
            <a:off x="6815015" y="6519446"/>
            <a:ext cx="2205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SAND2019-4019 PE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62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CUI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983"/>
            <a:ext cx="8229600" cy="5065181"/>
          </a:xfrm>
        </p:spPr>
        <p:txBody>
          <a:bodyPr/>
          <a:lstStyle/>
          <a:p>
            <a:r>
              <a:rPr lang="en-US" sz="3200" dirty="0"/>
              <a:t>CUI is implemented by 32 CFR 2002; which was final on September 14, 2016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dirty="0"/>
              <a:t>ontrolled </a:t>
            </a:r>
            <a:r>
              <a:rPr lang="en-US" sz="3200" b="1" dirty="0">
                <a:solidFill>
                  <a:srgbClr val="FF0000"/>
                </a:solidFill>
              </a:rPr>
              <a:t>U</a:t>
            </a:r>
            <a:r>
              <a:rPr lang="en-US" sz="3200" dirty="0"/>
              <a:t>nclassified </a:t>
            </a:r>
            <a:r>
              <a:rPr lang="en-US" sz="3200" b="1" dirty="0">
                <a:solidFill>
                  <a:srgbClr val="FF0000"/>
                </a:solidFill>
              </a:rPr>
              <a:t>I</a:t>
            </a:r>
            <a:r>
              <a:rPr lang="en-US" sz="3200" dirty="0"/>
              <a:t>nformation (</a:t>
            </a:r>
            <a:r>
              <a:rPr lang="en-US" sz="3200" b="1" dirty="0">
                <a:solidFill>
                  <a:srgbClr val="FF0000"/>
                </a:solidFill>
              </a:rPr>
              <a:t>CUI</a:t>
            </a:r>
            <a:r>
              <a:rPr lang="en-US" sz="3200" dirty="0"/>
              <a:t>) is a restructure of government-owned unclassified but sensitive information into a common body of topics, to facilitate sharing of information across all federal Agencies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8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D478-6073-4D1B-AE4C-7686DD834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CUI Program,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0D8D9-F2D7-4ACF-8CDA-00EF0166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statute mandates that a “Program Manager”, or Senior Agency Official (SAO) be appointed by each federal Agency to control the CUI Program in each Agency</a:t>
            </a:r>
          </a:p>
          <a:p>
            <a:endParaRPr lang="en-US" sz="3200" dirty="0"/>
          </a:p>
          <a:p>
            <a:r>
              <a:rPr lang="en-US" sz="3200" dirty="0"/>
              <a:t>DOE Directive is yet to be produced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E6A1C-D184-4F2E-9DBC-63442832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4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CUI Program,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1675"/>
            <a:ext cx="8229600" cy="5536125"/>
          </a:xfrm>
        </p:spPr>
        <p:txBody>
          <a:bodyPr/>
          <a:lstStyle/>
          <a:p>
            <a:r>
              <a:rPr lang="en-US" sz="3000" dirty="0"/>
              <a:t>Sandia has identified a number of new challenges with CUI as implemented by the statute</a:t>
            </a:r>
          </a:p>
          <a:p>
            <a:pPr lvl="1"/>
            <a:r>
              <a:rPr lang="en-US" sz="2600" dirty="0"/>
              <a:t> Examples:</a:t>
            </a:r>
          </a:p>
          <a:p>
            <a:pPr lvl="2"/>
            <a:r>
              <a:rPr lang="en-US" sz="2400" dirty="0"/>
              <a:t>Legacy matter may need to be re-marked if directive does not provide exemption or grandfather date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“Decontrolling” of information, this has never been done before; DOE will need to provide guidance, including who is authorized to perform a decontrol.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6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CUI Program,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5"/>
            <a:ext cx="8229600" cy="5089525"/>
          </a:xfrm>
        </p:spPr>
        <p:txBody>
          <a:bodyPr/>
          <a:lstStyle/>
          <a:p>
            <a:pPr lvl="2"/>
            <a:r>
              <a:rPr lang="en-US" sz="2400" dirty="0"/>
              <a:t>New requirement for development of self-inspection program 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Reporting – the Statute requires reporting for several topical areas (misuse, challenges, assessments).</a:t>
            </a:r>
          </a:p>
          <a:p>
            <a:pPr lvl="3"/>
            <a:r>
              <a:rPr lang="en-US" sz="2400" dirty="0"/>
              <a:t>Reporting and investigating misuse of CUI  </a:t>
            </a:r>
          </a:p>
          <a:p>
            <a:pPr lvl="2"/>
            <a:endParaRPr lang="en-US" sz="2400" dirty="0"/>
          </a:p>
          <a:p>
            <a:pPr lvl="2"/>
            <a:r>
              <a:rPr lang="en-US" sz="2400" b="1" dirty="0">
                <a:solidFill>
                  <a:srgbClr val="00B050"/>
                </a:solidFill>
              </a:rPr>
              <a:t>Implementation schedules at Nuclear Security Enterprise sites may impact mission</a:t>
            </a:r>
          </a:p>
          <a:p>
            <a:pPr marL="1371600" lvl="3" indent="0">
              <a:buNone/>
            </a:pPr>
            <a:endParaRPr lang="en-US" sz="2200" dirty="0"/>
          </a:p>
          <a:p>
            <a:pPr marL="1371600" lvl="3" indent="0">
              <a:buNone/>
            </a:pPr>
            <a:r>
              <a:rPr lang="en-US" sz="22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85207-A04F-4C12-8B84-F6E4572D2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CUI Program,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1A6C-0A43-42AF-B1ED-FDA39FF15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1675"/>
            <a:ext cx="8229600" cy="5134489"/>
          </a:xfrm>
        </p:spPr>
        <p:txBody>
          <a:bodyPr/>
          <a:lstStyle/>
          <a:p>
            <a:r>
              <a:rPr lang="en-US" dirty="0"/>
              <a:t>Existing Challenges</a:t>
            </a:r>
          </a:p>
          <a:p>
            <a:pPr lvl="1"/>
            <a:r>
              <a:rPr lang="en-US" sz="2400" dirty="0"/>
              <a:t>Marking </a:t>
            </a:r>
          </a:p>
          <a:p>
            <a:pPr lvl="2"/>
            <a:r>
              <a:rPr lang="en-US" sz="2400" dirty="0"/>
              <a:t>Electronic Environment (both high and low networks)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Destruction – any method approved for Classified National Security as delineated in 32 CFR 2001.47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Education and Training – will require considerable time, effort and funding in order to meet the statute as written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Safeguarding – new requirements (CUI Basic and CUI Specified)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61E34-DCDD-40CD-A54A-13351942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79B2-0697-4EB2-8E1D-E8A706F91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CUI Program,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68259-8EAF-44F2-95AD-B144692AD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QUESTIONS?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Has your site conducted any analysis on impacts locally?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 What are effective ways to implement CUI requirements together to minimize mission impacts?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Your thoughts?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DDB40-8561-4CAD-AF43-020C72E7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94163"/>
      </p:ext>
    </p:extLst>
  </p:cSld>
  <p:clrMapOvr>
    <a:masterClrMapping/>
  </p:clrMapOvr>
</p:sld>
</file>

<file path=ppt/theme/theme1.xml><?xml version="1.0" encoding="utf-8"?>
<a:theme xmlns:a="http://schemas.openxmlformats.org/drawingml/2006/main" name="Sandia_CorpPresentation_Template1">
  <a:themeElements>
    <a:clrScheme name="Sandia Brand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103160"/>
      </a:accent5>
      <a:accent6>
        <a:srgbClr val="730E00"/>
      </a:accent6>
      <a:hlink>
        <a:srgbClr val="37A6D2"/>
      </a:hlink>
      <a:folHlink>
        <a:srgbClr val="B71A2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ndia_CorpPresentation_Template1">
  <a:themeElements>
    <a:clrScheme name="Sandia Brand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103160"/>
      </a:accent5>
      <a:accent6>
        <a:srgbClr val="730E00"/>
      </a:accent6>
      <a:hlink>
        <a:srgbClr val="37A6D2"/>
      </a:hlink>
      <a:folHlink>
        <a:srgbClr val="B71A2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Sandia_CorpPresentation_Template1.thmx</Template>
  <TotalTime>1643</TotalTime>
  <Words>314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Sandia_CorpPresentation_Template1</vt:lpstr>
      <vt:lpstr>1_Sandia_CorpPresentation_Template1</vt:lpstr>
      <vt:lpstr>Controlled Unclassified Information</vt:lpstr>
      <vt:lpstr>CUI Program</vt:lpstr>
      <vt:lpstr>CUI Program, cont.</vt:lpstr>
      <vt:lpstr>CUI Program, cont.</vt:lpstr>
      <vt:lpstr>CUI Program, cont.</vt:lpstr>
      <vt:lpstr>CUI Program, cont.</vt:lpstr>
      <vt:lpstr>CUI Program, cont.</vt:lpstr>
    </vt:vector>
  </TitlesOfParts>
  <Company>Sandia National Labs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Vittitow, Michael P</dc:creator>
  <cp:lastModifiedBy>Martinez, Yvonne</cp:lastModifiedBy>
  <cp:revision>42</cp:revision>
  <cp:lastPrinted>2019-04-11T16:08:54Z</cp:lastPrinted>
  <dcterms:created xsi:type="dcterms:W3CDTF">2011-10-03T16:15:05Z</dcterms:created>
  <dcterms:modified xsi:type="dcterms:W3CDTF">2019-04-17T22:46:10Z</dcterms:modified>
</cp:coreProperties>
</file>