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9"/>
  </p:notesMasterIdLst>
  <p:handoutMasterIdLst>
    <p:handoutMasterId r:id="rId10"/>
  </p:handoutMasterIdLst>
  <p:sldIdLst>
    <p:sldId id="373" r:id="rId3"/>
    <p:sldId id="375" r:id="rId4"/>
    <p:sldId id="380" r:id="rId5"/>
    <p:sldId id="381" r:id="rId6"/>
    <p:sldId id="376" r:id="rId7"/>
    <p:sldId id="379" r:id="rId8"/>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69" autoAdjust="0"/>
    <p:restoredTop sz="94660"/>
  </p:normalViewPr>
  <p:slideViewPr>
    <p:cSldViewPr snapToGrid="0">
      <p:cViewPr varScale="1">
        <p:scale>
          <a:sx n="89" d="100"/>
          <a:sy n="89" d="100"/>
        </p:scale>
        <p:origin x="1032"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003136" cy="351957"/>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5230850" y="1"/>
            <a:ext cx="4003136" cy="351957"/>
          </a:xfrm>
          <a:prstGeom prst="rect">
            <a:avLst/>
          </a:prstGeom>
        </p:spPr>
        <p:txBody>
          <a:bodyPr vert="horz" lIns="91427" tIns="45713" rIns="91427" bIns="45713" rtlCol="0"/>
          <a:lstStyle>
            <a:lvl1pPr algn="r">
              <a:defRPr sz="1200"/>
            </a:lvl1pPr>
          </a:lstStyle>
          <a:p>
            <a:fld id="{F0B96D6E-6921-4FD8-AE7E-72AD3C8342EF}" type="datetime1">
              <a:rPr lang="en-US" smtClean="0"/>
              <a:t>4/17/2019</a:t>
            </a:fld>
            <a:endParaRPr lang="en-US"/>
          </a:p>
        </p:txBody>
      </p:sp>
      <p:sp>
        <p:nvSpPr>
          <p:cNvPr id="4" name="Footer Placeholder 3"/>
          <p:cNvSpPr>
            <a:spLocks noGrp="1"/>
          </p:cNvSpPr>
          <p:nvPr>
            <p:ph type="ftr" sz="quarter" idx="2"/>
          </p:nvPr>
        </p:nvSpPr>
        <p:spPr>
          <a:xfrm>
            <a:off x="2" y="6658445"/>
            <a:ext cx="4003136" cy="351957"/>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5230850" y="6658445"/>
            <a:ext cx="4003136" cy="351957"/>
          </a:xfrm>
          <a:prstGeom prst="rect">
            <a:avLst/>
          </a:prstGeom>
        </p:spPr>
        <p:txBody>
          <a:bodyPr vert="horz" lIns="91427" tIns="45713" rIns="91427" bIns="45713" rtlCol="0" anchor="b"/>
          <a:lstStyle>
            <a:lvl1pPr algn="r">
              <a:defRPr sz="1200"/>
            </a:lvl1pPr>
          </a:lstStyle>
          <a:p>
            <a:fld id="{16B33C5A-6988-4E88-8F8D-8028AAEF14D3}" type="slidenum">
              <a:rPr lang="en-US" smtClean="0"/>
              <a:t>‹#›</a:t>
            </a:fld>
            <a:endParaRPr lang="en-US"/>
          </a:p>
        </p:txBody>
      </p:sp>
    </p:spTree>
    <p:extLst>
      <p:ext uri="{BB962C8B-B14F-4D97-AF65-F5344CB8AC3E}">
        <p14:creationId xmlns:p14="http://schemas.microsoft.com/office/powerpoint/2010/main" val="28219269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002299" cy="351737"/>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5231639" y="2"/>
            <a:ext cx="4002299" cy="351737"/>
          </a:xfrm>
          <a:prstGeom prst="rect">
            <a:avLst/>
          </a:prstGeom>
        </p:spPr>
        <p:txBody>
          <a:bodyPr vert="horz" lIns="93164" tIns="46582" rIns="93164" bIns="46582" rtlCol="0"/>
          <a:lstStyle>
            <a:lvl1pPr algn="r">
              <a:defRPr sz="1200"/>
            </a:lvl1pPr>
          </a:lstStyle>
          <a:p>
            <a:fld id="{27F3E5E3-C105-4E87-895C-2186F70BD07E}" type="datetime1">
              <a:rPr lang="en-US" smtClean="0"/>
              <a:t>4/17/2019</a:t>
            </a:fld>
            <a:endParaRPr lang="en-US"/>
          </a:p>
        </p:txBody>
      </p:sp>
      <p:sp>
        <p:nvSpPr>
          <p:cNvPr id="4" name="Slide Image Placeholder 3"/>
          <p:cNvSpPr>
            <a:spLocks noGrp="1" noRot="1" noChangeAspect="1"/>
          </p:cNvSpPr>
          <p:nvPr>
            <p:ph type="sldImg" idx="2"/>
          </p:nvPr>
        </p:nvSpPr>
        <p:spPr>
          <a:xfrm>
            <a:off x="3041650" y="876300"/>
            <a:ext cx="3152775" cy="2365375"/>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923608" y="3373755"/>
            <a:ext cx="7388860" cy="2760346"/>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5"/>
            <a:ext cx="4002299" cy="351736"/>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58665"/>
            <a:ext cx="4002299" cy="351736"/>
          </a:xfrm>
          <a:prstGeom prst="rect">
            <a:avLst/>
          </a:prstGeom>
        </p:spPr>
        <p:txBody>
          <a:bodyPr vert="horz" lIns="93164" tIns="46582" rIns="93164" bIns="46582" rtlCol="0" anchor="b"/>
          <a:lstStyle>
            <a:lvl1pPr algn="r">
              <a:defRPr sz="1200"/>
            </a:lvl1pPr>
          </a:lstStyle>
          <a:p>
            <a:fld id="{046F62F4-4AFB-4BC9-90BB-FC20825D635C}" type="slidenum">
              <a:rPr lang="en-US" smtClean="0"/>
              <a:t>‹#›</a:t>
            </a:fld>
            <a:endParaRPr lang="en-US"/>
          </a:p>
        </p:txBody>
      </p:sp>
    </p:spTree>
    <p:extLst>
      <p:ext uri="{BB962C8B-B14F-4D97-AF65-F5344CB8AC3E}">
        <p14:creationId xmlns:p14="http://schemas.microsoft.com/office/powerpoint/2010/main" val="315611682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A75DA7F4-7FBA-4EC7-9D8F-23DB671B1DCE}" type="datetime1">
              <a:rPr lang="en-US" smtClean="0">
                <a:solidFill>
                  <a:prstClr val="black"/>
                </a:solidFill>
              </a:rPr>
              <a:t>4/17/2019</a:t>
            </a:fld>
            <a:endParaRPr lang="en-US">
              <a:solidFill>
                <a:prstClr val="black"/>
              </a:solidFill>
            </a:endParaRPr>
          </a:p>
        </p:txBody>
      </p:sp>
      <p:sp>
        <p:nvSpPr>
          <p:cNvPr id="4" name="Slide Number Placeholder 3"/>
          <p:cNvSpPr>
            <a:spLocks noGrp="1"/>
          </p:cNvSpPr>
          <p:nvPr>
            <p:ph type="sldNum" sz="quarter" idx="11"/>
          </p:nvPr>
        </p:nvSpPr>
        <p:spPr/>
        <p:txBody>
          <a:bodyPr/>
          <a:lstStyle/>
          <a:p>
            <a:fld id="{046F62F4-4AFB-4BC9-90BB-FC20825D635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2476204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000" y="2130425"/>
            <a:ext cx="8382000" cy="1470025"/>
          </a:xfrm>
        </p:spPr>
        <p:txBody>
          <a:bodyPr/>
          <a:lstStyle>
            <a:lvl1pPr>
              <a:defRPr/>
            </a:lvl1pPr>
          </a:lstStyle>
          <a:p>
            <a:r>
              <a:rPr lang="en-US" dirty="0"/>
              <a:t>Title</a:t>
            </a:r>
          </a:p>
        </p:txBody>
      </p:sp>
      <p:sp>
        <p:nvSpPr>
          <p:cNvPr id="3" name="Subtitle 2"/>
          <p:cNvSpPr>
            <a:spLocks noGrp="1"/>
          </p:cNvSpPr>
          <p:nvPr>
            <p:ph type="subTitle" idx="1" hasCustomPrompt="1"/>
          </p:nvPr>
        </p:nvSpPr>
        <p:spPr>
          <a:xfrm>
            <a:off x="6421755" y="4267200"/>
            <a:ext cx="2297430" cy="1143000"/>
          </a:xfrm>
        </p:spPr>
        <p:txBody>
          <a:bodyPr>
            <a:normAutofit/>
          </a:bodyPr>
          <a:lstStyle>
            <a:lvl1pPr marL="0" indent="0" algn="l">
              <a:buNone/>
              <a:defRPr sz="1800" baseline="0">
                <a:solidFill>
                  <a:schemeClr val="tx1">
                    <a:tint val="75000"/>
                  </a:schemeClr>
                </a:solidFill>
                <a:latin typeface="Franklin Gothic Medium" panose="020B06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p>
          <a:p>
            <a:r>
              <a:rPr lang="en-US" dirty="0"/>
              <a:t>Title </a:t>
            </a:r>
          </a:p>
          <a:p>
            <a:r>
              <a:rPr lang="en-US" dirty="0"/>
              <a:t>Date</a:t>
            </a:r>
          </a:p>
        </p:txBody>
      </p:sp>
      <p:sp>
        <p:nvSpPr>
          <p:cNvPr id="8" name="Rectangle 4"/>
          <p:cNvSpPr>
            <a:spLocks noChangeArrowheads="1"/>
          </p:cNvSpPr>
          <p:nvPr userDrawn="1"/>
        </p:nvSpPr>
        <p:spPr bwMode="auto">
          <a:xfrm>
            <a:off x="228600" y="228600"/>
            <a:ext cx="8686800" cy="6400800"/>
          </a:xfrm>
          <a:prstGeom prst="rect">
            <a:avLst/>
          </a:prstGeom>
          <a:noFill/>
          <a:ln w="5715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1026" name="Picture 2" descr="C:\Users\kenney\AppData\Local\Microsoft\Windows\Temporary Internet Files\Content.Outlook\VSWERTPF\EHSS Logo new3 updated.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477000" y="5581227"/>
            <a:ext cx="2186940" cy="97197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5685" y="407988"/>
            <a:ext cx="1236538" cy="1236538"/>
          </a:xfrm>
          <a:prstGeom prst="rect">
            <a:avLst/>
          </a:prstGeom>
        </p:spPr>
      </p:pic>
    </p:spTree>
    <p:extLst>
      <p:ext uri="{BB962C8B-B14F-4D97-AF65-F5344CB8AC3E}">
        <p14:creationId xmlns:p14="http://schemas.microsoft.com/office/powerpoint/2010/main" val="3241514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52601" y="552238"/>
            <a:ext cx="6991350" cy="655638"/>
          </a:xfrm>
        </p:spPr>
        <p:txBody>
          <a:bodyPr/>
          <a:lstStyle>
            <a:lvl1pPr>
              <a:lnSpc>
                <a:spcPts val="3600"/>
              </a:lnSpc>
              <a:defRPr>
                <a:solidFill>
                  <a:srgbClr val="002060"/>
                </a:solidFill>
              </a:defRPr>
            </a:lvl1pPr>
          </a:lstStyle>
          <a:p>
            <a:r>
              <a:rPr lang="en-US" dirty="0"/>
              <a:t>Title</a:t>
            </a:r>
          </a:p>
        </p:txBody>
      </p:sp>
      <p:sp>
        <p:nvSpPr>
          <p:cNvPr id="3" name="Content Placeholder 2"/>
          <p:cNvSpPr>
            <a:spLocks noGrp="1"/>
          </p:cNvSpPr>
          <p:nvPr>
            <p:ph idx="1"/>
          </p:nvPr>
        </p:nvSpPr>
        <p:spPr>
          <a:xfrm>
            <a:off x="609600" y="2057401"/>
            <a:ext cx="7924800" cy="2895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552450" y="6264275"/>
            <a:ext cx="1428750" cy="365125"/>
          </a:xfrm>
        </p:spPr>
        <p:txBody>
          <a:bodyPr/>
          <a:lstStyle/>
          <a:p>
            <a:r>
              <a:rPr lang="en-US"/>
              <a:t>April 11, 2019</a:t>
            </a:r>
            <a:endParaRPr lang="en-US" dirty="0"/>
          </a:p>
        </p:txBody>
      </p:sp>
      <p:sp>
        <p:nvSpPr>
          <p:cNvPr id="6" name="Slide Number Placeholder 5"/>
          <p:cNvSpPr>
            <a:spLocks noGrp="1"/>
          </p:cNvSpPr>
          <p:nvPr>
            <p:ph type="sldNum" sz="quarter" idx="12"/>
          </p:nvPr>
        </p:nvSpPr>
        <p:spPr>
          <a:xfrm>
            <a:off x="7729538" y="6249987"/>
            <a:ext cx="957262" cy="365125"/>
          </a:xfrm>
        </p:spPr>
        <p:txBody>
          <a:bodyPr/>
          <a:lstStyle/>
          <a:p>
            <a:fld id="{421D647E-58E0-4ADB-9FE9-6A9683F2C6B9}" type="slidenum">
              <a:rPr lang="en-US" smtClean="0"/>
              <a:t>‹#›</a:t>
            </a:fld>
            <a:endParaRPr lang="en-US"/>
          </a:p>
        </p:txBody>
      </p:sp>
      <p:sp>
        <p:nvSpPr>
          <p:cNvPr id="7" name="Rectangle 4"/>
          <p:cNvSpPr>
            <a:spLocks noChangeArrowheads="1"/>
          </p:cNvSpPr>
          <p:nvPr userDrawn="1"/>
        </p:nvSpPr>
        <p:spPr bwMode="auto">
          <a:xfrm>
            <a:off x="228600" y="228600"/>
            <a:ext cx="8686800" cy="6400800"/>
          </a:xfrm>
          <a:prstGeom prst="rect">
            <a:avLst/>
          </a:prstGeom>
          <a:noFill/>
          <a:ln w="5715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10" name="TextBox 9"/>
          <p:cNvSpPr txBox="1"/>
          <p:nvPr userDrawn="1"/>
        </p:nvSpPr>
        <p:spPr>
          <a:xfrm>
            <a:off x="2057400" y="6260068"/>
            <a:ext cx="5562600" cy="369332"/>
          </a:xfrm>
          <a:prstGeom prst="rect">
            <a:avLst/>
          </a:prstGeom>
          <a:noFill/>
        </p:spPr>
        <p:txBody>
          <a:bodyPr wrap="square" rtlCol="0">
            <a:spAutoFit/>
          </a:bodyPr>
          <a:lstStyle/>
          <a:p>
            <a:pPr algn="ctr"/>
            <a:r>
              <a:rPr lang="en-US" dirty="0">
                <a:latin typeface="Franklin Gothic Medium" panose="020B0603020102020204" pitchFamily="34" charset="0"/>
              </a:rPr>
              <a:t>Office of Environment,</a:t>
            </a:r>
            <a:r>
              <a:rPr lang="en-US" baseline="0" dirty="0">
                <a:latin typeface="Franklin Gothic Medium" panose="020B0603020102020204" pitchFamily="34" charset="0"/>
              </a:rPr>
              <a:t> Health, Safety and Security</a:t>
            </a:r>
            <a:endParaRPr lang="en-US" dirty="0">
              <a:latin typeface="Franklin Gothic Medium" panose="020B06030201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803" y="286646"/>
            <a:ext cx="1236538" cy="1236538"/>
          </a:xfrm>
          <a:prstGeom prst="rect">
            <a:avLst/>
          </a:prstGeom>
        </p:spPr>
      </p:pic>
    </p:spTree>
    <p:extLst>
      <p:ext uri="{BB962C8B-B14F-4D97-AF65-F5344CB8AC3E}">
        <p14:creationId xmlns:p14="http://schemas.microsoft.com/office/powerpoint/2010/main" val="3607487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000" y="2130425"/>
            <a:ext cx="8382000" cy="1470025"/>
          </a:xfrm>
        </p:spPr>
        <p:txBody>
          <a:bodyPr/>
          <a:lstStyle>
            <a:lvl1pPr>
              <a:defRPr/>
            </a:lvl1pPr>
          </a:lstStyle>
          <a:p>
            <a:r>
              <a:rPr lang="en-US" dirty="0"/>
              <a:t>Title</a:t>
            </a:r>
          </a:p>
        </p:txBody>
      </p:sp>
      <p:sp>
        <p:nvSpPr>
          <p:cNvPr id="3" name="Subtitle 2"/>
          <p:cNvSpPr>
            <a:spLocks noGrp="1"/>
          </p:cNvSpPr>
          <p:nvPr>
            <p:ph type="subTitle" idx="1" hasCustomPrompt="1"/>
          </p:nvPr>
        </p:nvSpPr>
        <p:spPr>
          <a:xfrm>
            <a:off x="6421755" y="4267200"/>
            <a:ext cx="2297430" cy="1143000"/>
          </a:xfrm>
        </p:spPr>
        <p:txBody>
          <a:bodyPr>
            <a:normAutofit/>
          </a:bodyPr>
          <a:lstStyle>
            <a:lvl1pPr marL="0" indent="0" algn="l">
              <a:buNone/>
              <a:defRPr sz="1800" baseline="0">
                <a:solidFill>
                  <a:schemeClr val="tx1">
                    <a:tint val="75000"/>
                  </a:schemeClr>
                </a:solidFill>
                <a:latin typeface="Franklin Gothic Medium" panose="020B06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p>
          <a:p>
            <a:r>
              <a:rPr lang="en-US" dirty="0"/>
              <a:t>Title </a:t>
            </a:r>
          </a:p>
          <a:p>
            <a:r>
              <a:rPr lang="en-US" dirty="0"/>
              <a:t>Date</a:t>
            </a:r>
          </a:p>
        </p:txBody>
      </p:sp>
      <p:sp>
        <p:nvSpPr>
          <p:cNvPr id="8" name="Rectangle 4"/>
          <p:cNvSpPr>
            <a:spLocks noChangeArrowheads="1"/>
          </p:cNvSpPr>
          <p:nvPr userDrawn="1"/>
        </p:nvSpPr>
        <p:spPr bwMode="auto">
          <a:xfrm>
            <a:off x="228600" y="228600"/>
            <a:ext cx="8686800" cy="6400800"/>
          </a:xfrm>
          <a:prstGeom prst="rect">
            <a:avLst/>
          </a:prstGeom>
          <a:noFill/>
          <a:ln w="5715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solidFill>
                <a:prstClr val="black"/>
              </a:solidFill>
            </a:endParaRPr>
          </a:p>
        </p:txBody>
      </p:sp>
      <p:pic>
        <p:nvPicPr>
          <p:cNvPr id="1026" name="Picture 2" descr="C:\Users\kenney\AppData\Local\Microsoft\Windows\Temporary Internet Files\Content.Outlook\VSWERTPF\EHSS Logo new3 updated.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477000" y="5581227"/>
            <a:ext cx="2186940" cy="97197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5685" y="407988"/>
            <a:ext cx="1236538" cy="1236538"/>
          </a:xfrm>
          <a:prstGeom prst="rect">
            <a:avLst/>
          </a:prstGeom>
        </p:spPr>
      </p:pic>
    </p:spTree>
    <p:extLst>
      <p:ext uri="{BB962C8B-B14F-4D97-AF65-F5344CB8AC3E}">
        <p14:creationId xmlns:p14="http://schemas.microsoft.com/office/powerpoint/2010/main" val="141080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52601" y="552238"/>
            <a:ext cx="6991350" cy="655638"/>
          </a:xfrm>
        </p:spPr>
        <p:txBody>
          <a:bodyPr/>
          <a:lstStyle>
            <a:lvl1pPr>
              <a:lnSpc>
                <a:spcPts val="3600"/>
              </a:lnSpc>
              <a:defRPr>
                <a:solidFill>
                  <a:srgbClr val="002060"/>
                </a:solidFill>
              </a:defRPr>
            </a:lvl1pPr>
          </a:lstStyle>
          <a:p>
            <a:r>
              <a:rPr lang="en-US" dirty="0"/>
              <a:t>Title</a:t>
            </a:r>
          </a:p>
        </p:txBody>
      </p:sp>
      <p:sp>
        <p:nvSpPr>
          <p:cNvPr id="3" name="Content Placeholder 2"/>
          <p:cNvSpPr>
            <a:spLocks noGrp="1"/>
          </p:cNvSpPr>
          <p:nvPr>
            <p:ph idx="1"/>
          </p:nvPr>
        </p:nvSpPr>
        <p:spPr>
          <a:xfrm>
            <a:off x="609600" y="2057401"/>
            <a:ext cx="7924800" cy="2895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552450" y="6264275"/>
            <a:ext cx="1428750" cy="365125"/>
          </a:xfrm>
        </p:spPr>
        <p:txBody>
          <a:bodyPr/>
          <a:lstStyle>
            <a:lvl1pPr>
              <a:defRPr/>
            </a:lvl1pPr>
          </a:lstStyle>
          <a:p>
            <a:r>
              <a:rPr lang="en-US">
                <a:solidFill>
                  <a:prstClr val="black">
                    <a:tint val="75000"/>
                  </a:prstClr>
                </a:solidFill>
              </a:rPr>
              <a:t>April 11, 2019</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7729538" y="6249987"/>
            <a:ext cx="957262" cy="365125"/>
          </a:xfrm>
        </p:spPr>
        <p:txBody>
          <a:bodyPr/>
          <a:lstStyle/>
          <a:p>
            <a:fld id="{421D647E-58E0-4ADB-9FE9-6A9683F2C6B9}" type="slidenum">
              <a:rPr lang="en-US" smtClean="0">
                <a:solidFill>
                  <a:prstClr val="black">
                    <a:tint val="75000"/>
                  </a:prstClr>
                </a:solidFill>
              </a:rPr>
              <a:pPr/>
              <a:t>‹#›</a:t>
            </a:fld>
            <a:endParaRPr lang="en-US">
              <a:solidFill>
                <a:prstClr val="black">
                  <a:tint val="75000"/>
                </a:prstClr>
              </a:solidFill>
            </a:endParaRPr>
          </a:p>
        </p:txBody>
      </p:sp>
      <p:sp>
        <p:nvSpPr>
          <p:cNvPr id="7" name="Rectangle 4"/>
          <p:cNvSpPr>
            <a:spLocks noChangeArrowheads="1"/>
          </p:cNvSpPr>
          <p:nvPr userDrawn="1"/>
        </p:nvSpPr>
        <p:spPr bwMode="auto">
          <a:xfrm>
            <a:off x="228600" y="228600"/>
            <a:ext cx="8686800" cy="6400800"/>
          </a:xfrm>
          <a:prstGeom prst="rect">
            <a:avLst/>
          </a:prstGeom>
          <a:noFill/>
          <a:ln w="5715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solidFill>
                <a:prstClr val="black"/>
              </a:solidFill>
            </a:endParaRPr>
          </a:p>
        </p:txBody>
      </p:sp>
      <p:sp>
        <p:nvSpPr>
          <p:cNvPr id="10" name="TextBox 9"/>
          <p:cNvSpPr txBox="1"/>
          <p:nvPr userDrawn="1"/>
        </p:nvSpPr>
        <p:spPr>
          <a:xfrm>
            <a:off x="2057400" y="6260068"/>
            <a:ext cx="5562600" cy="369332"/>
          </a:xfrm>
          <a:prstGeom prst="rect">
            <a:avLst/>
          </a:prstGeom>
          <a:noFill/>
        </p:spPr>
        <p:txBody>
          <a:bodyPr wrap="square" rtlCol="0">
            <a:spAutoFit/>
          </a:bodyPr>
          <a:lstStyle/>
          <a:p>
            <a:pPr algn="ctr"/>
            <a:r>
              <a:rPr lang="en-US" dirty="0">
                <a:solidFill>
                  <a:prstClr val="black"/>
                </a:solidFill>
                <a:latin typeface="Franklin Gothic Medium" panose="020B0603020102020204" pitchFamily="34" charset="0"/>
              </a:rPr>
              <a:t>Office of Environment, Health, Safety and Security</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4385" y="286646"/>
            <a:ext cx="1236538" cy="1236538"/>
          </a:xfrm>
          <a:prstGeom prst="rect">
            <a:avLst/>
          </a:prstGeom>
        </p:spPr>
      </p:pic>
    </p:spTree>
    <p:extLst>
      <p:ext uri="{BB962C8B-B14F-4D97-AF65-F5344CB8AC3E}">
        <p14:creationId xmlns:p14="http://schemas.microsoft.com/office/powerpoint/2010/main" val="5992323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April 11, 2019</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D647E-58E0-4ADB-9FE9-6A9683F2C6B9}" type="slidenum">
              <a:rPr lang="en-US" smtClean="0"/>
              <a:t>‹#›</a:t>
            </a:fld>
            <a:endParaRPr lang="en-US"/>
          </a:p>
        </p:txBody>
      </p:sp>
    </p:spTree>
    <p:extLst>
      <p:ext uri="{BB962C8B-B14F-4D97-AF65-F5344CB8AC3E}">
        <p14:creationId xmlns:p14="http://schemas.microsoft.com/office/powerpoint/2010/main" val="1417427550"/>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solidFill>
                  <a:prstClr val="black">
                    <a:tint val="75000"/>
                  </a:prstClr>
                </a:solidFill>
              </a:rPr>
              <a:t>April 11, 2019</a:t>
            </a: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D647E-58E0-4ADB-9FE9-6A9683F2C6B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4836556"/>
      </p:ext>
    </p:extLst>
  </p:cSld>
  <p:clrMap bg1="lt1" tx1="dk1" bg2="lt2" tx2="dk2" accent1="accent1" accent2="accent2" accent3="accent3" accent4="accent4" accent5="accent5" accent6="accent6" hlink="hlink" folHlink="folHlink"/>
  <p:sldLayoutIdLst>
    <p:sldLayoutId id="2147483652" r:id="rId1"/>
    <p:sldLayoutId id="2147483653" r:id="rId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8773" y="1705510"/>
            <a:ext cx="8434225" cy="2409289"/>
          </a:xfrm>
        </p:spPr>
        <p:txBody>
          <a:bodyPr>
            <a:normAutofit fontScale="90000"/>
          </a:bodyPr>
          <a:lstStyle/>
          <a:p>
            <a:r>
              <a:rPr lang="en-US" dirty="0"/>
              <a:t>EFCOG</a:t>
            </a:r>
            <a:br>
              <a:rPr lang="en-US" dirty="0"/>
            </a:br>
            <a:r>
              <a:rPr lang="en-US" dirty="0"/>
              <a:t>Design Basis Threat Update/</a:t>
            </a:r>
            <a:br>
              <a:rPr lang="en-US" dirty="0"/>
            </a:br>
            <a:r>
              <a:rPr lang="en-US" dirty="0"/>
              <a:t>Unmanned Aircraft Systems</a:t>
            </a:r>
            <a:br>
              <a:rPr lang="en-US" dirty="0"/>
            </a:br>
            <a:r>
              <a:rPr lang="en-US" dirty="0"/>
              <a:t> Overview</a:t>
            </a:r>
            <a:endParaRPr lang="en-US" sz="3200" i="1" dirty="0"/>
          </a:p>
        </p:txBody>
      </p:sp>
      <p:sp>
        <p:nvSpPr>
          <p:cNvPr id="3" name="Subtitle 2"/>
          <p:cNvSpPr>
            <a:spLocks noGrp="1"/>
          </p:cNvSpPr>
          <p:nvPr>
            <p:ph type="subTitle" idx="1"/>
          </p:nvPr>
        </p:nvSpPr>
        <p:spPr>
          <a:xfrm>
            <a:off x="5677989" y="4114799"/>
            <a:ext cx="3096441" cy="1381125"/>
          </a:xfrm>
        </p:spPr>
        <p:txBody>
          <a:bodyPr>
            <a:normAutofit/>
          </a:bodyPr>
          <a:lstStyle/>
          <a:p>
            <a:r>
              <a:rPr lang="en-US" dirty="0"/>
              <a:t>Office of Security Assistance</a:t>
            </a:r>
          </a:p>
          <a:p>
            <a:r>
              <a:rPr lang="en-US" dirty="0"/>
              <a:t>U.S. </a:t>
            </a:r>
            <a:r>
              <a:rPr lang="en-US" dirty="0">
                <a:solidFill>
                  <a:srgbClr val="898989"/>
                </a:solidFill>
              </a:rPr>
              <a:t>Department</a:t>
            </a:r>
            <a:r>
              <a:rPr lang="en-US" dirty="0"/>
              <a:t> of Energy</a:t>
            </a:r>
          </a:p>
          <a:p>
            <a:r>
              <a:rPr lang="en-US" dirty="0"/>
              <a:t>April 2019</a:t>
            </a:r>
          </a:p>
        </p:txBody>
      </p:sp>
    </p:spTree>
    <p:extLst>
      <p:ext uri="{BB962C8B-B14F-4D97-AF65-F5344CB8AC3E}">
        <p14:creationId xmlns:p14="http://schemas.microsoft.com/office/powerpoint/2010/main" val="2173037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DBT Changes</a:t>
            </a:r>
          </a:p>
        </p:txBody>
      </p:sp>
      <p:sp>
        <p:nvSpPr>
          <p:cNvPr id="3" name="Content Placeholder 2"/>
          <p:cNvSpPr>
            <a:spLocks noGrp="1"/>
          </p:cNvSpPr>
          <p:nvPr>
            <p:ph idx="1"/>
          </p:nvPr>
        </p:nvSpPr>
        <p:spPr>
          <a:xfrm>
            <a:off x="654681" y="1875691"/>
            <a:ext cx="7924800" cy="4374295"/>
          </a:xfrm>
        </p:spPr>
        <p:txBody>
          <a:bodyPr>
            <a:normAutofit fontScale="85000" lnSpcReduction="20000"/>
          </a:bodyPr>
          <a:lstStyle/>
          <a:p>
            <a:r>
              <a:rPr lang="en-US" dirty="0"/>
              <a:t>The Material Risk Review Committee (MRRC) Review Process </a:t>
            </a:r>
          </a:p>
          <a:p>
            <a:pPr lvl="1"/>
            <a:r>
              <a:rPr lang="en-US" dirty="0"/>
              <a:t>Process was updated and added </a:t>
            </a:r>
          </a:p>
          <a:p>
            <a:r>
              <a:rPr lang="en-US" dirty="0"/>
              <a:t>Unmanned Aircraft Systems (UAS) Threat</a:t>
            </a:r>
          </a:p>
          <a:p>
            <a:pPr lvl="1"/>
            <a:r>
              <a:rPr lang="en-US" dirty="0"/>
              <a:t>Updated numbers and capabilities to align with current intelligence assessment</a:t>
            </a:r>
          </a:p>
          <a:p>
            <a:r>
              <a:rPr lang="en-US" dirty="0"/>
              <a:t>Vehicle Borne Improvised Explosive Device (VBIED) </a:t>
            </a:r>
          </a:p>
          <a:p>
            <a:pPr lvl="1"/>
            <a:r>
              <a:rPr lang="en-US" dirty="0"/>
              <a:t>Weight modified to align with current intelligence assessment</a:t>
            </a:r>
          </a:p>
          <a:p>
            <a:r>
              <a:rPr lang="en-US" dirty="0"/>
              <a:t>System Effectiveness (P</a:t>
            </a:r>
            <a:r>
              <a:rPr lang="en-US" baseline="-25000" dirty="0"/>
              <a:t>E</a:t>
            </a:r>
            <a:r>
              <a:rPr lang="en-US" dirty="0"/>
              <a:t>) Reporting </a:t>
            </a:r>
          </a:p>
          <a:p>
            <a:pPr lvl="1"/>
            <a:r>
              <a:rPr lang="en-US" dirty="0"/>
              <a:t>UAS added to averaging and modified Graded Threat Axis accordingly </a:t>
            </a:r>
          </a:p>
          <a:p>
            <a:endParaRPr lang="en-US" dirty="0"/>
          </a:p>
        </p:txBody>
      </p:sp>
      <p:sp>
        <p:nvSpPr>
          <p:cNvPr id="4" name="Date Placeholder 3"/>
          <p:cNvSpPr>
            <a:spLocks noGrp="1"/>
          </p:cNvSpPr>
          <p:nvPr>
            <p:ph type="dt" sz="half" idx="10"/>
          </p:nvPr>
        </p:nvSpPr>
        <p:spPr/>
        <p:txBody>
          <a:bodyPr/>
          <a:lstStyle/>
          <a:p>
            <a:r>
              <a:rPr lang="en-US" smtClean="0"/>
              <a:t>April, </a:t>
            </a:r>
            <a:r>
              <a:rPr lang="en-US" dirty="0"/>
              <a:t>2019</a:t>
            </a:r>
          </a:p>
        </p:txBody>
      </p:sp>
      <p:sp>
        <p:nvSpPr>
          <p:cNvPr id="5" name="Slide Number Placeholder 4"/>
          <p:cNvSpPr>
            <a:spLocks noGrp="1"/>
          </p:cNvSpPr>
          <p:nvPr>
            <p:ph type="sldNum" sz="quarter" idx="12"/>
          </p:nvPr>
        </p:nvSpPr>
        <p:spPr/>
        <p:txBody>
          <a:bodyPr/>
          <a:lstStyle/>
          <a:p>
            <a:fld id="{421D647E-58E0-4ADB-9FE9-6A9683F2C6B9}" type="slidenum">
              <a:rPr lang="en-US" smtClean="0"/>
              <a:t>2</a:t>
            </a:fld>
            <a:endParaRPr lang="en-US"/>
          </a:p>
        </p:txBody>
      </p:sp>
    </p:spTree>
    <p:extLst>
      <p:ext uri="{BB962C8B-B14F-4D97-AF65-F5344CB8AC3E}">
        <p14:creationId xmlns:p14="http://schemas.microsoft.com/office/powerpoint/2010/main" val="82039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Expectations</a:t>
            </a:r>
          </a:p>
        </p:txBody>
      </p:sp>
      <p:sp>
        <p:nvSpPr>
          <p:cNvPr id="3" name="Content Placeholder 2"/>
          <p:cNvSpPr>
            <a:spLocks noGrp="1"/>
          </p:cNvSpPr>
          <p:nvPr>
            <p:ph idx="1"/>
          </p:nvPr>
        </p:nvSpPr>
        <p:spPr>
          <a:xfrm>
            <a:off x="609600" y="2057401"/>
            <a:ext cx="7924800" cy="2480093"/>
          </a:xfrm>
        </p:spPr>
        <p:txBody>
          <a:bodyPr/>
          <a:lstStyle/>
          <a:p>
            <a:r>
              <a:rPr lang="en-US" dirty="0"/>
              <a:t>DBT changes</a:t>
            </a:r>
          </a:p>
          <a:p>
            <a:pPr lvl="1"/>
            <a:r>
              <a:rPr lang="en-US" dirty="0"/>
              <a:t>Develop/update implementation plans</a:t>
            </a:r>
          </a:p>
          <a:p>
            <a:pPr lvl="1"/>
            <a:r>
              <a:rPr lang="en-US" dirty="0"/>
              <a:t>Conduct analysis</a:t>
            </a:r>
          </a:p>
          <a:p>
            <a:pPr lvl="1"/>
            <a:r>
              <a:rPr lang="en-US" dirty="0" smtClean="0"/>
              <a:t>Incorporate risk </a:t>
            </a:r>
            <a:r>
              <a:rPr lang="en-US" dirty="0"/>
              <a:t>management principles </a:t>
            </a:r>
          </a:p>
        </p:txBody>
      </p:sp>
      <p:sp>
        <p:nvSpPr>
          <p:cNvPr id="4" name="Date Placeholder 3"/>
          <p:cNvSpPr>
            <a:spLocks noGrp="1"/>
          </p:cNvSpPr>
          <p:nvPr>
            <p:ph type="dt" sz="half" idx="10"/>
          </p:nvPr>
        </p:nvSpPr>
        <p:spPr/>
        <p:txBody>
          <a:bodyPr/>
          <a:lstStyle/>
          <a:p>
            <a:r>
              <a:rPr lang="en-US" dirty="0" smtClean="0"/>
              <a:t>April, </a:t>
            </a:r>
            <a:r>
              <a:rPr lang="en-US" dirty="0"/>
              <a:t>2019</a:t>
            </a:r>
          </a:p>
        </p:txBody>
      </p:sp>
      <p:sp>
        <p:nvSpPr>
          <p:cNvPr id="5" name="Slide Number Placeholder 4"/>
          <p:cNvSpPr>
            <a:spLocks noGrp="1"/>
          </p:cNvSpPr>
          <p:nvPr>
            <p:ph type="sldNum" sz="quarter" idx="12"/>
          </p:nvPr>
        </p:nvSpPr>
        <p:spPr/>
        <p:txBody>
          <a:bodyPr/>
          <a:lstStyle/>
          <a:p>
            <a:fld id="{421D647E-58E0-4ADB-9FE9-6A9683F2C6B9}" type="slidenum">
              <a:rPr lang="en-US" smtClean="0"/>
              <a:t>3</a:t>
            </a:fld>
            <a:endParaRPr lang="en-US"/>
          </a:p>
        </p:txBody>
      </p:sp>
    </p:spTree>
    <p:extLst>
      <p:ext uri="{BB962C8B-B14F-4D97-AF65-F5344CB8AC3E}">
        <p14:creationId xmlns:p14="http://schemas.microsoft.com/office/powerpoint/2010/main" val="120782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509" y="552238"/>
            <a:ext cx="7924442" cy="655638"/>
          </a:xfrm>
        </p:spPr>
        <p:txBody>
          <a:bodyPr/>
          <a:lstStyle/>
          <a:p>
            <a:r>
              <a:rPr lang="en-US" dirty="0"/>
              <a:t>Counter UAS </a:t>
            </a:r>
          </a:p>
        </p:txBody>
      </p:sp>
      <p:sp>
        <p:nvSpPr>
          <p:cNvPr id="3" name="Content Placeholder 2"/>
          <p:cNvSpPr>
            <a:spLocks noGrp="1"/>
          </p:cNvSpPr>
          <p:nvPr>
            <p:ph idx="1"/>
          </p:nvPr>
        </p:nvSpPr>
        <p:spPr>
          <a:xfrm>
            <a:off x="609600" y="2057400"/>
            <a:ext cx="7924800" cy="4103255"/>
          </a:xfrm>
        </p:spPr>
        <p:txBody>
          <a:bodyPr>
            <a:normAutofit fontScale="77500" lnSpcReduction="20000"/>
          </a:bodyPr>
          <a:lstStyle/>
          <a:p>
            <a:r>
              <a:rPr lang="en-US" dirty="0"/>
              <a:t>The 2017 National Defense Authorization Act, P.L. 114-328, Section 3112, gave the Secretary of Energy the authority to take actions necessary to mitigate the threat that an UAS poses to the safety or security of covered facilities and assets.  </a:t>
            </a:r>
          </a:p>
          <a:p>
            <a:pPr lvl="1"/>
            <a:r>
              <a:rPr lang="en-US" dirty="0"/>
              <a:t>Authorized actions include: detect, identify, monitor, track, confiscate, disrupt control of, and use of reasonable force to disable, damage or destroy UAS threats.</a:t>
            </a:r>
          </a:p>
          <a:p>
            <a:pPr lvl="0"/>
            <a:r>
              <a:rPr lang="en-US" dirty="0"/>
              <a:t>(14 CFR) 99.7 </a:t>
            </a:r>
            <a:r>
              <a:rPr lang="en-US" dirty="0" smtClean="0"/>
              <a:t>Special Security Instruction, </a:t>
            </a:r>
            <a:r>
              <a:rPr lang="en-US" dirty="0"/>
              <a:t>protections for DOE Category I sites</a:t>
            </a:r>
          </a:p>
          <a:p>
            <a:pPr lvl="1"/>
            <a:r>
              <a:rPr lang="en-US" dirty="0"/>
              <a:t>UAS-specific flight restrictions over specific locations</a:t>
            </a:r>
          </a:p>
          <a:p>
            <a:pPr lvl="2"/>
            <a:r>
              <a:rPr lang="en-US" dirty="0"/>
              <a:t>Hanford, INL, LANL, Y-12, ORNL, </a:t>
            </a:r>
            <a:r>
              <a:rPr lang="en-US" dirty="0" err="1"/>
              <a:t>Pantex</a:t>
            </a:r>
            <a:r>
              <a:rPr lang="en-US" dirty="0"/>
              <a:t>, SRS</a:t>
            </a:r>
          </a:p>
          <a:p>
            <a:endParaRPr lang="en-US" dirty="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April, </a:t>
            </a:r>
            <a:r>
              <a:rPr lang="en-US" dirty="0">
                <a:solidFill>
                  <a:prstClr val="black">
                    <a:tint val="75000"/>
                  </a:prstClr>
                </a:solidFill>
              </a:rPr>
              <a:t>2019</a:t>
            </a:r>
          </a:p>
        </p:txBody>
      </p:sp>
      <p:sp>
        <p:nvSpPr>
          <p:cNvPr id="5" name="Slide Number Placeholder 4"/>
          <p:cNvSpPr>
            <a:spLocks noGrp="1"/>
          </p:cNvSpPr>
          <p:nvPr>
            <p:ph type="sldNum" sz="quarter" idx="12"/>
          </p:nvPr>
        </p:nvSpPr>
        <p:spPr/>
        <p:txBody>
          <a:bodyPr/>
          <a:lstStyle/>
          <a:p>
            <a:fld id="{421D647E-58E0-4ADB-9FE9-6A9683F2C6B9}"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3271284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DOE Interim Counter UAS Guidance</a:t>
            </a:r>
          </a:p>
        </p:txBody>
      </p:sp>
      <p:sp>
        <p:nvSpPr>
          <p:cNvPr id="3" name="Content Placeholder 2"/>
          <p:cNvSpPr>
            <a:spLocks noGrp="1"/>
          </p:cNvSpPr>
          <p:nvPr>
            <p:ph idx="1"/>
          </p:nvPr>
        </p:nvSpPr>
        <p:spPr>
          <a:xfrm>
            <a:off x="890954" y="1863306"/>
            <a:ext cx="7502769" cy="4080294"/>
          </a:xfrm>
        </p:spPr>
        <p:txBody>
          <a:bodyPr>
            <a:normAutofit fontScale="85000" lnSpcReduction="10000"/>
          </a:bodyPr>
          <a:lstStyle/>
          <a:p>
            <a:r>
              <a:rPr lang="en-US" dirty="0"/>
              <a:t>Report unauthorized activity to appropriate security personnel</a:t>
            </a:r>
          </a:p>
          <a:p>
            <a:r>
              <a:rPr lang="en-US" dirty="0"/>
              <a:t>Security should document and report in accordance with local procedures and Incidents of Security Concern (DOE O 470.4B)</a:t>
            </a:r>
          </a:p>
          <a:p>
            <a:r>
              <a:rPr lang="en-US" dirty="0"/>
              <a:t>UAS landing on DOE property should be treated as a suspicious package </a:t>
            </a:r>
          </a:p>
          <a:p>
            <a:r>
              <a:rPr lang="en-US" dirty="0"/>
              <a:t>Sites should identify and document trends associated with UAS and report to their Program Office</a:t>
            </a:r>
          </a:p>
        </p:txBody>
      </p:sp>
      <p:sp>
        <p:nvSpPr>
          <p:cNvPr id="4" name="Date Placeholder 3"/>
          <p:cNvSpPr>
            <a:spLocks noGrp="1"/>
          </p:cNvSpPr>
          <p:nvPr>
            <p:ph type="dt" sz="half" idx="10"/>
          </p:nvPr>
        </p:nvSpPr>
        <p:spPr/>
        <p:txBody>
          <a:bodyPr/>
          <a:lstStyle/>
          <a:p>
            <a:r>
              <a:rPr lang="en-US" dirty="0" smtClean="0"/>
              <a:t>April, </a:t>
            </a:r>
            <a:r>
              <a:rPr lang="en-US" dirty="0"/>
              <a:t>2019</a:t>
            </a:r>
          </a:p>
        </p:txBody>
      </p:sp>
      <p:sp>
        <p:nvSpPr>
          <p:cNvPr id="5" name="Slide Number Placeholder 4"/>
          <p:cNvSpPr>
            <a:spLocks noGrp="1"/>
          </p:cNvSpPr>
          <p:nvPr>
            <p:ph type="sldNum" sz="quarter" idx="12"/>
          </p:nvPr>
        </p:nvSpPr>
        <p:spPr/>
        <p:txBody>
          <a:bodyPr/>
          <a:lstStyle/>
          <a:p>
            <a:fld id="{421D647E-58E0-4ADB-9FE9-6A9683F2C6B9}" type="slidenum">
              <a:rPr lang="en-US" smtClean="0"/>
              <a:t>5</a:t>
            </a:fld>
            <a:endParaRPr lang="en-US"/>
          </a:p>
        </p:txBody>
      </p:sp>
    </p:spTree>
    <p:extLst>
      <p:ext uri="{BB962C8B-B14F-4D97-AF65-F5344CB8AC3E}">
        <p14:creationId xmlns:p14="http://schemas.microsoft.com/office/powerpoint/2010/main" val="979165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Questions?</a:t>
            </a:r>
          </a:p>
        </p:txBody>
      </p:sp>
      <p:sp>
        <p:nvSpPr>
          <p:cNvPr id="6" name="Subtitle 5"/>
          <p:cNvSpPr>
            <a:spLocks noGrp="1"/>
          </p:cNvSpPr>
          <p:nvPr>
            <p:ph type="subTitle" idx="1"/>
          </p:nvPr>
        </p:nvSpPr>
        <p:spPr>
          <a:xfrm>
            <a:off x="6185140" y="4267200"/>
            <a:ext cx="2534045" cy="1143000"/>
          </a:xfrm>
        </p:spPr>
        <p:txBody>
          <a:bodyPr>
            <a:normAutofit fontScale="85000" lnSpcReduction="10000"/>
          </a:bodyPr>
          <a:lstStyle/>
          <a:p>
            <a:r>
              <a:rPr lang="en-US" dirty="0"/>
              <a:t>Office of Security Assistance</a:t>
            </a:r>
          </a:p>
          <a:p>
            <a:r>
              <a:rPr lang="en-US" dirty="0"/>
              <a:t>U.S. </a:t>
            </a:r>
            <a:r>
              <a:rPr lang="en-US" dirty="0">
                <a:solidFill>
                  <a:srgbClr val="898989"/>
                </a:solidFill>
              </a:rPr>
              <a:t>Department</a:t>
            </a:r>
            <a:r>
              <a:rPr lang="en-US" dirty="0"/>
              <a:t> of Energy</a:t>
            </a:r>
          </a:p>
          <a:p>
            <a:r>
              <a:rPr lang="en-US" dirty="0"/>
              <a:t>April 2019</a:t>
            </a:r>
          </a:p>
          <a:p>
            <a:endParaRPr lang="en-US" dirty="0"/>
          </a:p>
        </p:txBody>
      </p:sp>
      <p:sp>
        <p:nvSpPr>
          <p:cNvPr id="4" name="Slide Number Placeholder 3"/>
          <p:cNvSpPr>
            <a:spLocks noGrp="1"/>
          </p:cNvSpPr>
          <p:nvPr>
            <p:ph type="sldNum" sz="quarter" idx="4294967295"/>
          </p:nvPr>
        </p:nvSpPr>
        <p:spPr>
          <a:xfrm>
            <a:off x="8186738" y="6249988"/>
            <a:ext cx="957262" cy="365125"/>
          </a:xfrm>
        </p:spPr>
        <p:txBody>
          <a:bodyPr/>
          <a:lstStyle/>
          <a:p>
            <a:fld id="{421D647E-58E0-4ADB-9FE9-6A9683F2C6B9}" type="slidenum">
              <a:rPr lang="en-US" smtClean="0"/>
              <a:t>6</a:t>
            </a:fld>
            <a:endParaRPr lang="en-US"/>
          </a:p>
        </p:txBody>
      </p:sp>
    </p:spTree>
    <p:extLst>
      <p:ext uri="{BB962C8B-B14F-4D97-AF65-F5344CB8AC3E}">
        <p14:creationId xmlns:p14="http://schemas.microsoft.com/office/powerpoint/2010/main" val="2320509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6461</TotalTime>
  <Words>293</Words>
  <Application>Microsoft Office PowerPoint</Application>
  <PresentationFormat>On-screen Show (4:3)</PresentationFormat>
  <Paragraphs>44</Paragraphs>
  <Slides>6</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Franklin Gothic Medium</vt:lpstr>
      <vt:lpstr>Office Theme</vt:lpstr>
      <vt:lpstr>1_Office Theme</vt:lpstr>
      <vt:lpstr>EFCOG Design Basis Threat Update/ Unmanned Aircraft Systems  Overview</vt:lpstr>
      <vt:lpstr>DBT Changes</vt:lpstr>
      <vt:lpstr>Expectations</vt:lpstr>
      <vt:lpstr>Counter UAS </vt:lpstr>
      <vt:lpstr>DOE Interim Counter UAS Guidance</vt:lpstr>
      <vt:lpstr>Questions?</vt:lpstr>
    </vt:vector>
  </TitlesOfParts>
  <Company>U.S. Department of Energy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kenney</dc:creator>
  <cp:lastModifiedBy>Mark Hojnacke</cp:lastModifiedBy>
  <cp:revision>426</cp:revision>
  <cp:lastPrinted>2018-05-15T20:31:36Z</cp:lastPrinted>
  <dcterms:created xsi:type="dcterms:W3CDTF">2014-06-16T14:14:15Z</dcterms:created>
  <dcterms:modified xsi:type="dcterms:W3CDTF">2019-04-17T19:44:13Z</dcterms:modified>
</cp:coreProperties>
</file>