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5" r:id="rId2"/>
    <p:sldId id="396" r:id="rId3"/>
    <p:sldId id="376" r:id="rId4"/>
    <p:sldId id="383" r:id="rId5"/>
    <p:sldId id="387" r:id="rId6"/>
    <p:sldId id="311" r:id="rId7"/>
    <p:sldId id="326" r:id="rId8"/>
    <p:sldId id="399" r:id="rId9"/>
    <p:sldId id="393" r:id="rId10"/>
    <p:sldId id="398" r:id="rId11"/>
    <p:sldId id="386" r:id="rId12"/>
    <p:sldId id="390" r:id="rId13"/>
    <p:sldId id="391" r:id="rId14"/>
    <p:sldId id="397" r:id="rId15"/>
    <p:sldId id="385" r:id="rId16"/>
    <p:sldId id="345" r:id="rId17"/>
    <p:sldId id="261" r:id="rId18"/>
    <p:sldId id="260" r:id="rId19"/>
    <p:sldId id="402" r:id="rId20"/>
    <p:sldId id="392" r:id="rId21"/>
    <p:sldId id="401" r:id="rId22"/>
    <p:sldId id="37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vall, Kim (CONTR)" initials="DK(" lastIdx="1" clrIdx="0">
    <p:extLst>
      <p:ext uri="{19B8F6BF-5375-455C-9EA6-DF929625EA0E}">
        <p15:presenceInfo xmlns:p15="http://schemas.microsoft.com/office/powerpoint/2012/main" userId="S-1-5-21-2844929807-1687724802-988633214-48227" providerId="AD"/>
      </p:ext>
    </p:extLst>
  </p:cmAuthor>
  <p:cmAuthor id="2" name="Loesch, Robert" initials="LR" lastIdx="1" clrIdx="1">
    <p:extLst>
      <p:ext uri="{19B8F6BF-5375-455C-9EA6-DF929625EA0E}">
        <p15:presenceInfo xmlns:p15="http://schemas.microsoft.com/office/powerpoint/2012/main" userId="S-1-5-21-2844929807-1687724802-988633214-2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3" autoAdjust="0"/>
  </p:normalViewPr>
  <p:slideViewPr>
    <p:cSldViewPr>
      <p:cViewPr varScale="1">
        <p:scale>
          <a:sx n="83" d="100"/>
          <a:sy n="83" d="100"/>
        </p:scale>
        <p:origin x="24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ADB4E3-E358-4911-9B23-EC8C9D1ABAEF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5BE83E-4772-4B94-A0FA-9C0F72377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46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906C9F-C146-443B-964C-53D01A9EC041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588BCF-AB09-47BD-B1AF-8D0A04BFD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11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95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17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28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25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6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ED2A9-C0D0-499E-B5F3-A626ECAF63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3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ED2A9-C0D0-499E-B5F3-A626ECAF63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1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</a:rPr>
              <a:t>Table of Contents to add new 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30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47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14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6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Gary.whitejr@hq.doe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celia.Hunter@hq.doe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69862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Planning &amp; Management</a:t>
            </a:r>
            <a:b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4495800"/>
            <a:ext cx="3352800" cy="838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Natasha Wright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Security Policy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25, 2019 </a:t>
            </a:r>
          </a:p>
        </p:txBody>
      </p:sp>
    </p:spTree>
    <p:extLst>
      <p:ext uri="{BB962C8B-B14F-4D97-AF65-F5344CB8AC3E}">
        <p14:creationId xmlns:p14="http://schemas.microsoft.com/office/powerpoint/2010/main" val="187273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293" y="457200"/>
            <a:ext cx="7829550" cy="990600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cs typeface="Times New Roman" panose="02020603050405020304" pitchFamily="18" charset="0"/>
              </a:rPr>
              <a:t>Status and Next Steps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002060"/>
                </a:solidFill>
                <a:cs typeface="Times New Roman" panose="02020603050405020304" pitchFamily="18" charset="0"/>
              </a:rPr>
              <a:t>Status</a:t>
            </a:r>
            <a:endParaRPr lang="en-US" sz="3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Directives Review Board prioritization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Draft created 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NNSA and AU discussions</a:t>
            </a:r>
          </a:p>
          <a:p>
            <a:pPr marL="457200" lvl="1" indent="0">
              <a:buNone/>
            </a:pP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sz="3500" dirty="0">
                <a:solidFill>
                  <a:srgbClr val="002060"/>
                </a:solidFill>
                <a:cs typeface="Times New Roman" panose="02020603050405020304" pitchFamily="18" charset="0"/>
              </a:rPr>
              <a:t>Next Steps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Resolve stakeholder concerns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Enter </a:t>
            </a:r>
            <a:r>
              <a:rPr lang="en-US" sz="3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RevCom</a:t>
            </a:r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 to Fast Track</a:t>
            </a: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3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62119-42DD-4DFC-BD94-ADDE3B76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614611-7631-4B70-B596-9C356CF7B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52700"/>
            <a:ext cx="7924800" cy="1752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Facility Security Clearance (FCL) and Foreign Ownership, Control, or Influence (FOCI) Handbook</a:t>
            </a:r>
          </a:p>
          <a:p>
            <a:pPr algn="ctr"/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F737A5-EF5C-42C4-8819-812CBC49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0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DA751-228C-4087-BA0A-09233823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a FCL &amp; FOCI Handbook?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0C5043-0A3F-4897-9A18-2BD27AFA6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1" y="2057400"/>
            <a:ext cx="7924800" cy="2895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Acceptable Enterprise tool</a:t>
            </a:r>
          </a:p>
          <a:p>
            <a:r>
              <a:rPr lang="en-US" dirty="0">
                <a:solidFill>
                  <a:srgbClr val="002060"/>
                </a:solidFill>
              </a:rPr>
              <a:t>Best Practices</a:t>
            </a:r>
          </a:p>
          <a:p>
            <a:r>
              <a:rPr lang="en-US" dirty="0">
                <a:solidFill>
                  <a:srgbClr val="002060"/>
                </a:solidFill>
              </a:rPr>
              <a:t>Consistent implementation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172D9E-A186-4EC2-A96A-70F9C198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9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B672D-02B8-4558-A7B8-CAC7A0E9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6" y="57023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Handbook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FE3B5-4F71-4842-BF0B-3B196A07B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1" y="1752600"/>
            <a:ext cx="79248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National and Departmental regulations and directives</a:t>
            </a:r>
          </a:p>
          <a:p>
            <a:r>
              <a:rPr lang="en-US" dirty="0">
                <a:solidFill>
                  <a:srgbClr val="002060"/>
                </a:solidFill>
              </a:rPr>
              <a:t>Department of Defense (DoD) Manual 5220.22 Vol. 2, </a:t>
            </a:r>
            <a:r>
              <a:rPr lang="en-US" i="1" dirty="0">
                <a:solidFill>
                  <a:srgbClr val="002060"/>
                </a:solidFill>
              </a:rPr>
              <a:t>National Industrial Security Program: Industrial Security Procedures for Government Activities</a:t>
            </a:r>
          </a:p>
          <a:p>
            <a:r>
              <a:rPr lang="en-US" dirty="0">
                <a:solidFill>
                  <a:srgbClr val="002060"/>
                </a:solidFill>
              </a:rPr>
              <a:t>DoD Manual 5220.22, </a:t>
            </a:r>
            <a:r>
              <a:rPr lang="en-US" i="1" dirty="0">
                <a:solidFill>
                  <a:srgbClr val="002060"/>
                </a:solidFill>
              </a:rPr>
              <a:t>National Industrial Security Program Operating Manual (NISPOM)</a:t>
            </a:r>
          </a:p>
          <a:p>
            <a:r>
              <a:rPr lang="en-US" dirty="0">
                <a:solidFill>
                  <a:srgbClr val="002060"/>
                </a:solidFill>
              </a:rPr>
              <a:t>DoD Directive Type Memorandums</a:t>
            </a:r>
          </a:p>
          <a:p>
            <a:r>
              <a:rPr lang="en-US" dirty="0">
                <a:solidFill>
                  <a:srgbClr val="002060"/>
                </a:solidFill>
              </a:rPr>
              <a:t>DoD Industrial Security Letters</a:t>
            </a:r>
          </a:p>
          <a:p>
            <a:r>
              <a:rPr lang="en-US" dirty="0">
                <a:solidFill>
                  <a:srgbClr val="002060"/>
                </a:solidFill>
              </a:rPr>
              <a:t>Defense Security Service </a:t>
            </a:r>
            <a:r>
              <a:rPr lang="en-US" i="1" dirty="0">
                <a:solidFill>
                  <a:srgbClr val="002060"/>
                </a:solidFill>
              </a:rPr>
              <a:t>Industrial Security Operating Manual (ISOM)</a:t>
            </a:r>
          </a:p>
          <a:p>
            <a:r>
              <a:rPr lang="en-US" i="1" dirty="0">
                <a:solidFill>
                  <a:srgbClr val="002060"/>
                </a:solidFill>
              </a:rPr>
              <a:t>FOCI Guide (unpublished) </a:t>
            </a:r>
          </a:p>
          <a:p>
            <a:r>
              <a:rPr lang="en-US" i="1" dirty="0">
                <a:solidFill>
                  <a:srgbClr val="002060"/>
                </a:solidFill>
              </a:rPr>
              <a:t>Historical documentation (e.g., policy clarifications, FAQs, etc.)</a:t>
            </a:r>
          </a:p>
          <a:p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022F9F-B78C-4F95-A1EB-9F86B64C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6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293" y="457200"/>
            <a:ext cx="7829550" cy="990600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cs typeface="Times New Roman" panose="02020603050405020304" pitchFamily="18" charset="0"/>
              </a:rPr>
              <a:t>Status and Next Steps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752600"/>
            <a:ext cx="77724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Status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Draft created and is under quality control review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Received input from select SMEs (e.g., AU-50 and GC) 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Stakeholder working group identified</a:t>
            </a:r>
          </a:p>
          <a:p>
            <a:pPr marL="457200" lvl="1" indent="0">
              <a:buNone/>
            </a:pP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Next Steps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Working group review and edit the draft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Enter </a:t>
            </a:r>
            <a:r>
              <a:rPr lang="en-US" sz="3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RevCom</a:t>
            </a: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0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8EC07-A87A-4E9D-A9B6-801D7114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5D162-7EC0-412A-9926-1E2A17121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9300"/>
            <a:ext cx="7924800" cy="281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DOE-STD 1217-2016, </a:t>
            </a:r>
            <a:r>
              <a:rPr lang="en-US" sz="4000" b="1" i="1" dirty="0">
                <a:solidFill>
                  <a:srgbClr val="002060"/>
                </a:solidFill>
              </a:rPr>
              <a:t>Safeguards And Security Survey and Self-Assessment Planning, Conduct, And Reporting</a:t>
            </a:r>
          </a:p>
          <a:p>
            <a:pPr algn="ctr"/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E4BBCD-6269-4A31-8CFF-2E3E4F98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6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494" y="570707"/>
            <a:ext cx="6577012" cy="762000"/>
          </a:xfrm>
        </p:spPr>
        <p:txBody>
          <a:bodyPr>
            <a:noAutofit/>
          </a:bodyPr>
          <a:lstStyle/>
          <a:p>
            <a:r>
              <a:rPr lang="en-US" sz="4000" b="1" dirty="0"/>
              <a:t>How it has changed…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8862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References updated</a:t>
            </a:r>
          </a:p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Duties, Responsibilities, and Training section updated</a:t>
            </a:r>
          </a:p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Interagency Security Committee </a:t>
            </a:r>
            <a:r>
              <a:rPr lang="en-US" sz="3600" dirty="0">
                <a:solidFill>
                  <a:srgbClr val="002060"/>
                </a:solidFill>
              </a:rPr>
              <a:t>Standards</a:t>
            </a:r>
          </a:p>
          <a:p>
            <a:r>
              <a:rPr lang="en-US" sz="3600" dirty="0">
                <a:solidFill>
                  <a:srgbClr val="002060"/>
                </a:solidFill>
              </a:rPr>
              <a:t>Administrative updates</a:t>
            </a: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90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6762751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it has changed… (</a:t>
            </a:r>
            <a:r>
              <a:rPr lang="en-US" b="1" dirty="0" err="1"/>
              <a:t>cont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924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Added: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Issues Management and Process Improvement sections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Notification Memo Process examples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Risk Based Assessment Scheduling Process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 Survey Pre and Report Checklist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Survey Plan Template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Performance Test Safety Plan and Performance Test Plan Examples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Etc.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4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081" y="586581"/>
            <a:ext cx="4033838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44196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Clarifies some of the “how” (survey planning, team roles and responsibilities, etc.) reflected in current TS</a:t>
            </a:r>
          </a:p>
          <a:p>
            <a:r>
              <a:rPr lang="en-US" sz="2600" dirty="0">
                <a:solidFill>
                  <a:srgbClr val="002060"/>
                </a:solidFill>
              </a:rPr>
              <a:t>Provides examples and templates</a:t>
            </a:r>
          </a:p>
          <a:p>
            <a:r>
              <a:rPr lang="en-US" sz="2600" dirty="0">
                <a:solidFill>
                  <a:srgbClr val="002060"/>
                </a:solidFill>
              </a:rPr>
              <a:t>Provides an updated Security Plan Template with relative policy references</a:t>
            </a:r>
          </a:p>
          <a:p>
            <a:r>
              <a:rPr lang="en-US" sz="2600" dirty="0">
                <a:solidFill>
                  <a:srgbClr val="002060"/>
                </a:solidFill>
              </a:rPr>
              <a:t>Offers guidance for planning survey/self-assessment activities and corrective actions</a:t>
            </a:r>
          </a:p>
          <a:p>
            <a:r>
              <a:rPr lang="en-US" sz="2600" dirty="0">
                <a:solidFill>
                  <a:srgbClr val="002060"/>
                </a:solidFill>
              </a:rPr>
              <a:t>Includes Root Cause Scenarios and tools to help identify root cause(s) and potential impacts for incidents</a:t>
            </a:r>
          </a:p>
          <a:p>
            <a:r>
              <a:rPr lang="en-US" sz="2600" dirty="0">
                <a:solidFill>
                  <a:srgbClr val="00206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7935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293" y="457200"/>
            <a:ext cx="7829550" cy="836613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cs typeface="Times New Roman" panose="02020603050405020304" pitchFamily="18" charset="0"/>
              </a:rPr>
              <a:t>Status and Next Steps</a:t>
            </a:r>
            <a:endParaRPr 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>
            <a:normAutofit lnSpcReduction="10000"/>
          </a:bodyPr>
          <a:lstStyle/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Status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AU-50 internal coordination completed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Comments adjudicated</a:t>
            </a:r>
          </a:p>
          <a:p>
            <a:pPr marL="457200" lvl="1" indent="0">
              <a:buNone/>
            </a:pP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Next Steps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AU coordination and comment adjudication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Enter into </a:t>
            </a:r>
            <a:r>
              <a:rPr lang="en-US" sz="3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RevCom</a:t>
            </a: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4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64F8A-3684-482F-B381-EA9214C3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09227"/>
            <a:ext cx="579120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&amp;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AED9BF-944A-4B6E-9F69-4AB3D012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279373-7FB8-455E-BB80-8BDC1D2D76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3" t="5685" r="16393" b="3675"/>
          <a:stretch/>
        </p:blipFill>
        <p:spPr>
          <a:xfrm>
            <a:off x="1185862" y="2187742"/>
            <a:ext cx="3048000" cy="2819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6F221E0-CC33-4298-9050-B9FE8E3F0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" t="1211" r="2539" b="4443"/>
          <a:stretch/>
        </p:blipFill>
        <p:spPr>
          <a:xfrm>
            <a:off x="4800600" y="2169765"/>
            <a:ext cx="3352800" cy="2470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2FBE3DD-35AC-4526-BCAD-114950BDAFD6}"/>
              </a:ext>
            </a:extLst>
          </p:cNvPr>
          <p:cNvSpPr txBox="1"/>
          <p:nvPr/>
        </p:nvSpPr>
        <p:spPr>
          <a:xfrm>
            <a:off x="1925032" y="1787632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Periscope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23E724C-74B6-44A2-9DC9-60826DA50067}"/>
              </a:ext>
            </a:extLst>
          </p:cNvPr>
          <p:cNvSpPr txBox="1"/>
          <p:nvPr/>
        </p:nvSpPr>
        <p:spPr>
          <a:xfrm>
            <a:off x="5538281" y="1795252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Stethoscope</a:t>
            </a:r>
          </a:p>
        </p:txBody>
      </p:sp>
    </p:spTree>
    <p:extLst>
      <p:ext uri="{BB962C8B-B14F-4D97-AF65-F5344CB8AC3E}">
        <p14:creationId xmlns:p14="http://schemas.microsoft.com/office/powerpoint/2010/main" val="4040459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A86E35-3B21-4455-B0DD-852C2785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6" y="608013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PPM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7F2A8-EB29-4FDB-B93C-C6EC1B381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1" y="1676400"/>
            <a:ext cx="7924800" cy="3505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DOE/NNSA Headquarters Personnel</a:t>
            </a:r>
          </a:p>
          <a:p>
            <a:r>
              <a:rPr lang="en-US" dirty="0">
                <a:solidFill>
                  <a:srgbClr val="002060"/>
                </a:solidFill>
              </a:rPr>
              <a:t>THE National Training Center</a:t>
            </a:r>
          </a:p>
          <a:p>
            <a:r>
              <a:rPr lang="en-US" dirty="0">
                <a:solidFill>
                  <a:srgbClr val="002060"/>
                </a:solidFill>
              </a:rPr>
              <a:t>Sites and Field Offices</a:t>
            </a:r>
          </a:p>
          <a:p>
            <a:r>
              <a:rPr lang="en-US" dirty="0">
                <a:solidFill>
                  <a:srgbClr val="002060"/>
                </a:solidFill>
              </a:rPr>
              <a:t>EFCOG</a:t>
            </a:r>
          </a:p>
          <a:p>
            <a:r>
              <a:rPr lang="en-US" dirty="0">
                <a:solidFill>
                  <a:srgbClr val="002060"/>
                </a:solidFill>
              </a:rPr>
              <a:t>Security Awareness Special Interest Group</a:t>
            </a:r>
          </a:p>
          <a:p>
            <a:r>
              <a:rPr lang="en-US" dirty="0">
                <a:solidFill>
                  <a:srgbClr val="002060"/>
                </a:solidFill>
              </a:rPr>
              <a:t>Interagency Partners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911C8C-43E6-4F7C-8250-279FF3B9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67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A2509F26-B5DC-4BA7-B476-4CB044237A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B103EB1-B135-4526-B883-33228FC27F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80000">
            <a:off x="611505" y="683404"/>
            <a:ext cx="792099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F0C28EC-68DA-46D2-AEC2-99DF82A6A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3354" b="2"/>
          <a:stretch/>
        </p:blipFill>
        <p:spPr>
          <a:xfrm rot="21480000">
            <a:off x="853377" y="1003258"/>
            <a:ext cx="7437246" cy="47643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7A2131-0DF2-4324-8316-7F6D737D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21D647E-58E0-4ADB-9FE9-6A9683F2C6B9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13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AU-51 PPM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94335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Natasha Wright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PPM Team Lead</a:t>
            </a:r>
          </a:p>
          <a:p>
            <a:pPr marL="0" indent="0" algn="ctr">
              <a:buNone/>
            </a:pPr>
            <a:r>
              <a:rPr lang="en-US" sz="2400" b="1" dirty="0">
                <a:hlinkClick r:id="rId3"/>
              </a:rPr>
              <a:t>Natasha.Wright@hq.doe.gov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301-903-4804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2286000"/>
            <a:ext cx="38100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</a:rPr>
              <a:t>Cecelia Hunter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</a:rPr>
              <a:t>PPM Topic Lead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hlinkClick r:id="rId4"/>
              </a:rPr>
              <a:t>Cecelia.Hunter@hq.doe.gov</a:t>
            </a:r>
            <a:endParaRPr lang="en-US" sz="2400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</a:rPr>
              <a:t>301-903-0220</a:t>
            </a:r>
          </a:p>
        </p:txBody>
      </p:sp>
    </p:spTree>
    <p:extLst>
      <p:ext uri="{BB962C8B-B14F-4D97-AF65-F5344CB8AC3E}">
        <p14:creationId xmlns:p14="http://schemas.microsoft.com/office/powerpoint/2010/main" val="407232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457201"/>
            <a:ext cx="6991350" cy="762000"/>
          </a:xfrm>
        </p:spPr>
        <p:txBody>
          <a:bodyPr>
            <a:normAutofit/>
          </a:bodyPr>
          <a:lstStyle/>
          <a:p>
            <a:r>
              <a:rPr lang="en-US" sz="4000" b="1" dirty="0"/>
              <a:t>Overview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3433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Office of Security Policy [Program Planning &amp; Management (PPM) Team]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DOE Order (O) 470.4B, </a:t>
            </a:r>
            <a:r>
              <a:rPr lang="en-US" sz="2400" i="1" dirty="0">
                <a:solidFill>
                  <a:srgbClr val="002060"/>
                </a:solidFill>
              </a:rPr>
              <a:t>Safeguards and Security Program</a:t>
            </a:r>
            <a:r>
              <a:rPr lang="en-US" sz="2400" dirty="0">
                <a:solidFill>
                  <a:srgbClr val="002060"/>
                </a:solidFill>
              </a:rPr>
              <a:t>, proposed Change 3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2400" i="1" dirty="0">
                <a:solidFill>
                  <a:srgbClr val="002060"/>
                </a:solidFill>
              </a:rPr>
              <a:t>Facility Security Clearance (FCL) and Foreign Ownership, Control, or Influence (FOCI) Handbook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DOE-STD 1217-2016, </a:t>
            </a:r>
            <a:r>
              <a:rPr lang="en-US" sz="2400" i="1" dirty="0">
                <a:solidFill>
                  <a:srgbClr val="002060"/>
                </a:solidFill>
              </a:rPr>
              <a:t>Safeguards And Security Survey and Self-Assessment Planning, Conduct, And Reporting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0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31781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cs typeface="Times New Roman" panose="02020603050405020304" pitchFamily="18" charset="0"/>
              </a:rPr>
              <a:t>Office of Security Policy</a:t>
            </a:r>
            <a:endParaRPr lang="en-US" sz="27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5760"/>
            <a:ext cx="8610600" cy="4953000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492500" y="1785938"/>
            <a:ext cx="2133600" cy="1066800"/>
          </a:xfrm>
          <a:prstGeom prst="rect">
            <a:avLst/>
          </a:prstGeom>
          <a:solidFill>
            <a:srgbClr val="EAF5F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3492500" y="2006600"/>
            <a:ext cx="2120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Security Policy, AU-51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5626100" y="1781175"/>
            <a:ext cx="3144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 Brooks, Director</a:t>
            </a:r>
          </a:p>
          <a:p>
            <a:pPr algn="ctr">
              <a:buFontTx/>
              <a:buNone/>
            </a:pP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Michelle Berger*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44014" y="3962089"/>
            <a:ext cx="8373927" cy="1364423"/>
            <a:chOff x="543" y="1933"/>
            <a:chExt cx="2054" cy="875"/>
          </a:xfrm>
        </p:grpSpPr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1340" y="2453"/>
              <a:ext cx="787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Security Systems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Golden,  Topic Lead 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Amazeen* (</a:t>
              </a:r>
              <a:r>
                <a:rPr lang="en-US" sz="1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Part-time</a:t>
              </a: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543" y="2017"/>
              <a:ext cx="426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Control  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Accountability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Holmer, Topic Lead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100" y="2012"/>
              <a:ext cx="497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Information Security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Piechowski, Team Lead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 Ruhnow, CMPC Lead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851" y="1933"/>
              <a:ext cx="729" cy="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  <a:defRPr/>
              </a:pPr>
              <a:r>
                <a:rPr lang="en-US" sz="20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Program Planning </a:t>
              </a:r>
            </a:p>
            <a:p>
              <a:pPr marL="342900" indent="-342900" algn="ctr">
                <a:buFontTx/>
                <a:buNone/>
                <a:defRPr/>
              </a:pPr>
              <a:r>
                <a:rPr lang="en-US" sz="20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Management</a:t>
              </a:r>
            </a:p>
            <a:p>
              <a:pPr algn="ctr">
                <a:buNone/>
                <a:defRPr/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N. Wright, Team Lead</a:t>
              </a:r>
            </a:p>
            <a:p>
              <a:pPr algn="ctr">
                <a:buNone/>
                <a:defRPr/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**C. Hunter, Topic Lead</a:t>
              </a:r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auto">
            <a:xfrm>
              <a:off x="1491" y="2017"/>
              <a:ext cx="484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Protection Program 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Operations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Mark Hojnacke, Team Lead</a:t>
              </a:r>
            </a:p>
          </p:txBody>
        </p:sp>
      </p:grp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4376540" y="5495423"/>
            <a:ext cx="16379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0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Protective Force</a:t>
            </a:r>
          </a:p>
          <a:p>
            <a:pPr marL="342900" indent="-342900" algn="ctr">
              <a:buFontTx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Faiver, Topic Lead</a:t>
            </a:r>
          </a:p>
          <a:p>
            <a:pPr marL="342900" indent="-342900" algn="ctr">
              <a:buFontTx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Jones*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2391" y="3460750"/>
            <a:ext cx="6489702" cy="1698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609601" y="5676264"/>
            <a:ext cx="1471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None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Contractor</a:t>
            </a:r>
          </a:p>
          <a:p>
            <a:pPr marL="342900" indent="-342900">
              <a:buFontTx/>
              <a:buNone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**Focal Point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12391" y="3460750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0" y="3460750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198293" y="3477734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702093" y="3477734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572000" y="2852738"/>
            <a:ext cx="0" cy="6249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399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2C605-BC8B-474B-BD82-6101F39F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62EE6-A79F-452A-B848-103F789C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81250"/>
            <a:ext cx="7924800" cy="2095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DOE Order (O) 470.4B, </a:t>
            </a:r>
            <a:r>
              <a:rPr lang="en-US" sz="4000" b="1" i="1" dirty="0">
                <a:solidFill>
                  <a:srgbClr val="002060"/>
                </a:solidFill>
              </a:rPr>
              <a:t>Safeguards and Security Program</a:t>
            </a:r>
            <a:r>
              <a:rPr lang="en-US" sz="4000" b="1" dirty="0">
                <a:solidFill>
                  <a:srgbClr val="002060"/>
                </a:solidFill>
              </a:rPr>
              <a:t>, proposed Change 3</a:t>
            </a:r>
          </a:p>
          <a:p>
            <a:pPr algn="ctr"/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01C56D-7596-4EBD-81AE-86BFF677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6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kern="1200" dirty="0">
                <a:solidFill>
                  <a:srgbClr val="002060"/>
                </a:solidFill>
                <a:latin typeface="Calibri"/>
              </a:rPr>
              <a:t>Revised 32 CFR 2004</a:t>
            </a:r>
            <a:br>
              <a:rPr lang="en-US" sz="3200" b="1" kern="1200" dirty="0">
                <a:solidFill>
                  <a:srgbClr val="002060"/>
                </a:solidFill>
                <a:latin typeface="Calibri"/>
              </a:rPr>
            </a:br>
            <a:r>
              <a:rPr lang="en-US" sz="3200" b="1" i="1" kern="1200" dirty="0">
                <a:solidFill>
                  <a:srgbClr val="002060"/>
                </a:solidFill>
                <a:latin typeface="Calibri"/>
              </a:rPr>
              <a:t>National Industrial Security Program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053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Effective date:  May 7, 2018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Revised national-level requirements for implementing the National Industrial Security Program (NISP) for Federal government contacting activities (GCAs)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Clarifies the Information Security Oversight Office (ISOO), Cognizant Security Agency (CSA), non-CSA, and Cognizant Security Office (CSO) roles and responsibilities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Codifies entity eligibility determinations (EED), which replaced facility clearances, as well as foreign ownership, control, or influence (FOCI) and National Interest Determinations (NID) processing, timeline, and notification requirements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5EC4-A287-4590-9FB8-18679687323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3200" b="1" kern="1200" dirty="0">
                <a:solidFill>
                  <a:srgbClr val="002060"/>
                </a:solidFill>
                <a:latin typeface="Calibri"/>
              </a:rPr>
              <a:t>Revised 32 CFR 2004</a:t>
            </a:r>
            <a:r>
              <a:rPr lang="en-US" sz="3200" b="1" dirty="0">
                <a:latin typeface="Calibri"/>
              </a:rPr>
              <a:t> </a:t>
            </a:r>
            <a:r>
              <a:rPr lang="en-US" sz="3200" b="1" i="1" kern="1200" dirty="0">
                <a:solidFill>
                  <a:srgbClr val="002060"/>
                </a:solidFill>
                <a:latin typeface="Calibri"/>
              </a:rPr>
              <a:t>(Cont.)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1013"/>
            <a:ext cx="8077200" cy="487838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Requires Counterintelligence risk/threat assessments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Incorporates Insider Threat Program requirements for the NISP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Requires an appeals process for FOCI mitigation strategies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Expands NISP terms and definitions</a:t>
            </a:r>
          </a:p>
          <a:p>
            <a:endParaRPr lang="en-US" sz="105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Mandates NISP implementation reporting to ISOO per 32 CFR 2004.22(c)(2)(v)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annual implementation costs for previous year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5EC4-A287-4590-9FB8-18679687323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6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A8A52-7295-4B9D-88B4-6717C676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the Order will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0AADC5-D34F-4C3D-8002-AE3545A29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1" y="1676400"/>
            <a:ext cx="79248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Clarified Roles and Responsibilities</a:t>
            </a:r>
          </a:p>
          <a:p>
            <a:r>
              <a:rPr lang="en-US" dirty="0">
                <a:solidFill>
                  <a:srgbClr val="002060"/>
                </a:solidFill>
              </a:rPr>
              <a:t>Foreign Ownership, Control or Influence </a:t>
            </a:r>
          </a:p>
          <a:p>
            <a:r>
              <a:rPr lang="en-US" dirty="0">
                <a:solidFill>
                  <a:srgbClr val="002060"/>
                </a:solidFill>
              </a:rPr>
              <a:t>National Interest Determinations Chapter</a:t>
            </a:r>
          </a:p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Terminology updates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Other Changes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Effectiveness-Based Protection of Category I and II Special Nuclear Materials Chapter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Tactical Doctrine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Incidents of Security Concern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6679CC-1252-42A5-9B2B-B327036C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4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CC8118-AC89-4625-A5C7-54A0B541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320" y="533400"/>
            <a:ext cx="5139359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779E00-BF54-4E00-9B75-13C8F4E4A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7924800" cy="4267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Contracting </a:t>
            </a:r>
          </a:p>
          <a:p>
            <a:r>
              <a:rPr lang="en-US" dirty="0">
                <a:solidFill>
                  <a:srgbClr val="002060"/>
                </a:solidFill>
              </a:rPr>
              <a:t>Other Regulations, Directives, Percepts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Contract Security Clause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DOE O 470.5, </a:t>
            </a:r>
            <a:r>
              <a:rPr lang="en-US" i="1" dirty="0">
                <a:solidFill>
                  <a:srgbClr val="002060"/>
                </a:solidFill>
              </a:rPr>
              <a:t>Insider Threat Program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DOE Form 470.1, </a:t>
            </a:r>
            <a:r>
              <a:rPr lang="en-US" i="1" dirty="0">
                <a:solidFill>
                  <a:srgbClr val="002060"/>
                </a:solidFill>
              </a:rPr>
              <a:t>Contract Security Classification Specification</a:t>
            </a:r>
          </a:p>
          <a:p>
            <a:r>
              <a:rPr lang="en-US" dirty="0">
                <a:solidFill>
                  <a:srgbClr val="002060"/>
                </a:solidFill>
              </a:rPr>
              <a:t>S&amp;S Policy Information Resource</a:t>
            </a:r>
          </a:p>
          <a:p>
            <a:r>
              <a:rPr lang="en-US" dirty="0">
                <a:solidFill>
                  <a:srgbClr val="002060"/>
                </a:solidFill>
              </a:rPr>
              <a:t>Training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2F323F-1742-4F25-B133-F0C38DF3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2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840</Words>
  <Application>Microsoft Office PowerPoint</Application>
  <PresentationFormat>On-screen Show (4:3)</PresentationFormat>
  <Paragraphs>199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Franklin Gothic Medium</vt:lpstr>
      <vt:lpstr>Impact</vt:lpstr>
      <vt:lpstr>Times New Roman</vt:lpstr>
      <vt:lpstr>Office Theme</vt:lpstr>
      <vt:lpstr>Program Planning &amp; Management Update</vt:lpstr>
      <vt:lpstr>Planning &amp; Management</vt:lpstr>
      <vt:lpstr>Overview </vt:lpstr>
      <vt:lpstr>Office of Security Policy</vt:lpstr>
      <vt:lpstr>PowerPoint Presentation</vt:lpstr>
      <vt:lpstr>Revised 32 CFR 2004 National Industrial Security Program</vt:lpstr>
      <vt:lpstr>Revised 32 CFR 2004 (Cont.)</vt:lpstr>
      <vt:lpstr>How the Order will change…</vt:lpstr>
      <vt:lpstr>Overflow</vt:lpstr>
      <vt:lpstr>Status and Next Steps</vt:lpstr>
      <vt:lpstr>PowerPoint Presentation</vt:lpstr>
      <vt:lpstr>Why a FCL &amp; FOCI Handbook? </vt:lpstr>
      <vt:lpstr>Handbook Sources</vt:lpstr>
      <vt:lpstr>Status and Next Steps</vt:lpstr>
      <vt:lpstr>PowerPoint Presentation</vt:lpstr>
      <vt:lpstr>How it has changed…</vt:lpstr>
      <vt:lpstr>How it has changed… (cont)</vt:lpstr>
      <vt:lpstr>The Benefits</vt:lpstr>
      <vt:lpstr>Status and Next Steps</vt:lpstr>
      <vt:lpstr>PPM Partners</vt:lpstr>
      <vt:lpstr>PowerPoint Presentation</vt:lpstr>
      <vt:lpstr>AU-51 PPM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Planning &amp; Management Update</dc:title>
  <dc:creator>Natasha Wright</dc:creator>
  <cp:lastModifiedBy>Wright, Natasha</cp:lastModifiedBy>
  <cp:revision>21</cp:revision>
  <dcterms:created xsi:type="dcterms:W3CDTF">2019-04-25T01:20:58Z</dcterms:created>
  <dcterms:modified xsi:type="dcterms:W3CDTF">2019-04-25T02:40:16Z</dcterms:modified>
</cp:coreProperties>
</file>