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278" r:id="rId4"/>
    <p:sldId id="300" r:id="rId5"/>
    <p:sldId id="298" r:id="rId6"/>
    <p:sldId id="303" r:id="rId7"/>
    <p:sldId id="304" r:id="rId8"/>
    <p:sldId id="306" r:id="rId9"/>
    <p:sldId id="289" r:id="rId10"/>
    <p:sldId id="291" r:id="rId11"/>
    <p:sldId id="299" r:id="rId12"/>
    <p:sldId id="295" r:id="rId13"/>
    <p:sldId id="297" r:id="rId14"/>
    <p:sldId id="294" r:id="rId15"/>
    <p:sldId id="302" r:id="rId16"/>
    <p:sldId id="27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illy, Thomas" initials="RT" lastIdx="6" clrIdx="0">
    <p:extLst>
      <p:ext uri="{19B8F6BF-5375-455C-9EA6-DF929625EA0E}">
        <p15:presenceInfo xmlns:p15="http://schemas.microsoft.com/office/powerpoint/2012/main" userId="S-1-5-21-2844929807-1687724802-988633214-179972" providerId="AD"/>
      </p:ext>
    </p:extLst>
  </p:cmAuthor>
  <p:cmAuthor id="2" name="Pak, Christina" initials="PC" lastIdx="1" clrIdx="1">
    <p:extLst>
      <p:ext uri="{19B8F6BF-5375-455C-9EA6-DF929625EA0E}">
        <p15:presenceInfo xmlns:p15="http://schemas.microsoft.com/office/powerpoint/2012/main" userId="S-1-5-21-2844929807-1687724802-988633214-35731" providerId="AD"/>
      </p:ext>
    </p:extLst>
  </p:cmAuthor>
  <p:cmAuthor id="3" name="Dufresne, Paul" initials="DP" lastIdx="3" clrIdx="2">
    <p:extLst>
      <p:ext uri="{19B8F6BF-5375-455C-9EA6-DF929625EA0E}">
        <p15:presenceInfo xmlns:p15="http://schemas.microsoft.com/office/powerpoint/2012/main" userId="S-1-5-21-2844929807-1687724802-988633214-1867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97" autoAdjust="0"/>
  </p:normalViewPr>
  <p:slideViewPr>
    <p:cSldViewPr>
      <p:cViewPr varScale="1">
        <p:scale>
          <a:sx n="71" d="100"/>
          <a:sy n="71" d="100"/>
        </p:scale>
        <p:origin x="130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63CBBE-42C1-4F45-AF22-7A90088720B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71614C-4AB6-4B80-B69D-634898E4C906}">
      <dgm:prSet phldrT="[Text]" custT="1"/>
      <dgm:spPr/>
      <dgm:t>
        <a:bodyPr/>
        <a:lstStyle/>
        <a:p>
          <a:r>
            <a:rPr lang="en-US" sz="1600" b="1" dirty="0" smtClean="0"/>
            <a:t>Tracey Berry </a:t>
          </a:r>
        </a:p>
        <a:p>
          <a:r>
            <a:rPr lang="en-US" sz="1600" b="1" dirty="0" smtClean="0"/>
            <a:t>Director</a:t>
          </a:r>
          <a:endParaRPr lang="en-US" sz="1600" b="1" dirty="0"/>
        </a:p>
      </dgm:t>
    </dgm:pt>
    <dgm:pt modelId="{1F0C379B-B86C-495F-925D-CA2E2886845C}" type="parTrans" cxnId="{C5B9DFDD-8A40-4656-AE3E-3FDF628976AF}">
      <dgm:prSet/>
      <dgm:spPr/>
      <dgm:t>
        <a:bodyPr/>
        <a:lstStyle/>
        <a:p>
          <a:endParaRPr lang="en-US"/>
        </a:p>
      </dgm:t>
    </dgm:pt>
    <dgm:pt modelId="{0755D45D-8B2F-4FB0-A136-C1A5154BD92B}" type="sibTrans" cxnId="{C5B9DFDD-8A40-4656-AE3E-3FDF628976AF}">
      <dgm:prSet/>
      <dgm:spPr/>
      <dgm:t>
        <a:bodyPr/>
        <a:lstStyle/>
        <a:p>
          <a:endParaRPr lang="en-US"/>
        </a:p>
      </dgm:t>
    </dgm:pt>
    <dgm:pt modelId="{F2E2B2C3-C822-4544-BE93-B42CE0C748E7}">
      <dgm:prSet phldrT="[Text]"/>
      <dgm:spPr/>
      <dgm:t>
        <a:bodyPr/>
        <a:lstStyle/>
        <a:p>
          <a:r>
            <a:rPr lang="en-US" dirty="0" smtClean="0"/>
            <a:t>Paul Du Fresne </a:t>
          </a:r>
        </a:p>
        <a:p>
          <a:r>
            <a:rPr lang="en-US" dirty="0" smtClean="0"/>
            <a:t>Field Assistance Program Manager</a:t>
          </a:r>
          <a:endParaRPr lang="en-US" dirty="0"/>
        </a:p>
      </dgm:t>
    </dgm:pt>
    <dgm:pt modelId="{07510000-7753-4AEA-B46F-88D7BD046F59}" type="parTrans" cxnId="{784FAEB8-CE41-45BF-9693-B9974C4D121F}">
      <dgm:prSet/>
      <dgm:spPr/>
      <dgm:t>
        <a:bodyPr/>
        <a:lstStyle/>
        <a:p>
          <a:endParaRPr lang="en-US"/>
        </a:p>
      </dgm:t>
    </dgm:pt>
    <dgm:pt modelId="{E15C38C2-121E-426F-99D5-2699B114F10C}" type="sibTrans" cxnId="{784FAEB8-CE41-45BF-9693-B9974C4D121F}">
      <dgm:prSet/>
      <dgm:spPr/>
      <dgm:t>
        <a:bodyPr/>
        <a:lstStyle/>
        <a:p>
          <a:endParaRPr lang="en-US"/>
        </a:p>
      </dgm:t>
    </dgm:pt>
    <dgm:pt modelId="{062C035D-59FF-4BAF-8D6A-4B6D991061A4}">
      <dgm:prSet phldrT="[Text]"/>
      <dgm:spPr/>
      <dgm:t>
        <a:bodyPr/>
        <a:lstStyle/>
        <a:p>
          <a:r>
            <a:rPr lang="en-US" dirty="0" smtClean="0"/>
            <a:t>Tina Williams Administrative Review Program Manager</a:t>
          </a:r>
          <a:endParaRPr lang="en-US" dirty="0"/>
        </a:p>
      </dgm:t>
    </dgm:pt>
    <dgm:pt modelId="{AD099EB8-6ACE-4EDD-838D-FF4F87A77C7F}" type="parTrans" cxnId="{6FA05DD5-0707-477E-9BB3-C719824327F4}">
      <dgm:prSet/>
      <dgm:spPr/>
      <dgm:t>
        <a:bodyPr/>
        <a:lstStyle/>
        <a:p>
          <a:endParaRPr lang="en-US"/>
        </a:p>
      </dgm:t>
    </dgm:pt>
    <dgm:pt modelId="{BA08A002-BDBE-4237-AD90-354705671F1A}" type="sibTrans" cxnId="{6FA05DD5-0707-477E-9BB3-C719824327F4}">
      <dgm:prSet/>
      <dgm:spPr/>
      <dgm:t>
        <a:bodyPr/>
        <a:lstStyle/>
        <a:p>
          <a:endParaRPr lang="en-US"/>
        </a:p>
      </dgm:t>
    </dgm:pt>
    <dgm:pt modelId="{8382E5C2-7009-4229-9401-B48EBF7B7C73}">
      <dgm:prSet phldrT="[Text]"/>
      <dgm:spPr/>
      <dgm:t>
        <a:bodyPr/>
        <a:lstStyle/>
        <a:p>
          <a:r>
            <a:rPr lang="en-US" dirty="0" smtClean="0"/>
            <a:t>Dawn Cheek </a:t>
          </a:r>
        </a:p>
        <a:p>
          <a:r>
            <a:rPr lang="en-US" dirty="0" smtClean="0"/>
            <a:t>Program Analyst</a:t>
          </a:r>
          <a:endParaRPr lang="en-US" dirty="0"/>
        </a:p>
      </dgm:t>
    </dgm:pt>
    <dgm:pt modelId="{36BB3469-BE51-49C9-AA57-97DF0ED1A689}" type="parTrans" cxnId="{CB04A023-AD12-4334-9A72-D16A37DC50D0}">
      <dgm:prSet/>
      <dgm:spPr/>
      <dgm:t>
        <a:bodyPr/>
        <a:lstStyle/>
        <a:p>
          <a:endParaRPr lang="en-US"/>
        </a:p>
      </dgm:t>
    </dgm:pt>
    <dgm:pt modelId="{4BBF5B9B-85BC-40B5-A574-0945E596C774}" type="sibTrans" cxnId="{CB04A023-AD12-4334-9A72-D16A37DC50D0}">
      <dgm:prSet/>
      <dgm:spPr/>
      <dgm:t>
        <a:bodyPr/>
        <a:lstStyle/>
        <a:p>
          <a:endParaRPr lang="en-US"/>
        </a:p>
      </dgm:t>
    </dgm:pt>
    <dgm:pt modelId="{027D8ACA-3932-4FF3-A34E-F79A90241617}">
      <dgm:prSet phldrT="[Text]"/>
      <dgm:spPr/>
      <dgm:t>
        <a:bodyPr/>
        <a:lstStyle/>
        <a:p>
          <a:r>
            <a:rPr lang="en-US" dirty="0" smtClean="0"/>
            <a:t>Tracy Kindle </a:t>
          </a:r>
        </a:p>
        <a:p>
          <a:r>
            <a:rPr lang="en-US" dirty="0" smtClean="0"/>
            <a:t>Personnel Security Policy Program Manager</a:t>
          </a:r>
          <a:endParaRPr lang="en-US" dirty="0"/>
        </a:p>
      </dgm:t>
    </dgm:pt>
    <dgm:pt modelId="{518328F7-34C0-453F-B100-F4AE07855152}" type="parTrans" cxnId="{BF04E7E8-699D-43B0-A24C-5D3FB87089B5}">
      <dgm:prSet/>
      <dgm:spPr/>
      <dgm:t>
        <a:bodyPr/>
        <a:lstStyle/>
        <a:p>
          <a:endParaRPr lang="en-US"/>
        </a:p>
      </dgm:t>
    </dgm:pt>
    <dgm:pt modelId="{42CBA650-4B1D-444C-A613-23A956A50834}" type="sibTrans" cxnId="{BF04E7E8-699D-43B0-A24C-5D3FB87089B5}">
      <dgm:prSet/>
      <dgm:spPr/>
      <dgm:t>
        <a:bodyPr/>
        <a:lstStyle/>
        <a:p>
          <a:endParaRPr lang="en-US"/>
        </a:p>
      </dgm:t>
    </dgm:pt>
    <dgm:pt modelId="{F75DBB6C-BE88-42C9-BEC4-D7C3F4E8CD7A}">
      <dgm:prSet phldrT="[Text]"/>
      <dgm:spPr/>
      <dgm:t>
        <a:bodyPr/>
        <a:lstStyle/>
        <a:p>
          <a:r>
            <a:rPr lang="en-US" dirty="0" smtClean="0"/>
            <a:t>James “Butch” Lyles* Security Assistant</a:t>
          </a:r>
          <a:endParaRPr lang="en-US" dirty="0"/>
        </a:p>
      </dgm:t>
    </dgm:pt>
    <dgm:pt modelId="{CB473A62-2E68-4595-93D5-EEA7D8B66265}" type="parTrans" cxnId="{58D64F3D-65DD-4D2B-B1EE-EF72EDF3F2AA}">
      <dgm:prSet/>
      <dgm:spPr/>
      <dgm:t>
        <a:bodyPr/>
        <a:lstStyle/>
        <a:p>
          <a:endParaRPr lang="en-US"/>
        </a:p>
      </dgm:t>
    </dgm:pt>
    <dgm:pt modelId="{46B3FBE7-D5FE-40F9-8AF6-20D96F0F2F72}" type="sibTrans" cxnId="{58D64F3D-65DD-4D2B-B1EE-EF72EDF3F2AA}">
      <dgm:prSet/>
      <dgm:spPr/>
      <dgm:t>
        <a:bodyPr/>
        <a:lstStyle/>
        <a:p>
          <a:endParaRPr lang="en-US"/>
        </a:p>
      </dgm:t>
    </dgm:pt>
    <dgm:pt modelId="{8B0D7195-A251-4961-ADD3-B00DBB175A9B}">
      <dgm:prSet phldrT="[Text]"/>
      <dgm:spPr/>
      <dgm:t>
        <a:bodyPr/>
        <a:lstStyle/>
        <a:p>
          <a:r>
            <a:rPr lang="en-US" dirty="0" smtClean="0"/>
            <a:t>Monica Snow* Security Specialist</a:t>
          </a:r>
          <a:endParaRPr lang="en-US" dirty="0"/>
        </a:p>
      </dgm:t>
    </dgm:pt>
    <dgm:pt modelId="{89746AA4-3A0F-4AB6-98BA-4418D3F9B6AA}" type="parTrans" cxnId="{4D1EC7DF-1617-4F16-85FE-A06FFA042B8F}">
      <dgm:prSet/>
      <dgm:spPr/>
      <dgm:t>
        <a:bodyPr/>
        <a:lstStyle/>
        <a:p>
          <a:endParaRPr lang="en-US"/>
        </a:p>
      </dgm:t>
    </dgm:pt>
    <dgm:pt modelId="{AA62C17B-6FCB-4913-AEA2-A82A0C16FEC6}" type="sibTrans" cxnId="{4D1EC7DF-1617-4F16-85FE-A06FFA042B8F}">
      <dgm:prSet/>
      <dgm:spPr/>
      <dgm:t>
        <a:bodyPr/>
        <a:lstStyle/>
        <a:p>
          <a:endParaRPr lang="en-US"/>
        </a:p>
      </dgm:t>
    </dgm:pt>
    <dgm:pt modelId="{D3087089-B5E8-46FA-9B74-123E7E002C99}" type="pres">
      <dgm:prSet presAssocID="{4963CBBE-42C1-4F45-AF22-7A90088720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888F1E-2194-4526-939C-C5B47B179115}" type="pres">
      <dgm:prSet presAssocID="{4B71614C-4AB6-4B80-B69D-634898E4C906}" presName="hierRoot1" presStyleCnt="0"/>
      <dgm:spPr/>
    </dgm:pt>
    <dgm:pt modelId="{111A9EFF-DDDC-4346-9527-6F03DF29C204}" type="pres">
      <dgm:prSet presAssocID="{4B71614C-4AB6-4B80-B69D-634898E4C906}" presName="composite" presStyleCnt="0"/>
      <dgm:spPr/>
    </dgm:pt>
    <dgm:pt modelId="{EF3FA070-49EF-4FA0-AF57-CE6B312105B6}" type="pres">
      <dgm:prSet presAssocID="{4B71614C-4AB6-4B80-B69D-634898E4C906}" presName="background" presStyleLbl="node0" presStyleIdx="0" presStyleCnt="1"/>
      <dgm:spPr/>
    </dgm:pt>
    <dgm:pt modelId="{12D1263A-4CBF-45DD-83BF-D8D183AF7237}" type="pres">
      <dgm:prSet presAssocID="{4B71614C-4AB6-4B80-B69D-634898E4C90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EEBAD4-FFE8-44AA-9FFB-A59DC6A99799}" type="pres">
      <dgm:prSet presAssocID="{4B71614C-4AB6-4B80-B69D-634898E4C906}" presName="hierChild2" presStyleCnt="0"/>
      <dgm:spPr/>
    </dgm:pt>
    <dgm:pt modelId="{3687334F-7D7C-45B8-BB3A-37E6958E9E2B}" type="pres">
      <dgm:prSet presAssocID="{89746AA4-3A0F-4AB6-98BA-4418D3F9B6AA}" presName="Name10" presStyleLbl="parChTrans1D2" presStyleIdx="0" presStyleCnt="4"/>
      <dgm:spPr/>
      <dgm:t>
        <a:bodyPr/>
        <a:lstStyle/>
        <a:p>
          <a:endParaRPr lang="en-US"/>
        </a:p>
      </dgm:t>
    </dgm:pt>
    <dgm:pt modelId="{808951D5-59A4-4857-AE40-8DB1D85A926D}" type="pres">
      <dgm:prSet presAssocID="{8B0D7195-A251-4961-ADD3-B00DBB175A9B}" presName="hierRoot2" presStyleCnt="0"/>
      <dgm:spPr/>
    </dgm:pt>
    <dgm:pt modelId="{79B7F86A-A795-40AC-A47C-3644B1FD8E33}" type="pres">
      <dgm:prSet presAssocID="{8B0D7195-A251-4961-ADD3-B00DBB175A9B}" presName="composite2" presStyleCnt="0"/>
      <dgm:spPr/>
    </dgm:pt>
    <dgm:pt modelId="{AC827930-F308-45B4-A23A-C432145EECBA}" type="pres">
      <dgm:prSet presAssocID="{8B0D7195-A251-4961-ADD3-B00DBB175A9B}" presName="background2" presStyleLbl="node2" presStyleIdx="0" presStyleCnt="4"/>
      <dgm:spPr/>
    </dgm:pt>
    <dgm:pt modelId="{F8B0A9C7-9E38-4154-AF3C-3B4F0ADD8D3A}" type="pres">
      <dgm:prSet presAssocID="{8B0D7195-A251-4961-ADD3-B00DBB175A9B}" presName="text2" presStyleLbl="fgAcc2" presStyleIdx="0" presStyleCnt="4" custScaleX="79838" custScaleY="59072" custLinFactX="142721" custLinFactY="-25696" custLinFactNeighborX="2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A2C2A0-66DF-40E0-9FF0-D9EDEA3B86D6}" type="pres">
      <dgm:prSet presAssocID="{8B0D7195-A251-4961-ADD3-B00DBB175A9B}" presName="hierChild3" presStyleCnt="0"/>
      <dgm:spPr/>
    </dgm:pt>
    <dgm:pt modelId="{A72B1D30-2730-4CEB-93FE-B0503E8AABA4}" type="pres">
      <dgm:prSet presAssocID="{07510000-7753-4AEA-B46F-88D7BD046F59}" presName="Name10" presStyleLbl="parChTrans1D2" presStyleIdx="1" presStyleCnt="4"/>
      <dgm:spPr/>
      <dgm:t>
        <a:bodyPr/>
        <a:lstStyle/>
        <a:p>
          <a:endParaRPr lang="en-US"/>
        </a:p>
      </dgm:t>
    </dgm:pt>
    <dgm:pt modelId="{22130397-E3FD-4111-93B9-21118EA5A0EE}" type="pres">
      <dgm:prSet presAssocID="{F2E2B2C3-C822-4544-BE93-B42CE0C748E7}" presName="hierRoot2" presStyleCnt="0"/>
      <dgm:spPr/>
    </dgm:pt>
    <dgm:pt modelId="{AD792CC9-8BD3-4BF4-BDFD-6C270A3A1AF6}" type="pres">
      <dgm:prSet presAssocID="{F2E2B2C3-C822-4544-BE93-B42CE0C748E7}" presName="composite2" presStyleCnt="0"/>
      <dgm:spPr/>
    </dgm:pt>
    <dgm:pt modelId="{F9867027-AC81-447B-989C-4472BE7EF13C}" type="pres">
      <dgm:prSet presAssocID="{F2E2B2C3-C822-4544-BE93-B42CE0C748E7}" presName="background2" presStyleLbl="node2" presStyleIdx="1" presStyleCnt="4"/>
      <dgm:spPr/>
    </dgm:pt>
    <dgm:pt modelId="{CD2E8B88-1BE9-48D6-AB76-4E095FD0C378}" type="pres">
      <dgm:prSet presAssocID="{F2E2B2C3-C822-4544-BE93-B42CE0C748E7}" presName="text2" presStyleLbl="fgAcc2" presStyleIdx="1" presStyleCnt="4" custScaleX="108330" custScaleY="89332" custLinFactNeighborX="-80712" custLinFactNeighborY="57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0EBE8D-8346-46D3-B9BA-A5F55A48EE3E}" type="pres">
      <dgm:prSet presAssocID="{F2E2B2C3-C822-4544-BE93-B42CE0C748E7}" presName="hierChild3" presStyleCnt="0"/>
      <dgm:spPr/>
    </dgm:pt>
    <dgm:pt modelId="{ED01BC13-D0BA-4295-99BF-584075812051}" type="pres">
      <dgm:prSet presAssocID="{518328F7-34C0-453F-B100-F4AE07855152}" presName="Name10" presStyleLbl="parChTrans1D2" presStyleIdx="2" presStyleCnt="4"/>
      <dgm:spPr/>
      <dgm:t>
        <a:bodyPr/>
        <a:lstStyle/>
        <a:p>
          <a:endParaRPr lang="en-US"/>
        </a:p>
      </dgm:t>
    </dgm:pt>
    <dgm:pt modelId="{8C73BBF7-1E23-40FB-A8FC-33227A67FC20}" type="pres">
      <dgm:prSet presAssocID="{027D8ACA-3932-4FF3-A34E-F79A90241617}" presName="hierRoot2" presStyleCnt="0"/>
      <dgm:spPr/>
    </dgm:pt>
    <dgm:pt modelId="{2270FB49-AA50-4F86-ACD5-ECF2F22C006F}" type="pres">
      <dgm:prSet presAssocID="{027D8ACA-3932-4FF3-A34E-F79A90241617}" presName="composite2" presStyleCnt="0"/>
      <dgm:spPr/>
    </dgm:pt>
    <dgm:pt modelId="{6F2BBEDD-6BE9-4DDC-B327-FF18BE1C4E98}" type="pres">
      <dgm:prSet presAssocID="{027D8ACA-3932-4FF3-A34E-F79A90241617}" presName="background2" presStyleLbl="node2" presStyleIdx="2" presStyleCnt="4"/>
      <dgm:spPr/>
    </dgm:pt>
    <dgm:pt modelId="{1CEDC2F4-6F07-4EDA-9E45-20A967FE7F9C}" type="pres">
      <dgm:prSet presAssocID="{027D8ACA-3932-4FF3-A34E-F79A90241617}" presName="text2" presStyleLbl="fgAcc2" presStyleIdx="2" presStyleCnt="4" custLinFactNeighborX="-52889" custLinFactNeighborY="7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DD863A-D505-40BC-852B-22B57F147A07}" type="pres">
      <dgm:prSet presAssocID="{027D8ACA-3932-4FF3-A34E-F79A90241617}" presName="hierChild3" presStyleCnt="0"/>
      <dgm:spPr/>
    </dgm:pt>
    <dgm:pt modelId="{22433E60-5CCE-4AF2-9352-7A688F4EA689}" type="pres">
      <dgm:prSet presAssocID="{AD099EB8-6ACE-4EDD-838D-FF4F87A77C7F}" presName="Name10" presStyleLbl="parChTrans1D2" presStyleIdx="3" presStyleCnt="4"/>
      <dgm:spPr/>
      <dgm:t>
        <a:bodyPr/>
        <a:lstStyle/>
        <a:p>
          <a:endParaRPr lang="en-US"/>
        </a:p>
      </dgm:t>
    </dgm:pt>
    <dgm:pt modelId="{1E119C69-AEF0-47DB-8DFC-52A4D8EAD38D}" type="pres">
      <dgm:prSet presAssocID="{062C035D-59FF-4BAF-8D6A-4B6D991061A4}" presName="hierRoot2" presStyleCnt="0"/>
      <dgm:spPr/>
    </dgm:pt>
    <dgm:pt modelId="{9A3221A1-55CE-4A60-BA69-3EBE07AE2F6D}" type="pres">
      <dgm:prSet presAssocID="{062C035D-59FF-4BAF-8D6A-4B6D991061A4}" presName="composite2" presStyleCnt="0"/>
      <dgm:spPr/>
    </dgm:pt>
    <dgm:pt modelId="{6E0372EB-DAFF-4B23-B484-59CD95F1C7B2}" type="pres">
      <dgm:prSet presAssocID="{062C035D-59FF-4BAF-8D6A-4B6D991061A4}" presName="background2" presStyleLbl="node2" presStyleIdx="3" presStyleCnt="4"/>
      <dgm:spPr/>
    </dgm:pt>
    <dgm:pt modelId="{46ED83FD-7F70-47B9-835E-660DEDD2F992}" type="pres">
      <dgm:prSet presAssocID="{062C035D-59FF-4BAF-8D6A-4B6D991061A4}" presName="text2" presStyleLbl="fgAcc2" presStyleIdx="3" presStyleCnt="4" custLinFactNeighborX="-24949" custLinFactNeighborY="7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E2409-4E3D-48E5-B14A-BD980E7A1960}" type="pres">
      <dgm:prSet presAssocID="{062C035D-59FF-4BAF-8D6A-4B6D991061A4}" presName="hierChild3" presStyleCnt="0"/>
      <dgm:spPr/>
    </dgm:pt>
    <dgm:pt modelId="{56205121-75B2-4631-9F43-E3838823624B}" type="pres">
      <dgm:prSet presAssocID="{36BB3469-BE51-49C9-AA57-97DF0ED1A68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5DFDB4D4-4D5C-4187-9F95-31B92AF1FABF}" type="pres">
      <dgm:prSet presAssocID="{8382E5C2-7009-4229-9401-B48EBF7B7C73}" presName="hierRoot3" presStyleCnt="0"/>
      <dgm:spPr/>
    </dgm:pt>
    <dgm:pt modelId="{4358E985-F207-48B8-A9F9-B1D5F0B7F766}" type="pres">
      <dgm:prSet presAssocID="{8382E5C2-7009-4229-9401-B48EBF7B7C73}" presName="composite3" presStyleCnt="0"/>
      <dgm:spPr/>
    </dgm:pt>
    <dgm:pt modelId="{EEA38C7F-269B-4C1A-B0CC-51B696312F15}" type="pres">
      <dgm:prSet presAssocID="{8382E5C2-7009-4229-9401-B48EBF7B7C73}" presName="background3" presStyleLbl="node3" presStyleIdx="0" presStyleCnt="2"/>
      <dgm:spPr/>
    </dgm:pt>
    <dgm:pt modelId="{D4F71925-73AF-4C95-851D-60FF9C48BB62}" type="pres">
      <dgm:prSet presAssocID="{8382E5C2-7009-4229-9401-B48EBF7B7C73}" presName="text3" presStyleLbl="fgAcc3" presStyleIdx="0" presStyleCnt="2" custLinFactNeighborX="-30368" custLinFactNeighborY="317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75DD61-17DA-4411-A301-78E37F63361C}" type="pres">
      <dgm:prSet presAssocID="{8382E5C2-7009-4229-9401-B48EBF7B7C73}" presName="hierChild4" presStyleCnt="0"/>
      <dgm:spPr/>
    </dgm:pt>
    <dgm:pt modelId="{5F3B4AAE-55A8-44C9-97AE-B322D30A2E42}" type="pres">
      <dgm:prSet presAssocID="{CB473A62-2E68-4595-93D5-EEA7D8B6626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263471F8-851F-4245-98DD-5A16FFF206D9}" type="pres">
      <dgm:prSet presAssocID="{F75DBB6C-BE88-42C9-BEC4-D7C3F4E8CD7A}" presName="hierRoot3" presStyleCnt="0"/>
      <dgm:spPr/>
    </dgm:pt>
    <dgm:pt modelId="{49F2A8EF-B17E-4A18-8CA5-02C72EA97235}" type="pres">
      <dgm:prSet presAssocID="{F75DBB6C-BE88-42C9-BEC4-D7C3F4E8CD7A}" presName="composite3" presStyleCnt="0"/>
      <dgm:spPr/>
    </dgm:pt>
    <dgm:pt modelId="{CDEE4A2B-A1C0-4A8A-9BAA-F687A66A0372}" type="pres">
      <dgm:prSet presAssocID="{F75DBB6C-BE88-42C9-BEC4-D7C3F4E8CD7A}" presName="background3" presStyleLbl="node3" presStyleIdx="1" presStyleCnt="2"/>
      <dgm:spPr/>
    </dgm:pt>
    <dgm:pt modelId="{2A8A85DA-F29D-4744-B575-9339457BBD77}" type="pres">
      <dgm:prSet presAssocID="{F75DBB6C-BE88-42C9-BEC4-D7C3F4E8CD7A}" presName="text3" presStyleLbl="fgAcc3" presStyleIdx="1" presStyleCnt="2" custLinFactNeighborX="-22164" custLinFactNeighborY="317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D5036-88BF-4049-AA04-9D729582D9EC}" type="pres">
      <dgm:prSet presAssocID="{F75DBB6C-BE88-42C9-BEC4-D7C3F4E8CD7A}" presName="hierChild4" presStyleCnt="0"/>
      <dgm:spPr/>
    </dgm:pt>
  </dgm:ptLst>
  <dgm:cxnLst>
    <dgm:cxn modelId="{34630751-06B3-43DE-ABCE-9850947912D1}" type="presOf" srcId="{AD099EB8-6ACE-4EDD-838D-FF4F87A77C7F}" destId="{22433E60-5CCE-4AF2-9352-7A688F4EA689}" srcOrd="0" destOrd="0" presId="urn:microsoft.com/office/officeart/2005/8/layout/hierarchy1"/>
    <dgm:cxn modelId="{388C5C38-DD24-46D3-9058-7F803EB227C8}" type="presOf" srcId="{062C035D-59FF-4BAF-8D6A-4B6D991061A4}" destId="{46ED83FD-7F70-47B9-835E-660DEDD2F992}" srcOrd="0" destOrd="0" presId="urn:microsoft.com/office/officeart/2005/8/layout/hierarchy1"/>
    <dgm:cxn modelId="{619141AF-42F4-48D1-82E1-8B28847E4FD0}" type="presOf" srcId="{F75DBB6C-BE88-42C9-BEC4-D7C3F4E8CD7A}" destId="{2A8A85DA-F29D-4744-B575-9339457BBD77}" srcOrd="0" destOrd="0" presId="urn:microsoft.com/office/officeart/2005/8/layout/hierarchy1"/>
    <dgm:cxn modelId="{784FAEB8-CE41-45BF-9693-B9974C4D121F}" srcId="{4B71614C-4AB6-4B80-B69D-634898E4C906}" destId="{F2E2B2C3-C822-4544-BE93-B42CE0C748E7}" srcOrd="1" destOrd="0" parTransId="{07510000-7753-4AEA-B46F-88D7BD046F59}" sibTransId="{E15C38C2-121E-426F-99D5-2699B114F10C}"/>
    <dgm:cxn modelId="{2E2DF4DB-6D8B-4BB2-B9B2-314AC2469FD8}" type="presOf" srcId="{36BB3469-BE51-49C9-AA57-97DF0ED1A689}" destId="{56205121-75B2-4631-9F43-E3838823624B}" srcOrd="0" destOrd="0" presId="urn:microsoft.com/office/officeart/2005/8/layout/hierarchy1"/>
    <dgm:cxn modelId="{BF04E7E8-699D-43B0-A24C-5D3FB87089B5}" srcId="{4B71614C-4AB6-4B80-B69D-634898E4C906}" destId="{027D8ACA-3932-4FF3-A34E-F79A90241617}" srcOrd="2" destOrd="0" parTransId="{518328F7-34C0-453F-B100-F4AE07855152}" sibTransId="{42CBA650-4B1D-444C-A613-23A956A50834}"/>
    <dgm:cxn modelId="{CB04A023-AD12-4334-9A72-D16A37DC50D0}" srcId="{062C035D-59FF-4BAF-8D6A-4B6D991061A4}" destId="{8382E5C2-7009-4229-9401-B48EBF7B7C73}" srcOrd="0" destOrd="0" parTransId="{36BB3469-BE51-49C9-AA57-97DF0ED1A689}" sibTransId="{4BBF5B9B-85BC-40B5-A574-0945E596C774}"/>
    <dgm:cxn modelId="{851B84C9-E25B-4E40-ABD9-0180D2B60FD3}" type="presOf" srcId="{07510000-7753-4AEA-B46F-88D7BD046F59}" destId="{A72B1D30-2730-4CEB-93FE-B0503E8AABA4}" srcOrd="0" destOrd="0" presId="urn:microsoft.com/office/officeart/2005/8/layout/hierarchy1"/>
    <dgm:cxn modelId="{8B33DC74-5789-4E45-AB9A-C4AEDFB965CD}" type="presOf" srcId="{F2E2B2C3-C822-4544-BE93-B42CE0C748E7}" destId="{CD2E8B88-1BE9-48D6-AB76-4E095FD0C378}" srcOrd="0" destOrd="0" presId="urn:microsoft.com/office/officeart/2005/8/layout/hierarchy1"/>
    <dgm:cxn modelId="{4964ADD4-0C0B-497F-B75E-9BA3612601CC}" type="presOf" srcId="{CB473A62-2E68-4595-93D5-EEA7D8B66265}" destId="{5F3B4AAE-55A8-44C9-97AE-B322D30A2E42}" srcOrd="0" destOrd="0" presId="urn:microsoft.com/office/officeart/2005/8/layout/hierarchy1"/>
    <dgm:cxn modelId="{58D64F3D-65DD-4D2B-B1EE-EF72EDF3F2AA}" srcId="{062C035D-59FF-4BAF-8D6A-4B6D991061A4}" destId="{F75DBB6C-BE88-42C9-BEC4-D7C3F4E8CD7A}" srcOrd="1" destOrd="0" parTransId="{CB473A62-2E68-4595-93D5-EEA7D8B66265}" sibTransId="{46B3FBE7-D5FE-40F9-8AF6-20D96F0F2F72}"/>
    <dgm:cxn modelId="{836DDA8E-8642-4354-B9A7-5D52C0CC2B05}" type="presOf" srcId="{027D8ACA-3932-4FF3-A34E-F79A90241617}" destId="{1CEDC2F4-6F07-4EDA-9E45-20A967FE7F9C}" srcOrd="0" destOrd="0" presId="urn:microsoft.com/office/officeart/2005/8/layout/hierarchy1"/>
    <dgm:cxn modelId="{12051283-09B8-4343-9E61-DF4F205D6E01}" type="presOf" srcId="{8B0D7195-A251-4961-ADD3-B00DBB175A9B}" destId="{F8B0A9C7-9E38-4154-AF3C-3B4F0ADD8D3A}" srcOrd="0" destOrd="0" presId="urn:microsoft.com/office/officeart/2005/8/layout/hierarchy1"/>
    <dgm:cxn modelId="{5C7A19E6-131F-4CAB-9D01-2D71E95880AC}" type="presOf" srcId="{89746AA4-3A0F-4AB6-98BA-4418D3F9B6AA}" destId="{3687334F-7D7C-45B8-BB3A-37E6958E9E2B}" srcOrd="0" destOrd="0" presId="urn:microsoft.com/office/officeart/2005/8/layout/hierarchy1"/>
    <dgm:cxn modelId="{78CE1703-EDA0-4209-879B-155D68364F35}" type="presOf" srcId="{4963CBBE-42C1-4F45-AF22-7A90088720B7}" destId="{D3087089-B5E8-46FA-9B74-123E7E002C99}" srcOrd="0" destOrd="0" presId="urn:microsoft.com/office/officeart/2005/8/layout/hierarchy1"/>
    <dgm:cxn modelId="{6FA05DD5-0707-477E-9BB3-C719824327F4}" srcId="{4B71614C-4AB6-4B80-B69D-634898E4C906}" destId="{062C035D-59FF-4BAF-8D6A-4B6D991061A4}" srcOrd="3" destOrd="0" parTransId="{AD099EB8-6ACE-4EDD-838D-FF4F87A77C7F}" sibTransId="{BA08A002-BDBE-4237-AD90-354705671F1A}"/>
    <dgm:cxn modelId="{C41ECE2F-A387-4B60-A9EB-87C3879B478F}" type="presOf" srcId="{4B71614C-4AB6-4B80-B69D-634898E4C906}" destId="{12D1263A-4CBF-45DD-83BF-D8D183AF7237}" srcOrd="0" destOrd="0" presId="urn:microsoft.com/office/officeart/2005/8/layout/hierarchy1"/>
    <dgm:cxn modelId="{FC2DD4BD-2DCD-4635-B6CF-21363C4FA630}" type="presOf" srcId="{8382E5C2-7009-4229-9401-B48EBF7B7C73}" destId="{D4F71925-73AF-4C95-851D-60FF9C48BB62}" srcOrd="0" destOrd="0" presId="urn:microsoft.com/office/officeart/2005/8/layout/hierarchy1"/>
    <dgm:cxn modelId="{4D1EC7DF-1617-4F16-85FE-A06FFA042B8F}" srcId="{4B71614C-4AB6-4B80-B69D-634898E4C906}" destId="{8B0D7195-A251-4961-ADD3-B00DBB175A9B}" srcOrd="0" destOrd="0" parTransId="{89746AA4-3A0F-4AB6-98BA-4418D3F9B6AA}" sibTransId="{AA62C17B-6FCB-4913-AEA2-A82A0C16FEC6}"/>
    <dgm:cxn modelId="{75EF6EB8-A3E6-4634-AECA-077A4B1ABF52}" type="presOf" srcId="{518328F7-34C0-453F-B100-F4AE07855152}" destId="{ED01BC13-D0BA-4295-99BF-584075812051}" srcOrd="0" destOrd="0" presId="urn:microsoft.com/office/officeart/2005/8/layout/hierarchy1"/>
    <dgm:cxn modelId="{C5B9DFDD-8A40-4656-AE3E-3FDF628976AF}" srcId="{4963CBBE-42C1-4F45-AF22-7A90088720B7}" destId="{4B71614C-4AB6-4B80-B69D-634898E4C906}" srcOrd="0" destOrd="0" parTransId="{1F0C379B-B86C-495F-925D-CA2E2886845C}" sibTransId="{0755D45D-8B2F-4FB0-A136-C1A5154BD92B}"/>
    <dgm:cxn modelId="{645EDA35-D111-4125-AB97-11F170930F7C}" type="presParOf" srcId="{D3087089-B5E8-46FA-9B74-123E7E002C99}" destId="{43888F1E-2194-4526-939C-C5B47B179115}" srcOrd="0" destOrd="0" presId="urn:microsoft.com/office/officeart/2005/8/layout/hierarchy1"/>
    <dgm:cxn modelId="{B73A90D1-E8AF-486C-AACC-85DCED1407B6}" type="presParOf" srcId="{43888F1E-2194-4526-939C-C5B47B179115}" destId="{111A9EFF-DDDC-4346-9527-6F03DF29C204}" srcOrd="0" destOrd="0" presId="urn:microsoft.com/office/officeart/2005/8/layout/hierarchy1"/>
    <dgm:cxn modelId="{2F3A1627-97BC-4FAB-AF51-2CF90AB4275D}" type="presParOf" srcId="{111A9EFF-DDDC-4346-9527-6F03DF29C204}" destId="{EF3FA070-49EF-4FA0-AF57-CE6B312105B6}" srcOrd="0" destOrd="0" presId="urn:microsoft.com/office/officeart/2005/8/layout/hierarchy1"/>
    <dgm:cxn modelId="{1145FCBC-A107-4622-8108-5A088643A092}" type="presParOf" srcId="{111A9EFF-DDDC-4346-9527-6F03DF29C204}" destId="{12D1263A-4CBF-45DD-83BF-D8D183AF7237}" srcOrd="1" destOrd="0" presId="urn:microsoft.com/office/officeart/2005/8/layout/hierarchy1"/>
    <dgm:cxn modelId="{DAEF6E63-E4FA-44F5-BFC7-E2FC64C6D299}" type="presParOf" srcId="{43888F1E-2194-4526-939C-C5B47B179115}" destId="{4FEEBAD4-FFE8-44AA-9FFB-A59DC6A99799}" srcOrd="1" destOrd="0" presId="urn:microsoft.com/office/officeart/2005/8/layout/hierarchy1"/>
    <dgm:cxn modelId="{A9D90B11-A8D6-415C-81FB-E225D0FFE4C1}" type="presParOf" srcId="{4FEEBAD4-FFE8-44AA-9FFB-A59DC6A99799}" destId="{3687334F-7D7C-45B8-BB3A-37E6958E9E2B}" srcOrd="0" destOrd="0" presId="urn:microsoft.com/office/officeart/2005/8/layout/hierarchy1"/>
    <dgm:cxn modelId="{3986AA06-381F-4008-AE63-BE9CE58FD67B}" type="presParOf" srcId="{4FEEBAD4-FFE8-44AA-9FFB-A59DC6A99799}" destId="{808951D5-59A4-4857-AE40-8DB1D85A926D}" srcOrd="1" destOrd="0" presId="urn:microsoft.com/office/officeart/2005/8/layout/hierarchy1"/>
    <dgm:cxn modelId="{FC2FB7ED-F1CC-41A0-8F44-091238972F48}" type="presParOf" srcId="{808951D5-59A4-4857-AE40-8DB1D85A926D}" destId="{79B7F86A-A795-40AC-A47C-3644B1FD8E33}" srcOrd="0" destOrd="0" presId="urn:microsoft.com/office/officeart/2005/8/layout/hierarchy1"/>
    <dgm:cxn modelId="{CCFBC9DD-9A66-45D0-A545-16C433E13EC3}" type="presParOf" srcId="{79B7F86A-A795-40AC-A47C-3644B1FD8E33}" destId="{AC827930-F308-45B4-A23A-C432145EECBA}" srcOrd="0" destOrd="0" presId="urn:microsoft.com/office/officeart/2005/8/layout/hierarchy1"/>
    <dgm:cxn modelId="{0F7FCF7D-9C43-4067-BE59-DD4C3ED7CD76}" type="presParOf" srcId="{79B7F86A-A795-40AC-A47C-3644B1FD8E33}" destId="{F8B0A9C7-9E38-4154-AF3C-3B4F0ADD8D3A}" srcOrd="1" destOrd="0" presId="urn:microsoft.com/office/officeart/2005/8/layout/hierarchy1"/>
    <dgm:cxn modelId="{EC7F3EBE-E5AA-403C-8735-FECA25C19863}" type="presParOf" srcId="{808951D5-59A4-4857-AE40-8DB1D85A926D}" destId="{9CA2C2A0-66DF-40E0-9FF0-D9EDEA3B86D6}" srcOrd="1" destOrd="0" presId="urn:microsoft.com/office/officeart/2005/8/layout/hierarchy1"/>
    <dgm:cxn modelId="{A03D8731-8338-4CE5-B91D-D765F6E3A69F}" type="presParOf" srcId="{4FEEBAD4-FFE8-44AA-9FFB-A59DC6A99799}" destId="{A72B1D30-2730-4CEB-93FE-B0503E8AABA4}" srcOrd="2" destOrd="0" presId="urn:microsoft.com/office/officeart/2005/8/layout/hierarchy1"/>
    <dgm:cxn modelId="{C28C4815-B3B1-45AF-B61F-7C4304ACF358}" type="presParOf" srcId="{4FEEBAD4-FFE8-44AA-9FFB-A59DC6A99799}" destId="{22130397-E3FD-4111-93B9-21118EA5A0EE}" srcOrd="3" destOrd="0" presId="urn:microsoft.com/office/officeart/2005/8/layout/hierarchy1"/>
    <dgm:cxn modelId="{4BC48EF8-580C-484D-BF1B-FFBD5FD8FCE9}" type="presParOf" srcId="{22130397-E3FD-4111-93B9-21118EA5A0EE}" destId="{AD792CC9-8BD3-4BF4-BDFD-6C270A3A1AF6}" srcOrd="0" destOrd="0" presId="urn:microsoft.com/office/officeart/2005/8/layout/hierarchy1"/>
    <dgm:cxn modelId="{19DE3393-AB6D-48E6-A11F-2C02586A7A23}" type="presParOf" srcId="{AD792CC9-8BD3-4BF4-BDFD-6C270A3A1AF6}" destId="{F9867027-AC81-447B-989C-4472BE7EF13C}" srcOrd="0" destOrd="0" presId="urn:microsoft.com/office/officeart/2005/8/layout/hierarchy1"/>
    <dgm:cxn modelId="{B235C374-DB3D-47BA-9EC8-EF99D85BBEBE}" type="presParOf" srcId="{AD792CC9-8BD3-4BF4-BDFD-6C270A3A1AF6}" destId="{CD2E8B88-1BE9-48D6-AB76-4E095FD0C378}" srcOrd="1" destOrd="0" presId="urn:microsoft.com/office/officeart/2005/8/layout/hierarchy1"/>
    <dgm:cxn modelId="{77DB9112-435D-4BE6-A316-C7A9D0CA5545}" type="presParOf" srcId="{22130397-E3FD-4111-93B9-21118EA5A0EE}" destId="{340EBE8D-8346-46D3-B9BA-A5F55A48EE3E}" srcOrd="1" destOrd="0" presId="urn:microsoft.com/office/officeart/2005/8/layout/hierarchy1"/>
    <dgm:cxn modelId="{B6A4C3B5-F540-455D-9CF3-575001CB5B11}" type="presParOf" srcId="{4FEEBAD4-FFE8-44AA-9FFB-A59DC6A99799}" destId="{ED01BC13-D0BA-4295-99BF-584075812051}" srcOrd="4" destOrd="0" presId="urn:microsoft.com/office/officeart/2005/8/layout/hierarchy1"/>
    <dgm:cxn modelId="{3FC243FB-17D4-4A58-B2DB-174C9300D7D6}" type="presParOf" srcId="{4FEEBAD4-FFE8-44AA-9FFB-A59DC6A99799}" destId="{8C73BBF7-1E23-40FB-A8FC-33227A67FC20}" srcOrd="5" destOrd="0" presId="urn:microsoft.com/office/officeart/2005/8/layout/hierarchy1"/>
    <dgm:cxn modelId="{7FDCA143-E486-405D-9BBB-D8CB55F738A9}" type="presParOf" srcId="{8C73BBF7-1E23-40FB-A8FC-33227A67FC20}" destId="{2270FB49-AA50-4F86-ACD5-ECF2F22C006F}" srcOrd="0" destOrd="0" presId="urn:microsoft.com/office/officeart/2005/8/layout/hierarchy1"/>
    <dgm:cxn modelId="{CA597CD4-930A-4D51-84C4-B0E170F8E492}" type="presParOf" srcId="{2270FB49-AA50-4F86-ACD5-ECF2F22C006F}" destId="{6F2BBEDD-6BE9-4DDC-B327-FF18BE1C4E98}" srcOrd="0" destOrd="0" presId="urn:microsoft.com/office/officeart/2005/8/layout/hierarchy1"/>
    <dgm:cxn modelId="{148793C2-7397-4052-8299-16D8C38D2209}" type="presParOf" srcId="{2270FB49-AA50-4F86-ACD5-ECF2F22C006F}" destId="{1CEDC2F4-6F07-4EDA-9E45-20A967FE7F9C}" srcOrd="1" destOrd="0" presId="urn:microsoft.com/office/officeart/2005/8/layout/hierarchy1"/>
    <dgm:cxn modelId="{7DC1D07A-E880-4834-B655-A15DBEE20248}" type="presParOf" srcId="{8C73BBF7-1E23-40FB-A8FC-33227A67FC20}" destId="{9EDD863A-D505-40BC-852B-22B57F147A07}" srcOrd="1" destOrd="0" presId="urn:microsoft.com/office/officeart/2005/8/layout/hierarchy1"/>
    <dgm:cxn modelId="{0ADC12A3-BA77-4D35-AC2F-565E6AED80DD}" type="presParOf" srcId="{4FEEBAD4-FFE8-44AA-9FFB-A59DC6A99799}" destId="{22433E60-5CCE-4AF2-9352-7A688F4EA689}" srcOrd="6" destOrd="0" presId="urn:microsoft.com/office/officeart/2005/8/layout/hierarchy1"/>
    <dgm:cxn modelId="{B13AAB33-C4C2-43CF-8088-7F4CF6F650AC}" type="presParOf" srcId="{4FEEBAD4-FFE8-44AA-9FFB-A59DC6A99799}" destId="{1E119C69-AEF0-47DB-8DFC-52A4D8EAD38D}" srcOrd="7" destOrd="0" presId="urn:microsoft.com/office/officeart/2005/8/layout/hierarchy1"/>
    <dgm:cxn modelId="{7CACD481-DEF7-456A-BE8B-8979040C169F}" type="presParOf" srcId="{1E119C69-AEF0-47DB-8DFC-52A4D8EAD38D}" destId="{9A3221A1-55CE-4A60-BA69-3EBE07AE2F6D}" srcOrd="0" destOrd="0" presId="urn:microsoft.com/office/officeart/2005/8/layout/hierarchy1"/>
    <dgm:cxn modelId="{A210ED5B-3921-46CE-9499-E51D57B76308}" type="presParOf" srcId="{9A3221A1-55CE-4A60-BA69-3EBE07AE2F6D}" destId="{6E0372EB-DAFF-4B23-B484-59CD95F1C7B2}" srcOrd="0" destOrd="0" presId="urn:microsoft.com/office/officeart/2005/8/layout/hierarchy1"/>
    <dgm:cxn modelId="{C51CA60F-FE56-41D1-BCCE-A25911F8763F}" type="presParOf" srcId="{9A3221A1-55CE-4A60-BA69-3EBE07AE2F6D}" destId="{46ED83FD-7F70-47B9-835E-660DEDD2F992}" srcOrd="1" destOrd="0" presId="urn:microsoft.com/office/officeart/2005/8/layout/hierarchy1"/>
    <dgm:cxn modelId="{C6ABDCA2-8ACE-416F-A2EA-E4A9B6DD79F5}" type="presParOf" srcId="{1E119C69-AEF0-47DB-8DFC-52A4D8EAD38D}" destId="{E4CE2409-4E3D-48E5-B14A-BD980E7A1960}" srcOrd="1" destOrd="0" presId="urn:microsoft.com/office/officeart/2005/8/layout/hierarchy1"/>
    <dgm:cxn modelId="{BC4F2990-C9C5-4D7B-BF99-A1266235FB14}" type="presParOf" srcId="{E4CE2409-4E3D-48E5-B14A-BD980E7A1960}" destId="{56205121-75B2-4631-9F43-E3838823624B}" srcOrd="0" destOrd="0" presId="urn:microsoft.com/office/officeart/2005/8/layout/hierarchy1"/>
    <dgm:cxn modelId="{6BA2AEF8-6A80-4A4C-AD37-B670114ACAE9}" type="presParOf" srcId="{E4CE2409-4E3D-48E5-B14A-BD980E7A1960}" destId="{5DFDB4D4-4D5C-4187-9F95-31B92AF1FABF}" srcOrd="1" destOrd="0" presId="urn:microsoft.com/office/officeart/2005/8/layout/hierarchy1"/>
    <dgm:cxn modelId="{65D9091B-85F3-45BE-A9FE-DE54A976AF59}" type="presParOf" srcId="{5DFDB4D4-4D5C-4187-9F95-31B92AF1FABF}" destId="{4358E985-F207-48B8-A9F9-B1D5F0B7F766}" srcOrd="0" destOrd="0" presId="urn:microsoft.com/office/officeart/2005/8/layout/hierarchy1"/>
    <dgm:cxn modelId="{3B943BFD-E90D-4E49-B9A4-99BB465FCB6B}" type="presParOf" srcId="{4358E985-F207-48B8-A9F9-B1D5F0B7F766}" destId="{EEA38C7F-269B-4C1A-B0CC-51B696312F15}" srcOrd="0" destOrd="0" presId="urn:microsoft.com/office/officeart/2005/8/layout/hierarchy1"/>
    <dgm:cxn modelId="{6ADCF949-F60D-4FDA-A1D3-BE5ADD198785}" type="presParOf" srcId="{4358E985-F207-48B8-A9F9-B1D5F0B7F766}" destId="{D4F71925-73AF-4C95-851D-60FF9C48BB62}" srcOrd="1" destOrd="0" presId="urn:microsoft.com/office/officeart/2005/8/layout/hierarchy1"/>
    <dgm:cxn modelId="{1A60B9F5-32D5-4B6B-BC18-619687110D04}" type="presParOf" srcId="{5DFDB4D4-4D5C-4187-9F95-31B92AF1FABF}" destId="{8975DD61-17DA-4411-A301-78E37F63361C}" srcOrd="1" destOrd="0" presId="urn:microsoft.com/office/officeart/2005/8/layout/hierarchy1"/>
    <dgm:cxn modelId="{5BFD86F2-B974-4A74-9B04-9A8CA7BB9486}" type="presParOf" srcId="{E4CE2409-4E3D-48E5-B14A-BD980E7A1960}" destId="{5F3B4AAE-55A8-44C9-97AE-B322D30A2E42}" srcOrd="2" destOrd="0" presId="urn:microsoft.com/office/officeart/2005/8/layout/hierarchy1"/>
    <dgm:cxn modelId="{AC076336-0621-4C83-AEB8-ADB4F3D657D5}" type="presParOf" srcId="{E4CE2409-4E3D-48E5-B14A-BD980E7A1960}" destId="{263471F8-851F-4245-98DD-5A16FFF206D9}" srcOrd="3" destOrd="0" presId="urn:microsoft.com/office/officeart/2005/8/layout/hierarchy1"/>
    <dgm:cxn modelId="{13C9D05A-EF78-442C-8F0D-47AAD2ED3486}" type="presParOf" srcId="{263471F8-851F-4245-98DD-5A16FFF206D9}" destId="{49F2A8EF-B17E-4A18-8CA5-02C72EA97235}" srcOrd="0" destOrd="0" presId="urn:microsoft.com/office/officeart/2005/8/layout/hierarchy1"/>
    <dgm:cxn modelId="{DA81BF50-C9CB-4684-A45E-AF4930739640}" type="presParOf" srcId="{49F2A8EF-B17E-4A18-8CA5-02C72EA97235}" destId="{CDEE4A2B-A1C0-4A8A-9BAA-F687A66A0372}" srcOrd="0" destOrd="0" presId="urn:microsoft.com/office/officeart/2005/8/layout/hierarchy1"/>
    <dgm:cxn modelId="{2E2F6D86-A322-41CD-9394-98E04FDF9425}" type="presParOf" srcId="{49F2A8EF-B17E-4A18-8CA5-02C72EA97235}" destId="{2A8A85DA-F29D-4744-B575-9339457BBD77}" srcOrd="1" destOrd="0" presId="urn:microsoft.com/office/officeart/2005/8/layout/hierarchy1"/>
    <dgm:cxn modelId="{2E66200E-4F39-409F-99D7-FBB87AA628F9}" type="presParOf" srcId="{263471F8-851F-4245-98DD-5A16FFF206D9}" destId="{E2ED5036-88BF-4049-AA04-9D729582D9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B4AAE-55A8-44C9-97AE-B322D30A2E42}">
      <dsp:nvSpPr>
        <dsp:cNvPr id="0" name=""/>
        <dsp:cNvSpPr/>
      </dsp:nvSpPr>
      <dsp:spPr>
        <a:xfrm>
          <a:off x="5971774" y="2734631"/>
          <a:ext cx="1004042" cy="597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914"/>
              </a:lnTo>
              <a:lnTo>
                <a:pt x="1004042" y="451914"/>
              </a:lnTo>
              <a:lnTo>
                <a:pt x="1004042" y="5974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05121-75B2-4631-9F43-E3838823624B}">
      <dsp:nvSpPr>
        <dsp:cNvPr id="0" name=""/>
        <dsp:cNvSpPr/>
      </dsp:nvSpPr>
      <dsp:spPr>
        <a:xfrm>
          <a:off x="4926342" y="2734631"/>
          <a:ext cx="1045432" cy="597484"/>
        </a:xfrm>
        <a:custGeom>
          <a:avLst/>
          <a:gdLst/>
          <a:ahLst/>
          <a:cxnLst/>
          <a:rect l="0" t="0" r="0" b="0"/>
          <a:pathLst>
            <a:path>
              <a:moveTo>
                <a:pt x="1045432" y="0"/>
              </a:moveTo>
              <a:lnTo>
                <a:pt x="1045432" y="451914"/>
              </a:lnTo>
              <a:lnTo>
                <a:pt x="0" y="451914"/>
              </a:lnTo>
              <a:lnTo>
                <a:pt x="0" y="5974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33E60-5CCE-4AF2-9352-7A688F4EA689}">
      <dsp:nvSpPr>
        <dsp:cNvPr id="0" name=""/>
        <dsp:cNvSpPr/>
      </dsp:nvSpPr>
      <dsp:spPr>
        <a:xfrm>
          <a:off x="3575937" y="1209051"/>
          <a:ext cx="2395837" cy="527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191"/>
              </a:lnTo>
              <a:lnTo>
                <a:pt x="2395837" y="382191"/>
              </a:lnTo>
              <a:lnTo>
                <a:pt x="2395837" y="5277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1BC13-D0BA-4295-99BF-584075812051}">
      <dsp:nvSpPr>
        <dsp:cNvPr id="0" name=""/>
        <dsp:cNvSpPr/>
      </dsp:nvSpPr>
      <dsp:spPr>
        <a:xfrm>
          <a:off x="3530217" y="1209051"/>
          <a:ext cx="91440" cy="5277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191"/>
              </a:lnTo>
              <a:lnTo>
                <a:pt x="81957" y="382191"/>
              </a:lnTo>
              <a:lnTo>
                <a:pt x="81957" y="5277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B1D30-2730-4CEB-93FE-B0503E8AABA4}">
      <dsp:nvSpPr>
        <dsp:cNvPr id="0" name=""/>
        <dsp:cNvSpPr/>
      </dsp:nvSpPr>
      <dsp:spPr>
        <a:xfrm>
          <a:off x="1188966" y="1209051"/>
          <a:ext cx="2386971" cy="514210"/>
        </a:xfrm>
        <a:custGeom>
          <a:avLst/>
          <a:gdLst/>
          <a:ahLst/>
          <a:cxnLst/>
          <a:rect l="0" t="0" r="0" b="0"/>
          <a:pathLst>
            <a:path>
              <a:moveTo>
                <a:pt x="2386971" y="0"/>
              </a:moveTo>
              <a:lnTo>
                <a:pt x="2386971" y="368641"/>
              </a:lnTo>
              <a:lnTo>
                <a:pt x="0" y="368641"/>
              </a:lnTo>
              <a:lnTo>
                <a:pt x="0" y="5142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7334F-7D7C-45B8-BB3A-37E6958E9E2B}">
      <dsp:nvSpPr>
        <dsp:cNvPr id="0" name=""/>
        <dsp:cNvSpPr/>
      </dsp:nvSpPr>
      <dsp:spPr>
        <a:xfrm>
          <a:off x="3575937" y="411840"/>
          <a:ext cx="2439117" cy="797211"/>
        </a:xfrm>
        <a:custGeom>
          <a:avLst/>
          <a:gdLst/>
          <a:ahLst/>
          <a:cxnLst/>
          <a:rect l="0" t="0" r="0" b="0"/>
          <a:pathLst>
            <a:path>
              <a:moveTo>
                <a:pt x="0" y="797211"/>
              </a:moveTo>
              <a:lnTo>
                <a:pt x="243911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FA070-49EF-4FA0-AF57-CE6B312105B6}">
      <dsp:nvSpPr>
        <dsp:cNvPr id="0" name=""/>
        <dsp:cNvSpPr/>
      </dsp:nvSpPr>
      <dsp:spPr>
        <a:xfrm>
          <a:off x="2790253" y="211233"/>
          <a:ext cx="1571367" cy="997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1263A-4CBF-45DD-83BF-D8D183AF7237}">
      <dsp:nvSpPr>
        <dsp:cNvPr id="0" name=""/>
        <dsp:cNvSpPr/>
      </dsp:nvSpPr>
      <dsp:spPr>
        <a:xfrm>
          <a:off x="2964850" y="377100"/>
          <a:ext cx="1571367" cy="99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Tracey Berry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Director</a:t>
          </a:r>
          <a:endParaRPr lang="en-US" sz="1600" b="1" kern="1200" dirty="0"/>
        </a:p>
      </dsp:txBody>
      <dsp:txXfrm>
        <a:off x="2994075" y="406325"/>
        <a:ext cx="1512917" cy="939368"/>
      </dsp:txXfrm>
    </dsp:sp>
    <dsp:sp modelId="{AC827930-F308-45B4-A23A-C432145EECBA}">
      <dsp:nvSpPr>
        <dsp:cNvPr id="0" name=""/>
        <dsp:cNvSpPr/>
      </dsp:nvSpPr>
      <dsp:spPr>
        <a:xfrm>
          <a:off x="5387781" y="411840"/>
          <a:ext cx="1254548" cy="589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0A9C7-9E38-4154-AF3C-3B4F0ADD8D3A}">
      <dsp:nvSpPr>
        <dsp:cNvPr id="0" name=""/>
        <dsp:cNvSpPr/>
      </dsp:nvSpPr>
      <dsp:spPr>
        <a:xfrm>
          <a:off x="5562377" y="577706"/>
          <a:ext cx="1254548" cy="589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Monica Snow* Security Specialist</a:t>
          </a:r>
          <a:endParaRPr lang="en-US" sz="1200" kern="1200" dirty="0"/>
        </a:p>
      </dsp:txBody>
      <dsp:txXfrm>
        <a:off x="5579641" y="594970"/>
        <a:ext cx="1220020" cy="554903"/>
      </dsp:txXfrm>
    </dsp:sp>
    <dsp:sp modelId="{F9867027-AC81-447B-989C-4472BE7EF13C}">
      <dsp:nvSpPr>
        <dsp:cNvPr id="0" name=""/>
        <dsp:cNvSpPr/>
      </dsp:nvSpPr>
      <dsp:spPr>
        <a:xfrm>
          <a:off x="337835" y="1723262"/>
          <a:ext cx="1702261" cy="891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E8B88-1BE9-48D6-AB76-4E095FD0C378}">
      <dsp:nvSpPr>
        <dsp:cNvPr id="0" name=""/>
        <dsp:cNvSpPr/>
      </dsp:nvSpPr>
      <dsp:spPr>
        <a:xfrm>
          <a:off x="512431" y="1889129"/>
          <a:ext cx="1702261" cy="891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Paul Du Fresne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Field Assistance Program Manager</a:t>
          </a:r>
          <a:endParaRPr lang="en-US" sz="1200" kern="1200" dirty="0"/>
        </a:p>
      </dsp:txBody>
      <dsp:txXfrm>
        <a:off x="538538" y="1915236"/>
        <a:ext cx="1650047" cy="839156"/>
      </dsp:txXfrm>
    </dsp:sp>
    <dsp:sp modelId="{6F2BBEDD-6BE9-4DDC-B327-FF18BE1C4E98}">
      <dsp:nvSpPr>
        <dsp:cNvPr id="0" name=""/>
        <dsp:cNvSpPr/>
      </dsp:nvSpPr>
      <dsp:spPr>
        <a:xfrm>
          <a:off x="2826491" y="1736812"/>
          <a:ext cx="1571367" cy="997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DC2F4-6F07-4EDA-9E45-20A967FE7F9C}">
      <dsp:nvSpPr>
        <dsp:cNvPr id="0" name=""/>
        <dsp:cNvSpPr/>
      </dsp:nvSpPr>
      <dsp:spPr>
        <a:xfrm>
          <a:off x="3001087" y="1902679"/>
          <a:ext cx="1571367" cy="99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Tracy Kindle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Personnel Security Policy Program Manager</a:t>
          </a:r>
          <a:endParaRPr lang="en-US" sz="1200" kern="1200" dirty="0"/>
        </a:p>
      </dsp:txBody>
      <dsp:txXfrm>
        <a:off x="3030312" y="1931904"/>
        <a:ext cx="1512917" cy="939368"/>
      </dsp:txXfrm>
    </dsp:sp>
    <dsp:sp modelId="{6E0372EB-DAFF-4B23-B484-59CD95F1C7B2}">
      <dsp:nvSpPr>
        <dsp:cNvPr id="0" name=""/>
        <dsp:cNvSpPr/>
      </dsp:nvSpPr>
      <dsp:spPr>
        <a:xfrm>
          <a:off x="5186091" y="1736812"/>
          <a:ext cx="1571367" cy="997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D83FD-7F70-47B9-835E-660DEDD2F992}">
      <dsp:nvSpPr>
        <dsp:cNvPr id="0" name=""/>
        <dsp:cNvSpPr/>
      </dsp:nvSpPr>
      <dsp:spPr>
        <a:xfrm>
          <a:off x="5360687" y="1902679"/>
          <a:ext cx="1571367" cy="99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Tina Williams Administrative Review Program Manager</a:t>
          </a:r>
          <a:endParaRPr lang="en-US" sz="1200" kern="1200" dirty="0"/>
        </a:p>
      </dsp:txBody>
      <dsp:txXfrm>
        <a:off x="5389912" y="1931904"/>
        <a:ext cx="1512917" cy="939368"/>
      </dsp:txXfrm>
    </dsp:sp>
    <dsp:sp modelId="{EEA38C7F-269B-4C1A-B0CC-51B696312F15}">
      <dsp:nvSpPr>
        <dsp:cNvPr id="0" name=""/>
        <dsp:cNvSpPr/>
      </dsp:nvSpPr>
      <dsp:spPr>
        <a:xfrm>
          <a:off x="4140658" y="3332115"/>
          <a:ext cx="1571367" cy="997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71925-73AF-4C95-851D-60FF9C48BB62}">
      <dsp:nvSpPr>
        <dsp:cNvPr id="0" name=""/>
        <dsp:cNvSpPr/>
      </dsp:nvSpPr>
      <dsp:spPr>
        <a:xfrm>
          <a:off x="4315255" y="3497981"/>
          <a:ext cx="1571367" cy="99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Dawn Cheek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Program Analyst</a:t>
          </a:r>
          <a:endParaRPr lang="en-US" sz="1200" kern="1200" dirty="0"/>
        </a:p>
      </dsp:txBody>
      <dsp:txXfrm>
        <a:off x="4344480" y="3527206"/>
        <a:ext cx="1512917" cy="939368"/>
      </dsp:txXfrm>
    </dsp:sp>
    <dsp:sp modelId="{CDEE4A2B-A1C0-4A8A-9BAA-F687A66A0372}">
      <dsp:nvSpPr>
        <dsp:cNvPr id="0" name=""/>
        <dsp:cNvSpPr/>
      </dsp:nvSpPr>
      <dsp:spPr>
        <a:xfrm>
          <a:off x="6190133" y="3332115"/>
          <a:ext cx="1571367" cy="997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A85DA-F29D-4744-B575-9339457BBD77}">
      <dsp:nvSpPr>
        <dsp:cNvPr id="0" name=""/>
        <dsp:cNvSpPr/>
      </dsp:nvSpPr>
      <dsp:spPr>
        <a:xfrm>
          <a:off x="6364729" y="3497981"/>
          <a:ext cx="1571367" cy="99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James “Butch” Lyles* Security Assistant</a:t>
          </a:r>
          <a:endParaRPr lang="en-US" sz="1200" kern="1200" dirty="0"/>
        </a:p>
      </dsp:txBody>
      <dsp:txXfrm>
        <a:off x="6393954" y="3527206"/>
        <a:ext cx="1512917" cy="939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55A6C-FD35-4212-B04D-66D0D3172607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1DCC5-4800-4725-80C8-926E25CCE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2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52232-FB4C-499D-A770-168C5B662C8F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31832-3C56-4F71-B60F-EF3204E71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8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31832-3C56-4F71-B60F-EF3204E717D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3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31832-3C56-4F71-B60F-EF3204E717D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48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31832-3C56-4F71-B60F-EF3204E717D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83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31832-3C56-4F71-B60F-EF3204E717D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0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</a:p>
          <a:p>
            <a:r>
              <a:rPr lang="en-US" dirty="0" smtClean="0"/>
              <a:t>Title 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29538" y="6249987"/>
            <a:ext cx="957262" cy="365125"/>
          </a:xfrm>
        </p:spPr>
        <p:txBody>
          <a:bodyPr/>
          <a:lstStyle/>
          <a:p>
            <a:fld id="{421D647E-58E0-4ADB-9FE9-6A9683F2C6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ranklin Gothic Medium" panose="020B0603020102020204" pitchFamily="34" charset="0"/>
              </a:rPr>
              <a:t>Office of Environment,</a:t>
            </a:r>
            <a:r>
              <a:rPr lang="en-US" baseline="0" dirty="0" smtClean="0">
                <a:latin typeface="Franklin Gothic Medium" panose="020B0603020102020204" pitchFamily="34" charset="0"/>
              </a:rPr>
              <a:t> Health, Safety and Security</a:t>
            </a:r>
            <a:endParaRPr lang="en-US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ofDepartmentalPersonnelSecurity@hq.doe.go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97116"/>
            <a:ext cx="8382000" cy="1470025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 smtClean="0"/>
              <a:t>Office of Departmental Personnel Security</a:t>
            </a:r>
            <a:br>
              <a:rPr lang="en-US" altLang="en-US" sz="3600" dirty="0" smtClean="0"/>
            </a:br>
            <a:r>
              <a:rPr lang="en-US" altLang="en-US" sz="3600" dirty="0" smtClean="0"/>
              <a:t>(AU-53)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April 23-25, 2019</a:t>
            </a:r>
            <a:endParaRPr lang="en-US" alt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4572000"/>
            <a:ext cx="267843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Office of Environment, Health, Safety and Security (AU)</a:t>
            </a:r>
          </a:p>
          <a:p>
            <a:endParaRPr lang="en-US" dirty="0" smtClean="0"/>
          </a:p>
          <a:p>
            <a:r>
              <a:rPr lang="en-US" dirty="0" smtClean="0"/>
              <a:t>April 2019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7553" y="4343400"/>
            <a:ext cx="579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 smtClean="0"/>
              <a:t>Tracey Berry</a:t>
            </a:r>
          </a:p>
          <a:p>
            <a:r>
              <a:rPr lang="en-US" altLang="en-US" sz="2000" dirty="0" smtClean="0"/>
              <a:t>Director, Office </a:t>
            </a:r>
            <a:r>
              <a:rPr lang="en-US" altLang="en-US" sz="2000" dirty="0"/>
              <a:t>of Departmental Personnel Security</a:t>
            </a:r>
            <a:endParaRPr lang="en-US" sz="2000" dirty="0"/>
          </a:p>
          <a:p>
            <a:r>
              <a:rPr lang="en-US" altLang="en-US" sz="2000" dirty="0" smtClean="0"/>
              <a:t>and</a:t>
            </a:r>
          </a:p>
          <a:p>
            <a:r>
              <a:rPr lang="en-US" altLang="en-US" sz="2000" dirty="0" smtClean="0"/>
              <a:t>Tracy </a:t>
            </a:r>
            <a:r>
              <a:rPr lang="en-US" altLang="en-US" sz="2000" dirty="0"/>
              <a:t>L. </a:t>
            </a:r>
            <a:r>
              <a:rPr lang="en-US" altLang="en-US" sz="2000" dirty="0" smtClean="0"/>
              <a:t>Kindle, </a:t>
            </a:r>
          </a:p>
          <a:p>
            <a:r>
              <a:rPr lang="en-US" altLang="en-US" sz="2000" dirty="0" smtClean="0"/>
              <a:t>Personnel Security Policy Program Manager</a:t>
            </a:r>
          </a:p>
          <a:p>
            <a:r>
              <a:rPr lang="en-US" altLang="en-US" sz="2000" dirty="0"/>
              <a:t/>
            </a:r>
            <a:br>
              <a:rPr lang="en-US" alt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278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52238"/>
            <a:ext cx="8610600" cy="655638"/>
          </a:xfrm>
        </p:spPr>
        <p:txBody>
          <a:bodyPr>
            <a:noAutofit/>
          </a:bodyPr>
          <a:lstStyle/>
          <a:p>
            <a:r>
              <a:rPr lang="en-US" sz="3200" dirty="0" smtClean="0"/>
              <a:t>National Priorities/Initiatives</a:t>
            </a:r>
            <a:br>
              <a:rPr lang="en-US" sz="3200" dirty="0" smtClean="0"/>
            </a:br>
            <a:r>
              <a:rPr lang="en-US" sz="3200" dirty="0" smtClean="0"/>
              <a:t>(SEAD 3)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4627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Security Executive Agent Directive (SEAD) 3, </a:t>
            </a:r>
            <a:r>
              <a:rPr lang="en-US" sz="1800" i="1" dirty="0" smtClean="0">
                <a:latin typeface="+mn-lt"/>
              </a:rPr>
              <a:t>Reporting </a:t>
            </a:r>
            <a:r>
              <a:rPr lang="en-US" sz="1800" i="1" dirty="0">
                <a:latin typeface="+mn-lt"/>
              </a:rPr>
              <a:t>Requirements for Personnel with Access to Classified Information or Who Hold a Sensitive Position</a:t>
            </a:r>
            <a:endParaRPr lang="en-US" sz="1800" dirty="0" smtClean="0">
              <a:latin typeface="+mn-lt"/>
              <a:cs typeface="Times New Roman" panose="02020603050405020304" pitchFamily="18" charset="0"/>
            </a:endParaRPr>
          </a:p>
          <a:p>
            <a:pPr lvl="1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What is SEAD 3?  </a:t>
            </a:r>
          </a:p>
          <a:p>
            <a:pPr lvl="2"/>
            <a:r>
              <a:rPr lang="en-US" sz="1800" b="0" dirty="0" smtClean="0">
                <a:latin typeface="+mn-lt"/>
              </a:rPr>
              <a:t>On </a:t>
            </a:r>
            <a:r>
              <a:rPr lang="en-US" sz="1800" b="0" dirty="0">
                <a:latin typeface="+mn-lt"/>
              </a:rPr>
              <a:t>December 14, 2016, the </a:t>
            </a:r>
            <a:r>
              <a:rPr lang="en-US" sz="1800" b="0" dirty="0" smtClean="0">
                <a:latin typeface="+mn-lt"/>
              </a:rPr>
              <a:t>DNI, </a:t>
            </a:r>
            <a:r>
              <a:rPr lang="en-US" sz="1800" b="0" dirty="0">
                <a:latin typeface="+mn-lt"/>
              </a:rPr>
              <a:t>in his capacity as the </a:t>
            </a:r>
            <a:r>
              <a:rPr lang="en-US" sz="1800" b="0" dirty="0" smtClean="0">
                <a:latin typeface="+mn-lt"/>
              </a:rPr>
              <a:t>SecEA </a:t>
            </a:r>
            <a:r>
              <a:rPr lang="en-US" sz="1800" b="0" dirty="0">
                <a:latin typeface="+mn-lt"/>
              </a:rPr>
              <a:t>for the Federal Government, approved </a:t>
            </a:r>
            <a:r>
              <a:rPr lang="en-US" sz="1800" b="0" dirty="0" smtClean="0">
                <a:latin typeface="+mn-lt"/>
              </a:rPr>
              <a:t>SEAD 3 with an effective date of June 12, 2017  </a:t>
            </a:r>
          </a:p>
          <a:p>
            <a:pPr lvl="2"/>
            <a:r>
              <a:rPr lang="en-US" sz="1800" b="0" dirty="0" smtClean="0">
                <a:latin typeface="+mn-lt"/>
              </a:rPr>
              <a:t>SEAD </a:t>
            </a:r>
            <a:r>
              <a:rPr lang="en-US" sz="1800" b="0" dirty="0">
                <a:latin typeface="+mn-lt"/>
              </a:rPr>
              <a:t>3 establishes reporting requirements for all covered individuals who have access to classified information or who occupy a sensitive </a:t>
            </a:r>
            <a:r>
              <a:rPr lang="en-US" sz="1800" b="0" dirty="0" smtClean="0">
                <a:latin typeface="+mn-lt"/>
              </a:rPr>
              <a:t>position</a:t>
            </a:r>
          </a:p>
          <a:p>
            <a:pPr lvl="2"/>
            <a:r>
              <a:rPr lang="en-US" sz="1800" b="0" dirty="0" smtClean="0">
                <a:latin typeface="+mn-lt"/>
              </a:rPr>
              <a:t>This </a:t>
            </a:r>
            <a:r>
              <a:rPr lang="en-US" sz="1800" b="0" dirty="0">
                <a:latin typeface="+mn-lt"/>
              </a:rPr>
              <a:t>Directive applies to any Executive branch agency </a:t>
            </a:r>
            <a:r>
              <a:rPr lang="en-US" sz="1800" b="0" dirty="0" smtClean="0">
                <a:latin typeface="+mn-lt"/>
              </a:rPr>
              <a:t>and its covered personnel</a:t>
            </a:r>
          </a:p>
          <a:p>
            <a:pPr lvl="2"/>
            <a:endParaRPr lang="en-US" sz="1800" b="0" dirty="0">
              <a:latin typeface="+mn-lt"/>
            </a:endParaRPr>
          </a:p>
          <a:p>
            <a:pPr lvl="1"/>
            <a:r>
              <a:rPr lang="en-US" sz="1800" b="0" dirty="0">
                <a:latin typeface="+mn-lt"/>
                <a:cs typeface="Times New Roman" panose="02020603050405020304" pitchFamily="18" charset="0"/>
              </a:rPr>
              <a:t>Educating the Affected Population:</a:t>
            </a:r>
          </a:p>
          <a:p>
            <a:pPr lvl="2"/>
            <a:r>
              <a:rPr lang="en-US" sz="1800" b="0" dirty="0">
                <a:latin typeface="+mn-lt"/>
                <a:cs typeface="Times New Roman" panose="02020603050405020304" pitchFamily="18" charset="0"/>
              </a:rPr>
              <a:t>AU-53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has drafted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a DOECAST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(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pending implementation approval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)</a:t>
            </a:r>
            <a:endParaRPr lang="en-US" sz="1800" b="0" dirty="0">
              <a:latin typeface="+mn-lt"/>
              <a:cs typeface="Times New Roman" panose="02020603050405020304" pitchFamily="18" charset="0"/>
            </a:endParaRPr>
          </a:p>
          <a:p>
            <a:pPr lvl="2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AU-53 has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drafted implementation guidance from the Deputy Secretary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en-US" sz="1800" b="0" dirty="0">
              <a:latin typeface="+mn-lt"/>
              <a:cs typeface="Times New Roman" panose="02020603050405020304" pitchFamily="18" charset="0"/>
            </a:endParaRPr>
          </a:p>
          <a:p>
            <a:pPr lvl="2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AU-53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is working with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the NTC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and other stakeholders to update the Annual Security Refresher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Briefing</a:t>
            </a:r>
            <a:endParaRPr lang="en-US" sz="1800" b="0" dirty="0">
              <a:latin typeface="+mn-lt"/>
              <a:cs typeface="Times New Roman" panose="02020603050405020304" pitchFamily="18" charset="0"/>
            </a:endParaRPr>
          </a:p>
          <a:p>
            <a:pPr lvl="2"/>
            <a:endParaRPr lang="en-US" sz="1600" b="0" dirty="0" smtClean="0">
              <a:latin typeface="+mn-lt"/>
            </a:endParaRPr>
          </a:p>
          <a:p>
            <a:pPr marL="685800" lvl="2" indent="0">
              <a:buNone/>
            </a:pPr>
            <a:endParaRPr lang="en-US" sz="1600" b="0" dirty="0" smtClean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09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552238"/>
            <a:ext cx="8610600" cy="655638"/>
          </a:xfrm>
        </p:spPr>
        <p:txBody>
          <a:bodyPr>
            <a:noAutofit/>
          </a:bodyPr>
          <a:lstStyle/>
          <a:p>
            <a:r>
              <a:rPr lang="en-US" sz="3200" dirty="0"/>
              <a:t>National Priorities/Initiatives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(SEAD 3) cont.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25776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2"/>
            <a:endParaRPr lang="en-US" sz="1800" b="0" dirty="0">
              <a:latin typeface="+mn-lt"/>
              <a:cs typeface="Times New Roman" panose="02020603050405020304" pitchFamily="18" charset="0"/>
            </a:endParaRPr>
          </a:p>
          <a:p>
            <a:pPr lvl="1"/>
            <a:r>
              <a:rPr lang="en-US" sz="1800" b="0" dirty="0">
                <a:latin typeface="+mn-lt"/>
              </a:rPr>
              <a:t>Implementation Status:</a:t>
            </a:r>
          </a:p>
          <a:p>
            <a:pPr lvl="2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On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January 12, 2018, the Regulatory Reform Task Force issued a memorandum to evaluate and make recommendations to several areas as it relates to the requirement to report non-work-related foreign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travel</a:t>
            </a:r>
          </a:p>
          <a:p>
            <a:pPr lvl="3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This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group was chaired by AU and comprised of representatives from the Offices of Science, International Relations, Intelligence and Counterintelligence, Nuclear Energy and the National Nuclear Security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Administration</a:t>
            </a:r>
          </a:p>
          <a:p>
            <a:pPr lvl="3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The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working group developed recommendations for a process that meets the requirements in the least burdensome manner possible and provided an implementation plan. </a:t>
            </a:r>
          </a:p>
          <a:p>
            <a:pPr lvl="2"/>
            <a:endParaRPr lang="en-US" sz="1800" b="0" dirty="0" smtClean="0">
              <a:latin typeface="+mn-lt"/>
              <a:cs typeface="Times New Roman" panose="02020603050405020304" pitchFamily="18" charset="0"/>
            </a:endParaRPr>
          </a:p>
          <a:p>
            <a:pPr lvl="2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The Deputy Secretary approved the working group’s recommendation (March 7</a:t>
            </a:r>
            <a:r>
              <a:rPr lang="en-US" sz="1800" b="0" baseline="30000" dirty="0" smtClean="0">
                <a:latin typeface="+mn-lt"/>
                <a:cs typeface="Times New Roman" panose="02020603050405020304" pitchFamily="18" charset="0"/>
              </a:rPr>
              <a:t>th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) for the Draft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DOE O 472.2 incorporating SEAD 3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requirements.  AU-53 will start working with the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Directives Review Board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to update the Order.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5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552238"/>
            <a:ext cx="8610600" cy="655638"/>
          </a:xfrm>
        </p:spPr>
        <p:txBody>
          <a:bodyPr>
            <a:noAutofit/>
          </a:bodyPr>
          <a:lstStyle/>
          <a:p>
            <a:r>
              <a:rPr lang="en-US" sz="3200" dirty="0"/>
              <a:t>National Priorities/Initiatives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(SEAD 6)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35430"/>
            <a:ext cx="8839200" cy="19697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+mn-lt"/>
                <a:cs typeface="Times New Roman" panose="02020603050405020304" pitchFamily="18" charset="0"/>
              </a:rPr>
              <a:t>Security Executive Agent Directive (SEAD) 6, </a:t>
            </a:r>
            <a:r>
              <a:rPr lang="en-US" sz="1600" i="1" dirty="0">
                <a:latin typeface="+mn-lt"/>
              </a:rPr>
              <a:t>Continuous Evaluation (CE)</a:t>
            </a:r>
            <a:endParaRPr lang="en-US" sz="1600" dirty="0" smtClean="0">
              <a:latin typeface="+mn-lt"/>
              <a:cs typeface="Times New Roman" panose="02020603050405020304" pitchFamily="18" charset="0"/>
            </a:endParaRPr>
          </a:p>
          <a:p>
            <a:pPr lvl="1"/>
            <a:r>
              <a:rPr lang="en-US" sz="1500" b="0" dirty="0">
                <a:latin typeface="+mn-lt"/>
              </a:rPr>
              <a:t>On January 12, 2018, the </a:t>
            </a:r>
            <a:r>
              <a:rPr lang="en-US" sz="1500" b="0" dirty="0" smtClean="0">
                <a:latin typeface="+mn-lt"/>
              </a:rPr>
              <a:t>Director of National Intelligence (DNI), </a:t>
            </a:r>
            <a:r>
              <a:rPr lang="en-US" sz="1500" b="0" dirty="0">
                <a:latin typeface="+mn-lt"/>
              </a:rPr>
              <a:t>in his capacity as the </a:t>
            </a:r>
            <a:r>
              <a:rPr lang="en-US" sz="1500" b="0" dirty="0" smtClean="0">
                <a:latin typeface="+mn-lt"/>
              </a:rPr>
              <a:t>Security Executive Agent (SecEA) </a:t>
            </a:r>
            <a:r>
              <a:rPr lang="en-US" sz="1500" b="0" dirty="0">
                <a:latin typeface="+mn-lt"/>
              </a:rPr>
              <a:t>for the Federal Government, </a:t>
            </a:r>
            <a:r>
              <a:rPr lang="en-US" sz="1500" b="0" dirty="0" smtClean="0">
                <a:latin typeface="+mn-lt"/>
              </a:rPr>
              <a:t>signed </a:t>
            </a:r>
            <a:r>
              <a:rPr lang="en-US" sz="1500" b="0" dirty="0">
                <a:latin typeface="+mn-lt"/>
              </a:rPr>
              <a:t>SEAD </a:t>
            </a:r>
            <a:r>
              <a:rPr lang="en-US" sz="1500" b="0" dirty="0" smtClean="0">
                <a:latin typeface="+mn-lt"/>
              </a:rPr>
              <a:t>6 with an effective date of January 12, 2018</a:t>
            </a:r>
          </a:p>
          <a:p>
            <a:pPr lvl="2"/>
            <a:r>
              <a:rPr lang="en-US" sz="1500" b="0" dirty="0" smtClean="0">
                <a:latin typeface="+mn-lt"/>
              </a:rPr>
              <a:t>Establishes </a:t>
            </a:r>
            <a:r>
              <a:rPr lang="en-US" sz="1500" b="0" dirty="0">
                <a:latin typeface="+mn-lt"/>
              </a:rPr>
              <a:t>policy and requirements for continuous evaluation of covered individuals who require continued eligibility for access to classified information or eligibility to hold a sensitive </a:t>
            </a:r>
            <a:r>
              <a:rPr lang="en-US" sz="1500" b="0" dirty="0" smtClean="0">
                <a:latin typeface="+mn-lt"/>
              </a:rPr>
              <a:t>position  </a:t>
            </a:r>
          </a:p>
          <a:p>
            <a:pPr lvl="2"/>
            <a:r>
              <a:rPr lang="en-US" sz="1500" b="0" dirty="0" smtClean="0">
                <a:latin typeface="+mn-lt"/>
              </a:rPr>
              <a:t>Automated </a:t>
            </a:r>
            <a:r>
              <a:rPr lang="en-US" sz="1500" b="0" dirty="0">
                <a:latin typeface="+mn-lt"/>
              </a:rPr>
              <a:t>records checks conducted to identify adjudicatively relevant information to assist in assessing the continued eligibility of a covered individual at any time during the period of </a:t>
            </a:r>
            <a:r>
              <a:rPr lang="en-US" sz="1500" b="0" dirty="0" smtClean="0">
                <a:latin typeface="+mn-lt"/>
              </a:rPr>
              <a:t>eligibility</a:t>
            </a:r>
          </a:p>
          <a:p>
            <a:pPr lvl="2"/>
            <a:endParaRPr lang="en-US" sz="1600" b="0" dirty="0">
              <a:latin typeface="+mn-lt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575821"/>
              </p:ext>
            </p:extLst>
          </p:nvPr>
        </p:nvGraphicFramePr>
        <p:xfrm>
          <a:off x="971550" y="3352800"/>
          <a:ext cx="7258050" cy="2895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350"/>
                <a:gridCol w="2419350"/>
                <a:gridCol w="2419350"/>
              </a:tblGrid>
              <a:tr h="3782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Data Category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Data Source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Periodicity</a:t>
                      </a:r>
                      <a:endParaRPr lang="en-US" sz="1000" dirty="0"/>
                    </a:p>
                  </a:txBody>
                  <a:tcPr/>
                </a:tc>
              </a:tr>
              <a:tr h="4237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Eligibility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Scattered Castles</a:t>
                      </a:r>
                    </a:p>
                    <a:p>
                      <a:pPr algn="ctr"/>
                      <a:r>
                        <a:rPr lang="en-US" sz="1000" dirty="0" smtClean="0"/>
                        <a:t> (JPAS/CVS incorporated</a:t>
                      </a:r>
                      <a:r>
                        <a:rPr lang="en-US" sz="1000" baseline="0" dirty="0" smtClean="0"/>
                        <a:t>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Daily</a:t>
                      </a:r>
                      <a:endParaRPr lang="en-US" sz="1000" dirty="0"/>
                    </a:p>
                  </a:txBody>
                  <a:tcPr/>
                </a:tc>
              </a:tr>
              <a:tr h="4237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Terrorism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TIDE (international)</a:t>
                      </a:r>
                    </a:p>
                    <a:p>
                      <a:pPr algn="ctr"/>
                      <a:r>
                        <a:rPr lang="en-US" sz="1000" dirty="0" smtClean="0"/>
                        <a:t>NCIC (domestic)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Daily</a:t>
                      </a:r>
                      <a:endParaRPr lang="en-US" sz="1000" dirty="0"/>
                    </a:p>
                  </a:txBody>
                  <a:tcPr/>
                </a:tc>
              </a:tr>
              <a:tr h="26074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Foreign Travel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DHS (BCI and APIS)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Daily</a:t>
                      </a:r>
                      <a:endParaRPr lang="en-US" sz="1000" dirty="0"/>
                    </a:p>
                  </a:txBody>
                  <a:tcPr/>
                </a:tc>
              </a:tr>
              <a:tr h="26074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Suspicious</a:t>
                      </a:r>
                      <a:r>
                        <a:rPr lang="en-US" sz="1000" baseline="0" dirty="0" smtClean="0"/>
                        <a:t> Financial Activity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FinCEN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Monthly</a:t>
                      </a:r>
                      <a:endParaRPr lang="en-US" sz="1000" dirty="0"/>
                    </a:p>
                  </a:txBody>
                  <a:tcPr/>
                </a:tc>
              </a:tr>
              <a:tr h="4237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Criminal Activity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Rap Back</a:t>
                      </a:r>
                    </a:p>
                    <a:p>
                      <a:pPr algn="ctr"/>
                      <a:r>
                        <a:rPr lang="en-US" sz="1000" dirty="0" smtClean="0"/>
                        <a:t>NCIC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Daily</a:t>
                      </a:r>
                      <a:endParaRPr lang="en-US" sz="1000" dirty="0"/>
                    </a:p>
                  </a:txBody>
                  <a:tcPr/>
                </a:tc>
              </a:tr>
              <a:tr h="26074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Credit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Credit Bureau</a:t>
                      </a:r>
                      <a:r>
                        <a:rPr lang="en-US" sz="1000" baseline="0" dirty="0" smtClean="0"/>
                        <a:t> Reports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Quarterly</a:t>
                      </a:r>
                      <a:endParaRPr lang="en-US" sz="1000" dirty="0"/>
                    </a:p>
                  </a:txBody>
                  <a:tcPr/>
                </a:tc>
              </a:tr>
              <a:tr h="464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Commercial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Public Records</a:t>
                      </a:r>
                      <a:r>
                        <a:rPr lang="en-US" sz="10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(civil judgments, liens, bankruptcies, etc.)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As frequently as issue occurs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63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52238"/>
            <a:ext cx="8610600" cy="655638"/>
          </a:xfrm>
        </p:spPr>
        <p:txBody>
          <a:bodyPr>
            <a:noAutofit/>
          </a:bodyPr>
          <a:lstStyle/>
          <a:p>
            <a:r>
              <a:rPr lang="en-US" sz="3200" dirty="0"/>
              <a:t>National Priorities/Initiatives</a:t>
            </a:r>
            <a:br>
              <a:rPr lang="en-US" sz="3200" dirty="0"/>
            </a:br>
            <a:r>
              <a:rPr lang="en-US" sz="3200" dirty="0"/>
              <a:t>(SEAD 6</a:t>
            </a:r>
            <a:r>
              <a:rPr lang="en-US" sz="3200" dirty="0" smtClean="0"/>
              <a:t>) Phased Implementation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747731"/>
            <a:ext cx="7620000" cy="1981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Full implementation no later than the end FY20Q1 is mandated under 5 </a:t>
            </a:r>
            <a:r>
              <a:rPr lang="en-US" sz="1600" dirty="0"/>
              <a:t>USC 11001 (Enhanced Personnel Security Program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800" dirty="0" smtClean="0"/>
              <a:t>FY17-18</a:t>
            </a:r>
          </a:p>
          <a:p>
            <a:pPr lvl="1"/>
            <a:r>
              <a:rPr lang="en-US" sz="1600" dirty="0" smtClean="0"/>
              <a:t>Mandate was to conduct a single credit bureau and FBI non-technical criminal name check on 5% of the Tier 5 population</a:t>
            </a:r>
          </a:p>
          <a:p>
            <a:pPr lvl="1"/>
            <a:r>
              <a:rPr lang="en-US" sz="1600" dirty="0" smtClean="0"/>
              <a:t>DOE used NBIB to conduct 6,048 checks and no issues of an adjudicative concern were noted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dirty="0" smtClean="0"/>
              <a:t>FY19</a:t>
            </a:r>
            <a:endParaRPr lang="en-US" sz="1800" dirty="0"/>
          </a:p>
          <a:p>
            <a:pPr lvl="1"/>
            <a:r>
              <a:rPr lang="en-US" sz="1600" dirty="0" smtClean="0"/>
              <a:t>DOE chose to move to the ODNI CE System</a:t>
            </a:r>
          </a:p>
          <a:p>
            <a:pPr lvl="1"/>
            <a:r>
              <a:rPr lang="en-US" sz="1600" dirty="0" smtClean="0"/>
              <a:t>The mandate is unchanged from FY17-18</a:t>
            </a:r>
          </a:p>
          <a:p>
            <a:pPr lvl="1"/>
            <a:r>
              <a:rPr lang="en-US" sz="1600" dirty="0" smtClean="0"/>
              <a:t>The Secretary directed that the entire cleared population (Tier 3 and Tier 5) will be enrolled no later than the end of FY20Q1 (December 31, 2019</a:t>
            </a:r>
            <a:r>
              <a:rPr lang="en-US" sz="1400" dirty="0" smtClean="0"/>
              <a:t>) </a:t>
            </a:r>
          </a:p>
          <a:p>
            <a:pPr lvl="2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15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52238"/>
            <a:ext cx="8610600" cy="655638"/>
          </a:xfrm>
        </p:spPr>
        <p:txBody>
          <a:bodyPr>
            <a:noAutofit/>
          </a:bodyPr>
          <a:lstStyle/>
          <a:p>
            <a:r>
              <a:rPr lang="en-US" sz="3200" dirty="0" smtClean="0"/>
              <a:t>National Priorities/Initiatives</a:t>
            </a:r>
            <a:br>
              <a:rPr lang="en-US" sz="3200" dirty="0" smtClean="0"/>
            </a:br>
            <a:r>
              <a:rPr lang="en-US" sz="3200" dirty="0" smtClean="0"/>
              <a:t>(SEAD 7)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Security Executive Agent Directive (SEAD) 7, </a:t>
            </a:r>
            <a:r>
              <a:rPr lang="en-US" sz="1800" i="1" dirty="0" smtClean="0">
                <a:latin typeface="+mn-lt"/>
                <a:cs typeface="Times New Roman" panose="02020603050405020304" pitchFamily="18" charset="0"/>
              </a:rPr>
              <a:t> Reciprocity of Personnel Security Investigations and Adjudications</a:t>
            </a:r>
          </a:p>
          <a:p>
            <a:endParaRPr lang="en-US" sz="1800" b="0" dirty="0" smtClean="0">
              <a:latin typeface="+mn-lt"/>
              <a:cs typeface="Times New Roman" panose="02020603050405020304" pitchFamily="18" charset="0"/>
            </a:endParaRP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On </a:t>
            </a:r>
            <a:r>
              <a:rPr lang="en-US" sz="1800" b="0" dirty="0" smtClean="0">
                <a:latin typeface="Calibri" panose="020F0502020204030204" pitchFamily="34" charset="0"/>
              </a:rPr>
              <a:t>November 9, 2018, </a:t>
            </a:r>
            <a:r>
              <a:rPr lang="en-US" sz="1800" b="0" dirty="0">
                <a:latin typeface="Calibri" panose="020F0502020204030204" pitchFamily="34" charset="0"/>
              </a:rPr>
              <a:t>the </a:t>
            </a:r>
            <a:r>
              <a:rPr lang="en-US" sz="1800" b="0" dirty="0" smtClean="0">
                <a:latin typeface="Calibri" panose="020F0502020204030204" pitchFamily="34" charset="0"/>
              </a:rPr>
              <a:t>DNI, </a:t>
            </a:r>
            <a:r>
              <a:rPr lang="en-US" sz="1800" b="0" dirty="0">
                <a:latin typeface="Calibri" panose="020F0502020204030204" pitchFamily="34" charset="0"/>
              </a:rPr>
              <a:t>in his capacity as the </a:t>
            </a:r>
            <a:r>
              <a:rPr lang="en-US" sz="1800" b="0" dirty="0" smtClean="0">
                <a:latin typeface="Calibri" panose="020F0502020204030204" pitchFamily="34" charset="0"/>
              </a:rPr>
              <a:t>SecEA </a:t>
            </a:r>
            <a:r>
              <a:rPr lang="en-US" sz="1800" b="0" dirty="0">
                <a:latin typeface="Calibri" panose="020F0502020204030204" pitchFamily="34" charset="0"/>
              </a:rPr>
              <a:t>for the Federal Government, approved SEAD 3 with an effective date of </a:t>
            </a:r>
            <a:r>
              <a:rPr lang="en-US" sz="1800" b="0" dirty="0" smtClean="0">
                <a:latin typeface="Calibri" panose="020F0502020204030204" pitchFamily="34" charset="0"/>
              </a:rPr>
              <a:t>November 9, 2018 </a:t>
            </a:r>
            <a:endParaRPr lang="en-US" sz="1800" b="0" dirty="0">
              <a:latin typeface="Calibri" panose="020F0502020204030204" pitchFamily="34" charset="0"/>
            </a:endParaRPr>
          </a:p>
          <a:p>
            <a:pPr lvl="1"/>
            <a:endParaRPr lang="en-US" sz="1800" b="0" dirty="0" smtClean="0">
              <a:latin typeface="+mn-lt"/>
            </a:endParaRPr>
          </a:p>
          <a:p>
            <a:pPr lvl="1"/>
            <a:r>
              <a:rPr lang="en-US" sz="1800" b="0" dirty="0" smtClean="0">
                <a:latin typeface="+mn-lt"/>
              </a:rPr>
              <a:t>SEAD 7 establishes </a:t>
            </a:r>
            <a:r>
              <a:rPr lang="en-US" sz="1800" b="0" dirty="0">
                <a:latin typeface="+mn-lt"/>
              </a:rPr>
              <a:t>requirements for reciprocal acceptance of national security background investigations and national security eligibility adjudications for initial or continued eligibility for access to classified information or eligibility to hold a sensitive </a:t>
            </a:r>
            <a:r>
              <a:rPr lang="en-US" sz="1800" b="0" dirty="0" smtClean="0">
                <a:latin typeface="+mn-lt"/>
              </a:rPr>
              <a:t>position  </a:t>
            </a:r>
          </a:p>
          <a:p>
            <a:pPr lvl="1"/>
            <a:endParaRPr lang="en-US" sz="1800" b="0" dirty="0" smtClean="0">
              <a:latin typeface="+mn-lt"/>
            </a:endParaRPr>
          </a:p>
          <a:p>
            <a:pPr lvl="1"/>
            <a:r>
              <a:rPr lang="en-US" sz="1800" b="0" dirty="0" smtClean="0">
                <a:latin typeface="+mn-lt"/>
              </a:rPr>
              <a:t>Implementation is relatively transparent </a:t>
            </a:r>
            <a:r>
              <a:rPr lang="en-US" sz="1800" b="0" dirty="0">
                <a:latin typeface="+mn-lt"/>
              </a:rPr>
              <a:t>to you </a:t>
            </a:r>
            <a:r>
              <a:rPr lang="en-US" sz="1800" b="0" dirty="0" smtClean="0">
                <a:latin typeface="+mn-lt"/>
              </a:rPr>
              <a:t>unless </a:t>
            </a:r>
            <a:r>
              <a:rPr lang="en-US" sz="1800" b="0" dirty="0">
                <a:latin typeface="+mn-lt"/>
              </a:rPr>
              <a:t>you work in a </a:t>
            </a:r>
            <a:r>
              <a:rPr lang="en-US" sz="1800" b="0" dirty="0" smtClean="0">
                <a:latin typeface="+mn-lt"/>
              </a:rPr>
              <a:t>CPSO </a:t>
            </a:r>
          </a:p>
          <a:p>
            <a:pPr lvl="2"/>
            <a:endParaRPr lang="en-US" sz="1800" b="0" dirty="0" smtClean="0">
              <a:latin typeface="+mn-lt"/>
              <a:cs typeface="Times New Roman" panose="02020603050405020304" pitchFamily="18" charset="0"/>
            </a:endParaRPr>
          </a:p>
          <a:p>
            <a:pPr lvl="1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Status:</a:t>
            </a:r>
          </a:p>
          <a:p>
            <a:pPr lvl="2"/>
            <a:r>
              <a:rPr lang="en-US" sz="1800" b="0" dirty="0">
                <a:latin typeface="+mn-lt"/>
                <a:cs typeface="Times New Roman" panose="02020603050405020304" pitchFamily="18" charset="0"/>
              </a:rPr>
              <a:t>AU-53 is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requesting the Deputy Secretary’s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approval to update part of DOE O 472.2 as a policy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memorandum </a:t>
            </a:r>
            <a:endParaRPr lang="en-US" sz="1800" b="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1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52238"/>
            <a:ext cx="8610600" cy="655638"/>
          </a:xfrm>
        </p:spPr>
        <p:txBody>
          <a:bodyPr>
            <a:noAutofit/>
          </a:bodyPr>
          <a:lstStyle/>
          <a:p>
            <a:r>
              <a:rPr lang="en-US" sz="3200" dirty="0" smtClean="0"/>
              <a:t>National Priorities/Initiatives</a:t>
            </a:r>
            <a:br>
              <a:rPr lang="en-US" sz="3200" dirty="0" smtClean="0"/>
            </a:br>
            <a:r>
              <a:rPr lang="en-US" sz="3200" dirty="0" smtClean="0"/>
              <a:t>(SEAD 8)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77053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Security Executive Agent Directive (SEAD) 8, </a:t>
            </a:r>
            <a:r>
              <a:rPr lang="en-US" sz="1800" i="1" dirty="0" smtClean="0">
                <a:latin typeface="+mn-lt"/>
                <a:cs typeface="Times New Roman" panose="02020603050405020304" pitchFamily="18" charset="0"/>
              </a:rPr>
              <a:t> Temporary Eligibility</a:t>
            </a:r>
            <a:endParaRPr lang="en-US" sz="1800" b="0" dirty="0" smtClean="0">
              <a:latin typeface="+mn-lt"/>
              <a:cs typeface="Times New Roman" panose="02020603050405020304" pitchFamily="18" charset="0"/>
            </a:endParaRPr>
          </a:p>
          <a:p>
            <a:pPr lvl="1"/>
            <a:r>
              <a:rPr lang="en-US" sz="1600" b="0" dirty="0">
                <a:latin typeface="+mn-lt"/>
              </a:rPr>
              <a:t>What is SEAD </a:t>
            </a:r>
            <a:r>
              <a:rPr lang="en-US" sz="1600" b="0" dirty="0" smtClean="0">
                <a:latin typeface="+mn-lt"/>
              </a:rPr>
              <a:t>8? </a:t>
            </a:r>
          </a:p>
          <a:p>
            <a:pPr lvl="2"/>
            <a:r>
              <a:rPr lang="en-US" sz="1800" b="0" dirty="0" smtClean="0">
                <a:latin typeface="+mn-lt"/>
              </a:rPr>
              <a:t>The </a:t>
            </a:r>
            <a:r>
              <a:rPr lang="en-US" sz="1800" b="0" dirty="0">
                <a:latin typeface="+mn-lt"/>
              </a:rPr>
              <a:t>DNI, in his capacity as the SecEA for the Federal Government, </a:t>
            </a:r>
            <a:r>
              <a:rPr lang="en-US" sz="1800" b="0" dirty="0" smtClean="0">
                <a:latin typeface="+mn-lt"/>
              </a:rPr>
              <a:t>is currently in the process of reviewing the draft SEAD 8 This directive establishes </a:t>
            </a:r>
            <a:r>
              <a:rPr lang="en-US" sz="1800" b="0" dirty="0">
                <a:latin typeface="+mn-lt"/>
              </a:rPr>
              <a:t>policy and requirements for authorizing temporary (often referred to as interim) eligibility which includes temporary access to classified information, temporary access to a higher level of classified information, one-time access to classified information, temporary eligibility to hold a sensitive position, and temporary eligibility to hold a higher level sensitive </a:t>
            </a:r>
            <a:r>
              <a:rPr lang="en-US" sz="1800" b="0" dirty="0" smtClean="0">
                <a:latin typeface="+mn-lt"/>
              </a:rPr>
              <a:t>position. </a:t>
            </a:r>
          </a:p>
          <a:p>
            <a:pPr lvl="1"/>
            <a:endParaRPr lang="en-US" sz="1800" b="0" dirty="0" smtClean="0">
              <a:latin typeface="+mn-lt"/>
              <a:cs typeface="Times New Roman" panose="02020603050405020304" pitchFamily="18" charset="0"/>
            </a:endParaRPr>
          </a:p>
          <a:p>
            <a:pPr lvl="1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Status:</a:t>
            </a:r>
          </a:p>
          <a:p>
            <a:pPr lvl="2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The SecEA is adjudicating comments</a:t>
            </a:r>
          </a:p>
          <a:p>
            <a:pPr lvl="2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Release/effective date is to be determined</a:t>
            </a:r>
          </a:p>
          <a:p>
            <a:pPr marL="685800" lvl="2" indent="0">
              <a:buNone/>
            </a:pPr>
            <a:endParaRPr lang="en-US" sz="1800" b="0" dirty="0" smtClean="0">
              <a:latin typeface="+mn-lt"/>
              <a:cs typeface="Times New Roman" panose="02020603050405020304" pitchFamily="18" charset="0"/>
            </a:endParaRPr>
          </a:p>
          <a:p>
            <a:pPr lvl="1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Impact:  We will have clearer guidance on what we now call Interim Security Clearances and Temporary Security Clearance Upgrades</a:t>
            </a:r>
          </a:p>
          <a:p>
            <a:pPr marL="171450" lvl="1" indent="0">
              <a:buNone/>
            </a:pPr>
            <a:endParaRPr lang="en-US" sz="1800" b="0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35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019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Official Use Only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418652"/>
            <a:ext cx="3475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QUESTIONS</a:t>
            </a:r>
            <a:endParaRPr lang="en-US" sz="5400" b="0" cap="none" spc="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757" y="1379271"/>
            <a:ext cx="2667000" cy="2844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79030" y="4533425"/>
            <a:ext cx="5814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POC:  Tracy Kindle </a:t>
            </a:r>
            <a:r>
              <a:rPr lang="en-US" dirty="0" smtClean="0"/>
              <a:t>Main </a:t>
            </a:r>
            <a:r>
              <a:rPr lang="en-US" dirty="0" smtClean="0"/>
              <a:t>number: 202-586-3249</a:t>
            </a:r>
          </a:p>
          <a:p>
            <a:pPr algn="ctr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OfficeofDepartmentalPersonnelSecurity@hq.doe.gov</a:t>
            </a:r>
            <a:endParaRPr lang="en-US" dirty="0" smtClean="0"/>
          </a:p>
          <a:p>
            <a:pPr algn="ctr"/>
            <a:r>
              <a:rPr lang="en-US" dirty="0"/>
              <a:t>	</a:t>
            </a:r>
            <a:endParaRPr lang="en-US" dirty="0" smtClean="0"/>
          </a:p>
          <a:p>
            <a:pPr algn="ctr"/>
            <a:r>
              <a:rPr lang="en-US" dirty="0"/>
              <a:t>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0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52238"/>
            <a:ext cx="8686800" cy="65563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3200" dirty="0"/>
          </a:p>
        </p:txBody>
      </p:sp>
      <p:sp>
        <p:nvSpPr>
          <p:cNvPr id="4" name="TextBox 11"/>
          <p:cNvSpPr txBox="1">
            <a:spLocks noGrp="1"/>
          </p:cNvSpPr>
          <p:nvPr>
            <p:ph idx="1"/>
          </p:nvPr>
        </p:nvSpPr>
        <p:spPr>
          <a:xfrm>
            <a:off x="533400" y="1447800"/>
            <a:ext cx="7924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  <a:cs typeface="Times New Roman" panose="02020603050405020304" pitchFamily="18" charset="0"/>
              </a:rPr>
              <a:t>Organizational Structure</a:t>
            </a:r>
          </a:p>
          <a:p>
            <a:pPr lvl="1" indent="-342900">
              <a:buFont typeface="Arial" panose="020B0604020202020204" pitchFamily="34" charset="0"/>
              <a:buChar char="•"/>
            </a:pPr>
            <a:endParaRPr lang="en-US" sz="2000" b="0" dirty="0" smtClean="0">
              <a:latin typeface="+mn-lt"/>
              <a:cs typeface="Times New Roman" panose="02020603050405020304" pitchFamily="18" charset="0"/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  <a:cs typeface="Times New Roman" panose="02020603050405020304" pitchFamily="18" charset="0"/>
              </a:rPr>
              <a:t>Priorities/Initiatives</a:t>
            </a:r>
          </a:p>
          <a:p>
            <a:pPr marL="971550" lvl="2" indent="-342900">
              <a:buFont typeface="Calibri" panose="020F0502020204030204" pitchFamily="34" charset="0"/>
              <a:buChar char="‒"/>
            </a:pP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Intelligence Reform and Terrorist Prevention Act of 2004</a:t>
            </a:r>
          </a:p>
          <a:p>
            <a:pPr marL="971550" lvl="2" indent="-342900">
              <a:buFont typeface="Calibri" panose="020F0502020204030204" pitchFamily="34" charset="0"/>
              <a:buChar char="‒"/>
            </a:pP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NBIB Transition and Case Inventory</a:t>
            </a:r>
          </a:p>
          <a:p>
            <a:pPr marL="971550" lvl="2" indent="-342900">
              <a:buFont typeface="Calibri" panose="020F0502020204030204" pitchFamily="34" charset="0"/>
              <a:buChar char="‒"/>
            </a:pP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Dual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Citizenship Guidance</a:t>
            </a:r>
          </a:p>
          <a:p>
            <a:pPr marL="971550" lvl="2" indent="-342900">
              <a:buFont typeface="Calibri" panose="020F0502020204030204" pitchFamily="34" charset="0"/>
              <a:buChar char="‒"/>
            </a:pPr>
            <a:endParaRPr lang="en-US" sz="1800" b="0" dirty="0" smtClean="0"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b="0" dirty="0" smtClean="0"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  <a:cs typeface="Times New Roman" panose="02020603050405020304" pitchFamily="18" charset="0"/>
              </a:rPr>
              <a:t>National Priorities/Initiatives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sz="1800" b="0" dirty="0">
                <a:latin typeface="+mn-lt"/>
                <a:cs typeface="Times New Roman" panose="02020603050405020304" pitchFamily="18" charset="0"/>
              </a:rPr>
              <a:t> DOE O 472.2 Policy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SEAD 3 “Reporting Requirements”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sz="1800" b="0" dirty="0">
                <a:latin typeface="+mn-lt"/>
                <a:cs typeface="Times New Roman" panose="02020603050405020304" pitchFamily="18" charset="0"/>
              </a:rPr>
              <a:t>SEAD 6 “Continuous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Evaluation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SEAD 7 “Reciprocity”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SEAD 8 “Draft Temporary Eligibility”</a:t>
            </a:r>
          </a:p>
          <a:p>
            <a:pPr marL="571500" lvl="1" indent="-457200">
              <a:buFont typeface="Arial" panose="020B0604020202020204" pitchFamily="34" charset="0"/>
              <a:buChar char="•"/>
            </a:pPr>
            <a:endParaRPr lang="en-US" sz="2000" b="0" dirty="0" smtClean="0">
              <a:latin typeface="+mn-lt"/>
              <a:cs typeface="Times New Roman" panose="02020603050405020304" pitchFamily="18" charset="0"/>
            </a:endParaRPr>
          </a:p>
          <a:p>
            <a:pPr marL="571500" lvl="1" indent="-4572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  <a:cs typeface="Times New Roman" panose="02020603050405020304" pitchFamily="18" charset="0"/>
              </a:rPr>
              <a:t>Questions</a:t>
            </a:r>
            <a:endParaRPr lang="en-US" sz="2000" b="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0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Organizational Structure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298966"/>
              </p:ext>
            </p:extLst>
          </p:nvPr>
        </p:nvGraphicFramePr>
        <p:xfrm>
          <a:off x="457200" y="1229141"/>
          <a:ext cx="8286751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5724941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*Contractors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6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685800"/>
            <a:ext cx="6991350" cy="655638"/>
          </a:xfrm>
        </p:spPr>
        <p:txBody>
          <a:bodyPr>
            <a:noAutofit/>
          </a:bodyPr>
          <a:lstStyle/>
          <a:p>
            <a:r>
              <a:rPr lang="en-US" sz="3200" dirty="0" smtClean="0"/>
              <a:t>Priorities/Initiatives</a:t>
            </a:r>
            <a:br>
              <a:rPr lang="en-US" sz="3200" dirty="0" smtClean="0"/>
            </a:br>
            <a:r>
              <a:rPr lang="en-US" sz="3200" dirty="0" smtClean="0"/>
              <a:t>Intelligence Reform and Terrorism Prevention Act (IRTPA) of 2004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3506787"/>
            <a:ext cx="8367770" cy="2743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For performance management purposes, we have always measured the fastest 90% of clearance determinations.  However, timeliness goals have changed over time</a:t>
            </a:r>
          </a:p>
          <a:p>
            <a:pPr lvl="1"/>
            <a:r>
              <a:rPr lang="en-US" sz="1800" dirty="0" smtClean="0"/>
              <a:t>Original IRTPA – Investigate: 40 days; Adjudicate: 20 days</a:t>
            </a:r>
          </a:p>
          <a:p>
            <a:pPr lvl="1"/>
            <a:r>
              <a:rPr lang="en-US" sz="1800" dirty="0" smtClean="0"/>
              <a:t>In 2008 the Joint Security and Suitability Reform Team added a goal for the Initiate phase (14 days) and established an overall End-to-End goal (74 days); as we; as setting goals for reinvestigations</a:t>
            </a:r>
          </a:p>
          <a:p>
            <a:pPr lvl="1"/>
            <a:r>
              <a:rPr lang="en-US" sz="1800" dirty="0" smtClean="0"/>
              <a:t>In 2012, the Director of National Intelligence expanded the investigative goal to 80 days for SSBIs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07189"/>
              </p:ext>
            </p:extLst>
          </p:nvPr>
        </p:nvGraphicFramePr>
        <p:xfrm>
          <a:off x="614418" y="1905000"/>
          <a:ext cx="8058151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5898"/>
                <a:gridCol w="1412253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DOE Cleared Population (including OGA)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as of February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105,809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Pending Investigation</a:t>
                      </a:r>
                      <a:r>
                        <a:rPr lang="en-US" baseline="0" dirty="0" smtClean="0"/>
                        <a:t>s at NBIB as of February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17,577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Interim</a:t>
                      </a:r>
                      <a:r>
                        <a:rPr lang="en-US" baseline="0" dirty="0" smtClean="0"/>
                        <a:t> Clearances at DOE as of February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552238"/>
            <a:ext cx="8210551" cy="655638"/>
          </a:xfrm>
        </p:spPr>
        <p:txBody>
          <a:bodyPr>
            <a:noAutofit/>
          </a:bodyPr>
          <a:lstStyle/>
          <a:p>
            <a:r>
              <a:rPr lang="en-US" sz="3200" dirty="0" smtClean="0"/>
              <a:t>Priorities/Initiatives</a:t>
            </a:r>
            <a:br>
              <a:rPr lang="en-US" sz="3200" dirty="0" smtClean="0"/>
            </a:br>
            <a:r>
              <a:rPr lang="en-US" sz="3200" dirty="0" smtClean="0"/>
              <a:t>IRTPA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54192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sz="2000" b="0" dirty="0">
              <a:latin typeface="+mn-lt"/>
            </a:endParaRPr>
          </a:p>
          <a:p>
            <a:endParaRPr lang="en-US" sz="2000" b="0" dirty="0">
              <a:latin typeface="+mn-lt"/>
              <a:cs typeface="Times New Roman" panose="02020603050405020304" pitchFamily="18" charset="0"/>
            </a:endParaRPr>
          </a:p>
          <a:p>
            <a:pPr marL="685800" lvl="2" indent="0">
              <a:buNone/>
            </a:pPr>
            <a:endParaRPr lang="en-US" sz="2000" b="0" dirty="0" smtClean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23418"/>
              </p:ext>
            </p:extLst>
          </p:nvPr>
        </p:nvGraphicFramePr>
        <p:xfrm>
          <a:off x="366309" y="1923524"/>
          <a:ext cx="8386819" cy="2598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602"/>
                <a:gridCol w="1375515"/>
                <a:gridCol w="1060293"/>
                <a:gridCol w="1308649"/>
                <a:gridCol w="1451932"/>
                <a:gridCol w="1432828"/>
              </a:tblGrid>
              <a:tr h="9209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Investigation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Submissions returned for correction (Quality)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Initiate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Investigate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Adjudicate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End-to-End</a:t>
                      </a:r>
                      <a:endParaRPr lang="en-US" sz="1600" dirty="0"/>
                    </a:p>
                  </a:txBody>
                  <a:tcPr/>
                </a:tc>
              </a:tr>
              <a:tr h="373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Initial Secret (L)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129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164 days</a:t>
                      </a:r>
                      <a:endParaRPr lang="en-US" sz="1600" dirty="0"/>
                    </a:p>
                  </a:txBody>
                  <a:tcPr/>
                </a:tc>
              </a:tr>
              <a:tr h="373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Initial Top Secret (Q)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288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326 days</a:t>
                      </a:r>
                      <a:endParaRPr lang="en-US" sz="1600" dirty="0"/>
                    </a:p>
                  </a:txBody>
                  <a:tcPr/>
                </a:tc>
              </a:tr>
              <a:tr h="373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Reinvestigations (Q&amp;L)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381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414 days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50354" y="1514640"/>
            <a:ext cx="211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 of end of FY19Q1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724313"/>
            <a:ext cx="83776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IRTPA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Quality (all L &amp;Q) </a:t>
            </a:r>
            <a:r>
              <a:rPr lang="en-US" sz="1600" dirty="0" smtClean="0"/>
              <a:t>– &lt;5% 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Initiate: Initial L &amp; Q – 14 days; Reinvestigations – 15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Investigate: Initial L 40 days; Initial Q – 80 days; Reinvestigations (L &amp; Q) – 150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Adjudicate: Initial L &amp; Q – 20 days; Reinvestigations (L &amp; Q) – 30 days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7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NBIB Transition &amp; Case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7924800" cy="472440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Following the FY17 NDAA mandate to move 70% of the NBIB background investigation mission to </a:t>
            </a:r>
            <a:r>
              <a:rPr lang="en-US" dirty="0" smtClean="0"/>
              <a:t>DoD</a:t>
            </a:r>
            <a:r>
              <a:rPr lang="en-US" dirty="0"/>
              <a:t>, it was decided that it was best for all of government to keep the background investigation mission together, rather than bifurcate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a result, efforts </a:t>
            </a:r>
            <a:r>
              <a:rPr lang="en-US" dirty="0" smtClean="0"/>
              <a:t>began </a:t>
            </a:r>
            <a:r>
              <a:rPr lang="en-US" dirty="0"/>
              <a:t>to transfer 100% of NBIB’s investigative function to </a:t>
            </a:r>
            <a:r>
              <a:rPr lang="en-US" dirty="0" smtClean="0"/>
              <a:t>DoD</a:t>
            </a:r>
          </a:p>
          <a:p>
            <a:pPr lvl="1"/>
            <a:r>
              <a:rPr lang="en-US" dirty="0" smtClean="0"/>
              <a:t>The Executive Order to solidify is in review at the Department of Justice and will move to the Executive Office of the President for signature</a:t>
            </a:r>
          </a:p>
          <a:p>
            <a:pPr lvl="0"/>
            <a:r>
              <a:rPr lang="en-US" dirty="0" smtClean="0"/>
              <a:t>DoD </a:t>
            </a:r>
            <a:r>
              <a:rPr lang="en-US" dirty="0"/>
              <a:t>and OPM have developed critical path </a:t>
            </a:r>
            <a:r>
              <a:rPr lang="en-US" dirty="0" smtClean="0"/>
              <a:t>milestones; </a:t>
            </a:r>
            <a:r>
              <a:rPr lang="en-US" dirty="0"/>
              <a:t>agreed upon the </a:t>
            </a:r>
            <a:r>
              <a:rPr lang="en-US" dirty="0" smtClean="0"/>
              <a:t>governance; </a:t>
            </a:r>
            <a:r>
              <a:rPr lang="en-US" dirty="0"/>
              <a:t>developed a joint transfer plan and draft plan of action and milestones, and established joint transfer functional teams (e.g. HR, Finance, IT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In </a:t>
            </a:r>
            <a:r>
              <a:rPr lang="en-US" dirty="0"/>
              <a:t>taking on an expanded mission, DSS will be renamed to the “Defense Counterintelligence and Security Agency” </a:t>
            </a:r>
          </a:p>
          <a:p>
            <a:pPr lvl="0"/>
            <a:r>
              <a:rPr lang="en-US" dirty="0" smtClean="0"/>
              <a:t>DoD </a:t>
            </a:r>
            <a:r>
              <a:rPr lang="en-US" dirty="0"/>
              <a:t>continues to be responsible for building the enterprise-wide IT systems (NBIS)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9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190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 its peak in April 2018, NBIB’s background investigation inventory was approximately 725,000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Following </a:t>
            </a:r>
            <a:r>
              <a:rPr lang="en-US" dirty="0"/>
              <a:t>the issuance of an Executive Correspondence from the </a:t>
            </a:r>
            <a:r>
              <a:rPr lang="en-US" dirty="0" smtClean="0"/>
              <a:t>Executive Agents; </a:t>
            </a:r>
            <a:r>
              <a:rPr lang="en-US" dirty="0"/>
              <a:t>business process reengineering efforts at </a:t>
            </a:r>
            <a:r>
              <a:rPr lang="en-US" dirty="0" smtClean="0"/>
              <a:t>NBIB; </a:t>
            </a:r>
            <a:r>
              <a:rPr lang="en-US" dirty="0"/>
              <a:t>and the deployment of new capabilities at </a:t>
            </a:r>
            <a:r>
              <a:rPr lang="en-US" dirty="0" smtClean="0"/>
              <a:t>DoD </a:t>
            </a:r>
            <a:r>
              <a:rPr lang="en-US" dirty="0"/>
              <a:t>the inventory has decreased by 24% to 550,362 cases </a:t>
            </a:r>
            <a:r>
              <a:rPr lang="en-US" i="1" dirty="0"/>
              <a:t>(as of 28 </a:t>
            </a:r>
            <a:r>
              <a:rPr lang="en-US" i="1" dirty="0" smtClean="0"/>
              <a:t>February)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5450" y="615949"/>
            <a:ext cx="699135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NBIB Transition &amp; Case Inventory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8201"/>
            <a:ext cx="8077200" cy="467178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615949"/>
            <a:ext cx="79248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Dual Citizenship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5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52238"/>
            <a:ext cx="8610600" cy="971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National Priorities/Initiatives</a:t>
            </a:r>
            <a:br>
              <a:rPr lang="en-US" sz="3200" dirty="0" smtClean="0"/>
            </a:br>
            <a:r>
              <a:rPr lang="en-US" sz="3200" dirty="0" smtClean="0"/>
              <a:t>DOE O 472.2, Personnel Security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8587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sz="18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AU-53 is always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collecting input from the eight Cognizant Personnel Security Offices (CPSOs) for the revision to the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Order as policy issues are brought to light</a:t>
            </a:r>
          </a:p>
          <a:p>
            <a:endParaRPr lang="en-US" sz="1800" b="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Plan is to conduct a complete revision of the Order this year</a:t>
            </a:r>
          </a:p>
          <a:p>
            <a:endParaRPr lang="en-US" sz="1800" b="0" dirty="0" smtClean="0">
              <a:latin typeface="+mn-lt"/>
              <a:cs typeface="Times New Roman" panose="02020603050405020304" pitchFamily="18" charset="0"/>
            </a:endParaRPr>
          </a:p>
          <a:p>
            <a:pPr lvl="2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In order to do that we established an team of personnel comprised </a:t>
            </a:r>
            <a:r>
              <a:rPr lang="en-US" sz="1800" b="0" dirty="0">
                <a:latin typeface="+mn-lt"/>
                <a:cs typeface="Times New Roman" panose="02020603050405020304" pitchFamily="18" charset="0"/>
              </a:rPr>
              <a:t>of subject matter experts from the CPSOs and other stakeholders </a:t>
            </a:r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to ensure the next Order revision meets the intent of current policies</a:t>
            </a:r>
          </a:p>
          <a:p>
            <a:pPr lvl="2"/>
            <a:endParaRPr lang="en-US" sz="1800" b="0" dirty="0" smtClean="0">
              <a:latin typeface="+mn-lt"/>
              <a:cs typeface="Times New Roman" panose="02020603050405020304" pitchFamily="18" charset="0"/>
            </a:endParaRPr>
          </a:p>
          <a:p>
            <a:pPr lvl="2"/>
            <a:r>
              <a:rPr lang="en-US" sz="1800" b="0" dirty="0" smtClean="0">
                <a:latin typeface="+mn-lt"/>
                <a:cs typeface="Times New Roman" panose="02020603050405020304" pitchFamily="18" charset="0"/>
              </a:rPr>
              <a:t>Intent is to meet with the SME during the 2019 Personnel Security Workshop</a:t>
            </a:r>
            <a:endParaRPr lang="en-US" sz="1800" b="0" dirty="0">
              <a:latin typeface="+mn-lt"/>
              <a:cs typeface="Times New Roman" panose="02020603050405020304" pitchFamily="18" charset="0"/>
            </a:endParaRPr>
          </a:p>
          <a:p>
            <a:endParaRPr lang="en-US" sz="1800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1600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b="0" dirty="0">
              <a:latin typeface="+mn-lt"/>
            </a:endParaRPr>
          </a:p>
          <a:p>
            <a:endParaRPr lang="en-US" sz="2000" b="0" dirty="0">
              <a:latin typeface="+mn-lt"/>
              <a:cs typeface="Times New Roman" panose="02020603050405020304" pitchFamily="18" charset="0"/>
            </a:endParaRPr>
          </a:p>
          <a:p>
            <a:pPr marL="685800" lvl="2" indent="0">
              <a:buNone/>
            </a:pPr>
            <a:endParaRPr lang="en-US" sz="2000" b="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1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3975</TotalTime>
  <Words>1551</Words>
  <Application>Microsoft Office PowerPoint</Application>
  <PresentationFormat>On-screen Show (4:3)</PresentationFormat>
  <Paragraphs>217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Franklin Gothic Medium</vt:lpstr>
      <vt:lpstr>Times New Roman</vt:lpstr>
      <vt:lpstr>Office Theme</vt:lpstr>
      <vt:lpstr>Office of Departmental Personnel Security (AU-53)  April 23-25, 2019</vt:lpstr>
      <vt:lpstr>Agenda</vt:lpstr>
      <vt:lpstr>Organizational Structure</vt:lpstr>
      <vt:lpstr>Priorities/Initiatives Intelligence Reform and Terrorism Prevention Act (IRTPA) of 2004</vt:lpstr>
      <vt:lpstr>Priorities/Initiatives IRTPA</vt:lpstr>
      <vt:lpstr>NBIB Transition &amp; Case Inventory</vt:lpstr>
      <vt:lpstr>PowerPoint Presentation</vt:lpstr>
      <vt:lpstr>PowerPoint Presentation</vt:lpstr>
      <vt:lpstr>National Priorities/Initiatives DOE O 472.2, Personnel Security </vt:lpstr>
      <vt:lpstr>National Priorities/Initiatives (SEAD 3)</vt:lpstr>
      <vt:lpstr>National Priorities/Initiatives (SEAD 3) cont.</vt:lpstr>
      <vt:lpstr>National Priorities/Initiatives (SEAD 6)</vt:lpstr>
      <vt:lpstr>National Priorities/Initiatives (SEAD 6) Phased Implementation</vt:lpstr>
      <vt:lpstr>National Priorities/Initiatives (SEAD 7)</vt:lpstr>
      <vt:lpstr>National Priorities/Initiatives (SEAD 8)</vt:lpstr>
      <vt:lpstr>PowerPoint Presentation</vt:lpstr>
    </vt:vector>
  </TitlesOfParts>
  <Company>U.S. Department of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kenney</dc:creator>
  <cp:lastModifiedBy>Kindle, Tracy</cp:lastModifiedBy>
  <cp:revision>438</cp:revision>
  <cp:lastPrinted>2019-02-20T14:17:59Z</cp:lastPrinted>
  <dcterms:created xsi:type="dcterms:W3CDTF">2014-06-16T14:14:15Z</dcterms:created>
  <dcterms:modified xsi:type="dcterms:W3CDTF">2019-04-15T14:31:12Z</dcterms:modified>
</cp:coreProperties>
</file>