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49" r:id="rId2"/>
    <p:sldId id="353" r:id="rId3"/>
    <p:sldId id="394" r:id="rId4"/>
    <p:sldId id="398" r:id="rId5"/>
    <p:sldId id="345" r:id="rId6"/>
    <p:sldId id="346" r:id="rId7"/>
    <p:sldId id="347" r:id="rId8"/>
    <p:sldId id="348" r:id="rId9"/>
    <p:sldId id="386" r:id="rId10"/>
    <p:sldId id="391" r:id="rId11"/>
    <p:sldId id="392" r:id="rId12"/>
    <p:sldId id="378" r:id="rId13"/>
    <p:sldId id="376" r:id="rId14"/>
    <p:sldId id="372" r:id="rId15"/>
    <p:sldId id="3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vall, Kim (CONTR)" initials="DK(" lastIdx="1" clrIdx="0">
    <p:extLst>
      <p:ext uri="{19B8F6BF-5375-455C-9EA6-DF929625EA0E}">
        <p15:presenceInfo xmlns:p15="http://schemas.microsoft.com/office/powerpoint/2012/main" userId="S-1-5-21-2844929807-1687724802-988633214-48227" providerId="AD"/>
      </p:ext>
    </p:extLst>
  </p:cmAuthor>
  <p:cmAuthor id="2" name="Loesch, Robert" initials="LR" lastIdx="1" clrIdx="1">
    <p:extLst>
      <p:ext uri="{19B8F6BF-5375-455C-9EA6-DF929625EA0E}">
        <p15:presenceInfo xmlns:p15="http://schemas.microsoft.com/office/powerpoint/2012/main" userId="S-1-5-21-2844929807-1687724802-988633214-20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642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DB4E3-E358-4911-9B23-EC8C9D1ABAEF}" type="datetimeFigureOut">
              <a:rPr lang="en-US" smtClean="0"/>
              <a:t>4/23/2019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BE83E-4772-4B94-A0FA-9C0F723775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946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06C9F-C146-443B-964C-53D01A9EC041}" type="datetimeFigureOut">
              <a:rPr lang="en-US" smtClean="0"/>
              <a:t>4/23/2019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88BCF-AB09-47BD-B1AF-8D0A04BFD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6111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88BCF-AB09-47BD-B1AF-8D0A04BFD8D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066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614F0-91B3-4F8A-BB32-1A68B464EB2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380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0" y="2130425"/>
            <a:ext cx="8382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21755" y="4267200"/>
            <a:ext cx="2297430" cy="1143000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tint val="75000"/>
                  </a:schemeClr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</a:p>
          <a:p>
            <a:r>
              <a:rPr lang="en-US" dirty="0" smtClean="0"/>
              <a:t>Title </a:t>
            </a:r>
          </a:p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 w="5715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pic>
        <p:nvPicPr>
          <p:cNvPr id="10" name="Picture 47" descr="DOE Color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407988"/>
            <a:ext cx="120967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kenney\AppData\Local\Microsoft\Windows\Temporary Internet Files\Content.Outlook\VSWERTPF\EHSS Logo new3 updated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581227"/>
            <a:ext cx="2186940" cy="97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1514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52601" y="552238"/>
            <a:ext cx="6991350" cy="655638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1"/>
            <a:ext cx="7924800" cy="2895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2450" y="6264275"/>
            <a:ext cx="142875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29538" y="6249987"/>
            <a:ext cx="957262" cy="365125"/>
          </a:xfrm>
        </p:spPr>
        <p:txBody>
          <a:bodyPr/>
          <a:lstStyle/>
          <a:p>
            <a:fld id="{421D647E-58E0-4ADB-9FE9-6A9683F2C6B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 w="5715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pic>
        <p:nvPicPr>
          <p:cNvPr id="8" name="Picture 47" descr="DOE Color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120967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2057400" y="62600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Franklin Gothic Medium" panose="020B0603020102020204" pitchFamily="34" charset="0"/>
              </a:rPr>
              <a:t>Office of Environment,</a:t>
            </a:r>
            <a:r>
              <a:rPr lang="en-US" baseline="0" dirty="0" smtClean="0">
                <a:latin typeface="Franklin Gothic Medium" panose="020B0603020102020204" pitchFamily="34" charset="0"/>
              </a:rPr>
              <a:t> Health, Safety and Security</a:t>
            </a:r>
            <a:endParaRPr lang="en-US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48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D647E-58E0-4ADB-9FE9-6A9683F2C6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427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john.leonard@nnsa.doe.gov" TargetMode="External"/><Relationship Id="rId2" Type="http://schemas.openxmlformats.org/officeDocument/2006/relationships/hyperlink" Target="mailto:carl.piechowski@hq.doe.gov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pir.doe.gov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Marc.Brooks@hq.doe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5219" y="2133600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EFCOG SSWG</a:t>
            </a:r>
            <a:b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Security Policy Update </a:t>
            </a:r>
            <a:b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4038600"/>
            <a:ext cx="6096000" cy="838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Marc A. Brooks, CPP, CISSP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Director, Office of Security Policy </a:t>
            </a:r>
          </a:p>
        </p:txBody>
      </p:sp>
    </p:spTree>
    <p:extLst>
      <p:ext uri="{BB962C8B-B14F-4D97-AF65-F5344CB8AC3E}">
        <p14:creationId xmlns:p14="http://schemas.microsoft.com/office/powerpoint/2010/main" val="49272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AU-50 Technical Standards</a:t>
            </a:r>
            <a:endParaRPr lang="en-US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4307780"/>
              </p:ext>
            </p:extLst>
          </p:nvPr>
        </p:nvGraphicFramePr>
        <p:xfrm>
          <a:off x="609600" y="1600199"/>
          <a:ext cx="7924800" cy="4689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600200"/>
              </a:tblGrid>
              <a:tr h="411486">
                <a:tc>
                  <a:txBody>
                    <a:bodyPr/>
                    <a:lstStyle/>
                    <a:p>
                      <a:pPr lvl="0"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PUBLISHED STANDARDS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DATE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64752">
                <a:tc>
                  <a:txBody>
                    <a:bodyPr/>
                    <a:lstStyle/>
                    <a:p>
                      <a:pPr lvl="0"/>
                      <a:r>
                        <a:rPr lang="en-US" sz="1200" b="1" dirty="0" smtClean="0"/>
                        <a:t>DOE-STD-1047-2008, Safety Functions and Other Features of Remotely Operated Weapon Systems (ROWS)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Sep 03, 2008 </a:t>
                      </a:r>
                      <a:endParaRPr lang="en-US" sz="1200" b="1" dirty="0"/>
                    </a:p>
                  </a:txBody>
                  <a:tcPr/>
                </a:tc>
              </a:tr>
              <a:tr h="315192">
                <a:tc>
                  <a:txBody>
                    <a:bodyPr/>
                    <a:lstStyle/>
                    <a:p>
                      <a:pPr lvl="0"/>
                      <a:r>
                        <a:rPr lang="en-US" sz="1200" b="1" dirty="0" smtClean="0"/>
                        <a:t>DOE-STD-1192-2010, </a:t>
                      </a:r>
                      <a:r>
                        <a:rPr lang="en-US" sz="1200" b="1" i="1" dirty="0" smtClean="0"/>
                        <a:t>Security Risk Management Technical Standard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Nov. 2017</a:t>
                      </a:r>
                      <a:endParaRPr lang="en-US" sz="1200" b="1" dirty="0"/>
                    </a:p>
                  </a:txBody>
                  <a:tcPr/>
                </a:tc>
              </a:tr>
              <a:tr h="449087">
                <a:tc>
                  <a:txBody>
                    <a:bodyPr/>
                    <a:lstStyle/>
                    <a:p>
                      <a:pPr lvl="0"/>
                      <a:r>
                        <a:rPr lang="en-US" sz="1200" b="1" dirty="0" smtClean="0"/>
                        <a:t>DOE-STD-1193-2010, Safety Functions and Other Features of Lethal Activated Denial Systems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Apr. 29, 2010 </a:t>
                      </a:r>
                      <a:endParaRPr lang="en-US" sz="1200" b="1" dirty="0"/>
                    </a:p>
                  </a:txBody>
                  <a:tcPr/>
                </a:tc>
              </a:tr>
              <a:tr h="308228">
                <a:tc>
                  <a:txBody>
                    <a:bodyPr/>
                    <a:lstStyle/>
                    <a:p>
                      <a:pPr lvl="0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DOE-STD-1194-2011, </a:t>
                      </a:r>
                      <a:r>
                        <a:rPr lang="en-US" sz="1200" b="1" i="1" dirty="0" smtClean="0">
                          <a:solidFill>
                            <a:schemeClr val="tx1"/>
                          </a:solidFill>
                        </a:rPr>
                        <a:t>Nuclear Materials Control and Accountability, chg 3 (under revision)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Oct. 2, 2013</a:t>
                      </a:r>
                      <a:endParaRPr lang="en-US" sz="1200" b="1" dirty="0"/>
                    </a:p>
                  </a:txBody>
                  <a:tcPr/>
                </a:tc>
              </a:tr>
              <a:tr h="315192">
                <a:tc>
                  <a:txBody>
                    <a:bodyPr/>
                    <a:lstStyle/>
                    <a:p>
                      <a:pPr lvl="0"/>
                      <a:r>
                        <a:rPr lang="en-US" sz="1200" b="1" dirty="0" smtClean="0"/>
                        <a:t>DOE-STD-1210-2012</a:t>
                      </a:r>
                      <a:r>
                        <a:rPr lang="en-US" sz="1200" b="1" i="1" dirty="0" smtClean="0"/>
                        <a:t>,</a:t>
                      </a:r>
                      <a:r>
                        <a:rPr lang="en-US" sz="1200" b="1" i="1" baseline="0" dirty="0" smtClean="0"/>
                        <a:t> Incidents of Security Concern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Oct. 1, 2012</a:t>
                      </a:r>
                      <a:endParaRPr lang="en-US" sz="1200" b="1" dirty="0"/>
                    </a:p>
                  </a:txBody>
                  <a:tcPr/>
                </a:tc>
              </a:tr>
              <a:tr h="347264">
                <a:tc>
                  <a:txBody>
                    <a:bodyPr/>
                    <a:lstStyle/>
                    <a:p>
                      <a:pPr lvl="0"/>
                      <a:r>
                        <a:rPr lang="en-US" sz="1200" b="1" dirty="0" smtClean="0"/>
                        <a:t>DOE-STD-1207-2012, </a:t>
                      </a:r>
                      <a:r>
                        <a:rPr lang="en-US" sz="1200" b="1" i="1" dirty="0" smtClean="0"/>
                        <a:t>Protection Program Defensive Planning for Fixed Facilities, chg 1</a:t>
                      </a:r>
                      <a:endParaRPr lang="en-US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Jan. 9, 2013</a:t>
                      </a:r>
                      <a:endParaRPr lang="en-US" sz="1200" b="1" dirty="0"/>
                    </a:p>
                  </a:txBody>
                  <a:tcPr/>
                </a:tc>
              </a:tr>
              <a:tr h="284429">
                <a:tc>
                  <a:txBody>
                    <a:bodyPr/>
                    <a:lstStyle/>
                    <a:p>
                      <a:pPr lvl="0"/>
                      <a:r>
                        <a:rPr lang="en-US" sz="1200" b="1" dirty="0" smtClean="0"/>
                        <a:t>DOE-HDBK-1213-2014, </a:t>
                      </a:r>
                      <a:r>
                        <a:rPr lang="en-US" sz="1200" b="1" i="1" dirty="0" smtClean="0"/>
                        <a:t>Protective Force Contingency Planning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July 22, 2014</a:t>
                      </a:r>
                      <a:endParaRPr lang="en-US" sz="1200" b="1" dirty="0"/>
                    </a:p>
                  </a:txBody>
                  <a:tcPr/>
                </a:tc>
              </a:tr>
              <a:tr h="464752">
                <a:tc>
                  <a:txBody>
                    <a:bodyPr/>
                    <a:lstStyle/>
                    <a:p>
                      <a:pPr lvl="0"/>
                      <a:r>
                        <a:rPr lang="en-US" sz="1200" b="1" dirty="0" smtClean="0"/>
                        <a:t>DOE-STD-1217-2016, </a:t>
                      </a:r>
                      <a:r>
                        <a:rPr lang="en-US" sz="1200" b="1" i="1" dirty="0" smtClean="0"/>
                        <a:t>Safeguards and Security Survey and Self-Assessment Planning, Conduct, and Reporting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Feb  24, 2016</a:t>
                      </a:r>
                      <a:endParaRPr lang="en-US" sz="1200" b="1" dirty="0"/>
                    </a:p>
                  </a:txBody>
                  <a:tcPr/>
                </a:tc>
              </a:tr>
              <a:tr h="464752">
                <a:tc>
                  <a:txBody>
                    <a:bodyPr/>
                    <a:lstStyle/>
                    <a:p>
                      <a:pPr lvl="0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DOE-STD-1219-2016, </a:t>
                      </a:r>
                      <a:r>
                        <a:rPr lang="en-US" sz="1200" b="1" i="1" dirty="0" smtClean="0"/>
                        <a:t>Analysis and Evaluation of the Operability and Reliability of the Intrusion Detection and Assessment System</a:t>
                      </a:r>
                      <a:endParaRPr lang="en-US" sz="12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May 13, 2016</a:t>
                      </a:r>
                      <a:endParaRPr lang="en-US" sz="1200" b="1" dirty="0"/>
                    </a:p>
                  </a:txBody>
                  <a:tcPr/>
                </a:tc>
              </a:tr>
              <a:tr h="288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DOE-HDBK-1223-2016,  </a:t>
                      </a:r>
                      <a:r>
                        <a:rPr lang="en-US" sz="12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Classified Matter Protection and Control Handbook </a:t>
                      </a:r>
                      <a:endParaRPr lang="en-US" sz="12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Sep 13, 2016</a:t>
                      </a:r>
                      <a:endParaRPr lang="en-US" sz="1200" b="1" dirty="0"/>
                    </a:p>
                  </a:txBody>
                  <a:tcPr/>
                </a:tc>
              </a:tr>
              <a:tr h="288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DOE-STD-1225-2017, DOE Canine Performance Testing Protocol Standard</a:t>
                      </a:r>
                      <a:endParaRPr lang="en-US" sz="12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Sep 19, 2017 </a:t>
                      </a:r>
                      <a:endParaRPr lang="en-US" sz="1200" b="1" dirty="0"/>
                    </a:p>
                  </a:txBody>
                  <a:tcPr/>
                </a:tc>
              </a:tr>
              <a:tr h="288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DOE-STD-1231-2018, Preparation and Conduct of Protective Force Performance Testing </a:t>
                      </a:r>
                      <a:endParaRPr lang="en-US" sz="12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Dec 19, 2018</a:t>
                      </a:r>
                      <a:endParaRPr lang="en-US" sz="1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61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685800"/>
            <a:ext cx="6991350" cy="65563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AU-50 Proposed </a:t>
            </a:r>
            <a:br>
              <a:rPr lang="en-US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Standards and Handbooks</a:t>
            </a:r>
            <a:endParaRPr lang="en-US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7142042"/>
              </p:ext>
            </p:extLst>
          </p:nvPr>
        </p:nvGraphicFramePr>
        <p:xfrm>
          <a:off x="609600" y="1752600"/>
          <a:ext cx="7924800" cy="330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  <a:gridCol w="2590800"/>
              </a:tblGrid>
              <a:tr h="4242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Project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Status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93995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DOE-HDBK-XXXX-YR Operations Security (OPSEC) Program Handbook (New)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In Development (AU-51)</a:t>
                      </a:r>
                    </a:p>
                  </a:txBody>
                  <a:tcPr/>
                </a:tc>
              </a:tr>
              <a:tr h="848564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DOE-STD-1217-2016, Safeguards and Security Survey and Self-Assessment Planning, Conduct, and Reporting (Update)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In Development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(AU-51)</a:t>
                      </a:r>
                      <a:endParaRPr lang="en-US" sz="1600" b="1" dirty="0"/>
                    </a:p>
                  </a:txBody>
                  <a:tcPr/>
                </a:tc>
              </a:tr>
              <a:tr h="593995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DOE-HDBK-XXXX-YR, Facility Security Clearance (FCL)  and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Foreign Ownership, Control, or Influence (FOCI) New)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In Development (AU-51) </a:t>
                      </a:r>
                      <a:endParaRPr lang="en-US" sz="1600" b="1" dirty="0"/>
                    </a:p>
                  </a:txBody>
                  <a:tcPr/>
                </a:tc>
              </a:tr>
              <a:tr h="848564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DOE-STD-1194-2011, Nuclear Materials Control and Accountability (Update)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In Development (AU-51)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47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3376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AU Directives Prioritization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81" y="1600200"/>
            <a:ext cx="8305800" cy="4649787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/>
              <a:t>DOE Order 473.3A, Change 1, </a:t>
            </a:r>
            <a:r>
              <a:rPr lang="en-US" sz="9600" i="1" dirty="0"/>
              <a:t>Protection Program Operations </a:t>
            </a:r>
            <a:r>
              <a:rPr lang="en-US" sz="9600" dirty="0"/>
              <a:t>* NNSA </a:t>
            </a:r>
            <a:r>
              <a:rPr lang="en-US" sz="9600" dirty="0" smtClean="0"/>
              <a:t>Urgent (Full) – AU-50</a:t>
            </a:r>
            <a:endParaRPr lang="en-US" sz="9600" dirty="0"/>
          </a:p>
          <a:p>
            <a:r>
              <a:rPr lang="en-US" sz="9600" dirty="0"/>
              <a:t> DOE Order 471.5, </a:t>
            </a:r>
            <a:r>
              <a:rPr lang="en-US" sz="9600" i="1" dirty="0"/>
              <a:t>Special Access Programs </a:t>
            </a:r>
            <a:r>
              <a:rPr lang="en-US" sz="9600" dirty="0"/>
              <a:t>(</a:t>
            </a:r>
            <a:r>
              <a:rPr lang="en-US" sz="9600" dirty="0" smtClean="0"/>
              <a:t>Full) – AU1.2</a:t>
            </a:r>
          </a:p>
          <a:p>
            <a:r>
              <a:rPr lang="en-US" sz="9600" dirty="0"/>
              <a:t>DOE Order 474.2, Change 4, </a:t>
            </a:r>
            <a:r>
              <a:rPr lang="en-US" sz="9600" i="1" dirty="0"/>
              <a:t>Nuclear Material Control and </a:t>
            </a:r>
            <a:r>
              <a:rPr lang="en-US" sz="9600" i="1" dirty="0" smtClean="0"/>
              <a:t>Accountability</a:t>
            </a:r>
            <a:r>
              <a:rPr lang="en-US" sz="9600" dirty="0" smtClean="0"/>
              <a:t> * </a:t>
            </a:r>
            <a:r>
              <a:rPr lang="en-US" sz="9600" dirty="0"/>
              <a:t>NNSA </a:t>
            </a:r>
            <a:r>
              <a:rPr lang="en-US" sz="9600" dirty="0" smtClean="0"/>
              <a:t>Urgent (Full) – AU-50</a:t>
            </a:r>
          </a:p>
          <a:p>
            <a:r>
              <a:rPr lang="en-US" sz="9600" dirty="0"/>
              <a:t>DOE Order 470.3C, </a:t>
            </a:r>
            <a:r>
              <a:rPr lang="en-US" sz="9600" i="1" dirty="0"/>
              <a:t>Design Basis </a:t>
            </a:r>
            <a:r>
              <a:rPr lang="en-US" sz="9600" i="1" dirty="0" smtClean="0"/>
              <a:t>Threat </a:t>
            </a:r>
            <a:r>
              <a:rPr lang="en-US" sz="9600" dirty="0" smtClean="0"/>
              <a:t>(Minor) – AU-50</a:t>
            </a:r>
          </a:p>
          <a:p>
            <a:r>
              <a:rPr lang="en-US" sz="9600" dirty="0"/>
              <a:t>DOE Order 470.5, </a:t>
            </a:r>
            <a:r>
              <a:rPr lang="en-US" sz="9600" i="1" dirty="0"/>
              <a:t>Insider Threat </a:t>
            </a:r>
            <a:r>
              <a:rPr lang="en-US" sz="9600" i="1" dirty="0" smtClean="0"/>
              <a:t>Program </a:t>
            </a:r>
            <a:r>
              <a:rPr lang="en-US" sz="9600" dirty="0" smtClean="0"/>
              <a:t>(Full) – AU-1.2</a:t>
            </a:r>
            <a:endParaRPr lang="en-US" sz="9600" dirty="0"/>
          </a:p>
          <a:p>
            <a:r>
              <a:rPr lang="en-US" sz="9600" dirty="0" smtClean="0"/>
              <a:t>DOE </a:t>
            </a:r>
            <a:r>
              <a:rPr lang="en-US" sz="9600" dirty="0"/>
              <a:t>Order 472.2 Change 2, </a:t>
            </a:r>
            <a:r>
              <a:rPr lang="en-US" sz="9600" i="1" dirty="0"/>
              <a:t>Personnel Security </a:t>
            </a:r>
            <a:r>
              <a:rPr lang="en-US" sz="9600" i="1" dirty="0" smtClean="0"/>
              <a:t>* </a:t>
            </a:r>
            <a:r>
              <a:rPr lang="en-US" sz="9600" i="1" dirty="0"/>
              <a:t>NNSA of Interest </a:t>
            </a:r>
            <a:r>
              <a:rPr lang="en-US" sz="9600" i="1" dirty="0" smtClean="0"/>
              <a:t> (</a:t>
            </a:r>
            <a:r>
              <a:rPr lang="en-US" sz="9600" dirty="0" smtClean="0"/>
              <a:t>Full) – AU-50</a:t>
            </a:r>
          </a:p>
          <a:p>
            <a:r>
              <a:rPr lang="en-US" sz="9600" dirty="0"/>
              <a:t>DOE Order 470.4B, Change 2, </a:t>
            </a:r>
            <a:r>
              <a:rPr lang="en-US" sz="9600" i="1" dirty="0"/>
              <a:t>Safeguards and Security </a:t>
            </a:r>
            <a:r>
              <a:rPr lang="en-US" sz="9600" i="1" dirty="0" smtClean="0"/>
              <a:t>Program (</a:t>
            </a:r>
            <a:r>
              <a:rPr lang="en-US" sz="9600" dirty="0" smtClean="0"/>
              <a:t>Minor) – AU-50</a:t>
            </a:r>
          </a:p>
          <a:p>
            <a:r>
              <a:rPr lang="en-US" sz="9600" dirty="0"/>
              <a:t>DOE Order 471.6, Change 2, </a:t>
            </a:r>
            <a:r>
              <a:rPr lang="en-US" sz="9600" i="1" dirty="0"/>
              <a:t>Information Security </a:t>
            </a:r>
            <a:r>
              <a:rPr lang="en-US" sz="9600" i="1" dirty="0" smtClean="0"/>
              <a:t>* </a:t>
            </a:r>
            <a:r>
              <a:rPr lang="en-US" sz="9600" i="1" dirty="0"/>
              <a:t>NNSA of Interest </a:t>
            </a:r>
            <a:r>
              <a:rPr lang="en-US" sz="9600" dirty="0" smtClean="0"/>
              <a:t>(Admin) – AU-50 </a:t>
            </a:r>
            <a:r>
              <a:rPr lang="en-US" sz="9600" dirty="0"/>
              <a:t>	</a:t>
            </a:r>
          </a:p>
          <a:p>
            <a:pPr marL="0" indent="0">
              <a:buNone/>
            </a:pPr>
            <a:r>
              <a:rPr lang="en-US" sz="9600" dirty="0"/>
              <a:t>	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75EC4-A287-4590-9FB8-18679687323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960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819" y="523082"/>
            <a:ext cx="6991350" cy="65563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MAPPRITE </a:t>
            </a:r>
            <a:br>
              <a:rPr lang="en-US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Policy Analysis Project</a:t>
            </a:r>
            <a:endParaRPr lang="en-US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7924800" cy="4357688"/>
          </a:xfrm>
        </p:spPr>
        <p:txBody>
          <a:bodyPr>
            <a:noAutofit/>
          </a:bodyPr>
          <a:lstStyle/>
          <a:p>
            <a:r>
              <a:rPr lang="en-US" sz="1600" dirty="0">
                <a:cs typeface="Times New Roman" panose="02020603050405020304" pitchFamily="18" charset="0"/>
              </a:rPr>
              <a:t>Methodology for Analyzing and Prioritizing Policy Requirements and Increasing Their Effectiveness (MAPPRITE</a:t>
            </a:r>
            <a:r>
              <a:rPr lang="en-US" sz="1600" dirty="0" smtClean="0">
                <a:cs typeface="Times New Roman" panose="02020603050405020304" pitchFamily="18" charset="0"/>
              </a:rPr>
              <a:t>)</a:t>
            </a:r>
          </a:p>
          <a:p>
            <a:r>
              <a:rPr lang="en-US" sz="1600" dirty="0">
                <a:cs typeface="Times New Roman" panose="02020603050405020304" pitchFamily="18" charset="0"/>
              </a:rPr>
              <a:t>This initiative seeks to provide a structured data collection for use in: </a:t>
            </a:r>
            <a:endParaRPr lang="en-US" sz="1600" dirty="0" smtClean="0">
              <a:cs typeface="Times New Roman" panose="02020603050405020304" pitchFamily="18" charset="0"/>
            </a:endParaRPr>
          </a:p>
          <a:p>
            <a:pPr lvl="1"/>
            <a:r>
              <a:rPr lang="en-US" sz="1600" dirty="0" smtClean="0">
                <a:cs typeface="Times New Roman" panose="02020603050405020304" pitchFamily="18" charset="0"/>
              </a:rPr>
              <a:t>Managing requirements</a:t>
            </a:r>
          </a:p>
          <a:p>
            <a:pPr lvl="1"/>
            <a:r>
              <a:rPr lang="en-US" sz="1600" dirty="0" smtClean="0">
                <a:cs typeface="Times New Roman" panose="02020603050405020304" pitchFamily="18" charset="0"/>
              </a:rPr>
              <a:t>Eliminating unnecessary spending on asset protection to maximize mission accomplishment</a:t>
            </a:r>
          </a:p>
          <a:p>
            <a:pPr lvl="1"/>
            <a:r>
              <a:rPr lang="en-US" sz="1600" dirty="0" smtClean="0">
                <a:cs typeface="Times New Roman" panose="02020603050405020304" pitchFamily="18" charset="0"/>
              </a:rPr>
              <a:t>Assuring protection of DOE’s assets against current risks </a:t>
            </a:r>
            <a:endParaRPr lang="en-US" sz="1600" dirty="0">
              <a:cs typeface="Times New Roman" panose="02020603050405020304" pitchFamily="18" charset="0"/>
            </a:endParaRPr>
          </a:p>
          <a:p>
            <a:r>
              <a:rPr lang="en-US" sz="1600" dirty="0" smtClean="0">
                <a:cs typeface="Times New Roman" panose="02020603050405020304" pitchFamily="18" charset="0"/>
              </a:rPr>
              <a:t>MAPPRITE Goals</a:t>
            </a:r>
          </a:p>
          <a:p>
            <a:pPr lvl="1"/>
            <a:r>
              <a:rPr lang="en-US" sz="1600" dirty="0" smtClean="0">
                <a:cs typeface="Times New Roman" panose="02020603050405020304" pitchFamily="18" charset="0"/>
              </a:rPr>
              <a:t>Create a structure collection of DOE and external asset protection requirements</a:t>
            </a:r>
          </a:p>
          <a:p>
            <a:pPr lvl="1"/>
            <a:r>
              <a:rPr lang="en-US" sz="1600" dirty="0" smtClean="0">
                <a:cs typeface="Times New Roman" panose="02020603050405020304" pitchFamily="18" charset="0"/>
              </a:rPr>
              <a:t>Develop a systematic and repeatable methodology to evaluate whether policy and requirements are appropriate, comprehensive, effective, and efficient</a:t>
            </a:r>
          </a:p>
          <a:p>
            <a:pPr lvl="1"/>
            <a:r>
              <a:rPr lang="en-US" sz="1600" dirty="0" smtClean="0">
                <a:cs typeface="Times New Roman" panose="02020603050405020304" pitchFamily="18" charset="0"/>
              </a:rPr>
              <a:t>Apply the methodology to existing requirements</a:t>
            </a: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r>
              <a:rPr lang="en-US" sz="1600" dirty="0" smtClean="0">
                <a:cs typeface="Times New Roman" panose="02020603050405020304" pitchFamily="18" charset="0"/>
              </a:rPr>
              <a:t>MAPPRITE Points of Contact</a:t>
            </a:r>
          </a:p>
          <a:p>
            <a:pPr lvl="1"/>
            <a:r>
              <a:rPr lang="en-US" sz="1600" dirty="0">
                <a:cs typeface="Times New Roman" panose="02020603050405020304" pitchFamily="18" charset="0"/>
              </a:rPr>
              <a:t>Carl Piechowski, Office of Security (</a:t>
            </a:r>
            <a:r>
              <a:rPr lang="en-US" sz="1600" dirty="0" smtClean="0">
                <a:cs typeface="Times New Roman" panose="02020603050405020304" pitchFamily="18" charset="0"/>
              </a:rPr>
              <a:t>DOE/AU) </a:t>
            </a:r>
            <a:r>
              <a:rPr lang="en-US" sz="1600" dirty="0" smtClean="0">
                <a:cs typeface="Times New Roman" panose="02020603050405020304" pitchFamily="18" charset="0"/>
                <a:hlinkClick r:id="rId2"/>
              </a:rPr>
              <a:t>carl.piechowski@hq.doe.gov</a:t>
            </a:r>
            <a:r>
              <a:rPr lang="en-US" sz="1600" dirty="0" smtClean="0">
                <a:cs typeface="Times New Roman" panose="02020603050405020304" pitchFamily="18" charset="0"/>
              </a:rPr>
              <a:t>, 301-903-4053</a:t>
            </a:r>
          </a:p>
          <a:p>
            <a:pPr lvl="1"/>
            <a:r>
              <a:rPr lang="en-US" sz="1600" dirty="0">
                <a:cs typeface="Times New Roman" panose="02020603050405020304" pitchFamily="18" charset="0"/>
              </a:rPr>
              <a:t>John Leonard, Office of Security Operations &amp; Programmatic Planning (DOE/NNSA), </a:t>
            </a:r>
            <a:r>
              <a:rPr lang="en-US" sz="1600" dirty="0">
                <a:cs typeface="Times New Roman" panose="02020603050405020304" pitchFamily="18" charset="0"/>
                <a:hlinkClick r:id="rId3"/>
              </a:rPr>
              <a:t>john.leonard@nnsa.doe.gov</a:t>
            </a:r>
            <a:r>
              <a:rPr lang="en-US" sz="1600" dirty="0">
                <a:cs typeface="Times New Roman" panose="02020603050405020304" pitchFamily="18" charset="0"/>
              </a:rPr>
              <a:t>, 202-586-0737</a:t>
            </a:r>
          </a:p>
          <a:p>
            <a:pPr lvl="1"/>
            <a:endParaRPr lang="en-US" sz="1600" dirty="0" smtClean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262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685800"/>
            <a:ext cx="6991350" cy="65563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Policy Information Resource (PIR) Tool</a:t>
            </a:r>
            <a:endParaRPr lang="en-US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1"/>
            <a:ext cx="7924800" cy="3429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PIR Tool allows users to find and download current safeguards and security requirements, associated DOE directives, Federal regulations and national policies, and contains a glossary and acronym definitions </a:t>
            </a:r>
          </a:p>
          <a:p>
            <a:r>
              <a:rPr lang="en-US" dirty="0" smtClean="0"/>
              <a:t>URL:  </a:t>
            </a:r>
            <a:r>
              <a:rPr lang="en-US" dirty="0" smtClean="0">
                <a:hlinkClick r:id="rId2"/>
              </a:rPr>
              <a:t>https://pir.doe.gov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34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85800"/>
            <a:ext cx="6991350" cy="65563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Questions?</a:t>
            </a:r>
            <a:endParaRPr lang="en-US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64401"/>
            <a:ext cx="7924800" cy="36575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dirty="0" smtClean="0"/>
              <a:t>Marc A. Brooks</a:t>
            </a:r>
          </a:p>
          <a:p>
            <a:pPr marL="0" indent="0" algn="ctr">
              <a:buNone/>
            </a:pPr>
            <a:r>
              <a:rPr lang="en-US" dirty="0" smtClean="0"/>
              <a:t>Director, Office of Security Policy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Marc.Brooks@hq.doe.gov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301 903-4291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32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85800"/>
            <a:ext cx="6991350" cy="655638"/>
          </a:xfrm>
        </p:spPr>
        <p:txBody>
          <a:bodyPr>
            <a:normAutofit fontScale="90000"/>
          </a:bodyPr>
          <a:lstStyle/>
          <a:p>
            <a:r>
              <a:rPr lang="en-US" altLang="en-US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Office of Security Policy</a:t>
            </a:r>
            <a:endParaRPr lang="en-US" sz="2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25760"/>
            <a:ext cx="8610600" cy="4953000"/>
          </a:xfrm>
        </p:spPr>
        <p:txBody>
          <a:bodyPr>
            <a:normAutofit/>
          </a:bodyPr>
          <a:lstStyle/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pPr marL="0" indent="0">
              <a:buNone/>
            </a:pPr>
            <a:endParaRPr lang="en-US" sz="4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492500" y="1785938"/>
            <a:ext cx="2133600" cy="1066800"/>
          </a:xfrm>
          <a:prstGeom prst="rect">
            <a:avLst/>
          </a:prstGeom>
          <a:solidFill>
            <a:srgbClr val="EAF5F6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  <p:sp>
        <p:nvSpPr>
          <p:cNvPr id="7" name="Text Box 34"/>
          <p:cNvSpPr txBox="1">
            <a:spLocks noChangeArrowheads="1"/>
          </p:cNvSpPr>
          <p:nvPr/>
        </p:nvSpPr>
        <p:spPr bwMode="auto">
          <a:xfrm>
            <a:off x="3492500" y="2006600"/>
            <a:ext cx="2120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of Security </a:t>
            </a:r>
            <a:r>
              <a:rPr lang="en-US" sz="2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Policy (AU-51)</a:t>
            </a:r>
            <a:endParaRPr lang="en-US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39"/>
          <p:cNvSpPr txBox="1">
            <a:spLocks noChangeArrowheads="1"/>
          </p:cNvSpPr>
          <p:nvPr/>
        </p:nvSpPr>
        <p:spPr bwMode="auto">
          <a:xfrm>
            <a:off x="5626100" y="1781175"/>
            <a:ext cx="31448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Marc Brooks, Director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Michelle Berger*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Group 62"/>
          <p:cNvGrpSpPr>
            <a:grpSpLocks/>
          </p:cNvGrpSpPr>
          <p:nvPr/>
        </p:nvGrpSpPr>
        <p:grpSpPr bwMode="auto">
          <a:xfrm>
            <a:off x="344014" y="4085277"/>
            <a:ext cx="8373927" cy="1288015"/>
            <a:chOff x="543" y="2012"/>
            <a:chExt cx="2054" cy="826"/>
          </a:xfrm>
        </p:grpSpPr>
        <p:sp>
          <p:nvSpPr>
            <p:cNvPr id="10" name="Text Box 41"/>
            <p:cNvSpPr txBox="1">
              <a:spLocks noChangeArrowheads="1"/>
            </p:cNvSpPr>
            <p:nvPr/>
          </p:nvSpPr>
          <p:spPr bwMode="auto">
            <a:xfrm>
              <a:off x="1340" y="2453"/>
              <a:ext cx="787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 algn="ctr">
                <a:buFontTx/>
                <a:buNone/>
              </a:pPr>
              <a:r>
                <a:rPr lang="en-US" sz="1100" b="1" u="sng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Physical </a:t>
              </a:r>
              <a:r>
                <a:rPr lang="en-US" sz="1100" b="1" u="sng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Security Systems</a:t>
              </a:r>
              <a:endParaRPr lang="en-US" sz="1100" b="1" u="sng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 algn="ctr">
                <a:buFontTx/>
                <a:buNone/>
              </a:pP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Dave Golden,  Topic Lead </a:t>
              </a:r>
            </a:p>
            <a:p>
              <a:pPr marL="342900" indent="-342900" algn="ctr">
                <a:buFontTx/>
                <a:buNone/>
              </a:pP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Amazeen* (</a:t>
              </a:r>
              <a:r>
                <a:rPr lang="en-US" sz="11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Part-time</a:t>
              </a:r>
              <a:r>
                <a:rPr lang="en-US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11" name="Text Box 42"/>
            <p:cNvSpPr txBox="1">
              <a:spLocks noChangeArrowheads="1"/>
            </p:cNvSpPr>
            <p:nvPr/>
          </p:nvSpPr>
          <p:spPr bwMode="auto">
            <a:xfrm>
              <a:off x="543" y="2017"/>
              <a:ext cx="426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 algn="ctr">
                <a:buFontTx/>
                <a:buNone/>
              </a:pPr>
              <a:r>
                <a:rPr lang="en-US" sz="1100" b="1" u="sng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Material Control  </a:t>
              </a:r>
            </a:p>
            <a:p>
              <a:pPr marL="342900" indent="-342900" algn="ctr">
                <a:buFontTx/>
                <a:buNone/>
              </a:pPr>
              <a:r>
                <a:rPr lang="en-US" sz="1100" b="1" u="sng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&amp; Accountability</a:t>
              </a:r>
            </a:p>
            <a:p>
              <a:pPr marL="342900" indent="-342900" algn="ctr">
                <a:buFontTx/>
                <a:buNone/>
              </a:pPr>
              <a:r>
                <a:rPr lang="en-US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D. Holmer, Topic Lead</a:t>
              </a:r>
            </a:p>
          </p:txBody>
        </p:sp>
        <p:sp>
          <p:nvSpPr>
            <p:cNvPr id="12" name="Text Box 43"/>
            <p:cNvSpPr txBox="1">
              <a:spLocks noChangeArrowheads="1"/>
            </p:cNvSpPr>
            <p:nvPr/>
          </p:nvSpPr>
          <p:spPr bwMode="auto">
            <a:xfrm>
              <a:off x="2100" y="2012"/>
              <a:ext cx="497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 algn="ctr">
                <a:buFontTx/>
                <a:buNone/>
              </a:pPr>
              <a:r>
                <a:rPr lang="en-US" sz="1100" b="1" u="sng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Information Security</a:t>
              </a:r>
            </a:p>
            <a:p>
              <a:pPr marL="342900" indent="-342900" algn="ctr">
                <a:buFontTx/>
                <a:buNone/>
              </a:pPr>
              <a:r>
                <a:rPr lang="en-US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C. Piechowski, Team Lead</a:t>
              </a:r>
            </a:p>
            <a:p>
              <a:pPr marL="342900" indent="-342900" algn="ctr">
                <a:buFontTx/>
                <a:buNone/>
              </a:pPr>
              <a:r>
                <a:rPr lang="en-US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L. Ruhnow, CMPC Lead</a:t>
              </a:r>
            </a:p>
          </p:txBody>
        </p:sp>
        <p:sp>
          <p:nvSpPr>
            <p:cNvPr id="13" name="Text Box 44"/>
            <p:cNvSpPr txBox="1">
              <a:spLocks noChangeArrowheads="1"/>
            </p:cNvSpPr>
            <p:nvPr/>
          </p:nvSpPr>
          <p:spPr bwMode="auto">
            <a:xfrm>
              <a:off x="1000" y="2019"/>
              <a:ext cx="409" cy="4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 algn="ctr">
                <a:buFontTx/>
                <a:buNone/>
                <a:defRPr/>
              </a:pPr>
              <a:r>
                <a:rPr lang="en-US" sz="1100" b="1" u="sng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Program Planning </a:t>
              </a:r>
            </a:p>
            <a:p>
              <a:pPr marL="342900" indent="-342900" algn="ctr">
                <a:buFontTx/>
                <a:buNone/>
                <a:defRPr/>
              </a:pPr>
              <a:r>
                <a:rPr lang="en-US" sz="1100" b="1" u="sng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&amp; Management</a:t>
              </a:r>
            </a:p>
            <a:p>
              <a:pPr>
                <a:buNone/>
                <a:defRPr/>
              </a:pPr>
              <a:r>
                <a:rPr lang="en-US" sz="105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</a:t>
              </a:r>
              <a:r>
                <a:rPr lang="en-US" sz="105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N. Wright, Team Lead</a:t>
              </a:r>
            </a:p>
            <a:p>
              <a:pPr>
                <a:buNone/>
                <a:defRPr/>
              </a:pPr>
              <a:r>
                <a:rPr lang="en-US" sz="105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C. Hunter, Topic Lead</a:t>
              </a:r>
              <a:endParaRPr lang="en-US" sz="105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 Box 45"/>
            <p:cNvSpPr txBox="1">
              <a:spLocks noChangeArrowheads="1"/>
            </p:cNvSpPr>
            <p:nvPr/>
          </p:nvSpPr>
          <p:spPr bwMode="auto">
            <a:xfrm>
              <a:off x="1505" y="2017"/>
              <a:ext cx="486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 algn="ctr">
                <a:buFontTx/>
                <a:buNone/>
              </a:pPr>
              <a:r>
                <a:rPr lang="en-US" sz="1100" b="1" u="sng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Protection Program </a:t>
              </a:r>
            </a:p>
            <a:p>
              <a:pPr marL="342900" indent="-342900" algn="ctr">
                <a:buFontTx/>
                <a:buNone/>
              </a:pPr>
              <a:r>
                <a:rPr lang="en-US" sz="1100" b="1" u="sng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Operations</a:t>
              </a:r>
            </a:p>
            <a:p>
              <a:pPr marL="342900" indent="-342900" algn="ctr">
                <a:buFontTx/>
                <a:buNone/>
              </a:pP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Mark Hojnacke, </a:t>
              </a:r>
              <a:r>
                <a:rPr lang="en-US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Team Lead</a:t>
              </a:r>
            </a:p>
          </p:txBody>
        </p:sp>
      </p:grpSp>
      <p:sp>
        <p:nvSpPr>
          <p:cNvPr id="15" name="Text Box 41"/>
          <p:cNvSpPr txBox="1">
            <a:spLocks noChangeArrowheads="1"/>
          </p:cNvSpPr>
          <p:nvPr/>
        </p:nvSpPr>
        <p:spPr bwMode="auto">
          <a:xfrm>
            <a:off x="4393333" y="5486226"/>
            <a:ext cx="1637939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buFontTx/>
              <a:buNone/>
            </a:pPr>
            <a:r>
              <a:rPr lang="en-US" sz="1100" b="1" u="sng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Protective Force</a:t>
            </a:r>
          </a:p>
          <a:p>
            <a:pPr marL="342900" indent="-342900" algn="ctr">
              <a:buFontTx/>
              <a:buNone/>
            </a:pP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Faiver, Topic Lead</a:t>
            </a:r>
            <a:endParaRPr 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Tx/>
              <a:buNone/>
            </a:pP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T. Jones*</a:t>
            </a:r>
            <a:endParaRPr 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212391" y="3460750"/>
            <a:ext cx="6489702" cy="1698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 Box 42"/>
          <p:cNvSpPr txBox="1">
            <a:spLocks noChangeArrowheads="1"/>
          </p:cNvSpPr>
          <p:nvPr/>
        </p:nvSpPr>
        <p:spPr bwMode="auto">
          <a:xfrm>
            <a:off x="609600" y="5676264"/>
            <a:ext cx="18319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Contractor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1212391" y="3460750"/>
            <a:ext cx="0" cy="49371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3048000" y="3460750"/>
            <a:ext cx="0" cy="49371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5198293" y="3477734"/>
            <a:ext cx="0" cy="49371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7702093" y="3477734"/>
            <a:ext cx="0" cy="49371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4572000" y="2852738"/>
            <a:ext cx="0" cy="62499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4373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180" y="43499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4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Mission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525963"/>
          </a:xfrm>
        </p:spPr>
        <p:txBody>
          <a:bodyPr/>
          <a:lstStyle/>
          <a:p>
            <a:r>
              <a:rPr lang="en-US" sz="2400" dirty="0" smtClean="0"/>
              <a:t>Maintains DOE’s security integrity through the </a:t>
            </a:r>
            <a:r>
              <a:rPr lang="en-US" sz="2400" u="sng" dirty="0" smtClean="0"/>
              <a:t>development</a:t>
            </a:r>
            <a:r>
              <a:rPr lang="en-US" sz="2400" dirty="0" smtClean="0"/>
              <a:t> and </a:t>
            </a:r>
            <a:r>
              <a:rPr lang="en-US" sz="2400" u="sng" dirty="0" smtClean="0"/>
              <a:t>promulgation</a:t>
            </a:r>
            <a:r>
              <a:rPr lang="en-US" sz="2400" dirty="0" smtClean="0"/>
              <a:t> of safeguards and security policy for the protection of the National Security and other critical assets entrusted to the Department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Central source within DOE for the </a:t>
            </a:r>
            <a:r>
              <a:rPr lang="en-US" sz="2400" u="sng" dirty="0" smtClean="0"/>
              <a:t>development </a:t>
            </a:r>
            <a:r>
              <a:rPr lang="en-US" sz="2400" dirty="0" smtClean="0"/>
              <a:t>and </a:t>
            </a:r>
            <a:r>
              <a:rPr lang="en-US" sz="2400" u="sng" dirty="0" smtClean="0"/>
              <a:t>analysis</a:t>
            </a:r>
            <a:r>
              <a:rPr lang="en-US" sz="2400" dirty="0" smtClean="0"/>
              <a:t> of safeguards and security policies and standards affecting facilities, nuclear materials, personnel and classified and controlled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75EC4-A287-4590-9FB8-18679687323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75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0193" y="685800"/>
            <a:ext cx="6991350" cy="655638"/>
          </a:xfrm>
        </p:spPr>
        <p:txBody>
          <a:bodyPr>
            <a:noAutofit/>
          </a:bodyPr>
          <a:lstStyle/>
          <a:p>
            <a:r>
              <a:rPr lang="en-US" sz="4000" dirty="0" smtClean="0"/>
              <a:t> </a:t>
            </a:r>
            <a:endParaRPr lang="en-US" sz="40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25760"/>
            <a:ext cx="8610600" cy="4953000"/>
          </a:xfrm>
        </p:spPr>
        <p:txBody>
          <a:bodyPr>
            <a:normAutofit fontScale="55000" lnSpcReduction="20000"/>
          </a:bodyPr>
          <a:lstStyle/>
          <a:p>
            <a:endParaRPr lang="en-US" sz="14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500" dirty="0" smtClean="0">
                <a:cs typeface="Times New Roman" panose="02020603050405020304" pitchFamily="18" charset="0"/>
              </a:rPr>
              <a:t>Promulgates </a:t>
            </a:r>
            <a:r>
              <a:rPr lang="en-US" sz="3500" dirty="0">
                <a:cs typeface="Times New Roman" panose="02020603050405020304" pitchFamily="18" charset="0"/>
              </a:rPr>
              <a:t>Program Planning and </a:t>
            </a:r>
            <a:r>
              <a:rPr lang="en-US" sz="3500" dirty="0" smtClean="0">
                <a:cs typeface="Times New Roman" panose="02020603050405020304" pitchFamily="18" charset="0"/>
              </a:rPr>
              <a:t>Management, </a:t>
            </a:r>
            <a:r>
              <a:rPr lang="en-US" sz="3500" dirty="0">
                <a:cs typeface="Times New Roman" panose="02020603050405020304" pitchFamily="18" charset="0"/>
              </a:rPr>
              <a:t>Information Security, Classified Matter Protection and </a:t>
            </a:r>
            <a:r>
              <a:rPr lang="en-US" sz="3500" dirty="0" smtClean="0">
                <a:cs typeface="Times New Roman" panose="02020603050405020304" pitchFamily="18" charset="0"/>
              </a:rPr>
              <a:t>Control, </a:t>
            </a:r>
            <a:r>
              <a:rPr lang="en-US" sz="3500" dirty="0">
                <a:cs typeface="Times New Roman" panose="02020603050405020304" pitchFamily="18" charset="0"/>
              </a:rPr>
              <a:t>Protection Program </a:t>
            </a:r>
            <a:r>
              <a:rPr lang="en-US" sz="3500" dirty="0" smtClean="0">
                <a:cs typeface="Times New Roman" panose="02020603050405020304" pitchFamily="18" charset="0"/>
              </a:rPr>
              <a:t>Operations, </a:t>
            </a:r>
            <a:r>
              <a:rPr lang="en-US" sz="3500" dirty="0">
                <a:cs typeface="Times New Roman" panose="02020603050405020304" pitchFamily="18" charset="0"/>
              </a:rPr>
              <a:t>and Nuclear Material Control and Accountability </a:t>
            </a:r>
            <a:r>
              <a:rPr lang="en-US" sz="3500" dirty="0" smtClean="0">
                <a:cs typeface="Times New Roman" panose="02020603050405020304" pitchFamily="18" charset="0"/>
              </a:rPr>
              <a:t>Policy</a:t>
            </a:r>
            <a:r>
              <a:rPr lang="en-US" sz="3500" dirty="0">
                <a:cs typeface="Times New Roman" panose="02020603050405020304" pitchFamily="18" charset="0"/>
              </a:rPr>
              <a:t>, as well as associated DOE Technical </a:t>
            </a:r>
            <a:r>
              <a:rPr lang="en-US" sz="3500" dirty="0" smtClean="0">
                <a:cs typeface="Times New Roman" panose="02020603050405020304" pitchFamily="18" charset="0"/>
              </a:rPr>
              <a:t>Standards, Handbooks, and Guides </a:t>
            </a:r>
            <a:r>
              <a:rPr lang="en-US" sz="3500" dirty="0">
                <a:cs typeface="Times New Roman" panose="02020603050405020304" pitchFamily="18" charset="0"/>
              </a:rPr>
              <a:t>(see following slides</a:t>
            </a:r>
            <a:r>
              <a:rPr lang="en-US" sz="3500" dirty="0" smtClean="0">
                <a:cs typeface="Times New Roman" panose="02020603050405020304" pitchFamily="18" charset="0"/>
              </a:rPr>
              <a:t>)</a:t>
            </a:r>
            <a:endParaRPr lang="en-US" sz="3500" dirty="0"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400" dirty="0" smtClean="0">
                <a:cs typeface="Times New Roman" panose="02020603050405020304" pitchFamily="18" charset="0"/>
              </a:rPr>
              <a:t>Develops associated legislative initiatives for modifications to United States Code, e.g., revision to Departmental arrest and use of force authorities for its protective forces</a:t>
            </a:r>
          </a:p>
          <a:p>
            <a:pPr>
              <a:spcBef>
                <a:spcPts val="0"/>
              </a:spcBef>
            </a:pPr>
            <a:r>
              <a:rPr lang="en-US" sz="3400" dirty="0" smtClean="0">
                <a:cs typeface="Times New Roman" panose="02020603050405020304" pitchFamily="18" charset="0"/>
              </a:rPr>
              <a:t>Publishes related Code of Federal Regulations (CFR), e.g., 10 CFR Part 1016, </a:t>
            </a:r>
            <a:r>
              <a:rPr lang="en-US" sz="3400" i="1" dirty="0" smtClean="0">
                <a:cs typeface="Times New Roman" panose="02020603050405020304" pitchFamily="18" charset="0"/>
              </a:rPr>
              <a:t>Safeguarding of Restricted Data</a:t>
            </a:r>
            <a:r>
              <a:rPr lang="en-US" sz="3400" dirty="0" smtClean="0">
                <a:cs typeface="Times New Roman" panose="02020603050405020304" pitchFamily="18" charset="0"/>
              </a:rPr>
              <a:t>, 10 CFR Part 1046, </a:t>
            </a:r>
            <a:r>
              <a:rPr lang="en-US" sz="3400" i="1" dirty="0" smtClean="0">
                <a:cs typeface="Times New Roman" panose="02020603050405020304" pitchFamily="18" charset="0"/>
              </a:rPr>
              <a:t>Medical, Physical Readiness, Training, and Access Authorization Standards for Protective Force Personnel</a:t>
            </a:r>
            <a:r>
              <a:rPr lang="en-US" sz="3400" dirty="0" smtClean="0">
                <a:cs typeface="Times New Roman" panose="02020603050405020304" pitchFamily="18" charset="0"/>
              </a:rPr>
              <a:t>, and participates in the development/revision of 32 CFR Part 2004, </a:t>
            </a:r>
            <a:r>
              <a:rPr lang="en-US" sz="3400" i="1" dirty="0" smtClean="0">
                <a:cs typeface="Times New Roman" panose="02020603050405020304" pitchFamily="18" charset="0"/>
              </a:rPr>
              <a:t>National Industrial Security Program</a:t>
            </a:r>
            <a:r>
              <a:rPr lang="en-US" sz="3400" dirty="0" smtClean="0">
                <a:cs typeface="Times New Roman" panose="02020603050405020304" pitchFamily="18" charset="0"/>
              </a:rPr>
              <a:t> directive</a:t>
            </a:r>
          </a:p>
          <a:p>
            <a:r>
              <a:rPr lang="en-US" sz="3400" dirty="0" smtClean="0">
                <a:cs typeface="Times New Roman" panose="02020603050405020304" pitchFamily="18" charset="0"/>
              </a:rPr>
              <a:t>As the Office of Primary Interest for these DOE security policies, provides Safeguards and Security consultations on equivalencies and exemptions, policy clarifications, and terminations of safeguards requests</a:t>
            </a:r>
          </a:p>
          <a:p>
            <a:r>
              <a:rPr lang="en-US" sz="3400" dirty="0" smtClean="0">
                <a:cs typeface="Times New Roman" panose="02020603050405020304" pitchFamily="18" charset="0"/>
              </a:rPr>
              <a:t>Coordinates and ensures adherence to 10 CFR Part 1046 requirements for associated independent reviews of medical disqualification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95600" y="615967"/>
            <a:ext cx="44195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000" b="1" dirty="0">
                <a:cs typeface="Times New Roman" panose="02020603050405020304" pitchFamily="18" charset="0"/>
              </a:rPr>
              <a:t>Key Functions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7314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85800"/>
            <a:ext cx="6991350" cy="655638"/>
          </a:xfrm>
        </p:spPr>
        <p:txBody>
          <a:bodyPr>
            <a:noAutofit/>
          </a:bodyPr>
          <a:lstStyle/>
          <a:p>
            <a:r>
              <a:rPr lang="en-US" altLang="en-US" sz="4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Program Planning and Management</a:t>
            </a:r>
            <a:endParaRPr lang="en-US" sz="40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89253"/>
            <a:ext cx="8610600" cy="4725099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>
                <a:cs typeface="Times New Roman" panose="02020603050405020304" pitchFamily="18" charset="0"/>
              </a:rPr>
              <a:t>Safeguards and Security Program Planning</a:t>
            </a:r>
          </a:p>
          <a:p>
            <a:pPr lvl="1"/>
            <a:r>
              <a:rPr lang="en-US" sz="2900" dirty="0" smtClean="0">
                <a:cs typeface="Times New Roman" panose="02020603050405020304" pitchFamily="18" charset="0"/>
              </a:rPr>
              <a:t>Security plans, security conditions (SECONS)</a:t>
            </a:r>
          </a:p>
          <a:p>
            <a:pPr lvl="1"/>
            <a:r>
              <a:rPr lang="en-US" sz="2900" dirty="0" smtClean="0">
                <a:cs typeface="Times New Roman" panose="02020603050405020304" pitchFamily="18" charset="0"/>
              </a:rPr>
              <a:t>Performance assurance, survey, self-assessment and review programs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400" dirty="0" smtClean="0">
                <a:cs typeface="Times New Roman" panose="02020603050405020304" pitchFamily="18" charset="0"/>
              </a:rPr>
              <a:t>Safeguards and Security Program Management Operations</a:t>
            </a:r>
          </a:p>
          <a:p>
            <a:pPr lvl="1"/>
            <a:r>
              <a:rPr lang="en-US" dirty="0" smtClean="0">
                <a:cs typeface="Times New Roman" panose="02020603050405020304" pitchFamily="18" charset="0"/>
              </a:rPr>
              <a:t>Facility clearance program and importance ratings</a:t>
            </a:r>
          </a:p>
          <a:p>
            <a:pPr lvl="1"/>
            <a:r>
              <a:rPr lang="en-US" dirty="0" smtClean="0">
                <a:cs typeface="Times New Roman" panose="02020603050405020304" pitchFamily="18" charset="0"/>
              </a:rPr>
              <a:t>Facility clearance approval and interim / limited facility clearances</a:t>
            </a:r>
            <a:endParaRPr lang="en-US" dirty="0"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cs typeface="Times New Roman" panose="02020603050405020304" pitchFamily="18" charset="0"/>
              </a:rPr>
              <a:t>Personnel security clearances and contractor facility clearances</a:t>
            </a:r>
          </a:p>
          <a:p>
            <a:pPr lvl="1"/>
            <a:r>
              <a:rPr lang="en-US" dirty="0" smtClean="0">
                <a:cs typeface="Times New Roman" panose="02020603050405020304" pitchFamily="18" charset="0"/>
              </a:rPr>
              <a:t>Suspension of facility clearances</a:t>
            </a:r>
          </a:p>
          <a:p>
            <a:pPr lvl="1"/>
            <a:r>
              <a:rPr lang="en-US" dirty="0" smtClean="0">
                <a:cs typeface="Times New Roman" panose="02020603050405020304" pitchFamily="18" charset="0"/>
              </a:rPr>
              <a:t>Foreign ownership, control, or influence program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400" dirty="0">
                <a:cs typeface="Times New Roman" panose="02020603050405020304" pitchFamily="18" charset="0"/>
              </a:rPr>
              <a:t>Safeguards and </a:t>
            </a:r>
            <a:r>
              <a:rPr lang="en-US" sz="3400" dirty="0" smtClean="0">
                <a:cs typeface="Times New Roman" panose="02020603050405020304" pitchFamily="18" charset="0"/>
              </a:rPr>
              <a:t>Security </a:t>
            </a:r>
            <a:r>
              <a:rPr lang="en-US" sz="3400" dirty="0">
                <a:cs typeface="Times New Roman" panose="02020603050405020304" pitchFamily="18" charset="0"/>
              </a:rPr>
              <a:t>A</a:t>
            </a:r>
            <a:r>
              <a:rPr lang="en-US" sz="3400" dirty="0" smtClean="0">
                <a:cs typeface="Times New Roman" panose="02020603050405020304" pitchFamily="18" charset="0"/>
              </a:rPr>
              <a:t>wareness</a:t>
            </a:r>
            <a:endParaRPr lang="en-US" sz="3400" dirty="0"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400" dirty="0">
                <a:cs typeface="Times New Roman" panose="02020603050405020304" pitchFamily="18" charset="0"/>
              </a:rPr>
              <a:t>Control of </a:t>
            </a:r>
            <a:r>
              <a:rPr lang="en-US" sz="3400" dirty="0" smtClean="0">
                <a:cs typeface="Times New Roman" panose="02020603050405020304" pitchFamily="18" charset="0"/>
              </a:rPr>
              <a:t>Classified </a:t>
            </a:r>
            <a:r>
              <a:rPr lang="en-US" sz="3400" dirty="0">
                <a:cs typeface="Times New Roman" panose="02020603050405020304" pitchFamily="18" charset="0"/>
              </a:rPr>
              <a:t>V</a:t>
            </a:r>
            <a:r>
              <a:rPr lang="en-US" sz="3400" dirty="0" smtClean="0">
                <a:cs typeface="Times New Roman" panose="02020603050405020304" pitchFamily="18" charset="0"/>
              </a:rPr>
              <a:t>isits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400" dirty="0" smtClean="0">
                <a:cs typeface="Times New Roman" panose="02020603050405020304" pitchFamily="18" charset="0"/>
              </a:rPr>
              <a:t>Safeguards and Security </a:t>
            </a:r>
            <a:r>
              <a:rPr lang="en-US" sz="3400" dirty="0">
                <a:cs typeface="Times New Roman" panose="02020603050405020304" pitchFamily="18" charset="0"/>
              </a:rPr>
              <a:t>T</a:t>
            </a:r>
            <a:r>
              <a:rPr lang="en-US" sz="3400" dirty="0" smtClean="0">
                <a:cs typeface="Times New Roman" panose="02020603050405020304" pitchFamily="18" charset="0"/>
              </a:rPr>
              <a:t>raining </a:t>
            </a:r>
            <a:r>
              <a:rPr lang="en-US" sz="3400" dirty="0">
                <a:cs typeface="Times New Roman" panose="02020603050405020304" pitchFamily="18" charset="0"/>
              </a:rPr>
              <a:t>P</a:t>
            </a:r>
            <a:r>
              <a:rPr lang="en-US" sz="3400" dirty="0" smtClean="0">
                <a:cs typeface="Times New Roman" panose="02020603050405020304" pitchFamily="18" charset="0"/>
              </a:rPr>
              <a:t>rogram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400" dirty="0" smtClean="0">
                <a:cs typeface="Times New Roman" panose="02020603050405020304" pitchFamily="18" charset="0"/>
              </a:rPr>
              <a:t>DOE Tactical Doctrine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400" dirty="0" smtClean="0">
                <a:cs typeface="Times New Roman" panose="02020603050405020304" pitchFamily="18" charset="0"/>
              </a:rPr>
              <a:t>Incidents of Security Concern (IOSC)</a:t>
            </a:r>
            <a:endParaRPr lang="en-US" sz="34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69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85800"/>
            <a:ext cx="6991350" cy="655638"/>
          </a:xfrm>
        </p:spPr>
        <p:txBody>
          <a:bodyPr>
            <a:normAutofit fontScale="90000"/>
          </a:bodyPr>
          <a:lstStyle/>
          <a:p>
            <a:r>
              <a:rPr lang="en-US" altLang="en-US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Information Security</a:t>
            </a:r>
            <a:br>
              <a:rPr lang="en-US" altLang="en-US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en-US" altLang="en-US" sz="27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Classified Matter Protection and Control (CMPC</a:t>
            </a:r>
            <a:r>
              <a:rPr lang="en-US" altLang="en-US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80219"/>
            <a:ext cx="8610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>
                <a:cs typeface="Times New Roman" panose="02020603050405020304" pitchFamily="18" charset="0"/>
              </a:rPr>
              <a:t>Classified </a:t>
            </a:r>
            <a:r>
              <a:rPr lang="en-US" sz="3400" dirty="0">
                <a:cs typeface="Times New Roman" panose="02020603050405020304" pitchFamily="18" charset="0"/>
              </a:rPr>
              <a:t>information in all forms must be protected </a:t>
            </a:r>
            <a:r>
              <a:rPr lang="en-US" sz="3400" dirty="0" smtClean="0">
                <a:cs typeface="Times New Roman" panose="02020603050405020304" pitchFamily="18" charset="0"/>
              </a:rPr>
              <a:t>according to laws</a:t>
            </a:r>
            <a:r>
              <a:rPr lang="en-US" sz="3400" dirty="0">
                <a:cs typeface="Times New Roman" panose="02020603050405020304" pitchFamily="18" charset="0"/>
              </a:rPr>
              <a:t>, regulations, </a:t>
            </a:r>
            <a:r>
              <a:rPr lang="en-US" sz="3400" dirty="0" smtClean="0">
                <a:cs typeface="Times New Roman" panose="02020603050405020304" pitchFamily="18" charset="0"/>
              </a:rPr>
              <a:t>policies and other requirements</a:t>
            </a:r>
          </a:p>
          <a:p>
            <a:endParaRPr lang="en-US" sz="1400" dirty="0" smtClean="0">
              <a:cs typeface="Times New Roman" panose="02020603050405020304" pitchFamily="18" charset="0"/>
            </a:endParaRPr>
          </a:p>
          <a:p>
            <a:r>
              <a:rPr lang="en-US" sz="3400" dirty="0" smtClean="0">
                <a:cs typeface="Times New Roman" panose="02020603050405020304" pitchFamily="18" charset="0"/>
              </a:rPr>
              <a:t>CMPC requirements address the full life cycle of physical objects that </a:t>
            </a:r>
            <a:r>
              <a:rPr lang="en-US" sz="3400" dirty="0">
                <a:cs typeface="Times New Roman" panose="02020603050405020304" pitchFamily="18" charset="0"/>
              </a:rPr>
              <a:t>contain or reveal </a:t>
            </a:r>
            <a:r>
              <a:rPr lang="en-US" sz="3400" dirty="0" smtClean="0">
                <a:cs typeface="Times New Roman" panose="02020603050405020304" pitchFamily="18" charset="0"/>
              </a:rPr>
              <a:t>classified information, including:</a:t>
            </a:r>
          </a:p>
          <a:p>
            <a:pPr lvl="1"/>
            <a:r>
              <a:rPr lang="en-US" sz="2900" dirty="0" smtClean="0">
                <a:cs typeface="Times New Roman" panose="02020603050405020304" pitchFamily="18" charset="0"/>
              </a:rPr>
              <a:t>Reviewing</a:t>
            </a:r>
            <a:r>
              <a:rPr lang="en-US" sz="2900" dirty="0">
                <a:cs typeface="Times New Roman" panose="02020603050405020304" pitchFamily="18" charset="0"/>
              </a:rPr>
              <a:t>, Classifying and Marking </a:t>
            </a:r>
            <a:r>
              <a:rPr lang="en-US" sz="2900" dirty="0" smtClean="0">
                <a:cs typeface="Times New Roman" panose="02020603050405020304" pitchFamily="18" charset="0"/>
              </a:rPr>
              <a:t>Classified Matter</a:t>
            </a:r>
          </a:p>
          <a:p>
            <a:pPr lvl="1"/>
            <a:r>
              <a:rPr lang="en-US" sz="2900" dirty="0" smtClean="0">
                <a:cs typeface="Times New Roman" panose="02020603050405020304" pitchFamily="18" charset="0"/>
              </a:rPr>
              <a:t>Accountability (chain of custody and inventory management) </a:t>
            </a:r>
          </a:p>
          <a:p>
            <a:pPr lvl="1"/>
            <a:r>
              <a:rPr lang="en-US" sz="2900" dirty="0" smtClean="0">
                <a:cs typeface="Times New Roman" panose="02020603050405020304" pitchFamily="18" charset="0"/>
              </a:rPr>
              <a:t>Two States of Classified Matter </a:t>
            </a:r>
          </a:p>
          <a:p>
            <a:pPr lvl="2"/>
            <a:r>
              <a:rPr lang="en-US" sz="2600" dirty="0" smtClean="0">
                <a:cs typeface="Times New Roman" panose="02020603050405020304" pitchFamily="18" charset="0"/>
              </a:rPr>
              <a:t>Classified Matter in Use</a:t>
            </a:r>
          </a:p>
          <a:p>
            <a:pPr lvl="2"/>
            <a:r>
              <a:rPr lang="en-US" sz="2600" dirty="0" smtClean="0">
                <a:cs typeface="Times New Roman" panose="02020603050405020304" pitchFamily="18" charset="0"/>
              </a:rPr>
              <a:t>Classified Matter in Storage</a:t>
            </a:r>
          </a:p>
          <a:p>
            <a:pPr lvl="1"/>
            <a:r>
              <a:rPr lang="en-US" sz="2900" dirty="0" smtClean="0">
                <a:cs typeface="Times New Roman" panose="02020603050405020304" pitchFamily="18" charset="0"/>
              </a:rPr>
              <a:t>Transmission and Receipt of Classified Information</a:t>
            </a:r>
          </a:p>
          <a:p>
            <a:pPr lvl="1"/>
            <a:r>
              <a:rPr lang="en-US" sz="2900" dirty="0" smtClean="0">
                <a:cs typeface="Times New Roman" panose="02020603050405020304" pitchFamily="18" charset="0"/>
              </a:rPr>
              <a:t>Protection of Foreign Government Information</a:t>
            </a:r>
          </a:p>
          <a:p>
            <a:pPr lvl="1"/>
            <a:r>
              <a:rPr lang="en-US" sz="2900" dirty="0" smtClean="0">
                <a:cs typeface="Times New Roman" panose="02020603050405020304" pitchFamily="18" charset="0"/>
              </a:rPr>
              <a:t>Disclosure of U.S. Classified Information to Foreign Governments</a:t>
            </a:r>
          </a:p>
          <a:p>
            <a:pPr lvl="1"/>
            <a:r>
              <a:rPr lang="en-US" sz="2900" dirty="0" smtClean="0">
                <a:cs typeface="Times New Roman" panose="02020603050405020304" pitchFamily="18" charset="0"/>
              </a:rPr>
              <a:t>Disclosure and Release of Classified Matter in Emergency Situations</a:t>
            </a:r>
          </a:p>
          <a:p>
            <a:pPr lvl="1"/>
            <a:r>
              <a:rPr lang="en-US" sz="2900" dirty="0">
                <a:cs typeface="Times New Roman" panose="02020603050405020304" pitchFamily="18" charset="0"/>
              </a:rPr>
              <a:t>Destruction of Classified Matter</a:t>
            </a:r>
          </a:p>
          <a:p>
            <a:pPr marL="457200" lvl="1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39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85800"/>
            <a:ext cx="6991350" cy="655638"/>
          </a:xfrm>
        </p:spPr>
        <p:txBody>
          <a:bodyPr>
            <a:noAutofit/>
          </a:bodyPr>
          <a:lstStyle/>
          <a:p>
            <a:r>
              <a:rPr lang="en-US" altLang="en-US" sz="4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Protection Program Operations</a:t>
            </a:r>
            <a:endParaRPr lang="en-US" sz="40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82762"/>
            <a:ext cx="8610600" cy="4649787"/>
          </a:xfrm>
        </p:spPr>
        <p:txBody>
          <a:bodyPr>
            <a:normAutofit fontScale="62500" lnSpcReduction="20000"/>
          </a:bodyPr>
          <a:lstStyle/>
          <a:p>
            <a:r>
              <a:rPr lang="en-US" sz="3400" dirty="0" smtClean="0">
                <a:cs typeface="Times New Roman" panose="02020603050405020304" pitchFamily="18" charset="0"/>
              </a:rPr>
              <a:t>Combines the elements of Federal and contractor protective force operations along with physical security and security systems</a:t>
            </a:r>
          </a:p>
          <a:p>
            <a:r>
              <a:rPr lang="en-US" sz="3400" dirty="0" smtClean="0">
                <a:cs typeface="Times New Roman" panose="02020603050405020304" pitchFamily="18" charset="0"/>
              </a:rPr>
              <a:t>Federal protective force operations include executive protection and interstate nuclear material transportation</a:t>
            </a:r>
          </a:p>
          <a:p>
            <a:pPr lvl="1"/>
            <a:r>
              <a:rPr lang="en-US" sz="2900" dirty="0" smtClean="0">
                <a:cs typeface="Times New Roman" panose="02020603050405020304" pitchFamily="18" charset="0"/>
              </a:rPr>
              <a:t>Executive protection is provided by armed Special Agents of the Office of Special Operations who are Federal employees</a:t>
            </a:r>
          </a:p>
          <a:p>
            <a:pPr lvl="1"/>
            <a:r>
              <a:rPr lang="en-US" sz="2900" dirty="0" smtClean="0">
                <a:cs typeface="Times New Roman" panose="02020603050405020304" pitchFamily="18" charset="0"/>
              </a:rPr>
              <a:t>Nuclear couriers are provided by armed Federal Agents of the Office of Secure Transportation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400" dirty="0" smtClean="0">
                <a:cs typeface="Times New Roman" panose="02020603050405020304" pitchFamily="18" charset="0"/>
              </a:rPr>
              <a:t>Armed contractor protective </a:t>
            </a:r>
            <a:r>
              <a:rPr lang="en-US" sz="3400" dirty="0">
                <a:cs typeface="Times New Roman" panose="02020603050405020304" pitchFamily="18" charset="0"/>
              </a:rPr>
              <a:t>forces are employed to protect DOE </a:t>
            </a:r>
            <a:r>
              <a:rPr lang="en-US" sz="3400" dirty="0" smtClean="0">
                <a:cs typeface="Times New Roman" panose="02020603050405020304" pitchFamily="18" charset="0"/>
              </a:rPr>
              <a:t>sites including nuclear mission, strategic petroleum reserve, and administrative </a:t>
            </a:r>
            <a:r>
              <a:rPr lang="en-US" sz="3400" dirty="0">
                <a:cs typeface="Times New Roman" panose="02020603050405020304" pitchFamily="18" charset="0"/>
              </a:rPr>
              <a:t>(e.g., DOE Headquarters</a:t>
            </a:r>
            <a:r>
              <a:rPr lang="en-US" sz="3400" dirty="0" smtClean="0">
                <a:cs typeface="Times New Roman" panose="02020603050405020304" pitchFamily="18" charset="0"/>
              </a:rPr>
              <a:t>) facilities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400" dirty="0" smtClean="0">
                <a:cs typeface="Times New Roman" panose="02020603050405020304" pitchFamily="18" charset="0"/>
              </a:rPr>
              <a:t>Physical security elements include barriers (walls/fences), storage (e.g., vaults), and badging systems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400" dirty="0" smtClean="0">
                <a:cs typeface="Times New Roman" panose="02020603050405020304" pitchFamily="18" charset="0"/>
              </a:rPr>
              <a:t>Security systems include intrusion detection sensors, access control, communication (e.g., radio and alarm control)</a:t>
            </a:r>
            <a:r>
              <a:rPr lang="en-US" sz="3400" dirty="0">
                <a:cs typeface="Times New Roman" panose="02020603050405020304" pitchFamily="18" charset="0"/>
              </a:rPr>
              <a:t> </a:t>
            </a:r>
            <a:r>
              <a:rPr lang="en-US" sz="3400" dirty="0" smtClean="0">
                <a:cs typeface="Times New Roman" panose="02020603050405020304" pitchFamily="18" charset="0"/>
              </a:rPr>
              <a:t>and badging equipment</a:t>
            </a:r>
            <a:endParaRPr lang="en-US" sz="34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65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85800"/>
            <a:ext cx="6991350" cy="655638"/>
          </a:xfrm>
        </p:spPr>
        <p:txBody>
          <a:bodyPr>
            <a:noAutofit/>
          </a:bodyPr>
          <a:lstStyle/>
          <a:p>
            <a:r>
              <a:rPr lang="en-US" altLang="en-US" sz="4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Nuclear Material Control </a:t>
            </a:r>
            <a:r>
              <a:rPr lang="en-US" altLang="en-US" sz="4000" b="1" dirty="0">
                <a:solidFill>
                  <a:schemeClr val="tx1"/>
                </a:solidFill>
                <a:cs typeface="Times New Roman" panose="02020603050405020304" pitchFamily="18" charset="0"/>
              </a:rPr>
              <a:t>&amp;</a:t>
            </a:r>
            <a:r>
              <a:rPr lang="en-US" altLang="en-US" sz="4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Accountability</a:t>
            </a:r>
            <a:endParaRPr lang="en-US" sz="40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30522"/>
            <a:ext cx="8610600" cy="4519466"/>
          </a:xfrm>
        </p:spPr>
        <p:txBody>
          <a:bodyPr>
            <a:normAutofit fontScale="62500" lnSpcReduction="20000"/>
          </a:bodyPr>
          <a:lstStyle/>
          <a:p>
            <a:r>
              <a:rPr lang="en-US" sz="3800" dirty="0" smtClean="0">
                <a:cs typeface="Times New Roman" panose="02020603050405020304" pitchFamily="18" charset="0"/>
              </a:rPr>
              <a:t>Provides </a:t>
            </a:r>
            <a:r>
              <a:rPr lang="en-US" sz="3800" dirty="0">
                <a:cs typeface="Times New Roman" panose="02020603050405020304" pitchFamily="18" charset="0"/>
              </a:rPr>
              <a:t>performance objectives, metrics, and requirements for developing, implementing, and maintaining a MC&amp;A </a:t>
            </a:r>
            <a:r>
              <a:rPr lang="en-US" sz="3800" dirty="0" smtClean="0">
                <a:cs typeface="Times New Roman" panose="02020603050405020304" pitchFamily="18" charset="0"/>
              </a:rPr>
              <a:t>program.  Main program elements are:</a:t>
            </a:r>
          </a:p>
          <a:p>
            <a:pPr lvl="1"/>
            <a:r>
              <a:rPr lang="en-US" sz="3400" dirty="0" smtClean="0">
                <a:cs typeface="Times New Roman" panose="02020603050405020304" pitchFamily="18" charset="0"/>
              </a:rPr>
              <a:t>Program Management</a:t>
            </a:r>
          </a:p>
          <a:p>
            <a:pPr lvl="1"/>
            <a:r>
              <a:rPr lang="en-US" sz="3400" dirty="0" smtClean="0">
                <a:cs typeface="Times New Roman" panose="02020603050405020304" pitchFamily="18" charset="0"/>
              </a:rPr>
              <a:t>Material Control</a:t>
            </a:r>
          </a:p>
          <a:p>
            <a:pPr lvl="1"/>
            <a:r>
              <a:rPr lang="en-US" sz="3400" dirty="0" smtClean="0">
                <a:cs typeface="Times New Roman" panose="02020603050405020304" pitchFamily="18" charset="0"/>
              </a:rPr>
              <a:t>Material Measurement</a:t>
            </a:r>
          </a:p>
          <a:p>
            <a:pPr lvl="1"/>
            <a:r>
              <a:rPr lang="en-US" sz="3400" dirty="0" smtClean="0">
                <a:cs typeface="Times New Roman" panose="02020603050405020304" pitchFamily="18" charset="0"/>
              </a:rPr>
              <a:t>Material Accounting</a:t>
            </a:r>
          </a:p>
          <a:p>
            <a:pPr lvl="1"/>
            <a:r>
              <a:rPr lang="en-US" sz="3400" dirty="0" smtClean="0">
                <a:cs typeface="Times New Roman" panose="02020603050405020304" pitchFamily="18" charset="0"/>
              </a:rPr>
              <a:t>Physical Inventory</a:t>
            </a:r>
          </a:p>
          <a:p>
            <a:pPr lvl="1"/>
            <a:r>
              <a:rPr lang="en-US" sz="3400" dirty="0" smtClean="0">
                <a:cs typeface="Times New Roman" panose="02020603050405020304" pitchFamily="18" charset="0"/>
              </a:rPr>
              <a:t>Graded Safeguards Table </a:t>
            </a:r>
            <a:endParaRPr lang="en-US" sz="3400" dirty="0">
              <a:cs typeface="Times New Roman" panose="02020603050405020304" pitchFamily="18" charset="0"/>
            </a:endParaRPr>
          </a:p>
          <a:p>
            <a:r>
              <a:rPr lang="en-US" sz="3800" dirty="0">
                <a:cs typeface="Times New Roman" panose="02020603050405020304" pitchFamily="18" charset="0"/>
              </a:rPr>
              <a:t>Requires reporting of </a:t>
            </a:r>
            <a:r>
              <a:rPr lang="en-US" sz="3800" dirty="0" smtClean="0">
                <a:cs typeface="Times New Roman" panose="02020603050405020304" pitchFamily="18" charset="0"/>
              </a:rPr>
              <a:t>special nuclear material inventories </a:t>
            </a:r>
            <a:r>
              <a:rPr lang="en-US" sz="3800" dirty="0">
                <a:cs typeface="Times New Roman" panose="02020603050405020304" pitchFamily="18" charset="0"/>
              </a:rPr>
              <a:t>to national database:</a:t>
            </a:r>
          </a:p>
          <a:p>
            <a:pPr lvl="1"/>
            <a:r>
              <a:rPr lang="en-US" sz="3400" dirty="0">
                <a:cs typeface="Times New Roman" panose="02020603050405020304" pitchFamily="18" charset="0"/>
              </a:rPr>
              <a:t>Nuclear Materials Management &amp; Safeguards System (NMMSS)</a:t>
            </a:r>
          </a:p>
          <a:p>
            <a:pPr lvl="1"/>
            <a:r>
              <a:rPr lang="en-US" sz="3400" dirty="0" smtClean="0">
                <a:cs typeface="Times New Roman" panose="02020603050405020304" pitchFamily="18" charset="0"/>
              </a:rPr>
              <a:t>United States meets </a:t>
            </a:r>
            <a:r>
              <a:rPr lang="en-US" sz="3400" dirty="0">
                <a:cs typeface="Times New Roman" panose="02020603050405020304" pitchFamily="18" charset="0"/>
              </a:rPr>
              <a:t>International Atomic Energy Agency (IAEA)  </a:t>
            </a:r>
            <a:r>
              <a:rPr lang="en-US" sz="3400" dirty="0" smtClean="0">
                <a:cs typeface="Times New Roman" panose="02020603050405020304" pitchFamily="18" charset="0"/>
              </a:rPr>
              <a:t>agreement</a:t>
            </a:r>
            <a:endParaRPr lang="en-US" sz="34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44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33400"/>
            <a:ext cx="6991350" cy="103663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Current Security Directives </a:t>
            </a:r>
            <a:br>
              <a:rPr lang="en-US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Managed by AU-50</a:t>
            </a:r>
            <a:endParaRPr lang="en-US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685800" y="1840367"/>
          <a:ext cx="7772400" cy="4484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1584"/>
                <a:gridCol w="2000816"/>
              </a:tblGrid>
              <a:tr h="2970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DIRECTIVE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82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DOE P 470.1B, </a:t>
                      </a:r>
                      <a:r>
                        <a:rPr lang="en-US" sz="1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Safeguards and Security Policy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 10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2016</a:t>
                      </a:r>
                    </a:p>
                  </a:txBody>
                  <a:tcPr marL="9525" marR="9525" marT="9525" marB="0" anchor="ctr"/>
                </a:tc>
              </a:tr>
              <a:tr h="5275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DOE O 142.3A, (MinChg)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Unclassified Foreign Visits and Assignments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 14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2010</a:t>
                      </a:r>
                    </a:p>
                  </a:txBody>
                  <a:tcPr marL="9525" marR="9525" marT="9525" marB="0" anchor="ctr"/>
                </a:tc>
              </a:tr>
              <a:tr h="7868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DOE O 231.1B, Chg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</a:t>
                      </a:r>
                      <a:r>
                        <a:rPr lang="en-US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Environment, Safety, and Health Reporting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(Attachment 5-Reporting Radioactive Sealed Source Information)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28, 2012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82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DOE O 470.3C, </a:t>
                      </a:r>
                      <a:r>
                        <a:rPr lang="en-US" sz="1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 Basis</a:t>
                      </a:r>
                      <a:r>
                        <a:rPr lang="en-US" sz="18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Threat (DBT)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23, 2016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275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DOE O 470.4B, </a:t>
                      </a:r>
                      <a:r>
                        <a:rPr lang="en-US" sz="1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Safeguards and Security Program,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Chg 2 (MinChg)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17, 2017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82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DOE O 471.6, </a:t>
                      </a:r>
                      <a:r>
                        <a:rPr lang="en-US" sz="1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Security, adm. chg 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21, 2015</a:t>
                      </a:r>
                    </a:p>
                  </a:txBody>
                  <a:tcPr marL="9525" marR="9525" marT="9525" marB="0" anchor="ctr"/>
                </a:tc>
              </a:tr>
              <a:tr h="2682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DOE O 472.2, </a:t>
                      </a:r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Personnel Security, chg 1 (pgchg)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16, 2015</a:t>
                      </a:r>
                    </a:p>
                  </a:txBody>
                  <a:tcPr marL="9525" marR="9525" marT="9525" marB="0" anchor="ctr"/>
                </a:tc>
              </a:tr>
              <a:tr h="5275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DOE O 473.3A, </a:t>
                      </a:r>
                      <a:r>
                        <a:rPr lang="en-US" sz="1700" b="1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Protection Program </a:t>
                      </a:r>
                      <a:r>
                        <a:rPr lang="en-US" sz="17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Operations, Chg 1 (MinChg)</a:t>
                      </a:r>
                      <a:endParaRPr 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 2, 2018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9353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DOE O 474.2, </a:t>
                      </a:r>
                      <a:r>
                        <a:rPr lang="en-US" sz="1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chg 4 (pgchg), </a:t>
                      </a:r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Nuclear Material Control and Accountability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 13, 2016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03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952</TotalTime>
  <Words>1485</Words>
  <Application>Microsoft Office PowerPoint</Application>
  <PresentationFormat>On-screen Show (4:3)</PresentationFormat>
  <Paragraphs>204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Franklin Gothic Medium</vt:lpstr>
      <vt:lpstr>Times New Roman</vt:lpstr>
      <vt:lpstr>Office Theme</vt:lpstr>
      <vt:lpstr>EFCOG SSWG Security Policy Update  </vt:lpstr>
      <vt:lpstr>Office of Security Policy</vt:lpstr>
      <vt:lpstr>Mission</vt:lpstr>
      <vt:lpstr> </vt:lpstr>
      <vt:lpstr>Program Planning and Management</vt:lpstr>
      <vt:lpstr>Information Security Classified Matter Protection and Control (CMPC)</vt:lpstr>
      <vt:lpstr>Protection Program Operations</vt:lpstr>
      <vt:lpstr>Nuclear Material Control &amp; Accountability</vt:lpstr>
      <vt:lpstr>Current Security Directives  Managed by AU-50</vt:lpstr>
      <vt:lpstr>AU-50 Technical Standards</vt:lpstr>
      <vt:lpstr>AU-50 Proposed  Standards and Handbooks</vt:lpstr>
      <vt:lpstr>AU Directives Prioritization</vt:lpstr>
      <vt:lpstr>MAPPRITE  Policy Analysis Project</vt:lpstr>
      <vt:lpstr>Policy Information Resource (PIR) Tool</vt:lpstr>
      <vt:lpstr>Questions?</vt:lpstr>
    </vt:vector>
  </TitlesOfParts>
  <Company>U.S. Department of Energy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kenney</dc:creator>
  <cp:lastModifiedBy>Stellflug, Michelle J</cp:lastModifiedBy>
  <cp:revision>156</cp:revision>
  <dcterms:created xsi:type="dcterms:W3CDTF">2014-06-16T14:14:15Z</dcterms:created>
  <dcterms:modified xsi:type="dcterms:W3CDTF">2019-04-23T08:39:39Z</dcterms:modified>
</cp:coreProperties>
</file>