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8" r:id="rId5"/>
    <p:sldId id="260" r:id="rId6"/>
    <p:sldId id="341" r:id="rId7"/>
    <p:sldId id="342" r:id="rId8"/>
    <p:sldId id="343" r:id="rId9"/>
    <p:sldId id="351" r:id="rId10"/>
    <p:sldId id="352" r:id="rId11"/>
    <p:sldId id="344" r:id="rId12"/>
    <p:sldId id="345" r:id="rId13"/>
    <p:sldId id="346" r:id="rId14"/>
    <p:sldId id="350" r:id="rId15"/>
    <p:sldId id="348" r:id="rId16"/>
    <p:sldId id="354" r:id="rId17"/>
    <p:sldId id="35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13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353"/>
    <a:srgbClr val="4D82AE"/>
    <a:srgbClr val="44546A"/>
    <a:srgbClr val="7F7F7F"/>
    <a:srgbClr val="E9E9E9"/>
    <a:srgbClr val="FDFDFD"/>
    <a:srgbClr val="FFFF00"/>
    <a:srgbClr val="0C1336"/>
    <a:srgbClr val="172161"/>
    <a:srgbClr val="FF7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6921B-40BB-43FE-8295-8406BD21A395}" v="8" dt="2022-04-19T20:37:56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7"/>
    <p:restoredTop sz="95634"/>
  </p:normalViewPr>
  <p:slideViewPr>
    <p:cSldViewPr snapToGrid="0" snapToObjects="1" showGuides="1">
      <p:cViewPr varScale="1">
        <p:scale>
          <a:sx n="91" d="100"/>
          <a:sy n="91" d="100"/>
        </p:scale>
        <p:origin x="90" y="342"/>
      </p:cViewPr>
      <p:guideLst>
        <p:guide orient="horz" pos="864"/>
        <p:guide pos="13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6" d="100"/>
          <a:sy n="86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weja, Jessica A" userId="95ae4ebb-a71b-4797-b597-1fdc575156bc" providerId="ADAL" clId="{BC46921B-40BB-43FE-8295-8406BD21A395}"/>
    <pc:docChg chg="custSel modSld">
      <pc:chgData name="Baweja, Jessica A" userId="95ae4ebb-a71b-4797-b597-1fdc575156bc" providerId="ADAL" clId="{BC46921B-40BB-43FE-8295-8406BD21A395}" dt="2022-04-19T20:38:11.577" v="32" actId="1076"/>
      <pc:docMkLst>
        <pc:docMk/>
      </pc:docMkLst>
      <pc:sldChg chg="addSp delSp modSp mod">
        <pc:chgData name="Baweja, Jessica A" userId="95ae4ebb-a71b-4797-b597-1fdc575156bc" providerId="ADAL" clId="{BC46921B-40BB-43FE-8295-8406BD21A395}" dt="2022-04-19T20:38:11.577" v="32" actId="1076"/>
        <pc:sldMkLst>
          <pc:docMk/>
          <pc:sldMk cId="3358667131" sldId="351"/>
        </pc:sldMkLst>
        <pc:spChg chg="add del mod">
          <ac:chgData name="Baweja, Jessica A" userId="95ae4ebb-a71b-4797-b597-1fdc575156bc" providerId="ADAL" clId="{BC46921B-40BB-43FE-8295-8406BD21A395}" dt="2022-04-19T20:37:56.049" v="28"/>
          <ac:spMkLst>
            <pc:docMk/>
            <pc:sldMk cId="3358667131" sldId="351"/>
            <ac:spMk id="5" creationId="{1618BBEB-C869-4FD0-A2DD-F7053189BDB3}"/>
          </ac:spMkLst>
        </pc:spChg>
        <pc:spChg chg="add del mod">
          <ac:chgData name="Baweja, Jessica A" userId="95ae4ebb-a71b-4797-b597-1fdc575156bc" providerId="ADAL" clId="{BC46921B-40BB-43FE-8295-8406BD21A395}" dt="2022-04-19T20:37:56.049" v="28"/>
          <ac:spMkLst>
            <pc:docMk/>
            <pc:sldMk cId="3358667131" sldId="351"/>
            <ac:spMk id="7" creationId="{1FEE1828-6FC0-478E-868F-E159ECA5587E}"/>
          </ac:spMkLst>
        </pc:spChg>
        <pc:spChg chg="add del mod">
          <ac:chgData name="Baweja, Jessica A" userId="95ae4ebb-a71b-4797-b597-1fdc575156bc" providerId="ADAL" clId="{BC46921B-40BB-43FE-8295-8406BD21A395}" dt="2022-04-19T20:37:56.049" v="28"/>
          <ac:spMkLst>
            <pc:docMk/>
            <pc:sldMk cId="3358667131" sldId="351"/>
            <ac:spMk id="9" creationId="{A55B7328-179F-44A2-948A-3CD613BB26B7}"/>
          </ac:spMkLst>
        </pc:spChg>
        <pc:graphicFrameChg chg="add del mod">
          <ac:chgData name="Baweja, Jessica A" userId="95ae4ebb-a71b-4797-b597-1fdc575156bc" providerId="ADAL" clId="{BC46921B-40BB-43FE-8295-8406BD21A395}" dt="2022-04-19T20:37:56.049" v="28"/>
          <ac:graphicFrameMkLst>
            <pc:docMk/>
            <pc:sldMk cId="3358667131" sldId="351"/>
            <ac:graphicFrameMk id="3" creationId="{7259AA86-80C6-4FCB-924E-8AA1D4B29018}"/>
          </ac:graphicFrameMkLst>
        </pc:graphicFrameChg>
        <pc:picChg chg="add del mod">
          <ac:chgData name="Baweja, Jessica A" userId="95ae4ebb-a71b-4797-b597-1fdc575156bc" providerId="ADAL" clId="{BC46921B-40BB-43FE-8295-8406BD21A395}" dt="2022-04-19T15:28:51.275" v="11" actId="478"/>
          <ac:picMkLst>
            <pc:docMk/>
            <pc:sldMk cId="3358667131" sldId="351"/>
            <ac:picMk id="5" creationId="{61FD6C5C-1877-4993-9406-987D2072F648}"/>
          </ac:picMkLst>
        </pc:picChg>
        <pc:picChg chg="mod">
          <ac:chgData name="Baweja, Jessica A" userId="95ae4ebb-a71b-4797-b597-1fdc575156bc" providerId="ADAL" clId="{BC46921B-40BB-43FE-8295-8406BD21A395}" dt="2022-04-19T15:41:00.870" v="25" actId="1037"/>
          <ac:picMkLst>
            <pc:docMk/>
            <pc:sldMk cId="3358667131" sldId="351"/>
            <ac:picMk id="6" creationId="{5B701F0E-76D9-4578-8C2C-77EC4EDDD359}"/>
          </ac:picMkLst>
        </pc:picChg>
        <pc:picChg chg="add del mod">
          <ac:chgData name="Baweja, Jessica A" userId="95ae4ebb-a71b-4797-b597-1fdc575156bc" providerId="ADAL" clId="{BC46921B-40BB-43FE-8295-8406BD21A395}" dt="2022-04-19T20:37:53.194" v="26" actId="478"/>
          <ac:picMkLst>
            <pc:docMk/>
            <pc:sldMk cId="3358667131" sldId="351"/>
            <ac:picMk id="8" creationId="{0F8D9E9E-8BCA-4661-85E2-F5F1FA58F5CD}"/>
          </ac:picMkLst>
        </pc:picChg>
        <pc:picChg chg="add mod">
          <ac:chgData name="Baweja, Jessica A" userId="95ae4ebb-a71b-4797-b597-1fdc575156bc" providerId="ADAL" clId="{BC46921B-40BB-43FE-8295-8406BD21A395}" dt="2022-04-19T20:38:11.577" v="32" actId="1076"/>
          <ac:picMkLst>
            <pc:docMk/>
            <pc:sldMk cId="3358667131" sldId="351"/>
            <ac:picMk id="11" creationId="{A3A91613-8385-4317-85EC-27787838F857}"/>
          </ac:picMkLst>
        </pc:picChg>
        <pc:picChg chg="add del mod">
          <ac:chgData name="Baweja, Jessica A" userId="95ae4ebb-a71b-4797-b597-1fdc575156bc" providerId="ADAL" clId="{BC46921B-40BB-43FE-8295-8406BD21A395}" dt="2022-04-19T20:37:56.049" v="28"/>
          <ac:picMkLst>
            <pc:docMk/>
            <pc:sldMk cId="3358667131" sldId="351"/>
            <ac:picMk id="1025" creationId="{0D631EBE-3C96-41C7-B7FA-2FBCC8396459}"/>
          </ac:picMkLst>
        </pc:picChg>
        <pc:picChg chg="add del mod">
          <ac:chgData name="Baweja, Jessica A" userId="95ae4ebb-a71b-4797-b597-1fdc575156bc" providerId="ADAL" clId="{BC46921B-40BB-43FE-8295-8406BD21A395}" dt="2022-04-19T20:37:56.049" v="28"/>
          <ac:picMkLst>
            <pc:docMk/>
            <pc:sldMk cId="3358667131" sldId="351"/>
            <ac:picMk id="1026" creationId="{07A3CD55-8CC4-4C2C-AA67-1ED7F467222F}"/>
          </ac:picMkLst>
        </pc:picChg>
        <pc:picChg chg="add del">
          <ac:chgData name="Baweja, Jessica A" userId="95ae4ebb-a71b-4797-b597-1fdc575156bc" providerId="ADAL" clId="{BC46921B-40BB-43FE-8295-8406BD21A395}" dt="2022-04-19T15:15:24.043" v="3"/>
          <ac:picMkLst>
            <pc:docMk/>
            <pc:sldMk cId="3358667131" sldId="351"/>
            <ac:picMk id="1026" creationId="{4666F328-03AC-451B-AD35-1AC0DD68D700}"/>
          </ac:picMkLst>
        </pc:picChg>
        <pc:picChg chg="add del mod">
          <ac:chgData name="Baweja, Jessica A" userId="95ae4ebb-a71b-4797-b597-1fdc575156bc" providerId="ADAL" clId="{BC46921B-40BB-43FE-8295-8406BD21A395}" dt="2022-04-19T15:20:26.636" v="7" actId="478"/>
          <ac:picMkLst>
            <pc:docMk/>
            <pc:sldMk cId="3358667131" sldId="351"/>
            <ac:picMk id="1027" creationId="{8002278D-D796-4BF2-9E0A-E0D9B8BDE17E}"/>
          </ac:picMkLst>
        </pc:picChg>
      </pc:sldChg>
      <pc:sldChg chg="modSp mod">
        <pc:chgData name="Baweja, Jessica A" userId="95ae4ebb-a71b-4797-b597-1fdc575156bc" providerId="ADAL" clId="{BC46921B-40BB-43FE-8295-8406BD21A395}" dt="2022-04-18T16:57:22.988" v="0" actId="114"/>
        <pc:sldMkLst>
          <pc:docMk/>
          <pc:sldMk cId="1253992933" sldId="354"/>
        </pc:sldMkLst>
        <pc:spChg chg="mod">
          <ac:chgData name="Baweja, Jessica A" userId="95ae4ebb-a71b-4797-b597-1fdc575156bc" providerId="ADAL" clId="{BC46921B-40BB-43FE-8295-8406BD21A395}" dt="2022-04-18T16:57:22.988" v="0" actId="114"/>
          <ac:spMkLst>
            <pc:docMk/>
            <pc:sldMk cId="1253992933" sldId="354"/>
            <ac:spMk id="51" creationId="{04A9169F-A66B-41CD-BB7B-1ADA915705A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AF17BC-365D-414D-A7DB-31A8744277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79DF-BA82-AF44-8968-6A6C765FD3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0A865-DCDC-3244-9B1F-F6306756A164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6DD2D-B997-BE48-A0EE-D6B9110E8C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77B2A-C45B-5048-B116-DB05ED4CAD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6C0F-E47A-4647-9902-665B4209E6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6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242AE-7B60-5645-8F63-FE6E04DDEC98}" type="datetimeFigureOut">
              <a:rPr lang="en-US" smtClean="0"/>
              <a:t>4/19/2022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2486-0F68-1C4A-A989-2EB083D5F7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0.emf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5FB7B-5866-48A8-A434-91C287DA14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18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otes Placeholder"/>
          <p:cNvSpPr>
            <a:spLocks noGrp="1"/>
          </p:cNvSpPr>
          <p:nvPr>
            <p:ph type="body" idx="1"/>
          </p:nvPr>
        </p:nvSpPr>
        <p:spPr>
          <a:xfrm>
            <a:off x="547905" y="2552403"/>
            <a:ext cx="11505979" cy="24211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Bef>
                <a:spcPct val="0"/>
              </a:spcBef>
            </a:pPr>
            <a:endParaRPr lang="en-US" alt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5" name="Object 1"/>
          <p:cNvGraphicFramePr>
            <a:graphicFrameLocks noChangeAspect="1"/>
          </p:cNvGraphicFramePr>
          <p:nvPr/>
        </p:nvGraphicFramePr>
        <p:xfrm>
          <a:off x="2114569" y="396490"/>
          <a:ext cx="8372654" cy="20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0388" imgH="3427437" progId="PowerPoint.Slide.12">
                  <p:embed/>
                </p:oleObj>
              </mc:Choice>
              <mc:Fallback>
                <p:oleObj name="Slide" r:id="rId3" imgW="4570388" imgH="3427437" progId="PowerPoint.Slide.12">
                  <p:embed/>
                  <p:pic>
                    <p:nvPicPr>
                      <p:cNvPr id="819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569" y="396490"/>
                        <a:ext cx="8372654" cy="20191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4533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E0153-FC25-EA48-80F6-7B2D74A12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2837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0B27-118D-004B-8DF8-85BCD9C2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443D8-4D58-AE44-BA74-4EAE877EBA2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DECD7A-47C9-0C44-81A4-B2D7447CE7B4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7B655-DB35-654E-85CC-207904F14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AF61A9-4C6A-BF44-8F82-A5FD73A96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2AB316-7884-7C42-85AE-B2D1FC187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-1" y="5404610"/>
            <a:ext cx="12191999" cy="14668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810F1-550A-A04A-925B-CA6CAD4907EF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E2C4-919D-964D-A2DF-69146B5E67E0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2889A-DAD7-7347-B88F-E4E0EA9405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65DF-F1F1-0B43-B370-94249C4A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7E84-F413-5142-A743-06551FEA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FF288-3E96-4A46-864F-BD68BA1E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4677E-BF95-A543-A3C6-8D578516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2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691D4-E92A-1A43-BBE2-1819C819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23B50-152A-EC47-BCAB-2194EA98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BBB9-5501-964A-83DE-4B597A7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2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9C92-6ED1-0B41-9216-84A4D2B3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4BA72-F509-8941-B5AD-8B0FBF10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BE85-84B7-9840-A0C3-C060F920F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1F208-FBAA-B74A-8AA2-5AFF011FF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57DEE-2720-5443-963D-6F722AC4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D70F-5B60-ED42-80C8-9A24BF7C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7FAE-B8E3-7D48-A4F2-2CA600A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94D89-F4FE-094A-B044-2316645F5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B3DEF-AD72-D74F-AD9E-FC4418F3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09B26-5312-4449-8E4D-67625D0A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C623-20F8-A24B-B3CE-8CC0060E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1312-FB52-3E43-ABAA-E0D6949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6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DF12-6187-0A47-8AFD-7A22D83B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E5E9FE-08C6-5B42-9E6B-5B2E70B52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E0862-A799-EB48-9254-B159EA8D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63D8C-F6F5-1C45-820A-82DD0315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267B7-613D-9544-AA63-D5AF7DBF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4DA8-BCFD-854A-BDBC-B8253E3C7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F191A-ADBA-EB42-ABE1-DE329FFE1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D1D53-048A-EB46-9FC3-51E3CE2A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3698F-39A1-7443-AB43-D9D4D6D0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0624E-AAC1-4947-82BB-8D0ECECE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1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12669" y="274638"/>
            <a:ext cx="852566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4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6599238"/>
            <a:ext cx="508000" cy="2587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8C87AE2-5A65-447B-898D-36E38FA3D930}" type="slidenum">
              <a:rPr lang="en-US" smtClean="0">
                <a:solidFill>
                  <a:prstClr val="black"/>
                </a:solidFill>
                <a:cs typeface="Arial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6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64304"/>
            <a:ext cx="8229600" cy="82629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85000"/>
              </a:lnSpc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42133" y="6480175"/>
            <a:ext cx="812800" cy="268288"/>
          </a:xfrm>
          <a:prstGeom prst="rect">
            <a:avLst/>
          </a:prstGeom>
        </p:spPr>
        <p:txBody>
          <a:bodyPr/>
          <a:lstStyle>
            <a:lvl1pPr>
              <a:defRPr sz="1000" smtClean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74308402-8A85-43A4-878F-6C7F3DF2423E}" type="slidenum">
              <a:rPr lang="en-US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4242"/>
          </a:xfrm>
          <a:prstGeom prst="rect">
            <a:avLst/>
          </a:prstGeom>
        </p:spPr>
        <p:txBody>
          <a:bodyPr anchor="ctr"/>
          <a:lstStyle>
            <a:lvl1pPr>
              <a:defRPr sz="2400" b="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850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8100"/>
            <a:ext cx="11074400" cy="5226050"/>
          </a:xfrm>
          <a:prstGeom prst="rect">
            <a:avLst/>
          </a:prstGeom>
        </p:spPr>
        <p:txBody>
          <a:bodyPr/>
          <a:lstStyle>
            <a:lvl1pPr>
              <a:buClr>
                <a:srgbClr val="00007A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0007A"/>
              </a:buClr>
              <a:buFont typeface="Arial" pitchFamily="34" charset="0"/>
              <a:buChar char="•"/>
              <a:defRPr sz="2000"/>
            </a:lvl2pPr>
            <a:lvl3pPr marL="1143000" indent="-228600">
              <a:buClr>
                <a:srgbClr val="00007A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00007A"/>
              </a:buClr>
              <a:buFont typeface="Arial" pitchFamily="34" charset="0"/>
              <a:buChar char="•"/>
              <a:defRPr sz="1600"/>
            </a:lvl4pPr>
            <a:lvl5pPr marL="2057400" indent="-228600">
              <a:buClr>
                <a:srgbClr val="00007A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6056" y="6487128"/>
            <a:ext cx="492531" cy="285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F77CC3E-C9B6-4317-A341-D93DF5A59E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41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9D261DC-BD52-2E4E-B4BC-9799BD5C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2229057"/>
            <a:ext cx="6589059" cy="136234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25B2C9C-72AE-8F40-907C-954D561D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C5F924-BA6D-B44D-AEF7-F1C723653A85}"/>
              </a:ext>
            </a:extLst>
          </p:cNvPr>
          <p:cNvSpPr/>
          <p:nvPr userDrawn="1"/>
        </p:nvSpPr>
        <p:spPr>
          <a:xfrm>
            <a:off x="0" y="5391172"/>
            <a:ext cx="12192000" cy="1466828"/>
          </a:xfrm>
          <a:prstGeom prst="rect">
            <a:avLst/>
          </a:prstGeom>
          <a:gradFill>
            <a:gsLst>
              <a:gs pos="55000">
                <a:schemeClr val="accent6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758F44-B58B-984A-80F9-21D20BA09BBC}"/>
              </a:ext>
            </a:extLst>
          </p:cNvPr>
          <p:cNvSpPr/>
          <p:nvPr userDrawn="1"/>
        </p:nvSpPr>
        <p:spPr>
          <a:xfrm>
            <a:off x="0" y="5363469"/>
            <a:ext cx="12192000" cy="45719"/>
          </a:xfrm>
          <a:prstGeom prst="rect">
            <a:avLst/>
          </a:prstGeom>
          <a:gradFill>
            <a:gsLst>
              <a:gs pos="55000">
                <a:srgbClr val="28379C"/>
              </a:gs>
              <a:gs pos="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6AAF683-810E-CB4B-8A92-D75A93308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54200" y="5916524"/>
            <a:ext cx="1497739" cy="4175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20D979-7C96-0049-BDDB-0B3FF7DD0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6272" y="5582555"/>
            <a:ext cx="1085455" cy="10854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302DF-5A8E-E14E-A999-1F1E2A42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</a:blip>
          <a:srcRect l="11824" t="18826" r="4646" b="50703"/>
          <a:stretch/>
        </p:blipFill>
        <p:spPr>
          <a:xfrm rot="10800000">
            <a:off x="1" y="5373441"/>
            <a:ext cx="12191999" cy="14668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83B313-45A0-1A42-881A-21CEF02C4FA5}"/>
              </a:ext>
            </a:extLst>
          </p:cNvPr>
          <p:cNvSpPr/>
          <p:nvPr userDrawn="1"/>
        </p:nvSpPr>
        <p:spPr>
          <a:xfrm>
            <a:off x="1035424" y="460280"/>
            <a:ext cx="11156575" cy="420953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E5E3C6-4B2C-E942-B626-2BE1936133AB}"/>
              </a:ext>
            </a:extLst>
          </p:cNvPr>
          <p:cNvSpPr/>
          <p:nvPr userDrawn="1"/>
        </p:nvSpPr>
        <p:spPr>
          <a:xfrm>
            <a:off x="5411231" y="484191"/>
            <a:ext cx="6710082" cy="363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C94403-B233-B443-8352-A9A924060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33494" t="8010"/>
          <a:stretch/>
        </p:blipFill>
        <p:spPr>
          <a:xfrm>
            <a:off x="-1" y="0"/>
            <a:ext cx="4190339" cy="5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54ED8-F337-1344-92F9-6F655B22A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6408" y="633491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C28EB1C-CACA-476E-B06A-B2FE627F4D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12289" y="34182"/>
            <a:ext cx="75383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29D14-1536-9140-A2B5-2D8BEE280C37}"/>
              </a:ext>
            </a:extLst>
          </p:cNvPr>
          <p:cNvSpPr/>
          <p:nvPr userDrawn="1"/>
        </p:nvSpPr>
        <p:spPr>
          <a:xfrm>
            <a:off x="0" y="0"/>
            <a:ext cx="12192000" cy="892022"/>
          </a:xfrm>
          <a:prstGeom prst="rect">
            <a:avLst/>
          </a:prstGeom>
          <a:gradFill flip="none" rotWithShape="1">
            <a:gsLst>
              <a:gs pos="97000">
                <a:srgbClr val="28379C"/>
              </a:gs>
              <a:gs pos="0">
                <a:schemeClr val="accent6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A63DE9-3116-794E-93B0-3A28B8E83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2000"/>
          </a:blip>
          <a:srcRect l="17301" t="33277" r="4646" b="57743"/>
          <a:stretch/>
        </p:blipFill>
        <p:spPr>
          <a:xfrm rot="10800000" flipH="1">
            <a:off x="-4" y="-1"/>
            <a:ext cx="11497239" cy="85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40C3E3-6F10-ED4F-B1F0-532F7F1FF76C}"/>
              </a:ext>
            </a:extLst>
          </p:cNvPr>
          <p:cNvSpPr/>
          <p:nvPr userDrawn="1"/>
        </p:nvSpPr>
        <p:spPr>
          <a:xfrm>
            <a:off x="0" y="891251"/>
            <a:ext cx="12192000" cy="5966749"/>
          </a:xfrm>
          <a:prstGeom prst="rect">
            <a:avLst/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DC9D38-CDA1-294C-8DDB-FBB22128C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rcRect l="11824" t="18826" r="4646" b="28176"/>
          <a:stretch/>
        </p:blipFill>
        <p:spPr>
          <a:xfrm rot="10800000">
            <a:off x="-3" y="936969"/>
            <a:ext cx="12192001" cy="5921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4BC5ADE-0739-E04C-9624-640F44F9E5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018" y="6342650"/>
            <a:ext cx="1237801" cy="358082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CB375-2DA6-2147-A873-D5E119813763}"/>
              </a:ext>
            </a:extLst>
          </p:cNvPr>
          <p:cNvSpPr/>
          <p:nvPr userDrawn="1"/>
        </p:nvSpPr>
        <p:spPr>
          <a:xfrm>
            <a:off x="0" y="891251"/>
            <a:ext cx="12192000" cy="45719"/>
          </a:xfrm>
          <a:prstGeom prst="rect">
            <a:avLst/>
          </a:prstGeom>
          <a:gradFill flip="none" rotWithShape="1">
            <a:gsLst>
              <a:gs pos="66000">
                <a:schemeClr val="accent6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D2E2A-E0DB-584B-98B4-20E4F5227CA0}"/>
              </a:ext>
            </a:extLst>
          </p:cNvPr>
          <p:cNvSpPr/>
          <p:nvPr userDrawn="1"/>
        </p:nvSpPr>
        <p:spPr>
          <a:xfrm>
            <a:off x="2971688" y="921578"/>
            <a:ext cx="9220310" cy="287516"/>
          </a:xfrm>
          <a:prstGeom prst="rect">
            <a:avLst/>
          </a:prstGeom>
          <a:gradFill flip="none" rotWithShape="1">
            <a:gsLst>
              <a:gs pos="79000">
                <a:srgbClr val="FF781A"/>
              </a:gs>
              <a:gs pos="28000">
                <a:schemeClr val="bg1"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0E7496-74AB-944B-A815-8DA81D09CA48}"/>
              </a:ext>
            </a:extLst>
          </p:cNvPr>
          <p:cNvSpPr/>
          <p:nvPr userDrawn="1"/>
        </p:nvSpPr>
        <p:spPr>
          <a:xfrm>
            <a:off x="6646475" y="953200"/>
            <a:ext cx="5545523" cy="24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b="1" i="0" kern="1200" dirty="0">
                <a:solidFill>
                  <a:schemeClr val="bg1"/>
                </a:solidFill>
                <a:effectLst/>
                <a:latin typeface="Trade Gothic LT Std Extended" pitchFamily="2" charset="0"/>
                <a:ea typeface="+mn-ea"/>
                <a:cs typeface="Arial" panose="020B0604020202020204" pitchFamily="34" charset="0"/>
              </a:rPr>
              <a:t>INNOVATE. COLLABORATE. DELIVER.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F3C4D6-B725-3347-A2B8-2203B3C7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0000"/>
          </a:blip>
          <a:srcRect r="36697"/>
          <a:stretch/>
        </p:blipFill>
        <p:spPr>
          <a:xfrm>
            <a:off x="8203473" y="1179069"/>
            <a:ext cx="3988527" cy="5689200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7DF743E0-DA38-4456-B1E5-AA248C3848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12289" y="34182"/>
            <a:ext cx="75383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03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1B3E-989D-C344-8E46-CFD28E21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202"/>
            <a:ext cx="10515600" cy="6878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ACFB-196F-1945-A63A-76819D05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08A740D-8578-8844-BF8B-0006023E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39129"/>
            <a:ext cx="54543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300DEA-5D50-3E48-89ED-3C97A4BD0F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2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68425-8AA9-394F-AC1F-AABA86ED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6194C-46DF-CD49-A179-4591B3682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9425-7356-7B44-869B-2580547D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5203C-31C6-1B41-9974-885CCD26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2C78E-1B72-3B4B-9AA7-4DEF1E09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2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0497-E8E1-004B-B085-CB6BABAA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C0F36-ECD5-9549-9094-D1A13DF70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1369DE-04A9-8743-B03B-5CA9E42A0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25474-E570-E243-B516-1232BDACD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AE7C3-A5A4-B449-A99D-0D4070E4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2D77-D49F-5549-B8B2-04FFFA23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0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1210-2E32-5441-95AB-8D130A204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698B-B8F3-6441-86D1-5AA43AF0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B3E9B-3D1D-9E49-9533-18343170E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DEF69-C23A-EA41-BD32-C0EBEB930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F681A-FD00-3C46-A550-F9F4C5C761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7183F-DBAB-2A49-B705-D78A0354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FA06-A3D1-894E-858B-7E4BF016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B5436-4AED-5E40-85E7-951E90B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B6527-82B9-8643-B6E0-DE3791ED9F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D9976-2D8B-8B4F-A93A-E8B44475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1" y="1203959"/>
            <a:ext cx="59054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96A35-9C7B-8444-94D4-C0AFF05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2112" y="2943225"/>
            <a:ext cx="5881687" cy="323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22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7" r:id="rId4"/>
    <p:sldLayoutId id="2147483664" r:id="rId5"/>
    <p:sldLayoutId id="214748366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48D12-111E-7040-B3D3-A2CADFDE3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187" y="1992087"/>
            <a:ext cx="7065470" cy="1599318"/>
          </a:xfrm>
        </p:spPr>
        <p:txBody>
          <a:bodyPr>
            <a:noAutofit/>
          </a:bodyPr>
          <a:lstStyle/>
          <a:p>
            <a:r>
              <a:rPr lang="en-US" sz="3600" dirty="0"/>
              <a:t>Center for Security Technology, Analysis, Response, &amp; Testing (CSTART)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C7DA11-5CDE-404E-AC3D-F8D77C922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186" y="3779076"/>
            <a:ext cx="6589059" cy="555715"/>
          </a:xfrm>
        </p:spPr>
        <p:txBody>
          <a:bodyPr/>
          <a:lstStyle/>
          <a:p>
            <a:r>
              <a:rPr lang="en-US" dirty="0"/>
              <a:t>April 20, 2022</a:t>
            </a:r>
          </a:p>
        </p:txBody>
      </p:sp>
    </p:spTree>
    <p:extLst>
      <p:ext uri="{BB962C8B-B14F-4D97-AF65-F5344CB8AC3E}">
        <p14:creationId xmlns:p14="http://schemas.microsoft.com/office/powerpoint/2010/main" val="27746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EF9DC-555F-4172-81E4-F2C44710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67" y="115805"/>
            <a:ext cx="10515600" cy="687820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 of Lessons Learned &amp; Best Practices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53285-8C64-41B1-A7A4-57064E86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48F4-C4C9-4A7E-B1F5-AD158F4A1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848" y="1441117"/>
            <a:ext cx="9464041" cy="4279392"/>
          </a:xfrm>
          <a:solidFill>
            <a:srgbClr val="202353"/>
          </a:solidFill>
          <a:ln w="63500" cmpd="dbl">
            <a:solidFill>
              <a:srgbClr val="202353"/>
            </a:solidFill>
          </a:ln>
        </p:spPr>
        <p:txBody>
          <a:bodyPr tIns="91440" bIns="9144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Facilitate sharing of good practices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Prevent future adverse incidents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Highlight strengths that others can use to prevent a disaster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Identify areas that may need engagement or improvement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Improve the effectiveness of nuclear security operations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Support a continuously improving nuclear security program</a:t>
            </a:r>
          </a:p>
        </p:txBody>
      </p:sp>
      <p:pic>
        <p:nvPicPr>
          <p:cNvPr id="20" name="Graphic 19" descr="Business Growth with solid fill">
            <a:extLst>
              <a:ext uri="{FF2B5EF4-FFF2-40B4-BE49-F238E27FC236}">
                <a16:creationId xmlns:a16="http://schemas.microsoft.com/office/drawing/2014/main" id="{4D29C54E-C6CE-4213-8B55-2501D72D5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97" y="2919569"/>
            <a:ext cx="1371600" cy="1371600"/>
          </a:xfrm>
          <a:prstGeom prst="rect">
            <a:avLst/>
          </a:prstGeom>
        </p:spPr>
      </p:pic>
      <p:pic>
        <p:nvPicPr>
          <p:cNvPr id="22" name="Graphic 21" descr="Classroom with solid fill">
            <a:extLst>
              <a:ext uri="{FF2B5EF4-FFF2-40B4-BE49-F238E27FC236}">
                <a16:creationId xmlns:a16="http://schemas.microsoft.com/office/drawing/2014/main" id="{8A0AE926-D1C3-41E1-90C4-094B3312A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797" y="1441117"/>
            <a:ext cx="1371600" cy="1371600"/>
          </a:xfrm>
          <a:prstGeom prst="rect">
            <a:avLst/>
          </a:prstGeom>
        </p:spPr>
      </p:pic>
      <p:pic>
        <p:nvPicPr>
          <p:cNvPr id="26" name="Graphic 25" descr="Teacher with solid fill">
            <a:extLst>
              <a:ext uri="{FF2B5EF4-FFF2-40B4-BE49-F238E27FC236}">
                <a16:creationId xmlns:a16="http://schemas.microsoft.com/office/drawing/2014/main" id="{EBC49A7B-1CF0-4573-BC48-41D3133B3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797" y="436144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2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40486-73BA-4434-9C41-52DE8208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070BE-6643-4289-B2CE-691E6A920AE7}"/>
              </a:ext>
            </a:extLst>
          </p:cNvPr>
          <p:cNvSpPr/>
          <p:nvPr/>
        </p:nvSpPr>
        <p:spPr>
          <a:xfrm>
            <a:off x="768096" y="1217023"/>
            <a:ext cx="4636008" cy="4872881"/>
          </a:xfrm>
          <a:prstGeom prst="rect">
            <a:avLst/>
          </a:prstGeom>
          <a:solidFill>
            <a:srgbClr val="4D82AE"/>
          </a:solidFill>
          <a:ln w="146050" cmpd="thinThick">
            <a:solidFill>
              <a:srgbClr val="4D82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Partner with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341A5-0089-415F-BF98-8C14F29CC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434"/>
            <a:ext cx="4392168" cy="380474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Summary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Who, what, when, where, why, and how</a:t>
            </a:r>
          </a:p>
          <a:p>
            <a:r>
              <a:rPr lang="en-US" sz="2000" dirty="0">
                <a:solidFill>
                  <a:schemeClr val="bg1"/>
                </a:solidFill>
              </a:rPr>
              <a:t>Details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More information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Lessons learned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What went well?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What didn’t go well?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What would you change?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 be ideas, drafts, or finished articles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Questions? Contact us!</a:t>
            </a:r>
          </a:p>
          <a:p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7CA50C-7194-4ED3-B948-9140732C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030" y="1203498"/>
            <a:ext cx="4736742" cy="4959940"/>
          </a:xfrm>
          <a:prstGeom prst="rect">
            <a:avLst/>
          </a:prstGeom>
          <a:ln>
            <a:solidFill>
              <a:srgbClr val="4D82AE"/>
            </a:solidFill>
          </a:ln>
        </p:spPr>
      </p:pic>
    </p:spTree>
    <p:extLst>
      <p:ext uri="{BB962C8B-B14F-4D97-AF65-F5344CB8AC3E}">
        <p14:creationId xmlns:p14="http://schemas.microsoft.com/office/powerpoint/2010/main" val="91506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BD00-0F92-477D-BCAF-54AE86827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 a Lessons Learned or Best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9304B-D691-446B-B75A-A4EAC9B6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93F78-42AB-4335-A834-9A3E94A7F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60" y="1326198"/>
            <a:ext cx="6878880" cy="500872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706EC5E-F1D6-4336-B450-1BE233126886}"/>
              </a:ext>
            </a:extLst>
          </p:cNvPr>
          <p:cNvSpPr/>
          <p:nvPr/>
        </p:nvSpPr>
        <p:spPr>
          <a:xfrm>
            <a:off x="5564994" y="2039468"/>
            <a:ext cx="680358" cy="3216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E89D6-F04E-4EED-B93F-F2F35D91859A}"/>
              </a:ext>
            </a:extLst>
          </p:cNvPr>
          <p:cNvSpPr/>
          <p:nvPr/>
        </p:nvSpPr>
        <p:spPr>
          <a:xfrm>
            <a:off x="3008376" y="3200400"/>
            <a:ext cx="2980944" cy="18288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271846-E81F-4B36-8C29-4ABBF1D6B641}"/>
              </a:ext>
            </a:extLst>
          </p:cNvPr>
          <p:cNvSpPr/>
          <p:nvPr/>
        </p:nvSpPr>
        <p:spPr>
          <a:xfrm>
            <a:off x="3008376" y="4898723"/>
            <a:ext cx="2980944" cy="18288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21747483-E5CC-47A9-A07A-A02CA4E7A43D}"/>
              </a:ext>
            </a:extLst>
          </p:cNvPr>
          <p:cNvSpPr/>
          <p:nvPr/>
        </p:nvSpPr>
        <p:spPr>
          <a:xfrm rot="5400000">
            <a:off x="6304643" y="2957285"/>
            <a:ext cx="263072" cy="680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0" name="Down Arrow 17">
            <a:extLst>
              <a:ext uri="{FF2B5EF4-FFF2-40B4-BE49-F238E27FC236}">
                <a16:creationId xmlns:a16="http://schemas.microsoft.com/office/drawing/2014/main" id="{2B6CBF58-8939-417F-AA51-97D332134E0B}"/>
              </a:ext>
            </a:extLst>
          </p:cNvPr>
          <p:cNvSpPr/>
          <p:nvPr/>
        </p:nvSpPr>
        <p:spPr>
          <a:xfrm rot="5400000">
            <a:off x="6304643" y="4609888"/>
            <a:ext cx="263072" cy="680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09406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537E-32CD-416E-852B-70196E00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of Contact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54DFB-6777-4B09-BA12-33CD5200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60BD91-C548-416C-834B-872D8CD034F7}"/>
              </a:ext>
            </a:extLst>
          </p:cNvPr>
          <p:cNvGrpSpPr/>
          <p:nvPr/>
        </p:nvGrpSpPr>
        <p:grpSpPr>
          <a:xfrm>
            <a:off x="7482422" y="1346987"/>
            <a:ext cx="3840480" cy="1188720"/>
            <a:chOff x="6538341" y="1289283"/>
            <a:chExt cx="3840480" cy="11887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12948E6-41B2-481F-9105-92A075EE5925}"/>
                </a:ext>
              </a:extLst>
            </p:cNvPr>
            <p:cNvSpPr/>
            <p:nvPr/>
          </p:nvSpPr>
          <p:spPr>
            <a:xfrm>
              <a:off x="6538341" y="1289283"/>
              <a:ext cx="3840480" cy="1188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PSCOE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8278517-A294-441E-973F-9FE6D9A9EAF7}"/>
                </a:ext>
              </a:extLst>
            </p:cNvPr>
            <p:cNvGrpSpPr/>
            <p:nvPr/>
          </p:nvGrpSpPr>
          <p:grpSpPr>
            <a:xfrm>
              <a:off x="6764042" y="1627446"/>
              <a:ext cx="3405258" cy="749808"/>
              <a:chOff x="6387406" y="3011004"/>
              <a:chExt cx="3405258" cy="749808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4A9169F-A66B-41CD-BB7B-1ADA915705A2}"/>
                  </a:ext>
                </a:extLst>
              </p:cNvPr>
              <p:cNvSpPr/>
              <p:nvPr/>
            </p:nvSpPr>
            <p:spPr>
              <a:xfrm>
                <a:off x="6391605" y="3011004"/>
                <a:ext cx="3401059" cy="749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fr-FR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Jaclynn Stubbs</a:t>
                </a:r>
              </a:p>
              <a:p>
                <a:pPr marL="685800"/>
                <a:r>
                  <a:rPr lang="fr-FR" sz="1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jstubbs@sandia.gov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486B545-4189-4815-B5E6-54E2FBE6A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87406" y="3021935"/>
                <a:ext cx="737091" cy="737091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4E0EBCE-012D-4BE6-88DF-5B4D297DECDF}"/>
              </a:ext>
            </a:extLst>
          </p:cNvPr>
          <p:cNvGrpSpPr/>
          <p:nvPr/>
        </p:nvGrpSpPr>
        <p:grpSpPr>
          <a:xfrm>
            <a:off x="7492611" y="2746979"/>
            <a:ext cx="3840480" cy="2013902"/>
            <a:chOff x="7513321" y="4948359"/>
            <a:chExt cx="3840480" cy="20139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26C41D-8A0C-42B8-9AFC-0169D7C9EA8A}"/>
                </a:ext>
              </a:extLst>
            </p:cNvPr>
            <p:cNvSpPr/>
            <p:nvPr/>
          </p:nvSpPr>
          <p:spPr>
            <a:xfrm>
              <a:off x="7513321" y="4948359"/>
              <a:ext cx="3840480" cy="20139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CSTART MANAGEMENT TEAM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326483B-8262-4C17-9B63-4820CFD375C4}"/>
                </a:ext>
              </a:extLst>
            </p:cNvPr>
            <p:cNvGrpSpPr/>
            <p:nvPr/>
          </p:nvGrpSpPr>
          <p:grpSpPr>
            <a:xfrm>
              <a:off x="7733032" y="6128497"/>
              <a:ext cx="3401059" cy="731520"/>
              <a:chOff x="5800868" y="5235775"/>
              <a:chExt cx="3401059" cy="73152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A8EB025-FE7D-4472-901D-239C163761D3}"/>
                  </a:ext>
                </a:extLst>
              </p:cNvPr>
              <p:cNvSpPr/>
              <p:nvPr/>
            </p:nvSpPr>
            <p:spPr>
              <a:xfrm>
                <a:off x="5800868" y="5235775"/>
                <a:ext cx="3401059" cy="731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fi-FI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JoAnn Archuleta</a:t>
                </a:r>
              </a:p>
              <a:p>
                <a:pPr marL="685800"/>
                <a:r>
                  <a:rPr lang="fi-FI" sz="1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joann@trinitysecuritygroup.org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EDF9BC-E1F8-4AC5-AC15-D4132CE418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650" t="3086" r="4414" b="2888"/>
              <a:stretch/>
            </p:blipFill>
            <p:spPr>
              <a:xfrm>
                <a:off x="5800868" y="5244919"/>
                <a:ext cx="718207" cy="708030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25F8051-F79A-4717-93EA-055A0AE20DFC}"/>
                </a:ext>
              </a:extLst>
            </p:cNvPr>
            <p:cNvGrpSpPr/>
            <p:nvPr/>
          </p:nvGrpSpPr>
          <p:grpSpPr>
            <a:xfrm>
              <a:off x="7733033" y="5290377"/>
              <a:ext cx="3401059" cy="774557"/>
              <a:chOff x="2141876" y="5354950"/>
              <a:chExt cx="3401059" cy="774557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C8E7D67-CF5F-4C3E-9832-B99581A09DC3}"/>
                  </a:ext>
                </a:extLst>
              </p:cNvPr>
              <p:cNvSpPr/>
              <p:nvPr/>
            </p:nvSpPr>
            <p:spPr>
              <a:xfrm>
                <a:off x="2141876" y="5354950"/>
                <a:ext cx="3401059" cy="7715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fi-FI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Kevin Leifheit</a:t>
                </a:r>
              </a:p>
              <a:p>
                <a:pPr marL="685800"/>
                <a:r>
                  <a:rPr lang="fi-FI" sz="1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kevin@trinitysecuritygroup.org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554ACBA-944D-4672-9102-157150A824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02" b="7930"/>
              <a:stretch/>
            </p:blipFill>
            <p:spPr>
              <a:xfrm>
                <a:off x="2157307" y="5371807"/>
                <a:ext cx="718207" cy="757700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C3382DF-CCB9-4C93-861F-78889C6FA624}"/>
              </a:ext>
            </a:extLst>
          </p:cNvPr>
          <p:cNvGrpSpPr/>
          <p:nvPr/>
        </p:nvGrpSpPr>
        <p:grpSpPr>
          <a:xfrm>
            <a:off x="3398085" y="3665260"/>
            <a:ext cx="3840480" cy="1188720"/>
            <a:chOff x="846221" y="3238873"/>
            <a:chExt cx="3840480" cy="11887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1E44E-95ED-4D82-A0C8-A1D76B266E73}"/>
                </a:ext>
              </a:extLst>
            </p:cNvPr>
            <p:cNvSpPr/>
            <p:nvPr/>
          </p:nvSpPr>
          <p:spPr>
            <a:xfrm>
              <a:off x="846221" y="3238873"/>
              <a:ext cx="3840480" cy="1188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HEADQUARTERS LIAISON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4D8BC7E-CFC4-4CE4-BC46-7E3776A0192F}"/>
                </a:ext>
              </a:extLst>
            </p:cNvPr>
            <p:cNvGrpSpPr/>
            <p:nvPr/>
          </p:nvGrpSpPr>
          <p:grpSpPr>
            <a:xfrm>
              <a:off x="1039056" y="3585902"/>
              <a:ext cx="3401059" cy="740664"/>
              <a:chOff x="3625741" y="3936738"/>
              <a:chExt cx="3401059" cy="740664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22CAE8B-3F3D-46DA-9328-92805E9A38B0}"/>
                  </a:ext>
                </a:extLst>
              </p:cNvPr>
              <p:cNvSpPr/>
              <p:nvPr/>
            </p:nvSpPr>
            <p:spPr>
              <a:xfrm>
                <a:off x="3625741" y="3936738"/>
                <a:ext cx="3401059" cy="74066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de-DE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 Gould</a:t>
                </a:r>
              </a:p>
              <a:p>
                <a:pPr marL="685800"/>
                <a:r>
                  <a:rPr lang="de-DE" sz="1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wes.gould@nnsa.doe.gov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AEE459E-8D9B-4629-8CD5-00A48AC17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5741" y="3940625"/>
                <a:ext cx="738032" cy="731520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28FE9-B806-403B-863C-7A0AD4E7C7A7}"/>
              </a:ext>
            </a:extLst>
          </p:cNvPr>
          <p:cNvGrpSpPr/>
          <p:nvPr/>
        </p:nvGrpSpPr>
        <p:grpSpPr>
          <a:xfrm>
            <a:off x="3398085" y="1333736"/>
            <a:ext cx="3840480" cy="2103140"/>
            <a:chOff x="846221" y="1003625"/>
            <a:chExt cx="3840480" cy="21031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6B8828-AAE8-4AC2-87CB-0238C6744E08}"/>
                </a:ext>
              </a:extLst>
            </p:cNvPr>
            <p:cNvSpPr/>
            <p:nvPr/>
          </p:nvSpPr>
          <p:spPr>
            <a:xfrm>
              <a:off x="846221" y="1003625"/>
              <a:ext cx="3840480" cy="21031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SOCOE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1482FD7-72FD-440A-BD5E-E8669F743E6B}"/>
                </a:ext>
              </a:extLst>
            </p:cNvPr>
            <p:cNvGrpSpPr/>
            <p:nvPr/>
          </p:nvGrpSpPr>
          <p:grpSpPr>
            <a:xfrm>
              <a:off x="1065932" y="1444107"/>
              <a:ext cx="3401059" cy="749722"/>
              <a:chOff x="4019236" y="2342213"/>
              <a:chExt cx="3401059" cy="74972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388C823-39A6-4DA2-B213-4F866FF0B558}"/>
                  </a:ext>
                </a:extLst>
              </p:cNvPr>
              <p:cNvSpPr/>
              <p:nvPr/>
            </p:nvSpPr>
            <p:spPr>
              <a:xfrm>
                <a:off x="4019236" y="2342213"/>
                <a:ext cx="3401059" cy="7497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Bette Higley</a:t>
                </a:r>
              </a:p>
              <a:p>
                <a:pPr marL="685800"/>
                <a:r>
                  <a:rPr lang="en-US" sz="1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bette.higley@pnnl.gov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754A027-ECAA-4B30-802F-A2B8ACCB3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1775" y="2351314"/>
                <a:ext cx="731520" cy="731520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C643F6A-7369-486F-8867-A5CEE31EC483}"/>
                </a:ext>
              </a:extLst>
            </p:cNvPr>
            <p:cNvGrpSpPr/>
            <p:nvPr/>
          </p:nvGrpSpPr>
          <p:grpSpPr>
            <a:xfrm>
              <a:off x="1065932" y="2279199"/>
              <a:ext cx="3401059" cy="731520"/>
              <a:chOff x="1065932" y="2279199"/>
              <a:chExt cx="3401059" cy="73152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A8B573F-C13F-4E85-8FE8-F604E792EEC4}"/>
                  </a:ext>
                </a:extLst>
              </p:cNvPr>
              <p:cNvSpPr/>
              <p:nvPr/>
            </p:nvSpPr>
            <p:spPr>
              <a:xfrm>
                <a:off x="1065932" y="2279199"/>
                <a:ext cx="3401059" cy="731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Shannon Cartier</a:t>
                </a:r>
              </a:p>
              <a:p>
                <a:pPr marL="685800"/>
                <a:r>
                  <a:rPr lang="en-US" sz="16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shannon.cartier@pnnl.gov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88FA640-4D86-4A24-8D88-9A81BACE13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8724" r="2308" b="-1202"/>
              <a:stretch/>
            </p:blipFill>
            <p:spPr>
              <a:xfrm>
                <a:off x="1065932" y="2288343"/>
                <a:ext cx="731520" cy="721230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B402746-F6D4-4725-B670-307C89F1F1B0}"/>
              </a:ext>
            </a:extLst>
          </p:cNvPr>
          <p:cNvGrpSpPr/>
          <p:nvPr/>
        </p:nvGrpSpPr>
        <p:grpSpPr>
          <a:xfrm>
            <a:off x="3398085" y="5056603"/>
            <a:ext cx="3840480" cy="1188720"/>
            <a:chOff x="554974" y="4963504"/>
            <a:chExt cx="3840480" cy="118872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EFB7EED-1C62-4859-8E33-4E45D59628AF}"/>
                </a:ext>
              </a:extLst>
            </p:cNvPr>
            <p:cNvSpPr/>
            <p:nvPr/>
          </p:nvSpPr>
          <p:spPr>
            <a:xfrm>
              <a:off x="554974" y="4963504"/>
              <a:ext cx="3840480" cy="1188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ACCESS REQUEST LIAISON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5CEE164-9FD1-4D29-B708-9F8FE47E46BB}"/>
                </a:ext>
              </a:extLst>
            </p:cNvPr>
            <p:cNvGrpSpPr/>
            <p:nvPr/>
          </p:nvGrpSpPr>
          <p:grpSpPr>
            <a:xfrm>
              <a:off x="747808" y="5321630"/>
              <a:ext cx="3401059" cy="749808"/>
              <a:chOff x="6673265" y="2813209"/>
              <a:chExt cx="3401059" cy="7498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6DA3E56-E040-4C0F-ADE2-6BABAD6F3824}"/>
                  </a:ext>
                </a:extLst>
              </p:cNvPr>
              <p:cNvSpPr/>
              <p:nvPr/>
            </p:nvSpPr>
            <p:spPr>
              <a:xfrm>
                <a:off x="6673265" y="2813209"/>
                <a:ext cx="3401059" cy="749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2023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85800"/>
                <a:r>
                  <a:rPr lang="fr-F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Steve </a:t>
                </a:r>
                <a:r>
                  <a:rPr lang="fr-FR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Wanzer</a:t>
                </a:r>
                <a:endParaRPr lang="fr-FR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/>
                <a:r>
                  <a:rPr lang="fr-FR" sz="14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Steve.wanzer@nnsa.doe.gov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3B54025-C3AF-4725-B1A3-AE93219922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5372" b="10554"/>
              <a:stretch/>
            </p:blipFill>
            <p:spPr>
              <a:xfrm>
                <a:off x="6681746" y="2821507"/>
                <a:ext cx="718208" cy="737707"/>
              </a:xfrm>
              <a:prstGeom prst="rect">
                <a:avLst/>
              </a:prstGeom>
              <a:ln>
                <a:solidFill>
                  <a:srgbClr val="202353"/>
                </a:solidFill>
              </a:ln>
            </p:spPr>
          </p:pic>
        </p:grpSp>
      </p:grpSp>
      <p:pic>
        <p:nvPicPr>
          <p:cNvPr id="69" name="Graphic 68" descr="Email with solid fill">
            <a:extLst>
              <a:ext uri="{FF2B5EF4-FFF2-40B4-BE49-F238E27FC236}">
                <a16:creationId xmlns:a16="http://schemas.microsoft.com/office/drawing/2014/main" id="{DDBBDB47-9AFE-47ED-A7D0-C495DC9AD6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3790" y="2387430"/>
            <a:ext cx="2206330" cy="22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6970D6-7282-440E-9012-B007C6AC08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3B2D4A-AF31-4E11-9B1B-EC367127A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105EE-71A5-4C28-A192-E010CE666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5900" y="6335713"/>
            <a:ext cx="546100" cy="365125"/>
          </a:xfrm>
          <a:prstGeom prst="rect">
            <a:avLst/>
          </a:prstGeom>
        </p:spPr>
        <p:txBody>
          <a:bodyPr/>
          <a:lstStyle/>
          <a:p>
            <a:fld id="{71300DEA-5D50-3E48-89ED-3C97A4BD0F9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93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8441-75B8-D341-A0A2-B404FDB0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>
            <a:noAutofit/>
          </a:bodyPr>
          <a:lstStyle/>
          <a:p>
            <a:r>
              <a:rPr lang="en-US" dirty="0"/>
              <a:t>What is CSTART?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64832-1371-8A4C-A330-1FC44E928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366" y="1355966"/>
            <a:ext cx="7641297" cy="485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virtual portal that brings together subject matter experts from NNSA and partner organizations</a:t>
            </a:r>
          </a:p>
          <a:p>
            <a:pPr lvl="1"/>
            <a:r>
              <a:rPr lang="en-US" dirty="0"/>
              <a:t>Goal: Enhance the physical security program across NNSA’s nuclear security enterprise</a:t>
            </a:r>
          </a:p>
          <a:p>
            <a:r>
              <a:rPr lang="en-US" dirty="0"/>
              <a:t>Key functions:</a:t>
            </a:r>
          </a:p>
          <a:p>
            <a:pPr lvl="1"/>
            <a:r>
              <a:rPr lang="en-US" dirty="0"/>
              <a:t>Provide expertise on security technologies, systems, analysis, testing, inspection support, training, and response forces</a:t>
            </a:r>
          </a:p>
          <a:p>
            <a:pPr lvl="1"/>
            <a:r>
              <a:rPr lang="en-US" dirty="0"/>
              <a:t>Collect, analyze, and distribute lessons learned</a:t>
            </a:r>
          </a:p>
          <a:p>
            <a:pPr lvl="1"/>
            <a:r>
              <a:rPr lang="en-US" dirty="0"/>
              <a:t>Support inspections and oversight activities</a:t>
            </a:r>
          </a:p>
          <a:p>
            <a:pPr lvl="1"/>
            <a:r>
              <a:rPr lang="en-US" dirty="0"/>
              <a:t>Promote professional development and training for security professionals</a:t>
            </a:r>
          </a:p>
          <a:p>
            <a:pPr lvl="1"/>
            <a:r>
              <a:rPr lang="en-US" dirty="0"/>
              <a:t>Advocate for continual improvement and security excellence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EBDDBD-D7FC-490E-8638-A35AF6BE5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7" y="1371339"/>
            <a:ext cx="3769635" cy="411532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17D1335-5E03-4E98-9268-08327D0EB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5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F44B-861B-4483-BA3D-B80B9BA3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CSTART Centers of Excellence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10767-FB3E-47C1-A3A1-8C91473E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8300EF-540C-43C9-92CE-7AB425551F42}"/>
              </a:ext>
            </a:extLst>
          </p:cNvPr>
          <p:cNvGrpSpPr/>
          <p:nvPr/>
        </p:nvGrpSpPr>
        <p:grpSpPr>
          <a:xfrm>
            <a:off x="828822" y="1539063"/>
            <a:ext cx="4923409" cy="4509370"/>
            <a:chOff x="355600" y="1821016"/>
            <a:chExt cx="4923409" cy="450937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640937-95A4-4985-83A8-936DA5CC79E8}"/>
                </a:ext>
              </a:extLst>
            </p:cNvPr>
            <p:cNvSpPr/>
            <p:nvPr/>
          </p:nvSpPr>
          <p:spPr>
            <a:xfrm>
              <a:off x="355600" y="1821016"/>
              <a:ext cx="4923409" cy="4509370"/>
            </a:xfrm>
            <a:prstGeom prst="roundRect">
              <a:avLst/>
            </a:prstGeom>
            <a:solidFill>
              <a:srgbClr val="4D82AE"/>
            </a:solidFill>
            <a:ln w="76200">
              <a:solidFill>
                <a:srgbClr val="4D82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t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Security Center of Excellence</a:t>
              </a:r>
            </a:p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(PSCOE)</a:t>
              </a:r>
            </a:p>
            <a:p>
              <a:pPr algn="ctr"/>
              <a:endParaRPr lang="en-US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7EE836-99A5-44E5-9380-308705C0508E}"/>
                </a:ext>
              </a:extLst>
            </p:cNvPr>
            <p:cNvGrpSpPr/>
            <p:nvPr/>
          </p:nvGrpSpPr>
          <p:grpSpPr>
            <a:xfrm>
              <a:off x="1849394" y="2989035"/>
              <a:ext cx="1935820" cy="1962670"/>
              <a:chOff x="1026054" y="1783826"/>
              <a:chExt cx="1996546" cy="221947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009BF8-F7D9-4C23-B48E-3E9FE358338E}"/>
                  </a:ext>
                </a:extLst>
              </p:cNvPr>
              <p:cNvGrpSpPr/>
              <p:nvPr/>
            </p:nvGrpSpPr>
            <p:grpSpPr>
              <a:xfrm>
                <a:off x="1026054" y="1783826"/>
                <a:ext cx="1996546" cy="2219472"/>
                <a:chOff x="1508654" y="2117725"/>
                <a:chExt cx="1547813" cy="1666875"/>
              </a:xfrm>
            </p:grpSpPr>
            <p:pic>
              <p:nvPicPr>
                <p:cNvPr id="13" name="Picture 12" descr="New Mexico">
                  <a:extLst>
                    <a:ext uri="{FF2B5EF4-FFF2-40B4-BE49-F238E27FC236}">
                      <a16:creationId xmlns:a16="http://schemas.microsoft.com/office/drawing/2014/main" id="{B0DF9071-73FE-4EB6-8786-C4B47BEBA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4286" b="91714" l="4308" r="96308">
                              <a14:foregroundMark x1="10154" y1="14286" x2="10154" y2="14286"/>
                              <a14:foregroundMark x1="17846" y1="4857" x2="17846" y2="4857"/>
                              <a14:foregroundMark x1="96615" y1="25429" x2="96615" y2="25429"/>
                              <a14:foregroundMark x1="4308" y1="91714" x2="4308" y2="91714"/>
                              <a14:foregroundMark x1="28923" y1="39429" x2="28923" y2="39429"/>
                              <a14:foregroundMark x1="20000" y1="12286" x2="20000" y2="12286"/>
                              <a14:foregroundMark x1="22462" y1="52857" x2="22462" y2="52857"/>
                              <a14:foregroundMark x1="82769" y1="52000" x2="82769" y2="52000"/>
                              <a14:foregroundMark x1="80923" y1="22857" x2="80923" y2="22857"/>
                              <a14:foregroundMark x1="33231" y1="57429" x2="33231" y2="57429"/>
                              <a14:foregroundMark x1="96308" y1="42286" x2="96308" y2="42286"/>
                              <a14:foregroundMark x1="72308" y1="25429" x2="72308" y2="25429"/>
                              <a14:foregroundMark x1="47692" y1="69429" x2="47692" y2="69429"/>
                              <a14:foregroundMark x1="13846" y1="73714" x2="13846" y2="73714"/>
                              <a14:foregroundMark x1="45538" y1="18571" x2="45538" y2="18571"/>
                              <a14:foregroundMark x1="59692" y1="48286" x2="59692" y2="48286"/>
                              <a14:foregroundMark x1="20000" y1="74571" x2="65231" y2="32571"/>
                              <a14:foregroundMark x1="8615" y1="33714" x2="8615" y2="33714"/>
                              <a14:foregroundMark x1="7385" y1="55429" x2="7385" y2="55429"/>
                            </a14:backgroundRemoval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8654" y="2117725"/>
                  <a:ext cx="1547813" cy="1666875"/>
                </a:xfrm>
                <a:prstGeom prst="rect">
                  <a:avLst/>
                </a:prstGeom>
              </p:spPr>
            </p:pic>
            <p:pic>
              <p:nvPicPr>
                <p:cNvPr id="15" name="Graphic 14" descr="Marker with solid fill">
                  <a:extLst>
                    <a:ext uri="{FF2B5EF4-FFF2-40B4-BE49-F238E27FC236}">
                      <a16:creationId xmlns:a16="http://schemas.microsoft.com/office/drawing/2014/main" id="{4EB74A79-6023-487A-BD12-E643FB344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5538" y="2404950"/>
                  <a:ext cx="514395" cy="514395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A64888-ED3F-4421-89C3-12C7E4850385}"/>
                  </a:ext>
                </a:extLst>
              </p:cNvPr>
              <p:cNvSpPr txBox="1"/>
              <p:nvPr/>
            </p:nvSpPr>
            <p:spPr>
              <a:xfrm>
                <a:off x="1160379" y="2747319"/>
                <a:ext cx="1763685" cy="783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Sandia National Laboratories</a:t>
                </a:r>
              </a:p>
              <a:p>
                <a:pPr algn="ctr"/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Albuquerque, NM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694EAE-6324-4682-ADB9-228A9283A8CD}"/>
                </a:ext>
              </a:extLst>
            </p:cNvPr>
            <p:cNvSpPr txBox="1"/>
            <p:nvPr/>
          </p:nvSpPr>
          <p:spPr>
            <a:xfrm>
              <a:off x="544004" y="4944233"/>
              <a:ext cx="4546600" cy="119181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develop and implement physical security solutions for our nation’s nuclear deterrence and critical assets against evolving threats</a:t>
              </a:r>
            </a:p>
            <a:p>
              <a:pPr algn="ctr"/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BD9B24-8A30-41DF-BF99-37162AAFB548}"/>
              </a:ext>
            </a:extLst>
          </p:cNvPr>
          <p:cNvGrpSpPr/>
          <p:nvPr/>
        </p:nvGrpSpPr>
        <p:grpSpPr>
          <a:xfrm>
            <a:off x="6428635" y="1575268"/>
            <a:ext cx="4923409" cy="4509370"/>
            <a:chOff x="6009896" y="1575268"/>
            <a:chExt cx="4923409" cy="450937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E31A705-A031-4922-8FE6-65F507F24165}"/>
                </a:ext>
              </a:extLst>
            </p:cNvPr>
            <p:cNvSpPr/>
            <p:nvPr/>
          </p:nvSpPr>
          <p:spPr>
            <a:xfrm>
              <a:off x="6009896" y="1575268"/>
              <a:ext cx="4923409" cy="4509370"/>
            </a:xfrm>
            <a:prstGeom prst="roundRect">
              <a:avLst/>
            </a:prstGeom>
            <a:solidFill>
              <a:srgbClr val="202353"/>
            </a:solidFill>
            <a:ln w="76200">
              <a:solidFill>
                <a:srgbClr val="172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rIns="91440" rtlCol="0" anchor="t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 Operations Center of Excellence</a:t>
              </a:r>
            </a:p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(SOCOE)</a:t>
              </a:r>
            </a:p>
            <a:p>
              <a:pPr algn="ctr"/>
              <a:endParaRPr lang="en-US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EA7720-B6C7-43B7-BEA7-C85FEDBA0835}"/>
                </a:ext>
              </a:extLst>
            </p:cNvPr>
            <p:cNvGrpSpPr/>
            <p:nvPr/>
          </p:nvGrpSpPr>
          <p:grpSpPr>
            <a:xfrm>
              <a:off x="6993798" y="2510617"/>
              <a:ext cx="2955604" cy="2192867"/>
              <a:chOff x="7573802" y="2545334"/>
              <a:chExt cx="2955604" cy="2192867"/>
            </a:xfrm>
          </p:grpSpPr>
          <p:pic>
            <p:nvPicPr>
              <p:cNvPr id="21" name="Picture 20" descr="A picture containing hanger, lamp&#10;&#10;Description automatically generated">
                <a:extLst>
                  <a:ext uri="{FF2B5EF4-FFF2-40B4-BE49-F238E27FC236}">
                    <a16:creationId xmlns:a16="http://schemas.microsoft.com/office/drawing/2014/main" id="{48015B59-E79F-4179-8A3F-CCD1E54ED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83" b="89493" l="1344" r="89785">
                            <a14:foregroundMark x1="4839" y1="47464" x2="4839" y2="47464"/>
                            <a14:foregroundMark x1="45699" y1="15942" x2="45699" y2="15942"/>
                            <a14:foregroundMark x1="43280" y1="59058" x2="66935" y2="32246"/>
                            <a14:foregroundMark x1="1344" y1="28623" x2="1344" y2="28623"/>
                            <a14:foregroundMark x1="19892" y1="61957" x2="19892" y2="61957"/>
                            <a14:foregroundMark x1="29301" y1="28261" x2="29301" y2="28261"/>
                            <a14:foregroundMark x1="29301" y1="28261" x2="76613" y2="67391"/>
                            <a14:foregroundMark x1="76613" y1="67391" x2="77151" y2="67754"/>
                            <a14:foregroundMark x1="39785" y1="77174" x2="28226" y2="31884"/>
                            <a14:foregroundMark x1="9946" y1="43478" x2="10215" y2="45290"/>
                            <a14:foregroundMark x1="10215" y1="45290" x2="10215" y2="45290"/>
                            <a14:foregroundMark x1="10215" y1="45290" x2="10215" y2="45290"/>
                            <a14:foregroundMark x1="12903" y1="52536" x2="12903" y2="52536"/>
                            <a14:foregroundMark x1="74194" y1="31884" x2="74194" y2="31884"/>
                            <a14:foregroundMark x1="63978" y1="73913" x2="41935" y2="21739"/>
                            <a14:foregroundMark x1="41935" y1="21739" x2="41935" y2="21377"/>
                            <a14:foregroundMark x1="15860" y1="55435" x2="60484" y2="46739"/>
                            <a14:foregroundMark x1="12097" y1="49638" x2="48387" y2="59783"/>
                            <a14:foregroundMark x1="3495" y1="32609" x2="76344" y2="59420"/>
                            <a14:foregroundMark x1="76344" y1="59420" x2="63172" y2="71377"/>
                            <a14:foregroundMark x1="63172" y1="71377" x2="36022" y2="74638"/>
                            <a14:foregroundMark x1="36022" y1="74638" x2="22312" y2="67029"/>
                            <a14:foregroundMark x1="22312" y1="67029" x2="8871" y2="48913"/>
                            <a14:foregroundMark x1="8871" y1="48913" x2="4839" y2="37319"/>
                            <a14:foregroundMark x1="25806" y1="18841" x2="44355" y2="18116"/>
                            <a14:foregroundMark x1="44355" y1="18116" x2="64516" y2="20290"/>
                            <a14:foregroundMark x1="64516" y1="20290" x2="80914" y2="46014"/>
                            <a14:foregroundMark x1="80914" y1="46014" x2="83065" y2="64855"/>
                            <a14:foregroundMark x1="83065" y1="64855" x2="77419" y2="73913"/>
                            <a14:backgroundMark x1="806" y1="28986" x2="806" y2="28986"/>
                            <a14:backgroundMark x1="806" y1="28261" x2="806" y2="2826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73802" y="2545334"/>
                <a:ext cx="2955604" cy="2192867"/>
              </a:xfrm>
              <a:prstGeom prst="rect">
                <a:avLst/>
              </a:prstGeom>
            </p:spPr>
          </p:pic>
          <p:pic>
            <p:nvPicPr>
              <p:cNvPr id="22" name="Graphic 21" descr="Marker with solid fill">
                <a:extLst>
                  <a:ext uri="{FF2B5EF4-FFF2-40B4-BE49-F238E27FC236}">
                    <a16:creationId xmlns:a16="http://schemas.microsoft.com/office/drawing/2014/main" id="{141AA30F-D15B-4199-B7B7-841DA5BDF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42834" y="3502610"/>
                <a:ext cx="643344" cy="653198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A25CA4-BC3C-41EB-ACE6-AB9E18974980}"/>
                  </a:ext>
                </a:extLst>
              </p:cNvPr>
              <p:cNvSpPr txBox="1"/>
              <p:nvPr/>
            </p:nvSpPr>
            <p:spPr>
              <a:xfrm>
                <a:off x="8323868" y="2939227"/>
                <a:ext cx="1703370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Pacific Northwest National Laboratory</a:t>
                </a:r>
              </a:p>
              <a:p>
                <a:pPr algn="ctr"/>
                <a:r>
                  <a:rPr lang="en-US" sz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Richland, WA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B49F06-11FC-451F-B58D-4BE769B0F5E4}"/>
                </a:ext>
              </a:extLst>
            </p:cNvPr>
            <p:cNvSpPr txBox="1"/>
            <p:nvPr/>
          </p:nvSpPr>
          <p:spPr>
            <a:xfrm>
              <a:off x="6198300" y="4300343"/>
              <a:ext cx="4546600" cy="173664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contribute to the nuclear security operations and strategic initiatives, support a consistent and sustainable implementation of applicable programmatic regulations, and expand collaboration with all stakeholders, agencies, and partners</a:t>
              </a:r>
            </a:p>
          </p:txBody>
        </p:sp>
      </p:grp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D4B79079-34AB-43C5-8485-6ABCC02E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997" y="2203105"/>
            <a:ext cx="2384872" cy="26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5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3CD7-D9EE-40DC-8B8E-2008BD5D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CSTART Portal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6FD0E-14A7-462D-A894-8A4117F47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752" y="6135213"/>
            <a:ext cx="5039868" cy="38647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i="1" dirty="0"/>
              <a:t>https://cstart-sec.nnsa.doe.gov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279D2-E2A9-40B1-A846-47661A26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2BBC1-EA21-4C6C-B736-A04A8D1E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56" y="1452180"/>
            <a:ext cx="6647688" cy="4280490"/>
          </a:xfrm>
          <a:prstGeom prst="rect">
            <a:avLst/>
          </a:prstGeom>
          <a:ln w="57150">
            <a:solidFill>
              <a:srgbClr val="0C1336"/>
            </a:solidFill>
          </a:ln>
        </p:spPr>
      </p:pic>
    </p:spTree>
    <p:extLst>
      <p:ext uri="{BB962C8B-B14F-4D97-AF65-F5344CB8AC3E}">
        <p14:creationId xmlns:p14="http://schemas.microsoft.com/office/powerpoint/2010/main" val="274208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042A-712A-41F9-B203-75E854DE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CSTART Main Page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C10D4-4E97-4087-9F63-9CA4A5FE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2752D-D088-4ABF-8BB3-220BCCBE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983" y="1197336"/>
            <a:ext cx="5784112" cy="5320145"/>
          </a:xfrm>
          <a:prstGeom prst="rect">
            <a:avLst/>
          </a:prstGeom>
        </p:spPr>
      </p:pic>
      <p:sp>
        <p:nvSpPr>
          <p:cNvPr id="7" name="Ribbon: Tilted Down 6">
            <a:extLst>
              <a:ext uri="{FF2B5EF4-FFF2-40B4-BE49-F238E27FC236}">
                <a16:creationId xmlns:a16="http://schemas.microsoft.com/office/drawing/2014/main" id="{B2F8996B-42BA-4B96-A896-3488B1ED8367}"/>
              </a:ext>
            </a:extLst>
          </p:cNvPr>
          <p:cNvSpPr/>
          <p:nvPr/>
        </p:nvSpPr>
        <p:spPr>
          <a:xfrm rot="931570">
            <a:off x="7237470" y="1382029"/>
            <a:ext cx="2381141" cy="843444"/>
          </a:xfrm>
          <a:prstGeom prst="ribbon">
            <a:avLst/>
          </a:prstGeom>
          <a:solidFill>
            <a:srgbClr val="202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Look and Feel!</a:t>
            </a:r>
          </a:p>
        </p:txBody>
      </p:sp>
    </p:spTree>
    <p:extLst>
      <p:ext uri="{BB962C8B-B14F-4D97-AF65-F5344CB8AC3E}">
        <p14:creationId xmlns:p14="http://schemas.microsoft.com/office/powerpoint/2010/main" val="74305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70964-B335-4E8E-8721-383CC8EFF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PSCOE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58AA1-7413-41E3-9B29-51891E78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01F0E-76D9-4578-8C2C-77EC4EDDD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9" b="2759"/>
          <a:stretch/>
        </p:blipFill>
        <p:spPr>
          <a:xfrm>
            <a:off x="91440" y="1271015"/>
            <a:ext cx="6094334" cy="4935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A91613-8385-4317-85EC-27787838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83" y="1274188"/>
            <a:ext cx="5141151" cy="50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67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ED73-7502-41FB-8E8C-4CB25BAA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SOCOE 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EB2E-0BBB-4FF2-9100-2C3B314B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455BFD-C887-47B4-B79A-84F4D4EA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03" y="1068636"/>
            <a:ext cx="5008326" cy="5083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AA1C4-2299-4D74-8024-B863EC53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523" y="1602437"/>
            <a:ext cx="5264249" cy="40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3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988736-2C73-46BD-9E3A-C909EA2DB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53"/>
          <a:stretch/>
        </p:blipFill>
        <p:spPr>
          <a:xfrm>
            <a:off x="5588557" y="1428047"/>
            <a:ext cx="5172867" cy="5000186"/>
          </a:xfrm>
          <a:ln w="31750">
            <a:solidFill>
              <a:srgbClr val="202353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4E0C-FBB8-4A65-BA3E-107111B4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03" y="6245670"/>
            <a:ext cx="545431" cy="365125"/>
          </a:xfrm>
        </p:spPr>
        <p:txBody>
          <a:bodyPr/>
          <a:lstStyle/>
          <a:p>
            <a:fld id="{71300DEA-5D50-3E48-89ED-3C97A4BD0F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7F6B7-2F3C-4F9E-9D10-1A29842631B7}"/>
              </a:ext>
            </a:extLst>
          </p:cNvPr>
          <p:cNvSpPr txBox="1"/>
          <p:nvPr/>
        </p:nvSpPr>
        <p:spPr>
          <a:xfrm>
            <a:off x="1608397" y="1319142"/>
            <a:ext cx="3704267" cy="5109091"/>
          </a:xfrm>
          <a:prstGeom prst="rect">
            <a:avLst/>
          </a:prstGeom>
          <a:solidFill>
            <a:srgbClr val="202353"/>
          </a:solidFill>
          <a:ln w="107950" cmpd="tri">
            <a:solidFill>
              <a:srgbClr val="2023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the CSTART Forum!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Venue to engage with others and exchange ideas/ask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Discussions should remain unclassified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questions, talk, share!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things that are important to your work as a security professional.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F942C0-116D-4E80-B0BE-15F0D92E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57902"/>
            <a:ext cx="10515600" cy="687820"/>
          </a:xfrm>
        </p:spPr>
        <p:txBody>
          <a:bodyPr/>
          <a:lstStyle/>
          <a:p>
            <a:r>
              <a:rPr lang="en-US" dirty="0"/>
              <a:t>Forum</a:t>
            </a:r>
          </a:p>
        </p:txBody>
      </p:sp>
      <p:pic>
        <p:nvPicPr>
          <p:cNvPr id="3" name="Graphic 2" descr="Chat with solid fill">
            <a:extLst>
              <a:ext uri="{FF2B5EF4-FFF2-40B4-BE49-F238E27FC236}">
                <a16:creationId xmlns:a16="http://schemas.microsoft.com/office/drawing/2014/main" id="{DFBB8425-98E9-4521-AF39-620C4CC6E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3330" y="21031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563E-7482-4184-A157-2C6303E1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&amp;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B999-B4A5-418A-A3DB-811F1712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537855"/>
            <a:ext cx="7156189" cy="4639108"/>
          </a:xfrm>
        </p:spPr>
        <p:txBody>
          <a:bodyPr>
            <a:normAutofit/>
          </a:bodyPr>
          <a:lstStyle/>
          <a:p>
            <a:r>
              <a:rPr lang="en-US" b="1" dirty="0"/>
              <a:t>Lesson Learned: </a:t>
            </a:r>
            <a:r>
              <a:rPr lang="en-US" dirty="0"/>
              <a:t>Knowledge gained from a good practice or an undesirable occurrence that is captured and shared.</a:t>
            </a:r>
          </a:p>
          <a:p>
            <a:endParaRPr lang="en-US" b="1" dirty="0"/>
          </a:p>
          <a:p>
            <a:r>
              <a:rPr lang="en-US" b="1" dirty="0"/>
              <a:t>Best Practice: </a:t>
            </a:r>
            <a:r>
              <a:rPr lang="en-US" dirty="0"/>
              <a:t>a method or technique generally accepted as superior because it produces superior results than other means or because it has become a standard way of doing things.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3BBB0-FA8A-4BC7-B89D-447F5953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0DEA-5D50-3E48-89ED-3C97A4BD0F95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199EE-9955-4A9D-A3D7-4CB5EBBDB96E}"/>
              </a:ext>
            </a:extLst>
          </p:cNvPr>
          <p:cNvGrpSpPr/>
          <p:nvPr/>
        </p:nvGrpSpPr>
        <p:grpSpPr>
          <a:xfrm>
            <a:off x="8534400" y="1883059"/>
            <a:ext cx="3454399" cy="3638544"/>
            <a:chOff x="8142990" y="1779004"/>
            <a:chExt cx="3210809" cy="363854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C0E352-ADE9-4900-A434-AEFE73E09DFC}"/>
                </a:ext>
              </a:extLst>
            </p:cNvPr>
            <p:cNvSpPr/>
            <p:nvPr/>
          </p:nvSpPr>
          <p:spPr>
            <a:xfrm>
              <a:off x="8181089" y="1779004"/>
              <a:ext cx="2956143" cy="3638544"/>
            </a:xfrm>
            <a:prstGeom prst="roundRect">
              <a:avLst/>
            </a:prstGeom>
            <a:solidFill>
              <a:srgbClr val="20235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83EE3A-3AE1-484E-A674-9E78EEDAD21A}"/>
                </a:ext>
              </a:extLst>
            </p:cNvPr>
            <p:cNvSpPr txBox="1"/>
            <p:nvPr/>
          </p:nvSpPr>
          <p:spPr>
            <a:xfrm>
              <a:off x="8263868" y="2518581"/>
              <a:ext cx="2771967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Those who do not learn from history are condemned to repeat it.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George 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Santayana</a:t>
              </a:r>
            </a:p>
          </p:txBody>
        </p:sp>
        <p:pic>
          <p:nvPicPr>
            <p:cNvPr id="14" name="Graphic 13" descr="Open quotation mark with solid fill">
              <a:extLst>
                <a:ext uri="{FF2B5EF4-FFF2-40B4-BE49-F238E27FC236}">
                  <a16:creationId xmlns:a16="http://schemas.microsoft.com/office/drawing/2014/main" id="{92821BA3-31CB-4CFF-BDEA-66C0CE49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42990" y="1779004"/>
              <a:ext cx="914400" cy="980124"/>
            </a:xfrm>
            <a:prstGeom prst="roundRect">
              <a:avLst/>
            </a:prstGeom>
          </p:spPr>
        </p:pic>
        <p:pic>
          <p:nvPicPr>
            <p:cNvPr id="15" name="Graphic 14" descr="Open quotation mark with solid fill">
              <a:extLst>
                <a:ext uri="{FF2B5EF4-FFF2-40B4-BE49-F238E27FC236}">
                  <a16:creationId xmlns:a16="http://schemas.microsoft.com/office/drawing/2014/main" id="{289EB510-5C73-4FDF-976F-B5E6A5F6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 flipV="1">
              <a:off x="9753600" y="3702331"/>
              <a:ext cx="1600199" cy="171521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410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3" ma:contentTypeDescription="Create a new document." ma:contentTypeScope="" ma:versionID="7498096adf70b2ff743a08ad6617e717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4d3d1a04c4d207925585b3ad0f91c335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4C83E-19E4-4D19-9C2C-16CD373D5246}"/>
</file>

<file path=customXml/itemProps2.xml><?xml version="1.0" encoding="utf-8"?>
<ds:datastoreItem xmlns:ds="http://schemas.openxmlformats.org/officeDocument/2006/customXml" ds:itemID="{6CD17CC0-B2E6-44C0-848F-79C73BDA82D2}">
  <ds:schemaRefs>
    <ds:schemaRef ds:uri="http://purl.org/dc/dcmitype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da509899-fedd-4863-a776-535eda3e8436"/>
  </ds:schemaRefs>
</ds:datastoreItem>
</file>

<file path=customXml/itemProps3.xml><?xml version="1.0" encoding="utf-8"?>
<ds:datastoreItem xmlns:ds="http://schemas.openxmlformats.org/officeDocument/2006/customXml" ds:itemID="{D4DC058A-2965-41B5-A346-E01EE94E83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13562</TotalTime>
  <Words>515</Words>
  <Application>Microsoft Office PowerPoint</Application>
  <PresentationFormat>Widescreen</PresentationFormat>
  <Paragraphs>101</Paragraphs>
  <Slides>14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Trade Gothic LT Std Extended</vt:lpstr>
      <vt:lpstr>Wingdings</vt:lpstr>
      <vt:lpstr>Office Theme</vt:lpstr>
      <vt:lpstr>Slide</vt:lpstr>
      <vt:lpstr>Center for Security Technology, Analysis, Response, &amp; Testing (CSTART)</vt:lpstr>
      <vt:lpstr>What is CSTART?</vt:lpstr>
      <vt:lpstr>CSTART Centers of Excellence</vt:lpstr>
      <vt:lpstr>CSTART Portal Access</vt:lpstr>
      <vt:lpstr>CSTART Main Page</vt:lpstr>
      <vt:lpstr>PSCOE Highlights</vt:lpstr>
      <vt:lpstr>SOCOE Highlights</vt:lpstr>
      <vt:lpstr>Forum</vt:lpstr>
      <vt:lpstr>Lessons Learned &amp; Best Practices</vt:lpstr>
      <vt:lpstr>Benefits of Lessons Learned &amp; Best Practices</vt:lpstr>
      <vt:lpstr>PowerPoint Presentation</vt:lpstr>
      <vt:lpstr>Submit a Lessons Learned or Best Practice</vt:lpstr>
      <vt:lpstr>Points of Contact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Alejandra Herron</dc:creator>
  <cp:lastModifiedBy>Baweja, Jessica A</cp:lastModifiedBy>
  <cp:revision>16</cp:revision>
  <dcterms:created xsi:type="dcterms:W3CDTF">2020-09-30T16:23:03Z</dcterms:created>
  <dcterms:modified xsi:type="dcterms:W3CDTF">2022-04-19T20:38:16Z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0x01010070F25756FC81AF488F6C711D74014336</vt:lpwstr>
  </property>
</Properties>
</file>