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6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7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8.xml" ContentType="application/vnd.openxmlformats-officedocument.drawingml.chartshape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49" r:id="rId4"/>
  </p:sldMasterIdLst>
  <p:notesMasterIdLst>
    <p:notesMasterId r:id="rId24"/>
  </p:notesMasterIdLst>
  <p:handoutMasterIdLst>
    <p:handoutMasterId r:id="rId25"/>
  </p:handoutMasterIdLst>
  <p:sldIdLst>
    <p:sldId id="453" r:id="rId5"/>
    <p:sldId id="419" r:id="rId6"/>
    <p:sldId id="452" r:id="rId7"/>
    <p:sldId id="467" r:id="rId8"/>
    <p:sldId id="455" r:id="rId9"/>
    <p:sldId id="444" r:id="rId10"/>
    <p:sldId id="468" r:id="rId11"/>
    <p:sldId id="450" r:id="rId12"/>
    <p:sldId id="483" r:id="rId13"/>
    <p:sldId id="485" r:id="rId14"/>
    <p:sldId id="458" r:id="rId15"/>
    <p:sldId id="486" r:id="rId16"/>
    <p:sldId id="460" r:id="rId17"/>
    <p:sldId id="487" r:id="rId18"/>
    <p:sldId id="462" r:id="rId19"/>
    <p:sldId id="488" r:id="rId20"/>
    <p:sldId id="479" r:id="rId21"/>
    <p:sldId id="463" r:id="rId22"/>
    <p:sldId id="425" r:id="rId23"/>
  </p:sldIdLst>
  <p:sldSz cx="121920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2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9900"/>
    <a:srgbClr val="0000C4"/>
    <a:srgbClr val="0066CC"/>
    <a:srgbClr val="6600FF"/>
    <a:srgbClr val="3333CC"/>
    <a:srgbClr val="0000FF"/>
    <a:srgbClr val="0033CC"/>
    <a:srgbClr val="0675B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950CF-85B2-455D-840D-96674134B753}" v="48" dt="2022-04-18T14:29:49.611"/>
    <p1510:client id="{330278A8-1909-49EC-8DC8-856799897CE4}" v="69" dt="2022-04-18T14:22:35.720"/>
    <p1510:client id="{8C481DBC-AF6B-45C4-ABDC-FD211341916F}" v="6" dt="2022-04-18T16:02:11.853"/>
    <p1510:client id="{FFD52530-05FF-452C-AC1A-4B65F9E3BFF3}" v="19" dt="2022-04-18T12:44:59.2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10" autoAdjust="0"/>
    <p:restoredTop sz="94610" autoAdjust="0"/>
  </p:normalViewPr>
  <p:slideViewPr>
    <p:cSldViewPr snapToGrid="0">
      <p:cViewPr varScale="1">
        <p:scale>
          <a:sx n="66" d="100"/>
          <a:sy n="66" d="100"/>
        </p:scale>
        <p:origin x="856" y="52"/>
      </p:cViewPr>
      <p:guideLst>
        <p:guide orient="horz" pos="1022"/>
        <p:guide pos="5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8" d="100"/>
          <a:sy n="68" d="100"/>
        </p:scale>
        <p:origin x="275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91545833822759E-2"/>
          <c:y val="7.4461348780643061E-2"/>
          <c:w val="0.5792650404806341"/>
          <c:h val="0.743505641417373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4E5-4C25-B88E-BE023B7CA6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4E5-4C25-B88E-BE023B7CA6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386-4E80-B9D6-CECE59F12633}"/>
              </c:ext>
            </c:extLst>
          </c:dPt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E5-4C25-B88E-BE023B7CA6D2}"/>
                </c:ext>
              </c:extLst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E5-4C25-B88E-BE023B7CA6D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EC6E746-0F5C-4D8B-858B-D5CFD13C491E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386-4E80-B9D6-CECE59F12633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FY 2020 - Total 318</c:v>
                </c:pt>
                <c:pt idx="1">
                  <c:v>FY 2021 - Total 268</c:v>
                </c:pt>
                <c:pt idx="2">
                  <c:v>FY 2022 - Total 50 (as of 4/2022)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318</c:v>
                </c:pt>
                <c:pt idx="1">
                  <c:v>268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E5-4C25-B88E-BE023B7CA6D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428302602783163"/>
          <c:y val="0.14813392016763574"/>
          <c:w val="0.31157020251790252"/>
          <c:h val="0.6368484388161457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003926549952625E-2"/>
          <c:y val="0.16520511645760846"/>
          <c:w val="0.59601013616198062"/>
          <c:h val="0.662600521992044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49D-4166-A0E1-D5BEEA06C4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49D-4166-A0E1-D5BEEA06C44E}"/>
              </c:ext>
            </c:extLst>
          </c:dPt>
          <c:dLbls>
            <c:dLbl>
              <c:idx val="0"/>
              <c:layout>
                <c:manualLayout>
                  <c:x val="-1.1939377572148658E-6"/>
                  <c:y val="-0.3727511060546483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9D-4166-A0E1-D5BEEA06C44E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Actual or Potencial Compromise = 53</c:v>
                </c:pt>
                <c:pt idx="1">
                  <c:v>No Compromise = 20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53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9D-4166-A0E1-D5BEEA06C44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430089886906248"/>
          <c:y val="0.2768481256303047"/>
          <c:w val="0.35683859265954948"/>
          <c:h val="0.5022174343141665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003926549952625E-2"/>
          <c:y val="0.16520511645760846"/>
          <c:w val="0.59601013616198062"/>
          <c:h val="0.662600521992044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49D-4166-A0E1-D5BEEA06C4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49D-4166-A0E1-D5BEEA06C44E}"/>
              </c:ext>
            </c:extLst>
          </c:dPt>
          <c:dLbls>
            <c:dLbl>
              <c:idx val="0"/>
              <c:layout>
                <c:manualLayout>
                  <c:x val="-9.4190147926911494E-2"/>
                  <c:y val="5.029854620976116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9D-4166-A0E1-D5BEEA06C44E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Actual or Potencial Compromise = 4</c:v>
                </c:pt>
                <c:pt idx="1">
                  <c:v>No Compromise = 6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9D-4166-A0E1-D5BEEA06C44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430089886906248"/>
          <c:y val="0.2768481256303047"/>
          <c:w val="0.35683859265954948"/>
          <c:h val="0.5022174343141665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# of Incicents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FY 2020</c:v>
                </c:pt>
                <c:pt idx="1">
                  <c:v>FY 2021</c:v>
                </c:pt>
                <c:pt idx="2">
                  <c:v>FY 2022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318</c:v>
                </c:pt>
                <c:pt idx="1">
                  <c:v>268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2D-4018-92E1-4BD46A5F29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E-Mail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FY 2020</c:v>
                </c:pt>
                <c:pt idx="1">
                  <c:v>FY 2021</c:v>
                </c:pt>
                <c:pt idx="2">
                  <c:v>FY 2022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149</c:v>
                </c:pt>
                <c:pt idx="1">
                  <c:v>101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2D-4018-92E1-4BD46A5F29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Cyber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FY 2020</c:v>
                </c:pt>
                <c:pt idx="1">
                  <c:v>FY 2021</c:v>
                </c:pt>
                <c:pt idx="2">
                  <c:v>FY 2022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202</c:v>
                </c:pt>
                <c:pt idx="1">
                  <c:v>151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2D-4018-92E1-4BD46A5F290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Handling/Storage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FY 2020</c:v>
                </c:pt>
                <c:pt idx="1">
                  <c:v>FY 2021</c:v>
                </c:pt>
                <c:pt idx="2">
                  <c:v>FY 2022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196</c:v>
                </c:pt>
                <c:pt idx="1">
                  <c:v>172</c:v>
                </c:pt>
                <c:pt idx="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2D-4018-92E1-4BD46A5F290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Controlled Articles W/Nexus to Classified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FY 2020</c:v>
                </c:pt>
                <c:pt idx="1">
                  <c:v>FY 2021</c:v>
                </c:pt>
                <c:pt idx="2">
                  <c:v>FY 2022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9</c:v>
                </c:pt>
                <c:pt idx="1">
                  <c:v>12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2D-4018-92E1-4BD46A5F290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Virtual Meetings/Discussions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FY 2020</c:v>
                </c:pt>
                <c:pt idx="1">
                  <c:v>FY 2021</c:v>
                </c:pt>
                <c:pt idx="2">
                  <c:v>FY 2022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19</c:v>
                </c:pt>
                <c:pt idx="1">
                  <c:v>27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9D-48A7-BE1C-7A79155590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666064"/>
        <c:axId val="245523760"/>
      </c:barChart>
      <c:catAx>
        <c:axId val="24666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523760"/>
        <c:crosses val="autoZero"/>
        <c:auto val="1"/>
        <c:lblAlgn val="ctr"/>
        <c:lblOffset val="100"/>
        <c:noMultiLvlLbl val="0"/>
      </c:catAx>
      <c:valAx>
        <c:axId val="24552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66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7969193993764943E-2"/>
          <c:y val="0.90329304576573999"/>
          <c:w val="0.89855680254638548"/>
          <c:h val="7.98707545489776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91545833822759E-2"/>
          <c:y val="7.4461348780643061E-2"/>
          <c:w val="0.5792650404806341"/>
          <c:h val="0.743505641417373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4E5-4C25-B88E-BE023B7CA6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4E5-4C25-B88E-BE023B7CA6D2}"/>
              </c:ext>
            </c:extLst>
          </c:dPt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E5-4C25-B88E-BE023B7CA6D2}"/>
                </c:ext>
              </c:extLst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E5-4C25-B88E-BE023B7CA6D2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Incidents NOT Involving Classification Concerns = 167</c:v>
                </c:pt>
                <c:pt idx="1">
                  <c:v>Incidents Involving Classification Concerns = 151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167</c:v>
                </c:pt>
                <c:pt idx="1">
                  <c:v>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E5-4C25-B88E-BE023B7CA6D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475467820760468E-2"/>
          <c:y val="0.10699578414388776"/>
          <c:w val="0.59496250868648526"/>
          <c:h val="0.6671086043353703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570-4D83-BB3E-E8B011689E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570-4D83-BB3E-E8B011689E9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Incidents NOT Involving Classification Concerns = 195</c:v>
                </c:pt>
                <c:pt idx="1">
                  <c:v>Incidents Involving Classification Concerns = 73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195</c:v>
                </c:pt>
                <c:pt idx="1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70-4D83-BB3E-E8B011689E9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089128460527169"/>
          <c:y val="0.27578768357717864"/>
          <c:w val="0.33910863496536003"/>
          <c:h val="0.4624040944048607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475467820760468E-2"/>
          <c:y val="0.10699578414388776"/>
          <c:w val="0.59496250868648526"/>
          <c:h val="0.6671086043353703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570-4D83-BB3E-E8B011689E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570-4D83-BB3E-E8B011689E9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Incidents NOT Involving Classification Concerns = 30</c:v>
                </c:pt>
                <c:pt idx="1">
                  <c:v>Incidents Involving Classification Concerns = 10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70-4D83-BB3E-E8B011689E9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089128460527169"/>
          <c:y val="0.27578768357717864"/>
          <c:w val="0.33910863496536003"/>
          <c:h val="0.4624040944048607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164330657305913E-4"/>
          <c:y val="0.18252214959817029"/>
          <c:w val="0.50799815424458172"/>
          <c:h val="0.5892844299417643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C74-4706-BEF0-A22223185B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C74-4706-BEF0-A22223185B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C74-4706-BEF0-A22223185B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C74-4706-BEF0-A22223185B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C74-4706-BEF0-A22223185B8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Failure to Receive Classification Review = 95</c:v>
                </c:pt>
                <c:pt idx="1">
                  <c:v>Information Compilation/Association = 82</c:v>
                </c:pt>
                <c:pt idx="2">
                  <c:v>Misclassification = 39</c:v>
                </c:pt>
                <c:pt idx="3">
                  <c:v>Classification Guidance Issues = 10</c:v>
                </c:pt>
                <c:pt idx="4">
                  <c:v>DC with Improper Authority of Subject Area = 1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95</c:v>
                </c:pt>
                <c:pt idx="1">
                  <c:v>82</c:v>
                </c:pt>
                <c:pt idx="2">
                  <c:v>39</c:v>
                </c:pt>
                <c:pt idx="3">
                  <c:v>10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C74-4706-BEF0-A22223185B8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0009574558145464"/>
          <c:y val="0.11537929561677517"/>
          <c:w val="0.49687568932645426"/>
          <c:h val="0.7657282340847654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705903674937192E-2"/>
          <c:y val="0.18252214959817029"/>
          <c:w val="0.51708384952085473"/>
          <c:h val="0.599823953986816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345-4345-92DE-42F5A029454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345-4345-92DE-42F5A029454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345-4345-92DE-42F5A029454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345-4345-92DE-42F5A029454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345-4345-92DE-42F5A029454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Failure to Receive Classification Review = 54</c:v>
                </c:pt>
                <c:pt idx="1">
                  <c:v>Information Compilation/Association = 18</c:v>
                </c:pt>
                <c:pt idx="2">
                  <c:v>Misclassification = 16</c:v>
                </c:pt>
                <c:pt idx="3">
                  <c:v>Classification Guidance Issues = 4</c:v>
                </c:pt>
                <c:pt idx="4">
                  <c:v>DC with Improper Authority of Subject Area = 1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54</c:v>
                </c:pt>
                <c:pt idx="1">
                  <c:v>18</c:v>
                </c:pt>
                <c:pt idx="2">
                  <c:v>16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345-4345-92DE-42F5A029454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826713613400077"/>
          <c:y val="0.10132659689003817"/>
          <c:w val="0.43161021248108844"/>
          <c:h val="0.7341096999403432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705903674937192E-2"/>
          <c:y val="0.18252214959817029"/>
          <c:w val="0.51708384952085473"/>
          <c:h val="0.599823953986816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345-4345-92DE-42F5A029454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345-4345-92DE-42F5A029454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345-4345-92DE-42F5A029454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345-4345-92DE-42F5A029454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345-4345-92DE-42F5A029454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Failure to Receive Classification Review = 9</c:v>
                </c:pt>
                <c:pt idx="1">
                  <c:v>Information Compilation/Association = 3</c:v>
                </c:pt>
                <c:pt idx="2">
                  <c:v>Misclassification = 1</c:v>
                </c:pt>
                <c:pt idx="3">
                  <c:v>Classification Guidance Issues = 0</c:v>
                </c:pt>
                <c:pt idx="4">
                  <c:v>DC with Improper Authority of Subject Area = 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345-4345-92DE-42F5A029454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826713613400077"/>
          <c:y val="0.10132659689003817"/>
          <c:w val="0.43161021248108844"/>
          <c:h val="0.7341096999403432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12700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003926549952625E-2"/>
          <c:y val="0.16520511645760846"/>
          <c:w val="0.59601013616198062"/>
          <c:h val="0.662600521992044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DA9-4CDB-AA41-34C744031F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DA9-4CDB-AA41-34C744031F3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Actual or Potencial Compromise = 94</c:v>
                </c:pt>
                <c:pt idx="1">
                  <c:v>No Compromise = 57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94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A9-4CDB-AA41-34C744031F3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430089886906248"/>
          <c:y val="0.2768481256303047"/>
          <c:w val="0.35683859265954948"/>
          <c:h val="0.5022174343141665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0.77111</cdr:x>
      <cdr:y>0.73931</cdr:y>
    </cdr:from>
    <cdr:to>
      <cdr:x>0.98429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97DF908-2A01-4141-BE13-7A632C223FAF}"/>
            </a:ext>
          </a:extLst>
        </cdr:cNvPr>
        <cdr:cNvSpPr txBox="1"/>
      </cdr:nvSpPr>
      <cdr:spPr>
        <a:xfrm xmlns:a="http://schemas.openxmlformats.org/drawingml/2006/main">
          <a:off x="3307476" y="302635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0.70056</cdr:x>
      <cdr:y>0.70743</cdr:y>
    </cdr:from>
    <cdr:to>
      <cdr:x>0.91374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36D0169-D935-4CC2-ADCE-724E0D7981C8}"/>
            </a:ext>
          </a:extLst>
        </cdr:cNvPr>
        <cdr:cNvSpPr txBox="1"/>
      </cdr:nvSpPr>
      <cdr:spPr>
        <a:xfrm xmlns:a="http://schemas.openxmlformats.org/drawingml/2006/main">
          <a:off x="3004880" y="2481390"/>
          <a:ext cx="914400" cy="1026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>
            <a:highlight>
              <a:srgbClr val="FFFF00"/>
            </a:highlight>
          </a:endParaRPr>
        </a:p>
      </cdr:txBody>
    </cdr:sp>
  </cdr:relSizeAnchor>
  <cdr:relSizeAnchor xmlns:cdr="http://schemas.openxmlformats.org/drawingml/2006/chartDrawing">
    <cdr:from>
      <cdr:x>0.63054</cdr:x>
      <cdr:y>0.73247</cdr:y>
    </cdr:from>
    <cdr:to>
      <cdr:x>0.8003</cdr:x>
      <cdr:y>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13EA950-3EC4-4E6B-9CE0-60EDEBB2D889}"/>
            </a:ext>
          </a:extLst>
        </cdr:cNvPr>
        <cdr:cNvSpPr txBox="1"/>
      </cdr:nvSpPr>
      <cdr:spPr>
        <a:xfrm xmlns:a="http://schemas.openxmlformats.org/drawingml/2006/main">
          <a:off x="3396343" y="30281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0.66018</cdr:x>
      <cdr:y>0.73247</cdr:y>
    </cdr:from>
    <cdr:to>
      <cdr:x>1</cdr:x>
      <cdr:y>1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C1378170-DD1D-47F1-A982-347760BC88C3}"/>
            </a:ext>
          </a:extLst>
        </cdr:cNvPr>
        <cdr:cNvSpPr txBox="1"/>
      </cdr:nvSpPr>
      <cdr:spPr>
        <a:xfrm xmlns:a="http://schemas.openxmlformats.org/drawingml/2006/main">
          <a:off x="3556000" y="2503487"/>
          <a:ext cx="18303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0.3084</cdr:x>
      <cdr:y>0.88977</cdr:y>
    </cdr:from>
    <cdr:to>
      <cdr:x>0.3755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8F1943D-B47A-4125-8723-6BE8CE5468E7}"/>
            </a:ext>
          </a:extLst>
        </cdr:cNvPr>
        <cdr:cNvSpPr txBox="1"/>
      </cdr:nvSpPr>
      <cdr:spPr>
        <a:xfrm xmlns:a="http://schemas.openxmlformats.org/drawingml/2006/main">
          <a:off x="3406241" y="4027052"/>
          <a:ext cx="741145" cy="4989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0.32026</cdr:x>
      <cdr:y>0.5</cdr:y>
    </cdr:from>
    <cdr:to>
      <cdr:x>0.40305</cdr:x>
      <cdr:y>0.70203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FB2FEC7-C521-4A2A-873E-F0FAB5B6D49A}"/>
            </a:ext>
          </a:extLst>
        </cdr:cNvPr>
        <cdr:cNvSpPr txBox="1"/>
      </cdr:nvSpPr>
      <cdr:spPr>
        <a:xfrm xmlns:a="http://schemas.openxmlformats.org/drawingml/2006/main">
          <a:off x="3537285" y="226298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0.30719</cdr:x>
      <cdr:y>0.63811</cdr:y>
    </cdr:from>
    <cdr:to>
      <cdr:x>0.38998</cdr:x>
      <cdr:y>0.84014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9336E64-00A8-412E-9D8B-FA0D66F0FEFE}"/>
            </a:ext>
          </a:extLst>
        </cdr:cNvPr>
        <cdr:cNvSpPr txBox="1"/>
      </cdr:nvSpPr>
      <cdr:spPr>
        <a:xfrm xmlns:a="http://schemas.openxmlformats.org/drawingml/2006/main">
          <a:off x="3392906" y="28880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0.24715</cdr:x>
      <cdr:y>0.77228</cdr:y>
    </cdr:from>
    <cdr:to>
      <cdr:x>0.2672</cdr:x>
      <cdr:y>0.82971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E2DC947E-73A3-410D-BD8E-A950D814E345}"/>
            </a:ext>
          </a:extLst>
        </cdr:cNvPr>
        <cdr:cNvSpPr txBox="1"/>
      </cdr:nvSpPr>
      <cdr:spPr>
        <a:xfrm xmlns:a="http://schemas.openxmlformats.org/drawingml/2006/main">
          <a:off x="2729797" y="3460269"/>
          <a:ext cx="221381" cy="257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9</a:t>
          </a:r>
        </a:p>
      </cdr:txBody>
    </cdr:sp>
  </cdr:relSizeAnchor>
  <cdr:relSizeAnchor xmlns:cdr="http://schemas.openxmlformats.org/drawingml/2006/chartDrawing">
    <cdr:from>
      <cdr:x>0.55977</cdr:x>
      <cdr:y>0.74409</cdr:y>
    </cdr:from>
    <cdr:to>
      <cdr:x>0.57981</cdr:x>
      <cdr:y>0.80151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646A2B6B-57DE-432D-9B42-AFA2D9FA6E2E}"/>
            </a:ext>
          </a:extLst>
        </cdr:cNvPr>
        <cdr:cNvSpPr txBox="1"/>
      </cdr:nvSpPr>
      <cdr:spPr>
        <a:xfrm xmlns:a="http://schemas.openxmlformats.org/drawingml/2006/main">
          <a:off x="6182628" y="3333939"/>
          <a:ext cx="221381" cy="257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12</a:t>
          </a:r>
        </a:p>
      </cdr:txBody>
    </cdr:sp>
  </cdr:relSizeAnchor>
  <cdr:relSizeAnchor xmlns:cdr="http://schemas.openxmlformats.org/drawingml/2006/chartDrawing">
    <cdr:from>
      <cdr:x>0.88226</cdr:x>
      <cdr:y>0.76507</cdr:y>
    </cdr:from>
    <cdr:to>
      <cdr:x>0.9023</cdr:x>
      <cdr:y>0.82249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B2E0DBE2-3AE4-4ADA-A06B-B76DB98FCE14}"/>
            </a:ext>
          </a:extLst>
        </cdr:cNvPr>
        <cdr:cNvSpPr txBox="1"/>
      </cdr:nvSpPr>
      <cdr:spPr>
        <a:xfrm xmlns:a="http://schemas.openxmlformats.org/drawingml/2006/main">
          <a:off x="9744510" y="3427926"/>
          <a:ext cx="221381" cy="257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6</a:t>
          </a:r>
        </a:p>
      </cdr:txBody>
    </cdr:sp>
  </cdr:relSizeAnchor>
  <cdr:relSizeAnchor xmlns:cdr="http://schemas.openxmlformats.org/drawingml/2006/chartDrawing">
    <cdr:from>
      <cdr:x>0.28884</cdr:x>
      <cdr:y>0.73957</cdr:y>
    </cdr:from>
    <cdr:to>
      <cdr:x>0.30888</cdr:x>
      <cdr:y>0.79699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49A50302-DC69-439D-9F3F-69AADF7C2603}"/>
            </a:ext>
          </a:extLst>
        </cdr:cNvPr>
        <cdr:cNvSpPr txBox="1"/>
      </cdr:nvSpPr>
      <cdr:spPr>
        <a:xfrm xmlns:a="http://schemas.openxmlformats.org/drawingml/2006/main">
          <a:off x="3190205" y="3313679"/>
          <a:ext cx="221381" cy="257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19</a:t>
          </a:r>
        </a:p>
      </cdr:txBody>
    </cdr:sp>
  </cdr:relSizeAnchor>
  <cdr:relSizeAnchor xmlns:cdr="http://schemas.openxmlformats.org/drawingml/2006/chartDrawing">
    <cdr:from>
      <cdr:x>0.60697</cdr:x>
      <cdr:y>0.72023</cdr:y>
    </cdr:from>
    <cdr:to>
      <cdr:x>0.62072</cdr:x>
      <cdr:y>0.76852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EF021CC7-8D36-4219-B940-950E4408A595}"/>
            </a:ext>
          </a:extLst>
        </cdr:cNvPr>
        <cdr:cNvSpPr txBox="1"/>
      </cdr:nvSpPr>
      <cdr:spPr>
        <a:xfrm xmlns:a="http://schemas.openxmlformats.org/drawingml/2006/main">
          <a:off x="6703997" y="3227052"/>
          <a:ext cx="151828" cy="2163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27</a:t>
          </a:r>
        </a:p>
      </cdr:txBody>
    </cdr:sp>
  </cdr:relSizeAnchor>
  <cdr:relSizeAnchor xmlns:cdr="http://schemas.openxmlformats.org/drawingml/2006/chartDrawing">
    <cdr:from>
      <cdr:x>0.92046</cdr:x>
      <cdr:y>0.77115</cdr:y>
    </cdr:from>
    <cdr:to>
      <cdr:x>0.9405</cdr:x>
      <cdr:y>0.82857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117B78F3-B90C-472D-BB62-D5D5BD736DB9}"/>
            </a:ext>
          </a:extLst>
        </cdr:cNvPr>
        <cdr:cNvSpPr txBox="1"/>
      </cdr:nvSpPr>
      <cdr:spPr>
        <a:xfrm xmlns:a="http://schemas.openxmlformats.org/drawingml/2006/main">
          <a:off x="10166417" y="3455198"/>
          <a:ext cx="221381" cy="257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5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0.77111</cdr:x>
      <cdr:y>0.73931</cdr:y>
    </cdr:from>
    <cdr:to>
      <cdr:x>0.98429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97DF908-2A01-4141-BE13-7A632C223FAF}"/>
            </a:ext>
          </a:extLst>
        </cdr:cNvPr>
        <cdr:cNvSpPr txBox="1"/>
      </cdr:nvSpPr>
      <cdr:spPr>
        <a:xfrm xmlns:a="http://schemas.openxmlformats.org/drawingml/2006/main">
          <a:off x="3307476" y="302635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0.70056</cdr:x>
      <cdr:y>0.70743</cdr:y>
    </cdr:from>
    <cdr:to>
      <cdr:x>0.91374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36D0169-D935-4CC2-ADCE-724E0D7981C8}"/>
            </a:ext>
          </a:extLst>
        </cdr:cNvPr>
        <cdr:cNvSpPr txBox="1"/>
      </cdr:nvSpPr>
      <cdr:spPr>
        <a:xfrm xmlns:a="http://schemas.openxmlformats.org/drawingml/2006/main">
          <a:off x="3004880" y="2481390"/>
          <a:ext cx="914400" cy="1026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>
            <a:highlight>
              <a:srgbClr val="FFFF00"/>
            </a:highlight>
          </a:endParaRPr>
        </a:p>
      </cdr:txBody>
    </cdr:sp>
  </cdr:relSizeAnchor>
  <cdr:relSizeAnchor xmlns:cdr="http://schemas.openxmlformats.org/drawingml/2006/chartDrawing">
    <cdr:from>
      <cdr:x>0.63054</cdr:x>
      <cdr:y>0.73247</cdr:y>
    </cdr:from>
    <cdr:to>
      <cdr:x>0.8003</cdr:x>
      <cdr:y>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13EA950-3EC4-4E6B-9CE0-60EDEBB2D889}"/>
            </a:ext>
          </a:extLst>
        </cdr:cNvPr>
        <cdr:cNvSpPr txBox="1"/>
      </cdr:nvSpPr>
      <cdr:spPr>
        <a:xfrm xmlns:a="http://schemas.openxmlformats.org/drawingml/2006/main">
          <a:off x="3396343" y="30281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0.66018</cdr:x>
      <cdr:y>0.73247</cdr:y>
    </cdr:from>
    <cdr:to>
      <cdr:x>1</cdr:x>
      <cdr:y>1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C1378170-DD1D-47F1-A982-347760BC88C3}"/>
            </a:ext>
          </a:extLst>
        </cdr:cNvPr>
        <cdr:cNvSpPr txBox="1"/>
      </cdr:nvSpPr>
      <cdr:spPr>
        <a:xfrm xmlns:a="http://schemas.openxmlformats.org/drawingml/2006/main">
          <a:off x="3556000" y="2503487"/>
          <a:ext cx="18303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0.83813</cdr:y>
    </cdr:from>
    <cdr:to>
      <cdr:x>1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8B99ACB-125A-405E-949E-7894D4FD7469}"/>
            </a:ext>
          </a:extLst>
        </cdr:cNvPr>
        <cdr:cNvSpPr txBox="1"/>
      </cdr:nvSpPr>
      <cdr:spPr>
        <a:xfrm xmlns:a="http://schemas.openxmlformats.org/drawingml/2006/main">
          <a:off x="0" y="3029826"/>
          <a:ext cx="4193405" cy="585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0.38656</cdr:x>
      <cdr:y>0.85145</cdr:y>
    </cdr:from>
    <cdr:to>
      <cdr:x>0.60462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F69FC4F3-D9C2-4E52-8CFD-42213601680A}"/>
            </a:ext>
          </a:extLst>
        </cdr:cNvPr>
        <cdr:cNvSpPr txBox="1"/>
      </cdr:nvSpPr>
      <cdr:spPr>
        <a:xfrm xmlns:a="http://schemas.openxmlformats.org/drawingml/2006/main">
          <a:off x="1621022" y="3077952"/>
          <a:ext cx="914400" cy="537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2.3847E-7</cdr:x>
      <cdr:y>0.74705</cdr:y>
    </cdr:from>
    <cdr:to>
      <cdr:x>0.98126</cdr:x>
      <cdr:y>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F45A9F8D-D449-4782-B3F1-A795C4EB1B3C}"/>
            </a:ext>
          </a:extLst>
        </cdr:cNvPr>
        <cdr:cNvSpPr txBox="1"/>
      </cdr:nvSpPr>
      <cdr:spPr>
        <a:xfrm xmlns:a="http://schemas.openxmlformats.org/drawingml/2006/main">
          <a:off x="1" y="2700564"/>
          <a:ext cx="41148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0.10424</cdr:x>
      <cdr:y>0.7982</cdr:y>
    </cdr:from>
    <cdr:to>
      <cdr:x>0.93974</cdr:x>
      <cdr:y>0.9483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767B887E-6E81-42EE-A263-C8A478362BD3}"/>
            </a:ext>
          </a:extLst>
        </cdr:cNvPr>
        <cdr:cNvSpPr txBox="1"/>
      </cdr:nvSpPr>
      <cdr:spPr>
        <a:xfrm xmlns:a="http://schemas.openxmlformats.org/drawingml/2006/main">
          <a:off x="437115" y="2885447"/>
          <a:ext cx="3503596" cy="5426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0.01702</cdr:x>
      <cdr:y>0.81683</cdr:y>
    </cdr:from>
    <cdr:to>
      <cdr:x>0.96384</cdr:x>
      <cdr:y>0.9483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212C71E5-F8C1-498A-BB88-3851D3D31F41}"/>
            </a:ext>
          </a:extLst>
        </cdr:cNvPr>
        <cdr:cNvSpPr txBox="1"/>
      </cdr:nvSpPr>
      <cdr:spPr>
        <a:xfrm xmlns:a="http://schemas.openxmlformats.org/drawingml/2006/main">
          <a:off x="71355" y="2952824"/>
          <a:ext cx="3970420" cy="4752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0.05604</cdr:x>
      <cdr:y>0.83015</cdr:y>
    </cdr:from>
    <cdr:to>
      <cdr:x>0.27409</cdr:x>
      <cdr:y>0.9856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4EFE9860-9C71-4CEF-946C-79885A02E70B}"/>
            </a:ext>
          </a:extLst>
        </cdr:cNvPr>
        <cdr:cNvSpPr txBox="1"/>
      </cdr:nvSpPr>
      <cdr:spPr>
        <a:xfrm xmlns:a="http://schemas.openxmlformats.org/drawingml/2006/main">
          <a:off x="234984" y="3000950"/>
          <a:ext cx="914400" cy="561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0.05145</cdr:x>
      <cdr:y>0.81683</cdr:y>
    </cdr:from>
    <cdr:to>
      <cdr:x>0.93515</cdr:x>
      <cdr:y>1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6728598C-1E43-483E-994D-141943CA2830}"/>
            </a:ext>
          </a:extLst>
        </cdr:cNvPr>
        <cdr:cNvSpPr txBox="1"/>
      </cdr:nvSpPr>
      <cdr:spPr>
        <a:xfrm xmlns:a="http://schemas.openxmlformats.org/drawingml/2006/main">
          <a:off x="215734" y="2952824"/>
          <a:ext cx="3705726" cy="6621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0.25114</cdr:x>
      <cdr:y>0.74705</cdr:y>
    </cdr:from>
    <cdr:to>
      <cdr:x>0.4692</cdr:x>
      <cdr:y>1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BC00DBA9-B953-41CE-9C81-2EFE258F2DBD}"/>
            </a:ext>
          </a:extLst>
        </cdr:cNvPr>
        <cdr:cNvSpPr txBox="1"/>
      </cdr:nvSpPr>
      <cdr:spPr>
        <a:xfrm xmlns:a="http://schemas.openxmlformats.org/drawingml/2006/main">
          <a:off x="1053132" y="31664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0.4164</cdr:x>
      <cdr:y>0.11124</cdr:y>
    </cdr:from>
    <cdr:to>
      <cdr:x>0.63446</cdr:x>
      <cdr:y>0.36419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55FA48A7-84B5-4C9F-9900-6DE4BF7E4BD0}"/>
            </a:ext>
          </a:extLst>
        </cdr:cNvPr>
        <cdr:cNvSpPr txBox="1"/>
      </cdr:nvSpPr>
      <cdr:spPr>
        <a:xfrm xmlns:a="http://schemas.openxmlformats.org/drawingml/2006/main">
          <a:off x="1746151" y="40212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0.83813</cdr:y>
    </cdr:from>
    <cdr:to>
      <cdr:x>1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8B99ACB-125A-405E-949E-7894D4FD7469}"/>
            </a:ext>
          </a:extLst>
        </cdr:cNvPr>
        <cdr:cNvSpPr txBox="1"/>
      </cdr:nvSpPr>
      <cdr:spPr>
        <a:xfrm xmlns:a="http://schemas.openxmlformats.org/drawingml/2006/main">
          <a:off x="0" y="3029826"/>
          <a:ext cx="4193405" cy="585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0.38656</cdr:x>
      <cdr:y>0.85145</cdr:y>
    </cdr:from>
    <cdr:to>
      <cdr:x>0.60462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F69FC4F3-D9C2-4E52-8CFD-42213601680A}"/>
            </a:ext>
          </a:extLst>
        </cdr:cNvPr>
        <cdr:cNvSpPr txBox="1"/>
      </cdr:nvSpPr>
      <cdr:spPr>
        <a:xfrm xmlns:a="http://schemas.openxmlformats.org/drawingml/2006/main">
          <a:off x="1621022" y="3077952"/>
          <a:ext cx="914400" cy="537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2.3847E-7</cdr:x>
      <cdr:y>0.74705</cdr:y>
    </cdr:from>
    <cdr:to>
      <cdr:x>0.98126</cdr:x>
      <cdr:y>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F45A9F8D-D449-4782-B3F1-A795C4EB1B3C}"/>
            </a:ext>
          </a:extLst>
        </cdr:cNvPr>
        <cdr:cNvSpPr txBox="1"/>
      </cdr:nvSpPr>
      <cdr:spPr>
        <a:xfrm xmlns:a="http://schemas.openxmlformats.org/drawingml/2006/main">
          <a:off x="1" y="2700564"/>
          <a:ext cx="41148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0.10424</cdr:x>
      <cdr:y>0.7982</cdr:y>
    </cdr:from>
    <cdr:to>
      <cdr:x>0.93974</cdr:x>
      <cdr:y>0.9483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767B887E-6E81-42EE-A263-C8A478362BD3}"/>
            </a:ext>
          </a:extLst>
        </cdr:cNvPr>
        <cdr:cNvSpPr txBox="1"/>
      </cdr:nvSpPr>
      <cdr:spPr>
        <a:xfrm xmlns:a="http://schemas.openxmlformats.org/drawingml/2006/main">
          <a:off x="437115" y="2885447"/>
          <a:ext cx="3503596" cy="5426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0.01702</cdr:x>
      <cdr:y>0.81683</cdr:y>
    </cdr:from>
    <cdr:to>
      <cdr:x>0.96384</cdr:x>
      <cdr:y>0.9483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212C71E5-F8C1-498A-BB88-3851D3D31F41}"/>
            </a:ext>
          </a:extLst>
        </cdr:cNvPr>
        <cdr:cNvSpPr txBox="1"/>
      </cdr:nvSpPr>
      <cdr:spPr>
        <a:xfrm xmlns:a="http://schemas.openxmlformats.org/drawingml/2006/main">
          <a:off x="71355" y="2952824"/>
          <a:ext cx="3970420" cy="4752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0.05604</cdr:x>
      <cdr:y>0.83015</cdr:y>
    </cdr:from>
    <cdr:to>
      <cdr:x>0.27409</cdr:x>
      <cdr:y>0.9856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4EFE9860-9C71-4CEF-946C-79885A02E70B}"/>
            </a:ext>
          </a:extLst>
        </cdr:cNvPr>
        <cdr:cNvSpPr txBox="1"/>
      </cdr:nvSpPr>
      <cdr:spPr>
        <a:xfrm xmlns:a="http://schemas.openxmlformats.org/drawingml/2006/main">
          <a:off x="234984" y="3000950"/>
          <a:ext cx="914400" cy="561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0.05145</cdr:x>
      <cdr:y>0.81683</cdr:y>
    </cdr:from>
    <cdr:to>
      <cdr:x>0.93515</cdr:x>
      <cdr:y>1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6728598C-1E43-483E-994D-141943CA2830}"/>
            </a:ext>
          </a:extLst>
        </cdr:cNvPr>
        <cdr:cNvSpPr txBox="1"/>
      </cdr:nvSpPr>
      <cdr:spPr>
        <a:xfrm xmlns:a="http://schemas.openxmlformats.org/drawingml/2006/main">
          <a:off x="215734" y="2952824"/>
          <a:ext cx="3705726" cy="6621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0.25114</cdr:x>
      <cdr:y>0.74705</cdr:y>
    </cdr:from>
    <cdr:to>
      <cdr:x>0.4692</cdr:x>
      <cdr:y>1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BC00DBA9-B953-41CE-9C81-2EFE258F2DBD}"/>
            </a:ext>
          </a:extLst>
        </cdr:cNvPr>
        <cdr:cNvSpPr txBox="1"/>
      </cdr:nvSpPr>
      <cdr:spPr>
        <a:xfrm xmlns:a="http://schemas.openxmlformats.org/drawingml/2006/main">
          <a:off x="1053132" y="31664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0.4164</cdr:x>
      <cdr:y>0.11124</cdr:y>
    </cdr:from>
    <cdr:to>
      <cdr:x>0.63446</cdr:x>
      <cdr:y>0.36419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55FA48A7-84B5-4C9F-9900-6DE4BF7E4BD0}"/>
            </a:ext>
          </a:extLst>
        </cdr:cNvPr>
        <cdr:cNvSpPr txBox="1"/>
      </cdr:nvSpPr>
      <cdr:spPr>
        <a:xfrm xmlns:a="http://schemas.openxmlformats.org/drawingml/2006/main">
          <a:off x="1746151" y="40212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0.09614</cdr:x>
      <cdr:y>0.73247</cdr:y>
    </cdr:from>
    <cdr:to>
      <cdr:x>0.52631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CFB93AA-74DE-4E7C-A459-917BEA18A4A1}"/>
            </a:ext>
          </a:extLst>
        </cdr:cNvPr>
        <cdr:cNvSpPr txBox="1"/>
      </cdr:nvSpPr>
      <cdr:spPr>
        <a:xfrm xmlns:a="http://schemas.openxmlformats.org/drawingml/2006/main">
          <a:off x="517864" y="2503487"/>
          <a:ext cx="231707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  <a:p xmlns:a="http://schemas.openxmlformats.org/drawingml/2006/main">
          <a:endParaRPr lang="en-US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0.1193</cdr:x>
      <cdr:y>0.73247</cdr:y>
    </cdr:from>
    <cdr:to>
      <cdr:x>0.55251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DCB4A67-2004-4B45-AA26-8E47FC93D68A}"/>
            </a:ext>
          </a:extLst>
        </cdr:cNvPr>
        <cdr:cNvSpPr txBox="1"/>
      </cdr:nvSpPr>
      <cdr:spPr>
        <a:xfrm xmlns:a="http://schemas.openxmlformats.org/drawingml/2006/main">
          <a:off x="642967" y="2503487"/>
          <a:ext cx="2334827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  <a:p xmlns:a="http://schemas.openxmlformats.org/drawingml/2006/main">
          <a:endParaRPr lang="en-US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0.1193</cdr:x>
      <cdr:y>0.73247</cdr:y>
    </cdr:from>
    <cdr:to>
      <cdr:x>0.55251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DCB4A67-2004-4B45-AA26-8E47FC93D68A}"/>
            </a:ext>
          </a:extLst>
        </cdr:cNvPr>
        <cdr:cNvSpPr txBox="1"/>
      </cdr:nvSpPr>
      <cdr:spPr>
        <a:xfrm xmlns:a="http://schemas.openxmlformats.org/drawingml/2006/main">
          <a:off x="642967" y="2503487"/>
          <a:ext cx="2334827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09" y="213106"/>
            <a:ext cx="7102475" cy="47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0" tIns="46874" rIns="93750" bIns="4687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algn="ctr">
              <a:defRPr/>
            </a:pPr>
            <a:r>
              <a:rPr lang="en-US" sz="1400" dirty="0">
                <a:solidFill>
                  <a:srgbClr val="333399"/>
                </a:solidFill>
                <a:latin typeface="+mn-lt"/>
              </a:rPr>
              <a:t>Classified Information Security Enforcement Program Update</a:t>
            </a:r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6725"/>
            <a:ext cx="3078169" cy="47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0" tIns="46874" rIns="93750" bIns="4687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dirty="0"/>
              <a:t>May 1, 2018</a:t>
            </a:r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97" y="8916725"/>
            <a:ext cx="3078169" cy="47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0" tIns="46874" rIns="93750" bIns="468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D5BFE7-30EF-4FD5-846F-6DA623FC2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12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9" cy="47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9" tIns="46879" rIns="93759" bIns="468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97" y="0"/>
            <a:ext cx="3078169" cy="47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9" tIns="46879" rIns="93759" bIns="468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2275" y="701675"/>
            <a:ext cx="62579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05" y="4459165"/>
            <a:ext cx="5683268" cy="4226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9" tIns="46879" rIns="93759" bIns="468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725"/>
            <a:ext cx="3078169" cy="47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9" tIns="46879" rIns="93759" bIns="468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97" y="8916725"/>
            <a:ext cx="3078169" cy="47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9" tIns="46879" rIns="93759" bIns="468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B2896D-A0B8-4FC7-A22D-73787BF68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773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83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76300"/>
            <a:ext cx="10972800" cy="906116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0700"/>
            <a:ext cx="10972800" cy="4572000"/>
          </a:xfrm>
        </p:spPr>
        <p:txBody>
          <a:bodyPr/>
          <a:lstStyle>
            <a:lvl1pPr>
              <a:buClr>
                <a:srgbClr val="333399"/>
              </a:buClr>
              <a:defRPr/>
            </a:lvl1pPr>
            <a:lvl2pPr marL="630238" indent="-287338">
              <a:spcBef>
                <a:spcPts val="900"/>
              </a:spcBef>
              <a:buClr>
                <a:srgbClr val="333399"/>
              </a:buClr>
              <a:defRPr/>
            </a:lvl2pPr>
            <a:lvl3pPr>
              <a:spcBef>
                <a:spcPts val="900"/>
              </a:spcBef>
              <a:buClr>
                <a:srgbClr val="333399"/>
              </a:buClr>
              <a:defRPr/>
            </a:lvl3pPr>
            <a:lvl4pPr marL="1311275" indent="-282575">
              <a:spcBef>
                <a:spcPts val="900"/>
              </a:spcBef>
              <a:buClr>
                <a:srgbClr val="333399"/>
              </a:buClr>
              <a:defRPr/>
            </a:lvl4pPr>
            <a:lvl5pPr>
              <a:spcBef>
                <a:spcPts val="900"/>
              </a:spcBef>
              <a:buClr>
                <a:srgbClr val="333399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April 2022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Office of Enforcement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252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76300"/>
            <a:ext cx="10972800" cy="90611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790700"/>
            <a:ext cx="5411639" cy="4572000"/>
          </a:xfrm>
        </p:spPr>
        <p:txBody>
          <a:bodyPr/>
          <a:lstStyle>
            <a:lvl1pPr>
              <a:buClr>
                <a:srgbClr val="333399"/>
              </a:buClr>
              <a:defRPr/>
            </a:lvl1pPr>
            <a:lvl2pPr>
              <a:spcBef>
                <a:spcPts val="900"/>
              </a:spcBef>
              <a:buClr>
                <a:srgbClr val="333399"/>
              </a:buClr>
              <a:defRPr/>
            </a:lvl2pPr>
            <a:lvl3pPr>
              <a:spcBef>
                <a:spcPts val="900"/>
              </a:spcBef>
              <a:buClr>
                <a:srgbClr val="333399"/>
              </a:buClr>
              <a:defRPr/>
            </a:lvl3pPr>
            <a:lvl4pPr>
              <a:spcBef>
                <a:spcPts val="900"/>
              </a:spcBef>
              <a:buClr>
                <a:srgbClr val="333399"/>
              </a:buClr>
              <a:defRPr/>
            </a:lvl4pPr>
            <a:lvl5pPr>
              <a:spcBef>
                <a:spcPts val="900"/>
              </a:spcBef>
              <a:buClr>
                <a:srgbClr val="333399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April 2022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Office of Enforcement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8ACE273-101E-4756-B2F8-4BB837A4F54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77952" y="1790700"/>
            <a:ext cx="5404449" cy="4572000"/>
          </a:xfrm>
        </p:spPr>
        <p:txBody>
          <a:bodyPr/>
          <a:lstStyle>
            <a:lvl1pPr>
              <a:buClr>
                <a:srgbClr val="333399"/>
              </a:buClr>
              <a:defRPr/>
            </a:lvl1pPr>
            <a:lvl2pPr>
              <a:spcBef>
                <a:spcPts val="900"/>
              </a:spcBef>
              <a:buClr>
                <a:srgbClr val="333399"/>
              </a:buClr>
              <a:defRPr/>
            </a:lvl2pPr>
            <a:lvl3pPr>
              <a:spcBef>
                <a:spcPts val="900"/>
              </a:spcBef>
              <a:buClr>
                <a:srgbClr val="333399"/>
              </a:buClr>
              <a:defRPr/>
            </a:lvl3pPr>
            <a:lvl4pPr>
              <a:spcBef>
                <a:spcPts val="900"/>
              </a:spcBef>
              <a:buClr>
                <a:srgbClr val="333399"/>
              </a:buClr>
              <a:defRPr/>
            </a:lvl4pPr>
            <a:lvl5pPr>
              <a:spcBef>
                <a:spcPts val="900"/>
              </a:spcBef>
              <a:buClr>
                <a:srgbClr val="333399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964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April 2022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Office of Enforcement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1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April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Office of Enforcement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2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27238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754312"/>
            <a:ext cx="5386917" cy="3417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027238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754312"/>
            <a:ext cx="5389033" cy="3417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C720BA4-0AF7-422E-837E-8EB6CB1D0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2555AF4-888F-4839-8D11-B2DDE56E3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April 2022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BC9705F-4042-48E7-8643-AA26236D3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Office of Enforcement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F48DC2C-23BF-4060-8F42-824017E9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70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876300"/>
            <a:ext cx="10972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790700"/>
            <a:ext cx="10972800" cy="456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887" y="634972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April 2022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4972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Office of Enforcement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000" y="6349729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304800" y="228600"/>
            <a:ext cx="11582400" cy="6400800"/>
          </a:xfrm>
          <a:prstGeom prst="rect">
            <a:avLst/>
          </a:prstGeom>
          <a:noFill/>
          <a:ln w="571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35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10" name="Picture 10" descr="New_DOE_Logo_Color_042808.png">
            <a:extLst>
              <a:ext uri="{FF2B5EF4-FFF2-40B4-BE49-F238E27FC236}">
                <a16:creationId xmlns:a16="http://schemas.microsoft.com/office/drawing/2014/main" id="{4D5FBC90-6D76-41A1-AC09-4285B1E5753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9877"/>
            <a:ext cx="19050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EA logo color final.png">
            <a:extLst>
              <a:ext uri="{FF2B5EF4-FFF2-40B4-BE49-F238E27FC236}">
                <a16:creationId xmlns:a16="http://schemas.microsoft.com/office/drawing/2014/main" id="{88268636-193F-4303-BE15-9717CF6407E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8901" y="312738"/>
            <a:ext cx="14859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338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 baseline="0">
          <a:solidFill>
            <a:srgbClr val="333399"/>
          </a:solidFill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630238" indent="-287338" algn="l" rtl="0" eaLnBrk="0" fontAlgn="base" hangingPunct="0">
        <a:spcBef>
          <a:spcPts val="900"/>
        </a:spcBef>
        <a:spcAft>
          <a:spcPct val="0"/>
        </a:spcAft>
        <a:buClr>
          <a:srgbClr val="333399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857250" indent="-171450" algn="l" rtl="0" eaLnBrk="0" fontAlgn="base" hangingPunct="0">
        <a:spcBef>
          <a:spcPts val="900"/>
        </a:spcBef>
        <a:spcAft>
          <a:spcPct val="0"/>
        </a:spcAft>
        <a:buClr>
          <a:srgbClr val="333399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311275" indent="-282575" algn="l" rtl="0" eaLnBrk="0" fontAlgn="base" hangingPunct="0">
        <a:spcBef>
          <a:spcPts val="900"/>
        </a:spcBef>
        <a:spcAft>
          <a:spcPct val="0"/>
        </a:spcAft>
        <a:buClr>
          <a:srgbClr val="333399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1543050" indent="-171450" algn="l" rtl="0" eaLnBrk="0" fontAlgn="base" hangingPunct="0">
        <a:spcBef>
          <a:spcPts val="900"/>
        </a:spcBef>
        <a:spcAft>
          <a:spcPct val="0"/>
        </a:spcAft>
        <a:buClr>
          <a:srgbClr val="333399"/>
        </a:buClr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52" userDrawn="1">
          <p15:clr>
            <a:srgbClr val="F26B43"/>
          </p15:clr>
        </p15:guide>
        <p15:guide id="2" pos="6827" userDrawn="1">
          <p15:clr>
            <a:srgbClr val="F26B43"/>
          </p15:clr>
        </p15:guide>
        <p15:guide id="3" orient="horz" pos="1128" userDrawn="1">
          <p15:clr>
            <a:srgbClr val="F26B43"/>
          </p15:clr>
        </p15:guide>
        <p15:guide id="4" orient="horz" pos="40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ergy.gov/ea/services/enforcement/enforcement-program-and-process-guidance-and-information" TargetMode="External"/><Relationship Id="rId2" Type="http://schemas.openxmlformats.org/officeDocument/2006/relationships/hyperlink" Target="http://energy.gov/ea/services/enforcemen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carrianne.zimmerman@hq.doe.gov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058B69A4-A2C4-4ACE-87A6-E85BEFFDDF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Classified Information Security Enforcement </a:t>
            </a:r>
            <a:br>
              <a:rPr lang="en-US" dirty="0"/>
            </a:br>
            <a:r>
              <a:rPr lang="en-US" dirty="0"/>
              <a:t>Program Update</a:t>
            </a: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1E268B7D-DA50-4455-B2EA-758F71D9E5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Carrianne Zimmerman</a:t>
            </a:r>
          </a:p>
          <a:p>
            <a:r>
              <a:rPr lang="en-US" dirty="0"/>
              <a:t>Director</a:t>
            </a:r>
          </a:p>
          <a:p>
            <a:r>
              <a:rPr lang="en-US" dirty="0"/>
              <a:t>Office of Security Enforcement</a:t>
            </a:r>
          </a:p>
          <a:p>
            <a:r>
              <a:rPr lang="en-US" dirty="0"/>
              <a:t> Office of Enterprise Assessments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792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454BC7-4BE9-4B75-BC2E-7CB95AAF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April 2022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B247E-9855-47EE-A883-4F6AB065E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Office of Enforcement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34C5C3-162D-4050-88EF-DB9DB2A2D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10</a:t>
            </a:fld>
            <a:endParaRPr lang="en-US" altLang="en-US"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35BB7AF1-BA11-43B3-B441-711247DC95B3}"/>
              </a:ext>
            </a:extLst>
          </p:cNvPr>
          <p:cNvGraphicFramePr>
            <a:graphicFrameLocks/>
          </p:cNvGraphicFramePr>
          <p:nvPr/>
        </p:nvGraphicFramePr>
        <p:xfrm>
          <a:off x="457199" y="1737139"/>
          <a:ext cx="11044989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373F7C8-1745-4055-82D9-66E15708481E}"/>
              </a:ext>
            </a:extLst>
          </p:cNvPr>
          <p:cNvSpPr txBox="1"/>
          <p:nvPr/>
        </p:nvSpPr>
        <p:spPr>
          <a:xfrm>
            <a:off x="1434164" y="1309035"/>
            <a:ext cx="10068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Classified Information Security Incident Topical Trends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1092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FY 2020 Incidents Involving Classified Information = 318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94129959-28D8-406F-A3FA-B87BFB296C6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72447765"/>
              </p:ext>
            </p:extLst>
          </p:nvPr>
        </p:nvGraphicFramePr>
        <p:xfrm>
          <a:off x="609600" y="2754313"/>
          <a:ext cx="5386388" cy="341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FY 2021 Incidents Involving Classified Information = 268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201BBE45-4296-4195-A1F8-D5A6BC0092AE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58342939"/>
              </p:ext>
            </p:extLst>
          </p:nvPr>
        </p:nvGraphicFramePr>
        <p:xfrm>
          <a:off x="6192838" y="2754313"/>
          <a:ext cx="5389562" cy="341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Classified Information Security Incidents </a:t>
            </a:r>
            <a:br>
              <a:rPr lang="en-US" dirty="0"/>
            </a:br>
            <a:r>
              <a:rPr lang="en-US" dirty="0"/>
              <a:t>Comparative Trending Data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7CD65813-68FE-41FC-85B1-CA5683499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B6E1A9D4-9AFE-4FE5-AE10-1A2E4F3C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Enforcement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E2FC5-86D9-4B88-9933-F54A338A7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72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950976" y="1790701"/>
            <a:ext cx="10030968" cy="513588"/>
          </a:xfrm>
        </p:spPr>
        <p:txBody>
          <a:bodyPr/>
          <a:lstStyle/>
          <a:p>
            <a:r>
              <a:rPr lang="en-US" dirty="0">
                <a:latin typeface="Cambria"/>
                <a:ea typeface="Cambria"/>
              </a:rPr>
              <a:t>FY 2022 Incidents Involving Classified Information = 40 </a:t>
            </a:r>
            <a:r>
              <a:rPr lang="en-US" dirty="0"/>
              <a:t>(as of 4/2022)</a:t>
            </a:r>
            <a:endParaRPr lang="en-US" dirty="0">
              <a:solidFill>
                <a:srgbClr val="FF0000"/>
              </a:solidFill>
              <a:latin typeface="Cambria"/>
              <a:ea typeface="Cambria"/>
            </a:endParaRP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201BBE45-4296-4195-A1F8-D5A6BC0092AE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54800147"/>
              </p:ext>
            </p:extLst>
          </p:nvPr>
        </p:nvGraphicFramePr>
        <p:xfrm>
          <a:off x="1828800" y="2464230"/>
          <a:ext cx="7955280" cy="3885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Classified Information Security Incidents </a:t>
            </a:r>
            <a:br>
              <a:rPr lang="en-US" dirty="0"/>
            </a:br>
            <a:r>
              <a:rPr lang="en-US" dirty="0"/>
              <a:t>Comparative Trending Data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7CD65813-68FE-41FC-85B1-CA5683499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B6E1A9D4-9AFE-4FE5-AE10-1A2E4F3C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Enforcement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E2FC5-86D9-4B88-9933-F54A338A7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76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FY 2020 Incidents Involving Classification Concerns = 151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D6CEA2A6-AA60-452B-8325-C74179E9B35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6244202"/>
              </p:ext>
            </p:extLst>
          </p:nvPr>
        </p:nvGraphicFramePr>
        <p:xfrm>
          <a:off x="609600" y="2754313"/>
          <a:ext cx="5386388" cy="341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FY 2021 Incidents Involving Classification Concerns = 73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FF3AA38F-587F-428A-A878-E2A6DD26449B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29467713"/>
              </p:ext>
            </p:extLst>
          </p:nvPr>
        </p:nvGraphicFramePr>
        <p:xfrm>
          <a:off x="6192838" y="2754313"/>
          <a:ext cx="5389562" cy="341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Incidents Involving Classification Concerns </a:t>
            </a:r>
            <a:br>
              <a:rPr lang="en-US" dirty="0"/>
            </a:br>
            <a:r>
              <a:rPr lang="en-US" dirty="0"/>
              <a:t>Comparative Trending Data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0CF0917-27E0-44F4-9A97-D184581C9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529A6342-6E96-4F28-949B-CE15B04CC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Enforcement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C4CFD-68AE-4622-99AC-F21CDE5FE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53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935092" y="1636776"/>
            <a:ext cx="10415016" cy="667512"/>
          </a:xfrm>
        </p:spPr>
        <p:txBody>
          <a:bodyPr/>
          <a:lstStyle/>
          <a:p>
            <a:r>
              <a:rPr lang="en-US" dirty="0"/>
              <a:t>FY 2022 Incidents Involving Classification Concerns = 10 (as of 4/2022)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FF3AA38F-587F-428A-A878-E2A6DD26449B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00077292"/>
              </p:ext>
            </p:extLst>
          </p:nvPr>
        </p:nvGraphicFramePr>
        <p:xfrm>
          <a:off x="1828800" y="2395728"/>
          <a:ext cx="7955280" cy="395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Incidents Involving Classification Concerns </a:t>
            </a:r>
            <a:br>
              <a:rPr lang="en-US" dirty="0"/>
            </a:br>
            <a:r>
              <a:rPr lang="en-US" dirty="0"/>
              <a:t>Comparative Trending Data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0CF0917-27E0-44F4-9A97-D184581C9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529A6342-6E96-4F28-949B-CE15B04CC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Enforcement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C4CFD-68AE-4622-99AC-F21CDE5FE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577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FY 2020 Closed Incidents Involving Classification Concerns = 151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CC8E115C-199B-4BE3-B210-082E4C25BCE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3449667"/>
              </p:ext>
            </p:extLst>
          </p:nvPr>
        </p:nvGraphicFramePr>
        <p:xfrm>
          <a:off x="609600" y="2754313"/>
          <a:ext cx="5386388" cy="341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FY 2021 Closed Incidents Involving Classification Concerns = 73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24AE45AA-7498-479A-9755-ABBCA993645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94621769"/>
              </p:ext>
            </p:extLst>
          </p:nvPr>
        </p:nvGraphicFramePr>
        <p:xfrm>
          <a:off x="6192838" y="2754313"/>
          <a:ext cx="5389562" cy="341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Incidents Involving Classification Concerns</a:t>
            </a:r>
            <a:br>
              <a:rPr lang="en-US" dirty="0"/>
            </a:br>
            <a:r>
              <a:rPr lang="en-US" dirty="0"/>
              <a:t>Comparative Trending Data (cont’d)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79204E5A-B4F8-4DB2-AD4A-2B6345693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B55912F1-0DE6-4B98-A899-4DB07E60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Enforcement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53CE0-6E39-4130-B80F-4EAC648AE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9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52888" y="1709929"/>
            <a:ext cx="11129514" cy="585215"/>
          </a:xfrm>
        </p:spPr>
        <p:txBody>
          <a:bodyPr/>
          <a:lstStyle/>
          <a:p>
            <a:r>
              <a:rPr lang="en-US" dirty="0"/>
              <a:t>FY 2022 Closed Incidents Involving Classification Concerns = 10 (as of 4/2022)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24AE45AA-7498-479A-9755-ABBCA993645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44042241"/>
              </p:ext>
            </p:extLst>
          </p:nvPr>
        </p:nvGraphicFramePr>
        <p:xfrm>
          <a:off x="1828800" y="2334268"/>
          <a:ext cx="7955280" cy="3913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Incidents Involving Classification Concerns</a:t>
            </a:r>
            <a:br>
              <a:rPr lang="en-US" dirty="0"/>
            </a:br>
            <a:r>
              <a:rPr lang="en-US" dirty="0"/>
              <a:t>Comparative Trending Data (cont’d)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79204E5A-B4F8-4DB2-AD4A-2B6345693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B55912F1-0DE6-4B98-A899-4DB07E60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Enforcement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53CE0-6E39-4130-B80F-4EAC648AE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10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C26148E2-A87B-4B1D-9D88-6A07EE50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Enforcement Reference Tools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8501C29-2610-4890-9450-2AF7869C1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pitchFamily="18" charset="2"/>
              </a:rPr>
              <a:t>Office of Security Enforcement Website: </a:t>
            </a:r>
            <a:r>
              <a:rPr lang="en-US" dirty="0">
                <a:hlinkClick r:id="rId2"/>
              </a:rPr>
              <a:t>http://energy.gov/ea/services/enforcement</a:t>
            </a:r>
            <a:endParaRPr lang="en-US" dirty="0"/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Enforcement Process Overview and Enforcement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Coordinators Handbook: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hlinkClick r:id="rId3"/>
              </a:rPr>
              <a:t>http://energy.gov/ea/services/enforcement/enforcement-program-and-process-guidance-and-information</a:t>
            </a:r>
            <a:r>
              <a:rPr lang="en-US" dirty="0">
                <a:sym typeface="Symbol" pitchFamily="18" charset="2"/>
              </a:rPr>
              <a:t> </a:t>
            </a:r>
          </a:p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53B963A-8582-440E-A70A-E1808C5AA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CFC5D5F-01EE-4D60-A3AE-03D58C4C4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Enforcement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9458C6-47F7-4E52-87E5-EA3C68679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93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B5718FE-2B1D-4A1F-B223-6197C2625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36E66EC-0122-48F3-AC50-69102A38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Carrianne Zimmerman, Director</a:t>
            </a:r>
          </a:p>
          <a:p>
            <a:pPr marL="0" indent="0" algn="ctr">
              <a:buNone/>
            </a:pPr>
            <a:r>
              <a:rPr lang="en-US" dirty="0"/>
              <a:t>Office of Security Enforcement, EA-13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carrianne.zimmerman@hq.doe.gov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301-903-8996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D2D92-29EE-4464-B302-058024A3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62C29003-1D48-4D37-925A-8E58DF1C4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April 2022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AC366E57-2A27-41A0-982B-F9B14711E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Office of Enforcement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139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778A0DC-D495-4E40-AF1F-3FC4EB14D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975942"/>
            <a:ext cx="10972800" cy="906116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6DEE37D1-22F4-415A-91D3-30B6F3F09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April 2022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5604B154-3E35-46BF-90BA-D33AC4181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Office of Enforcement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70C01553-7EEC-4795-A590-DB05D20B0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E5D78-9619-4672-B754-077514D1C558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0D6B81F9-B9E4-4D67-B2E2-CD60FD350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7F88A76-B5B4-4DA0-A31A-34607F96F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Enforcement Office Update</a:t>
            </a:r>
          </a:p>
          <a:p>
            <a:r>
              <a:rPr lang="en-US" dirty="0"/>
              <a:t>Security Enforcement Activities Update</a:t>
            </a:r>
          </a:p>
          <a:p>
            <a:r>
              <a:rPr lang="en-US" dirty="0"/>
              <a:t>Classified Information Security Incident Data</a:t>
            </a:r>
          </a:p>
        </p:txBody>
      </p:sp>
      <p:sp>
        <p:nvSpPr>
          <p:cNvPr id="30" name="Date Placeholder 29">
            <a:extLst>
              <a:ext uri="{FF2B5EF4-FFF2-40B4-BE49-F238E27FC236}">
                <a16:creationId xmlns:a16="http://schemas.microsoft.com/office/drawing/2014/main" id="{3CC51A20-D4AB-4E36-9889-55FF1EB25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8867760B-BC02-406A-901D-B0D7ADF48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Enforcement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E2336-4CDF-4071-9131-FA111954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49FC09-A628-4D06-BD38-CBDC32EA6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Enforcement Office Update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41E424-437C-4501-8356-F4D15F97F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Staffing:</a:t>
            </a:r>
          </a:p>
          <a:p>
            <a:pPr lvl="1"/>
            <a:r>
              <a:rPr lang="en-US" dirty="0"/>
              <a:t>Carrianne Zimmerman, Director </a:t>
            </a:r>
          </a:p>
          <a:p>
            <a:pPr lvl="1"/>
            <a:r>
              <a:rPr lang="en-US" dirty="0"/>
              <a:t>Charles Isreal, Enforcement Officer</a:t>
            </a:r>
          </a:p>
          <a:p>
            <a:pPr lvl="1"/>
            <a:r>
              <a:rPr lang="en-US" dirty="0"/>
              <a:t>Karen Sims, Enforcement Officer </a:t>
            </a:r>
          </a:p>
          <a:p>
            <a:pPr lvl="1"/>
            <a:r>
              <a:rPr lang="en-US" dirty="0"/>
              <a:t>Laura Coombs, Contractor Administrative Support </a:t>
            </a:r>
          </a:p>
          <a:p>
            <a:pPr lvl="1"/>
            <a:r>
              <a:rPr lang="en-US" dirty="0"/>
              <a:t>Jill Gesell and Sheila Brumage, Contractor Safeguards and Security Information Management System (SSIMS) Support</a:t>
            </a:r>
          </a:p>
          <a:p>
            <a:pPr lvl="1"/>
            <a:r>
              <a:rPr lang="en-US" dirty="0"/>
              <a:t>Linwood Livingston, Contractor Security Specialist Support</a:t>
            </a:r>
          </a:p>
          <a:p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6FEB5AAD-EFF0-4729-A68E-056577D9F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68756FF-02EF-4813-9551-20A3F5696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Enforcement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4B63B-D1E2-4C37-B4FF-7D7EB558D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09D2A-4D13-4DEB-B07A-136E2FDCF36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3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370DDB-25EE-4146-A94D-FB5B3F97E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Enforcement Activities Update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3C50AB-78D9-413A-BB68-986E5D6C8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Investigation – National Technology and Engineering Solutions of Sandia, LLC at </a:t>
            </a:r>
            <a:br>
              <a:rPr lang="en-US" sz="2200" dirty="0"/>
            </a:br>
            <a:r>
              <a:rPr lang="en-US" sz="2200" dirty="0"/>
              <a:t>Sandia National Laboratories, New Mexico:</a:t>
            </a:r>
          </a:p>
          <a:p>
            <a:pPr lvl="1"/>
            <a:r>
              <a:rPr lang="en-US" sz="2200" dirty="0"/>
              <a:t>Introduction of Unauthorized Electronic Equipment (Panasonic Pan-Tilt-Zoom Cameras) into Security Areas and the Potential Unauthorized Disclosure of </a:t>
            </a:r>
            <a:br>
              <a:rPr lang="en-US" sz="2200" dirty="0"/>
            </a:br>
            <a:r>
              <a:rPr lang="en-US" sz="2200" dirty="0"/>
              <a:t>Classified Information </a:t>
            </a:r>
          </a:p>
          <a:p>
            <a:pPr lvl="2"/>
            <a:r>
              <a:rPr lang="en-US" sz="2200" dirty="0"/>
              <a:t>Issues:  </a:t>
            </a:r>
          </a:p>
          <a:p>
            <a:pPr lvl="3"/>
            <a:r>
              <a:rPr lang="en-US" sz="2200" dirty="0"/>
              <a:t>Proper identification, review, and marking of classified information</a:t>
            </a:r>
          </a:p>
          <a:p>
            <a:pPr lvl="3"/>
            <a:r>
              <a:rPr lang="en-US" sz="2200" dirty="0"/>
              <a:t>Information protection and control</a:t>
            </a:r>
          </a:p>
          <a:p>
            <a:pPr lvl="3"/>
            <a:r>
              <a:rPr lang="en-US" sz="2200" dirty="0"/>
              <a:t>Classified cyber security</a:t>
            </a:r>
          </a:p>
          <a:p>
            <a:pPr lvl="3"/>
            <a:r>
              <a:rPr lang="en-US" sz="2200" dirty="0"/>
              <a:t>IOSC inquiries</a:t>
            </a:r>
          </a:p>
          <a:p>
            <a:pPr lvl="3"/>
            <a:r>
              <a:rPr lang="en-US" sz="2200" dirty="0"/>
              <a:t>Causal analysis and corrective actions</a:t>
            </a:r>
          </a:p>
        </p:txBody>
      </p:sp>
      <p:sp>
        <p:nvSpPr>
          <p:cNvPr id="22" name="Date Placeholder 21">
            <a:extLst>
              <a:ext uri="{FF2B5EF4-FFF2-40B4-BE49-F238E27FC236}">
                <a16:creationId xmlns:a16="http://schemas.microsoft.com/office/drawing/2014/main" id="{DA1648C7-C169-4221-869E-65B68C5CB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C5846A61-0362-4B14-9E95-23C5E96CF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Enforcement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5BCD23-2BB9-4440-8B26-06CBF9C78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09D2A-4D13-4DEB-B07A-136E2FDCF36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079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EF9A0E7-D4B2-4E9D-8923-84466FE0A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Security Enforcement </a:t>
            </a:r>
            <a:br>
              <a:rPr lang="en-US" dirty="0"/>
            </a:br>
            <a:r>
              <a:rPr lang="en-US" dirty="0"/>
              <a:t>Activities Update (cont’d)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9CA886-427E-4009-A166-4415D72C4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5570"/>
            <a:ext cx="10972800" cy="4572000"/>
          </a:xfrm>
        </p:spPr>
        <p:txBody>
          <a:bodyPr/>
          <a:lstStyle/>
          <a:p>
            <a:r>
              <a:rPr lang="en-US" dirty="0"/>
              <a:t>Investigation – National Technology and Engineering Solutions of Sandia, LLC at Sandia National Laboratories, New Mexico (cont’d):</a:t>
            </a:r>
          </a:p>
          <a:p>
            <a:pPr lvl="1"/>
            <a:r>
              <a:rPr lang="en-US" dirty="0"/>
              <a:t>Outcome:  Pending </a:t>
            </a:r>
          </a:p>
          <a:p>
            <a:pPr lvl="2"/>
            <a:r>
              <a:rPr lang="en-US" dirty="0"/>
              <a:t>Longstanding nature of noncompliance</a:t>
            </a:r>
          </a:p>
          <a:p>
            <a:pPr lvl="2"/>
            <a:r>
              <a:rPr lang="en-US" dirty="0"/>
              <a:t>Causal analysis</a:t>
            </a:r>
          </a:p>
          <a:p>
            <a:pPr lvl="2"/>
            <a:r>
              <a:rPr lang="en-US" dirty="0"/>
              <a:t>Extent of condition</a:t>
            </a:r>
          </a:p>
          <a:p>
            <a:pPr lvl="2"/>
            <a:r>
              <a:rPr lang="en-US" dirty="0"/>
              <a:t>Corrective actions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E4F88F3A-BAB9-4054-A99A-DA5662CF3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7D507FA5-0640-4E28-8923-EEFE5AC16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Enforcement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B90CC-B0E2-401E-9690-3665626E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09D2A-4D13-4DEB-B07A-136E2FDCF36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17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E788B9B-D3FE-4E09-AE88-40D4A2DA5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Enforcement </a:t>
            </a:r>
            <a:br>
              <a:rPr lang="en-US" dirty="0"/>
            </a:br>
            <a:r>
              <a:rPr lang="en-US" dirty="0"/>
              <a:t>Activities Update (cont’d)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9B256-800F-4CB8-BC27-CDB23DD55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80640"/>
            <a:ext cx="10972800" cy="4572000"/>
          </a:xfrm>
        </p:spPr>
        <p:txBody>
          <a:bodyPr/>
          <a:lstStyle/>
          <a:p>
            <a:r>
              <a:rPr lang="en-US" dirty="0"/>
              <a:t>Fact-Finding – National Technology and Engineering Solutions of Sandia, LLC at Sandia National Laboratories, New Mexico:</a:t>
            </a:r>
          </a:p>
          <a:p>
            <a:pPr marL="629920" lvl="1" indent="-287020"/>
            <a:r>
              <a:rPr lang="en-US" dirty="0"/>
              <a:t>Three similar security incidents involving the improper protection of visually classified items</a:t>
            </a:r>
            <a:endParaRPr lang="en-US" dirty="0">
              <a:ea typeface="Cambria" pitchFamily="18" charset="0"/>
            </a:endParaRPr>
          </a:p>
          <a:p>
            <a:pPr lvl="2"/>
            <a:r>
              <a:rPr lang="en-US" dirty="0"/>
              <a:t>Issues:  </a:t>
            </a:r>
          </a:p>
          <a:p>
            <a:pPr lvl="3"/>
            <a:r>
              <a:rPr lang="en-US" dirty="0">
                <a:latin typeface="Cambria"/>
                <a:ea typeface="Cambria"/>
              </a:rPr>
              <a:t>Similar IOSCs within the same Center</a:t>
            </a:r>
          </a:p>
          <a:p>
            <a:pPr lvl="3"/>
            <a:r>
              <a:rPr lang="en-US" dirty="0"/>
              <a:t>Processes and procedures for protecting visually </a:t>
            </a:r>
            <a:br>
              <a:rPr lang="en-US" dirty="0"/>
            </a:br>
            <a:r>
              <a:rPr lang="en-US" dirty="0"/>
              <a:t>classified items</a:t>
            </a:r>
          </a:p>
          <a:p>
            <a:pPr lvl="3"/>
            <a:r>
              <a:rPr lang="en-US" dirty="0"/>
              <a:t>Self-assessments </a:t>
            </a:r>
          </a:p>
          <a:p>
            <a:endParaRPr lang="en-US" dirty="0"/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3E708D6F-F829-4B6D-81D0-8D4771450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A42544DB-1BC8-4226-A775-AE3177B44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Enforcement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1E248-1965-465E-ACF5-B448F81CC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09D2A-4D13-4DEB-B07A-136E2FDCF36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EF9A0E7-D4B2-4E9D-8923-84466FE0A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Enforcement </a:t>
            </a:r>
            <a:br>
              <a:rPr lang="en-US" dirty="0"/>
            </a:br>
            <a:r>
              <a:rPr lang="en-US" dirty="0"/>
              <a:t>Activities Update (cont’d)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9CA886-427E-4009-A166-4415D72C4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95630"/>
            <a:ext cx="10972800" cy="4572000"/>
          </a:xfrm>
        </p:spPr>
        <p:txBody>
          <a:bodyPr/>
          <a:lstStyle/>
          <a:p>
            <a:r>
              <a:rPr lang="en-US" dirty="0"/>
              <a:t>Fact-Finding – National Technology and Engineering Solutions of Sandia, LLC at Sandia National Laboratories, New Mexico (cont’d):</a:t>
            </a:r>
          </a:p>
          <a:p>
            <a:pPr lvl="1"/>
            <a:r>
              <a:rPr lang="en-US" dirty="0"/>
              <a:t>Outcome:  Pending </a:t>
            </a:r>
          </a:p>
          <a:p>
            <a:pPr lvl="2"/>
            <a:r>
              <a:rPr lang="en-US" dirty="0"/>
              <a:t>Causal analysis</a:t>
            </a:r>
          </a:p>
          <a:p>
            <a:pPr lvl="2"/>
            <a:r>
              <a:rPr lang="en-US" dirty="0"/>
              <a:t>Corrective actions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2902EFC-0E49-4EA7-A9E7-C81244D90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3E41A01E-AC4E-4FC8-9A06-4B7515965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Enforcement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DAC91-D0EC-461A-8795-22515CC9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09D2A-4D13-4DEB-B07A-136E2FDCF36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24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0EEAD60-796F-447C-91F8-072B93882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Enforcement </a:t>
            </a:r>
            <a:br>
              <a:rPr lang="en-US" dirty="0"/>
            </a:br>
            <a:r>
              <a:rPr lang="en-US" dirty="0"/>
              <a:t>Activities Update (cont’d)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EBBD0-7DB8-42A3-A3F4-A8136C915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25610"/>
            <a:ext cx="10972800" cy="4572000"/>
          </a:xfrm>
        </p:spPr>
        <p:txBody>
          <a:bodyPr/>
          <a:lstStyle/>
          <a:p>
            <a:r>
              <a:rPr lang="en-US" dirty="0"/>
              <a:t>Regulatory Program Assistance Review:</a:t>
            </a:r>
          </a:p>
          <a:p>
            <a:pPr marL="629920" lvl="1" indent="-287020"/>
            <a:r>
              <a:rPr lang="en-US" dirty="0">
                <a:latin typeface="Cambria"/>
                <a:ea typeface="Cambria"/>
              </a:rPr>
              <a:t>Swift &amp; Staley, Inc at Paducah Gaseous Diffusion Plant – </a:t>
            </a:r>
            <a:br>
              <a:rPr lang="en-US" dirty="0"/>
            </a:br>
            <a:r>
              <a:rPr lang="en-US" dirty="0">
                <a:latin typeface="Cambria"/>
                <a:ea typeface="Cambria"/>
              </a:rPr>
              <a:t>September 2021</a:t>
            </a:r>
          </a:p>
          <a:p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4C419216-E789-4A18-9C5F-BD6A3EADE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77769C8-3FD2-4BBE-AD84-C3706F94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Enforcement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C0000-4F5B-4D65-9BFE-97465C507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09D2A-4D13-4DEB-B07A-136E2FDCF36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95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94129959-28D8-406F-A3FA-B87BFB296C6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805096"/>
              </p:ext>
            </p:extLst>
          </p:nvPr>
        </p:nvGraphicFramePr>
        <p:xfrm>
          <a:off x="1828800" y="2184368"/>
          <a:ext cx="7955280" cy="3913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Incidents Involving the Protection of Classified Information/UCNI (CFR 824/1017)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7CD65813-68FE-41FC-85B1-CA5683499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2022</a:t>
            </a:r>
            <a:endParaRPr lang="en-US" dirty="0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B6E1A9D4-9AFE-4FE5-AE10-1A2E4F3C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Enforcement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E2FC5-86D9-4B88-9933-F54A338A7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F282-A15F-4A87-B428-6991105A83D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92333"/>
      </p:ext>
    </p:extLst>
  </p:cSld>
  <p:clrMapOvr>
    <a:masterClrMapping/>
  </p:clrMapOvr>
</p:sld>
</file>

<file path=ppt/theme/theme1.xml><?xml version="1.0" encoding="utf-8"?>
<a:theme xmlns:a="http://schemas.openxmlformats.org/drawingml/2006/main" name="1_IEA DO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3" ma:contentTypeDescription="Create a new document." ma:contentTypeScope="" ma:versionID="7498096adf70b2ff743a08ad6617e717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4d3d1a04c4d207925585b3ad0f91c335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C98B12-73D9-4406-9309-8BDFEFF615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E23969-F07B-4922-8FE5-AEE01CAE856E}"/>
</file>

<file path=customXml/itemProps3.xml><?xml version="1.0" encoding="utf-8"?>
<ds:datastoreItem xmlns:ds="http://schemas.openxmlformats.org/officeDocument/2006/customXml" ds:itemID="{B19C90F1-8D1A-4823-8FAF-0E45D603DF5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8d3cb436-b01b-4fdf-a6ac-3525bf49c78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664</Words>
  <Application>Microsoft Office PowerPoint</Application>
  <PresentationFormat>Widescreen</PresentationFormat>
  <Paragraphs>140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</vt:lpstr>
      <vt:lpstr>1_IEA DOE template</vt:lpstr>
      <vt:lpstr>Classified Information Security Enforcement  Program Update</vt:lpstr>
      <vt:lpstr>Overview</vt:lpstr>
      <vt:lpstr>Security Enforcement Office Update</vt:lpstr>
      <vt:lpstr>Security Enforcement Activities Update</vt:lpstr>
      <vt:lpstr>Security Enforcement  Activities Update (cont’d) </vt:lpstr>
      <vt:lpstr>Security Enforcement  Activities Update (cont’d)</vt:lpstr>
      <vt:lpstr>Security Enforcement  Activities Update (cont’d) </vt:lpstr>
      <vt:lpstr>Security Enforcement  Activities Update (cont’d)</vt:lpstr>
      <vt:lpstr>Incidents Involving the Protection of Classified Information/UCNI (CFR 824/1017)</vt:lpstr>
      <vt:lpstr>PowerPoint Presentation</vt:lpstr>
      <vt:lpstr>Classified Information Security Incidents  Comparative Trending Data</vt:lpstr>
      <vt:lpstr>Classified Information Security Incidents  Comparative Trending Data</vt:lpstr>
      <vt:lpstr>Incidents Involving Classification Concerns  Comparative Trending Data</vt:lpstr>
      <vt:lpstr>Incidents Involving Classification Concerns  Comparative Trending Data</vt:lpstr>
      <vt:lpstr>Incidents Involving Classification Concerns Comparative Trending Data (cont’d)</vt:lpstr>
      <vt:lpstr>Incidents Involving Classification Concerns Comparative Trending Data (cont’d)</vt:lpstr>
      <vt:lpstr>Security Enforcement Reference Tools</vt:lpstr>
      <vt:lpstr>Contact Information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33</cp:revision>
  <dcterms:created xsi:type="dcterms:W3CDTF">2018-04-09T14:08:48Z</dcterms:created>
  <dcterms:modified xsi:type="dcterms:W3CDTF">2022-04-18T19:20:14Z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0x01010070F25756FC81AF488F6C711D74014336</vt:lpwstr>
  </property>
</Properties>
</file>