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77" r:id="rId10"/>
    <p:sldId id="278" r:id="rId11"/>
    <p:sldId id="279" r:id="rId12"/>
    <p:sldId id="280" r:id="rId13"/>
    <p:sldId id="281" r:id="rId14"/>
    <p:sldId id="282" r:id="rId15"/>
    <p:sldId id="276" r:id="rId16"/>
    <p:sldId id="275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6" autoAdjust="0"/>
    <p:restoredTop sz="94660"/>
  </p:normalViewPr>
  <p:slideViewPr>
    <p:cSldViewPr>
      <p:cViewPr varScale="1">
        <p:scale>
          <a:sx n="114" d="100"/>
          <a:sy n="114" d="100"/>
        </p:scale>
        <p:origin x="133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52ADB4-3733-484D-A267-4DAFF6B096A3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128FD4-8A86-4729-938E-F7D8F7FA5CAA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2000" dirty="0"/>
            <a:t>DOE O 473.1A</a:t>
          </a:r>
        </a:p>
        <a:p>
          <a:pPr>
            <a:spcAft>
              <a:spcPts val="0"/>
            </a:spcAft>
          </a:pPr>
          <a:r>
            <a:rPr lang="en-US" sz="2000" dirty="0"/>
            <a:t>Physical Protection Program</a:t>
          </a:r>
        </a:p>
      </dgm:t>
    </dgm:pt>
    <dgm:pt modelId="{43B81D38-A431-4529-A608-4260554655E7}" type="parTrans" cxnId="{B33A1616-FD74-4F8F-B7AE-046839A44D5A}">
      <dgm:prSet/>
      <dgm:spPr/>
      <dgm:t>
        <a:bodyPr/>
        <a:lstStyle/>
        <a:p>
          <a:endParaRPr lang="en-US"/>
        </a:p>
      </dgm:t>
    </dgm:pt>
    <dgm:pt modelId="{2024D09D-2F97-4570-9622-D2E259170EDE}" type="sibTrans" cxnId="{B33A1616-FD74-4F8F-B7AE-046839A44D5A}">
      <dgm:prSet/>
      <dgm:spPr/>
      <dgm:t>
        <a:bodyPr/>
        <a:lstStyle/>
        <a:p>
          <a:endParaRPr lang="en-US"/>
        </a:p>
      </dgm:t>
    </dgm:pt>
    <dgm:pt modelId="{1CF7386B-72BC-40CA-B639-5437D2F91619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800" dirty="0"/>
            <a:t>DOE O 470.3C</a:t>
          </a:r>
        </a:p>
        <a:p>
          <a:pPr>
            <a:spcAft>
              <a:spcPts val="0"/>
            </a:spcAft>
          </a:pPr>
          <a:r>
            <a:rPr lang="en-US" sz="1800" dirty="0"/>
            <a:t>Design Basis Threat</a:t>
          </a:r>
        </a:p>
      </dgm:t>
    </dgm:pt>
    <dgm:pt modelId="{504B8858-2341-4F04-A196-D4BBCC9E17E3}" type="parTrans" cxnId="{69F4327E-0C44-43DD-9446-28405FCB0B0E}">
      <dgm:prSet/>
      <dgm:spPr/>
      <dgm:t>
        <a:bodyPr/>
        <a:lstStyle/>
        <a:p>
          <a:endParaRPr lang="en-US"/>
        </a:p>
      </dgm:t>
    </dgm:pt>
    <dgm:pt modelId="{84BF4A45-BB1F-41CE-B475-CBBF652ECF34}" type="sibTrans" cxnId="{69F4327E-0C44-43DD-9446-28405FCB0B0E}">
      <dgm:prSet/>
      <dgm:spPr/>
      <dgm:t>
        <a:bodyPr/>
        <a:lstStyle/>
        <a:p>
          <a:endParaRPr lang="en-US"/>
        </a:p>
      </dgm:t>
    </dgm:pt>
    <dgm:pt modelId="{1C93CADF-8BE1-484B-A3E1-ED37D8F92C39}">
      <dgm:prSet phldrT="[Text]" custT="1"/>
      <dgm:spPr/>
      <dgm:t>
        <a:bodyPr/>
        <a:lstStyle/>
        <a:p>
          <a:r>
            <a:rPr lang="en-US" sz="1800" dirty="0"/>
            <a:t>OMB M-19-17, Invokes SP -800-116, PIV Use For Physical Access</a:t>
          </a:r>
        </a:p>
      </dgm:t>
    </dgm:pt>
    <dgm:pt modelId="{63FB7B8B-E44A-4076-A1F1-03ADA2DE5380}" type="parTrans" cxnId="{6524096F-49EF-492D-BCF0-9DD2BA2466C1}">
      <dgm:prSet/>
      <dgm:spPr/>
      <dgm:t>
        <a:bodyPr/>
        <a:lstStyle/>
        <a:p>
          <a:endParaRPr lang="en-US"/>
        </a:p>
      </dgm:t>
    </dgm:pt>
    <dgm:pt modelId="{6270B0A2-8414-4BF0-8569-B85AE761E261}" type="sibTrans" cxnId="{6524096F-49EF-492D-BCF0-9DD2BA2466C1}">
      <dgm:prSet/>
      <dgm:spPr/>
      <dgm:t>
        <a:bodyPr/>
        <a:lstStyle/>
        <a:p>
          <a:endParaRPr lang="en-US"/>
        </a:p>
      </dgm:t>
    </dgm:pt>
    <dgm:pt modelId="{CF1051BB-D62C-481D-AE6F-A3ECFCA41FD0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800" dirty="0"/>
            <a:t> 6 CFR 27, CFATS</a:t>
          </a:r>
        </a:p>
      </dgm:t>
    </dgm:pt>
    <dgm:pt modelId="{CAB09D97-ADAA-4305-A3AC-6C5A536C14A8}" type="parTrans" cxnId="{42B22615-F9E7-4C0F-8DCE-92B022DC00C3}">
      <dgm:prSet/>
      <dgm:spPr/>
      <dgm:t>
        <a:bodyPr/>
        <a:lstStyle/>
        <a:p>
          <a:endParaRPr lang="en-US"/>
        </a:p>
      </dgm:t>
    </dgm:pt>
    <dgm:pt modelId="{3A479167-4179-4778-B96D-9A5C522A9C15}" type="sibTrans" cxnId="{42B22615-F9E7-4C0F-8DCE-92B022DC00C3}">
      <dgm:prSet/>
      <dgm:spPr/>
      <dgm:t>
        <a:bodyPr/>
        <a:lstStyle/>
        <a:p>
          <a:endParaRPr lang="en-US"/>
        </a:p>
      </dgm:t>
    </dgm:pt>
    <dgm:pt modelId="{8CB59CE0-724E-4152-8520-8D168774CBB0}">
      <dgm:prSet custT="1"/>
      <dgm:spPr/>
      <dgm:t>
        <a:bodyPr/>
        <a:lstStyle/>
        <a:p>
          <a:r>
            <a:rPr lang="en-US" sz="1800" dirty="0"/>
            <a:t>10 CFR 860, Trespassing on Department of Energy Property</a:t>
          </a:r>
        </a:p>
      </dgm:t>
    </dgm:pt>
    <dgm:pt modelId="{D1CBCB52-9BC5-49BB-9215-EF673698182E}" type="parTrans" cxnId="{00AC251B-FA8A-4AB0-8039-CB19FAF6F353}">
      <dgm:prSet/>
      <dgm:spPr/>
      <dgm:t>
        <a:bodyPr/>
        <a:lstStyle/>
        <a:p>
          <a:endParaRPr lang="en-US"/>
        </a:p>
      </dgm:t>
    </dgm:pt>
    <dgm:pt modelId="{FBA946C4-F352-4029-931D-31F7F43354ED}" type="sibTrans" cxnId="{00AC251B-FA8A-4AB0-8039-CB19FAF6F353}">
      <dgm:prSet/>
      <dgm:spPr/>
      <dgm:t>
        <a:bodyPr/>
        <a:lstStyle/>
        <a:p>
          <a:endParaRPr lang="en-US"/>
        </a:p>
      </dgm:t>
    </dgm:pt>
    <dgm:pt modelId="{C7CA425A-B392-41E0-8907-2D9A2B2DB544}">
      <dgm:prSet custT="1"/>
      <dgm:spPr/>
      <dgm:t>
        <a:bodyPr/>
        <a:lstStyle/>
        <a:p>
          <a:r>
            <a:rPr lang="en-US" sz="1800" dirty="0"/>
            <a:t>42 CFR 73.11, Select Agents and Toxins: Security</a:t>
          </a:r>
        </a:p>
      </dgm:t>
    </dgm:pt>
    <dgm:pt modelId="{B6CB0B7D-68F3-4BFE-A127-E2A383E9E66D}" type="parTrans" cxnId="{6B78373E-C763-40A1-82C6-E9B956531444}">
      <dgm:prSet/>
      <dgm:spPr/>
      <dgm:t>
        <a:bodyPr/>
        <a:lstStyle/>
        <a:p>
          <a:endParaRPr lang="en-US"/>
        </a:p>
      </dgm:t>
    </dgm:pt>
    <dgm:pt modelId="{38EE0F1D-179E-4D91-80D3-F502D4B354A5}" type="sibTrans" cxnId="{6B78373E-C763-40A1-82C6-E9B956531444}">
      <dgm:prSet/>
      <dgm:spPr/>
      <dgm:t>
        <a:bodyPr/>
        <a:lstStyle/>
        <a:p>
          <a:endParaRPr lang="en-US"/>
        </a:p>
      </dgm:t>
    </dgm:pt>
    <dgm:pt modelId="{6536AF33-998F-45CB-B660-20CCA43B11F7}">
      <dgm:prSet custT="1"/>
      <dgm:spPr/>
      <dgm:t>
        <a:bodyPr/>
        <a:lstStyle/>
        <a:p>
          <a:r>
            <a:rPr lang="en-US" sz="1800" dirty="0"/>
            <a:t>DOE O 470.4B Safeguards and Security Planning</a:t>
          </a:r>
        </a:p>
      </dgm:t>
    </dgm:pt>
    <dgm:pt modelId="{FC29269D-F6EC-4BFC-898C-F74D5DF1ECD4}" type="parTrans" cxnId="{B77D5604-CEFD-4EF2-8BBD-69AC759CD24E}">
      <dgm:prSet/>
      <dgm:spPr/>
      <dgm:t>
        <a:bodyPr/>
        <a:lstStyle/>
        <a:p>
          <a:endParaRPr lang="en-US"/>
        </a:p>
      </dgm:t>
    </dgm:pt>
    <dgm:pt modelId="{212EBE8A-FB3B-4B80-A61C-0B1BC9CC922C}" type="sibTrans" cxnId="{B77D5604-CEFD-4EF2-8BBD-69AC759CD24E}">
      <dgm:prSet/>
      <dgm:spPr/>
      <dgm:t>
        <a:bodyPr/>
        <a:lstStyle/>
        <a:p>
          <a:endParaRPr lang="en-US"/>
        </a:p>
      </dgm:t>
    </dgm:pt>
    <dgm:pt modelId="{5666995A-1F0C-407D-9CA2-85BED7B1AC04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1800" dirty="0"/>
            <a:t>Atomic Energy Act of 1954 </a:t>
          </a:r>
        </a:p>
        <a:p>
          <a:pPr>
            <a:spcAft>
              <a:spcPts val="0"/>
            </a:spcAft>
          </a:pPr>
          <a:r>
            <a:rPr lang="en-US" sz="1800" dirty="0"/>
            <a:t>(As Amended)</a:t>
          </a:r>
        </a:p>
      </dgm:t>
    </dgm:pt>
    <dgm:pt modelId="{7DFA8D1F-8D71-4946-8CFE-C69221E87F50}" type="parTrans" cxnId="{6ED83807-C179-4111-BDB8-05E4871D9AA0}">
      <dgm:prSet/>
      <dgm:spPr/>
      <dgm:t>
        <a:bodyPr/>
        <a:lstStyle/>
        <a:p>
          <a:endParaRPr lang="en-US"/>
        </a:p>
      </dgm:t>
    </dgm:pt>
    <dgm:pt modelId="{29CD211F-F526-4C36-BDD2-5DE87E13F4A6}" type="sibTrans" cxnId="{6ED83807-C179-4111-BDB8-05E4871D9AA0}">
      <dgm:prSet/>
      <dgm:spPr/>
      <dgm:t>
        <a:bodyPr/>
        <a:lstStyle/>
        <a:p>
          <a:endParaRPr lang="en-US"/>
        </a:p>
      </dgm:t>
    </dgm:pt>
    <dgm:pt modelId="{596484D2-CD77-4EC9-A019-3468164E3064}" type="pres">
      <dgm:prSet presAssocID="{CD52ADB4-3733-484D-A267-4DAFF6B096A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0F3440E1-A7BE-4DDD-9E45-352388D74AE5}" type="pres">
      <dgm:prSet presAssocID="{8B128FD4-8A86-4729-938E-F7D8F7FA5CAA}" presName="singleCycle" presStyleCnt="0"/>
      <dgm:spPr/>
    </dgm:pt>
    <dgm:pt modelId="{3F518975-C08C-40D3-B76F-085FE42E8B00}" type="pres">
      <dgm:prSet presAssocID="{8B128FD4-8A86-4729-938E-F7D8F7FA5CAA}" presName="singleCenter" presStyleLbl="node1" presStyleIdx="0" presStyleCnt="8" custScaleX="131619" custScaleY="79630" custLinFactNeighborX="-17" custLinFactNeighborY="-1433">
        <dgm:presLayoutVars>
          <dgm:chMax val="7"/>
          <dgm:chPref val="7"/>
        </dgm:presLayoutVars>
      </dgm:prSet>
      <dgm:spPr/>
    </dgm:pt>
    <dgm:pt modelId="{62CD84F0-48E6-4ECC-A4C2-EC17C14EC0DC}" type="pres">
      <dgm:prSet presAssocID="{504B8858-2341-4F04-A196-D4BBCC9E17E3}" presName="Name56" presStyleLbl="parChTrans1D2" presStyleIdx="0" presStyleCnt="7"/>
      <dgm:spPr/>
    </dgm:pt>
    <dgm:pt modelId="{0F764BB6-A8AD-41DC-A6D0-B84A4A5237BF}" type="pres">
      <dgm:prSet presAssocID="{1CF7386B-72BC-40CA-B639-5437D2F91619}" presName="text0" presStyleLbl="node1" presStyleIdx="1" presStyleCnt="8" custScaleX="170100" custScaleY="99852" custRadScaleRad="132623" custRadScaleInc="-230298">
        <dgm:presLayoutVars>
          <dgm:bulletEnabled val="1"/>
        </dgm:presLayoutVars>
      </dgm:prSet>
      <dgm:spPr/>
    </dgm:pt>
    <dgm:pt modelId="{57E8F707-41F4-4C2D-AFFF-4B6107FD9E93}" type="pres">
      <dgm:prSet presAssocID="{D1CBCB52-9BC5-49BB-9215-EF673698182E}" presName="Name56" presStyleLbl="parChTrans1D2" presStyleIdx="1" presStyleCnt="7"/>
      <dgm:spPr/>
    </dgm:pt>
    <dgm:pt modelId="{54AC5F23-B67A-4AE2-9E31-3FB98E35F3B7}" type="pres">
      <dgm:prSet presAssocID="{8CB59CE0-724E-4152-8520-8D168774CBB0}" presName="text0" presStyleLbl="node1" presStyleIdx="2" presStyleCnt="8" custScaleX="204118" custScaleY="126553" custRadScaleRad="156388" custRadScaleInc="239399">
        <dgm:presLayoutVars>
          <dgm:bulletEnabled val="1"/>
        </dgm:presLayoutVars>
      </dgm:prSet>
      <dgm:spPr/>
    </dgm:pt>
    <dgm:pt modelId="{BED47137-96EA-4563-8905-47CD1AE65E0C}" type="pres">
      <dgm:prSet presAssocID="{63FB7B8B-E44A-4076-A1F1-03ADA2DE5380}" presName="Name56" presStyleLbl="parChTrans1D2" presStyleIdx="2" presStyleCnt="7"/>
      <dgm:spPr/>
    </dgm:pt>
    <dgm:pt modelId="{8A5AD882-6764-482D-9DD0-D3DD1927A9B9}" type="pres">
      <dgm:prSet presAssocID="{1C93CADF-8BE1-484B-A3E1-ED37D8F92C39}" presName="text0" presStyleLbl="node1" presStyleIdx="3" presStyleCnt="8" custScaleX="215482" custScaleY="109445" custRadScaleRad="135111" custRadScaleInc="-139672">
        <dgm:presLayoutVars>
          <dgm:bulletEnabled val="1"/>
        </dgm:presLayoutVars>
      </dgm:prSet>
      <dgm:spPr/>
    </dgm:pt>
    <dgm:pt modelId="{BA7EED48-A2D2-40D4-8CE9-7021F855A674}" type="pres">
      <dgm:prSet presAssocID="{CAB09D97-ADAA-4305-A3AC-6C5A536C14A8}" presName="Name56" presStyleLbl="parChTrans1D2" presStyleIdx="3" presStyleCnt="7"/>
      <dgm:spPr/>
    </dgm:pt>
    <dgm:pt modelId="{3C45870D-7218-4562-85F4-2540C945F004}" type="pres">
      <dgm:prSet presAssocID="{CF1051BB-D62C-481D-AE6F-A3ECFCA41FD0}" presName="text0" presStyleLbl="node1" presStyleIdx="4" presStyleCnt="8" custScaleX="158750" custRadScaleRad="152746" custRadScaleInc="448158">
        <dgm:presLayoutVars>
          <dgm:bulletEnabled val="1"/>
        </dgm:presLayoutVars>
      </dgm:prSet>
      <dgm:spPr/>
    </dgm:pt>
    <dgm:pt modelId="{4A77C26F-6050-49DC-ADB6-CD7D387C719D}" type="pres">
      <dgm:prSet presAssocID="{B6CB0B7D-68F3-4BFE-A127-E2A383E9E66D}" presName="Name56" presStyleLbl="parChTrans1D2" presStyleIdx="4" presStyleCnt="7"/>
      <dgm:spPr/>
    </dgm:pt>
    <dgm:pt modelId="{F5FEF569-FB01-431B-8550-83A0A2F49CA1}" type="pres">
      <dgm:prSet presAssocID="{C7CA425A-B392-41E0-8907-2D9A2B2DB544}" presName="text0" presStyleLbl="node1" presStyleIdx="5" presStyleCnt="8" custScaleX="204121" custScaleY="129945" custRadScaleRad="143736" custRadScaleInc="124699">
        <dgm:presLayoutVars>
          <dgm:bulletEnabled val="1"/>
        </dgm:presLayoutVars>
      </dgm:prSet>
      <dgm:spPr/>
    </dgm:pt>
    <dgm:pt modelId="{366CA1BA-035F-4033-8485-D392C9FD8600}" type="pres">
      <dgm:prSet presAssocID="{FC29269D-F6EC-4BFC-898C-F74D5DF1ECD4}" presName="Name56" presStyleLbl="parChTrans1D2" presStyleIdx="5" presStyleCnt="7"/>
      <dgm:spPr/>
    </dgm:pt>
    <dgm:pt modelId="{9B6FE5B3-2AD3-4517-93C3-5416C470C39E}" type="pres">
      <dgm:prSet presAssocID="{6536AF33-998F-45CB-B660-20CCA43B11F7}" presName="text0" presStyleLbl="node1" presStyleIdx="6" presStyleCnt="8" custScaleX="212272" custRadScaleRad="89302" custRadScaleInc="-301695">
        <dgm:presLayoutVars>
          <dgm:bulletEnabled val="1"/>
        </dgm:presLayoutVars>
      </dgm:prSet>
      <dgm:spPr/>
    </dgm:pt>
    <dgm:pt modelId="{F9B2D47C-6881-42B4-94D9-0B2ACC16EAAF}" type="pres">
      <dgm:prSet presAssocID="{7DFA8D1F-8D71-4946-8CFE-C69221E87F50}" presName="Name56" presStyleLbl="parChTrans1D2" presStyleIdx="6" presStyleCnt="7"/>
      <dgm:spPr/>
    </dgm:pt>
    <dgm:pt modelId="{F5B86BA4-32B6-4BA0-93AA-8E9B8CB18F1C}" type="pres">
      <dgm:prSet presAssocID="{5666995A-1F0C-407D-9CA2-85BED7B1AC04}" presName="text0" presStyleLbl="node1" presStyleIdx="7" presStyleCnt="8" custScaleX="201677" custRadScaleRad="95846" custRadScaleInc="200915">
        <dgm:presLayoutVars>
          <dgm:bulletEnabled val="1"/>
        </dgm:presLayoutVars>
      </dgm:prSet>
      <dgm:spPr/>
    </dgm:pt>
  </dgm:ptLst>
  <dgm:cxnLst>
    <dgm:cxn modelId="{B77D5604-CEFD-4EF2-8BBD-69AC759CD24E}" srcId="{8B128FD4-8A86-4729-938E-F7D8F7FA5CAA}" destId="{6536AF33-998F-45CB-B660-20CCA43B11F7}" srcOrd="5" destOrd="0" parTransId="{FC29269D-F6EC-4BFC-898C-F74D5DF1ECD4}" sibTransId="{212EBE8A-FB3B-4B80-A61C-0B1BC9CC922C}"/>
    <dgm:cxn modelId="{6ED83807-C179-4111-BDB8-05E4871D9AA0}" srcId="{8B128FD4-8A86-4729-938E-F7D8F7FA5CAA}" destId="{5666995A-1F0C-407D-9CA2-85BED7B1AC04}" srcOrd="6" destOrd="0" parTransId="{7DFA8D1F-8D71-4946-8CFE-C69221E87F50}" sibTransId="{29CD211F-F526-4C36-BDD2-5DE87E13F4A6}"/>
    <dgm:cxn modelId="{E43C0510-1B77-43A5-BA70-7EEDCC165E4F}" type="presOf" srcId="{5666995A-1F0C-407D-9CA2-85BED7B1AC04}" destId="{F5B86BA4-32B6-4BA0-93AA-8E9B8CB18F1C}" srcOrd="0" destOrd="0" presId="urn:microsoft.com/office/officeart/2008/layout/RadialCluster"/>
    <dgm:cxn modelId="{49941012-DAC1-48C6-A5FF-3725357D6FB3}" type="presOf" srcId="{504B8858-2341-4F04-A196-D4BBCC9E17E3}" destId="{62CD84F0-48E6-4ECC-A4C2-EC17C14EC0DC}" srcOrd="0" destOrd="0" presId="urn:microsoft.com/office/officeart/2008/layout/RadialCluster"/>
    <dgm:cxn modelId="{42B22615-F9E7-4C0F-8DCE-92B022DC00C3}" srcId="{8B128FD4-8A86-4729-938E-F7D8F7FA5CAA}" destId="{CF1051BB-D62C-481D-AE6F-A3ECFCA41FD0}" srcOrd="3" destOrd="0" parTransId="{CAB09D97-ADAA-4305-A3AC-6C5A536C14A8}" sibTransId="{3A479167-4179-4778-B96D-9A5C522A9C15}"/>
    <dgm:cxn modelId="{B33A1616-FD74-4F8F-B7AE-046839A44D5A}" srcId="{CD52ADB4-3733-484D-A267-4DAFF6B096A3}" destId="{8B128FD4-8A86-4729-938E-F7D8F7FA5CAA}" srcOrd="0" destOrd="0" parTransId="{43B81D38-A431-4529-A608-4260554655E7}" sibTransId="{2024D09D-2F97-4570-9622-D2E259170EDE}"/>
    <dgm:cxn modelId="{00AC251B-FA8A-4AB0-8039-CB19FAF6F353}" srcId="{8B128FD4-8A86-4729-938E-F7D8F7FA5CAA}" destId="{8CB59CE0-724E-4152-8520-8D168774CBB0}" srcOrd="1" destOrd="0" parTransId="{D1CBCB52-9BC5-49BB-9215-EF673698182E}" sibTransId="{FBA946C4-F352-4029-931D-31F7F43354ED}"/>
    <dgm:cxn modelId="{6AC7F01E-70B0-4D7A-A62E-AFAB6481AE1F}" type="presOf" srcId="{B6CB0B7D-68F3-4BFE-A127-E2A383E9E66D}" destId="{4A77C26F-6050-49DC-ADB6-CD7D387C719D}" srcOrd="0" destOrd="0" presId="urn:microsoft.com/office/officeart/2008/layout/RadialCluster"/>
    <dgm:cxn modelId="{7288E227-4A01-44DC-BB00-AF3CA7E5FD72}" type="presOf" srcId="{1CF7386B-72BC-40CA-B639-5437D2F91619}" destId="{0F764BB6-A8AD-41DC-A6D0-B84A4A5237BF}" srcOrd="0" destOrd="0" presId="urn:microsoft.com/office/officeart/2008/layout/RadialCluster"/>
    <dgm:cxn modelId="{AC09082F-41BD-4686-ACA1-E823DB1F704B}" type="presOf" srcId="{C7CA425A-B392-41E0-8907-2D9A2B2DB544}" destId="{F5FEF569-FB01-431B-8550-83A0A2F49CA1}" srcOrd="0" destOrd="0" presId="urn:microsoft.com/office/officeart/2008/layout/RadialCluster"/>
    <dgm:cxn modelId="{A70F3A34-0988-4F67-9662-2B55C5D88EB4}" type="presOf" srcId="{63FB7B8B-E44A-4076-A1F1-03ADA2DE5380}" destId="{BED47137-96EA-4563-8905-47CD1AE65E0C}" srcOrd="0" destOrd="0" presId="urn:microsoft.com/office/officeart/2008/layout/RadialCluster"/>
    <dgm:cxn modelId="{6B78373E-C763-40A1-82C6-E9B956531444}" srcId="{8B128FD4-8A86-4729-938E-F7D8F7FA5CAA}" destId="{C7CA425A-B392-41E0-8907-2D9A2B2DB544}" srcOrd="4" destOrd="0" parTransId="{B6CB0B7D-68F3-4BFE-A127-E2A383E9E66D}" sibTransId="{38EE0F1D-179E-4D91-80D3-F502D4B354A5}"/>
    <dgm:cxn modelId="{D20F0A46-65D0-4FC2-A34A-2AD2F960C3DD}" type="presOf" srcId="{8CB59CE0-724E-4152-8520-8D168774CBB0}" destId="{54AC5F23-B67A-4AE2-9E31-3FB98E35F3B7}" srcOrd="0" destOrd="0" presId="urn:microsoft.com/office/officeart/2008/layout/RadialCluster"/>
    <dgm:cxn modelId="{126F2B68-387F-49FF-A715-05B38163A680}" type="presOf" srcId="{7DFA8D1F-8D71-4946-8CFE-C69221E87F50}" destId="{F9B2D47C-6881-42B4-94D9-0B2ACC16EAAF}" srcOrd="0" destOrd="0" presId="urn:microsoft.com/office/officeart/2008/layout/RadialCluster"/>
    <dgm:cxn modelId="{6524096F-49EF-492D-BCF0-9DD2BA2466C1}" srcId="{8B128FD4-8A86-4729-938E-F7D8F7FA5CAA}" destId="{1C93CADF-8BE1-484B-A3E1-ED37D8F92C39}" srcOrd="2" destOrd="0" parTransId="{63FB7B8B-E44A-4076-A1F1-03ADA2DE5380}" sibTransId="{6270B0A2-8414-4BF0-8569-B85AE761E261}"/>
    <dgm:cxn modelId="{3340844F-B36E-4623-92B8-6FC6216B06FF}" type="presOf" srcId="{CD52ADB4-3733-484D-A267-4DAFF6B096A3}" destId="{596484D2-CD77-4EC9-A019-3468164E3064}" srcOrd="0" destOrd="0" presId="urn:microsoft.com/office/officeart/2008/layout/RadialCluster"/>
    <dgm:cxn modelId="{1AFC3874-3E51-48FE-92E8-E305093C7B76}" type="presOf" srcId="{1C93CADF-8BE1-484B-A3E1-ED37D8F92C39}" destId="{8A5AD882-6764-482D-9DD0-D3DD1927A9B9}" srcOrd="0" destOrd="0" presId="urn:microsoft.com/office/officeart/2008/layout/RadialCluster"/>
    <dgm:cxn modelId="{69F4327E-0C44-43DD-9446-28405FCB0B0E}" srcId="{8B128FD4-8A86-4729-938E-F7D8F7FA5CAA}" destId="{1CF7386B-72BC-40CA-B639-5437D2F91619}" srcOrd="0" destOrd="0" parTransId="{504B8858-2341-4F04-A196-D4BBCC9E17E3}" sibTransId="{84BF4A45-BB1F-41CE-B475-CBBF652ECF34}"/>
    <dgm:cxn modelId="{F98D368C-B8B1-484F-B0B5-425B01A246B8}" type="presOf" srcId="{FC29269D-F6EC-4BFC-898C-F74D5DF1ECD4}" destId="{366CA1BA-035F-4033-8485-D392C9FD8600}" srcOrd="0" destOrd="0" presId="urn:microsoft.com/office/officeart/2008/layout/RadialCluster"/>
    <dgm:cxn modelId="{B80ED49E-242E-4CFE-A90B-DB2A8440EB26}" type="presOf" srcId="{CF1051BB-D62C-481D-AE6F-A3ECFCA41FD0}" destId="{3C45870D-7218-4562-85F4-2540C945F004}" srcOrd="0" destOrd="0" presId="urn:microsoft.com/office/officeart/2008/layout/RadialCluster"/>
    <dgm:cxn modelId="{741F2C9F-7288-47F7-B5AC-75A000818C17}" type="presOf" srcId="{D1CBCB52-9BC5-49BB-9215-EF673698182E}" destId="{57E8F707-41F4-4C2D-AFFF-4B6107FD9E93}" srcOrd="0" destOrd="0" presId="urn:microsoft.com/office/officeart/2008/layout/RadialCluster"/>
    <dgm:cxn modelId="{EF9FDEAA-50B5-4781-B688-041069F00AF9}" type="presOf" srcId="{6536AF33-998F-45CB-B660-20CCA43B11F7}" destId="{9B6FE5B3-2AD3-4517-93C3-5416C470C39E}" srcOrd="0" destOrd="0" presId="urn:microsoft.com/office/officeart/2008/layout/RadialCluster"/>
    <dgm:cxn modelId="{FE2023C7-3D0E-490F-B545-7060D290B148}" type="presOf" srcId="{8B128FD4-8A86-4729-938E-F7D8F7FA5CAA}" destId="{3F518975-C08C-40D3-B76F-085FE42E8B00}" srcOrd="0" destOrd="0" presId="urn:microsoft.com/office/officeart/2008/layout/RadialCluster"/>
    <dgm:cxn modelId="{E24894C7-1FDC-415F-AC32-F80C8377BE40}" type="presOf" srcId="{CAB09D97-ADAA-4305-A3AC-6C5A536C14A8}" destId="{BA7EED48-A2D2-40D4-8CE9-7021F855A674}" srcOrd="0" destOrd="0" presId="urn:microsoft.com/office/officeart/2008/layout/RadialCluster"/>
    <dgm:cxn modelId="{3D5FC51A-E6ED-4B8F-A960-00456B9B2757}" type="presParOf" srcId="{596484D2-CD77-4EC9-A019-3468164E3064}" destId="{0F3440E1-A7BE-4DDD-9E45-352388D74AE5}" srcOrd="0" destOrd="0" presId="urn:microsoft.com/office/officeart/2008/layout/RadialCluster"/>
    <dgm:cxn modelId="{877132BF-6731-4054-B961-724FE304A8E9}" type="presParOf" srcId="{0F3440E1-A7BE-4DDD-9E45-352388D74AE5}" destId="{3F518975-C08C-40D3-B76F-085FE42E8B00}" srcOrd="0" destOrd="0" presId="urn:microsoft.com/office/officeart/2008/layout/RadialCluster"/>
    <dgm:cxn modelId="{272F91DF-9627-4CFA-B6F9-57F721CE6485}" type="presParOf" srcId="{0F3440E1-A7BE-4DDD-9E45-352388D74AE5}" destId="{62CD84F0-48E6-4ECC-A4C2-EC17C14EC0DC}" srcOrd="1" destOrd="0" presId="urn:microsoft.com/office/officeart/2008/layout/RadialCluster"/>
    <dgm:cxn modelId="{56EF7022-04AD-4BD2-9E76-46ADF12F99ED}" type="presParOf" srcId="{0F3440E1-A7BE-4DDD-9E45-352388D74AE5}" destId="{0F764BB6-A8AD-41DC-A6D0-B84A4A5237BF}" srcOrd="2" destOrd="0" presId="urn:microsoft.com/office/officeart/2008/layout/RadialCluster"/>
    <dgm:cxn modelId="{6759BCB0-5989-4466-A1D4-2D7D1F8F753D}" type="presParOf" srcId="{0F3440E1-A7BE-4DDD-9E45-352388D74AE5}" destId="{57E8F707-41F4-4C2D-AFFF-4B6107FD9E93}" srcOrd="3" destOrd="0" presId="urn:microsoft.com/office/officeart/2008/layout/RadialCluster"/>
    <dgm:cxn modelId="{97F1C836-7A84-46ED-8C89-1C3D3331B543}" type="presParOf" srcId="{0F3440E1-A7BE-4DDD-9E45-352388D74AE5}" destId="{54AC5F23-B67A-4AE2-9E31-3FB98E35F3B7}" srcOrd="4" destOrd="0" presId="urn:microsoft.com/office/officeart/2008/layout/RadialCluster"/>
    <dgm:cxn modelId="{1426A07F-4E1A-4AEF-8025-289645F73722}" type="presParOf" srcId="{0F3440E1-A7BE-4DDD-9E45-352388D74AE5}" destId="{BED47137-96EA-4563-8905-47CD1AE65E0C}" srcOrd="5" destOrd="0" presId="urn:microsoft.com/office/officeart/2008/layout/RadialCluster"/>
    <dgm:cxn modelId="{4BDDA322-D7E7-4D4C-A9D1-9F2964E39A84}" type="presParOf" srcId="{0F3440E1-A7BE-4DDD-9E45-352388D74AE5}" destId="{8A5AD882-6764-482D-9DD0-D3DD1927A9B9}" srcOrd="6" destOrd="0" presId="urn:microsoft.com/office/officeart/2008/layout/RadialCluster"/>
    <dgm:cxn modelId="{D2B02D0F-6910-4B1F-8637-31A29413612B}" type="presParOf" srcId="{0F3440E1-A7BE-4DDD-9E45-352388D74AE5}" destId="{BA7EED48-A2D2-40D4-8CE9-7021F855A674}" srcOrd="7" destOrd="0" presId="urn:microsoft.com/office/officeart/2008/layout/RadialCluster"/>
    <dgm:cxn modelId="{15A8C6A6-2DF9-4D11-AA4E-3081E96F6B93}" type="presParOf" srcId="{0F3440E1-A7BE-4DDD-9E45-352388D74AE5}" destId="{3C45870D-7218-4562-85F4-2540C945F004}" srcOrd="8" destOrd="0" presId="urn:microsoft.com/office/officeart/2008/layout/RadialCluster"/>
    <dgm:cxn modelId="{39006AD8-3AF8-40F5-843E-99C894DEA340}" type="presParOf" srcId="{0F3440E1-A7BE-4DDD-9E45-352388D74AE5}" destId="{4A77C26F-6050-49DC-ADB6-CD7D387C719D}" srcOrd="9" destOrd="0" presId="urn:microsoft.com/office/officeart/2008/layout/RadialCluster"/>
    <dgm:cxn modelId="{DB39E516-BEDF-44B0-BA18-33319FD1525B}" type="presParOf" srcId="{0F3440E1-A7BE-4DDD-9E45-352388D74AE5}" destId="{F5FEF569-FB01-431B-8550-83A0A2F49CA1}" srcOrd="10" destOrd="0" presId="urn:microsoft.com/office/officeart/2008/layout/RadialCluster"/>
    <dgm:cxn modelId="{68552F0F-7DE3-40A3-B53C-EE7F8682EE2C}" type="presParOf" srcId="{0F3440E1-A7BE-4DDD-9E45-352388D74AE5}" destId="{366CA1BA-035F-4033-8485-D392C9FD8600}" srcOrd="11" destOrd="0" presId="urn:microsoft.com/office/officeart/2008/layout/RadialCluster"/>
    <dgm:cxn modelId="{FD8EE016-3263-4D09-8A54-FE2A8AFE2531}" type="presParOf" srcId="{0F3440E1-A7BE-4DDD-9E45-352388D74AE5}" destId="{9B6FE5B3-2AD3-4517-93C3-5416C470C39E}" srcOrd="12" destOrd="0" presId="urn:microsoft.com/office/officeart/2008/layout/RadialCluster"/>
    <dgm:cxn modelId="{8E9C127C-CB00-4838-9830-961B820D2C2C}" type="presParOf" srcId="{0F3440E1-A7BE-4DDD-9E45-352388D74AE5}" destId="{F9B2D47C-6881-42B4-94D9-0B2ACC16EAAF}" srcOrd="13" destOrd="0" presId="urn:microsoft.com/office/officeart/2008/layout/RadialCluster"/>
    <dgm:cxn modelId="{86F4D423-363C-470F-AD9F-A5CD27ABA886}" type="presParOf" srcId="{0F3440E1-A7BE-4DDD-9E45-352388D74AE5}" destId="{F5B86BA4-32B6-4BA0-93AA-8E9B8CB18F1C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518975-C08C-40D3-B76F-085FE42E8B00}">
      <dsp:nvSpPr>
        <dsp:cNvPr id="0" name=""/>
        <dsp:cNvSpPr/>
      </dsp:nvSpPr>
      <dsp:spPr>
        <a:xfrm>
          <a:off x="2971803" y="1859919"/>
          <a:ext cx="1963762" cy="11880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kern="1200" dirty="0"/>
            <a:t>DOE O 473.1A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kern="1200" dirty="0"/>
            <a:t>Physical Protection Program</a:t>
          </a:r>
        </a:p>
      </dsp:txBody>
      <dsp:txXfrm>
        <a:off x="3029800" y="1917916"/>
        <a:ext cx="1847768" cy="1072089"/>
      </dsp:txXfrm>
    </dsp:sp>
    <dsp:sp modelId="{62CD84F0-48E6-4ECC-A4C2-EC17C14EC0DC}">
      <dsp:nvSpPr>
        <dsp:cNvPr id="0" name=""/>
        <dsp:cNvSpPr/>
      </dsp:nvSpPr>
      <dsp:spPr>
        <a:xfrm rot="12582741">
          <a:off x="2446128" y="1754184"/>
          <a:ext cx="56266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266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764BB6-A8AD-41DC-A6D0-B84A4A5237BF}">
      <dsp:nvSpPr>
        <dsp:cNvPr id="0" name=""/>
        <dsp:cNvSpPr/>
      </dsp:nvSpPr>
      <dsp:spPr>
        <a:xfrm>
          <a:off x="782722" y="630474"/>
          <a:ext cx="1700393" cy="9981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kern="1200" dirty="0"/>
            <a:t>DOE O 470.3C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kern="1200" dirty="0"/>
            <a:t>Design Basis Threat</a:t>
          </a:r>
        </a:p>
      </dsp:txBody>
      <dsp:txXfrm>
        <a:off x="831448" y="679200"/>
        <a:ext cx="1602941" cy="900712"/>
      </dsp:txXfrm>
    </dsp:sp>
    <dsp:sp modelId="{57E8F707-41F4-4C2D-AFFF-4B6107FD9E93}">
      <dsp:nvSpPr>
        <dsp:cNvPr id="0" name=""/>
        <dsp:cNvSpPr/>
      </dsp:nvSpPr>
      <dsp:spPr>
        <a:xfrm rot="1436578">
          <a:off x="4891699" y="3096835"/>
          <a:ext cx="101956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1956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AC5F23-B67A-4AE2-9E31-3FB98E35F3B7}">
      <dsp:nvSpPr>
        <dsp:cNvPr id="0" name=""/>
        <dsp:cNvSpPr/>
      </dsp:nvSpPr>
      <dsp:spPr>
        <a:xfrm>
          <a:off x="5867395" y="3124196"/>
          <a:ext cx="2040452" cy="12650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10 CFR 860, Trespassing on Department of Energy Property</a:t>
          </a:r>
        </a:p>
      </dsp:txBody>
      <dsp:txXfrm>
        <a:off x="5929151" y="3185952"/>
        <a:ext cx="1916940" cy="1141566"/>
      </dsp:txXfrm>
    </dsp:sp>
    <dsp:sp modelId="{BED47137-96EA-4563-8905-47CD1AE65E0C}">
      <dsp:nvSpPr>
        <dsp:cNvPr id="0" name=""/>
        <dsp:cNvSpPr/>
      </dsp:nvSpPr>
      <dsp:spPr>
        <a:xfrm rot="20284464">
          <a:off x="4917062" y="1963213"/>
          <a:ext cx="51164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164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5AD882-6764-482D-9DD0-D3DD1927A9B9}">
      <dsp:nvSpPr>
        <dsp:cNvPr id="0" name=""/>
        <dsp:cNvSpPr/>
      </dsp:nvSpPr>
      <dsp:spPr>
        <a:xfrm>
          <a:off x="5410201" y="887139"/>
          <a:ext cx="2154051" cy="10940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OMB M-19-17, Invokes SP -800-116, PIV Use For Physical Access</a:t>
          </a:r>
        </a:p>
      </dsp:txBody>
      <dsp:txXfrm>
        <a:off x="5463609" y="940547"/>
        <a:ext cx="2047235" cy="987243"/>
      </dsp:txXfrm>
    </dsp:sp>
    <dsp:sp modelId="{BA7EED48-A2D2-40D4-8CE9-7021F855A674}">
      <dsp:nvSpPr>
        <dsp:cNvPr id="0" name=""/>
        <dsp:cNvSpPr/>
      </dsp:nvSpPr>
      <dsp:spPr>
        <a:xfrm rot="10707077">
          <a:off x="1635625" y="2498568"/>
          <a:ext cx="133642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3642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45870D-7218-4562-85F4-2540C945F004}">
      <dsp:nvSpPr>
        <dsp:cNvPr id="0" name=""/>
        <dsp:cNvSpPr/>
      </dsp:nvSpPr>
      <dsp:spPr>
        <a:xfrm>
          <a:off x="48935" y="2038259"/>
          <a:ext cx="1586934" cy="9996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kern="1200" dirty="0"/>
            <a:t> 6 CFR 27, CFATS</a:t>
          </a:r>
        </a:p>
      </dsp:txBody>
      <dsp:txXfrm>
        <a:off x="97734" y="2087058"/>
        <a:ext cx="1489336" cy="902045"/>
      </dsp:txXfrm>
    </dsp:sp>
    <dsp:sp modelId="{4A77C26F-6050-49DC-ADB6-CD7D387C719D}">
      <dsp:nvSpPr>
        <dsp:cNvPr id="0" name=""/>
        <dsp:cNvSpPr/>
      </dsp:nvSpPr>
      <dsp:spPr>
        <a:xfrm rot="8808969">
          <a:off x="2413929" y="3236136"/>
          <a:ext cx="68746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746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FEF569-FB01-431B-8550-83A0A2F49CA1}">
      <dsp:nvSpPr>
        <dsp:cNvPr id="0" name=""/>
        <dsp:cNvSpPr/>
      </dsp:nvSpPr>
      <dsp:spPr>
        <a:xfrm>
          <a:off x="456603" y="3424269"/>
          <a:ext cx="2040482" cy="12989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42 CFR 73.11, Select Agents and Toxins: Security</a:t>
          </a:r>
        </a:p>
      </dsp:txBody>
      <dsp:txXfrm>
        <a:off x="520014" y="3487680"/>
        <a:ext cx="1913660" cy="1172164"/>
      </dsp:txXfrm>
    </dsp:sp>
    <dsp:sp modelId="{366CA1BA-035F-4033-8485-D392C9FD8600}">
      <dsp:nvSpPr>
        <dsp:cNvPr id="0" name=""/>
        <dsp:cNvSpPr/>
      </dsp:nvSpPr>
      <dsp:spPr>
        <a:xfrm rot="5373394">
          <a:off x="3569337" y="3439970"/>
          <a:ext cx="78395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395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6FE5B3-2AD3-4517-93C3-5416C470C39E}">
      <dsp:nvSpPr>
        <dsp:cNvPr id="0" name=""/>
        <dsp:cNvSpPr/>
      </dsp:nvSpPr>
      <dsp:spPr>
        <a:xfrm>
          <a:off x="2907236" y="3831938"/>
          <a:ext cx="2121963" cy="9996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DOE O 470.4B Safeguards and Security Planning</a:t>
          </a:r>
        </a:p>
      </dsp:txBody>
      <dsp:txXfrm>
        <a:off x="2956035" y="3880737"/>
        <a:ext cx="2024365" cy="902045"/>
      </dsp:txXfrm>
    </dsp:sp>
    <dsp:sp modelId="{F9B2D47C-6881-42B4-94D9-0B2ACC16EAAF}">
      <dsp:nvSpPr>
        <dsp:cNvPr id="0" name=""/>
        <dsp:cNvSpPr/>
      </dsp:nvSpPr>
      <dsp:spPr>
        <a:xfrm rot="16215809">
          <a:off x="3557995" y="1459661"/>
          <a:ext cx="80052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0052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B86BA4-32B6-4BA0-93AA-8E9B8CB18F1C}">
      <dsp:nvSpPr>
        <dsp:cNvPr id="0" name=""/>
        <dsp:cNvSpPr/>
      </dsp:nvSpPr>
      <dsp:spPr>
        <a:xfrm>
          <a:off x="2954371" y="59760"/>
          <a:ext cx="2016051" cy="9996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kern="1200" dirty="0"/>
            <a:t>Atomic Energy Act of 1954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kern="1200" dirty="0"/>
            <a:t>(As Amended)</a:t>
          </a:r>
        </a:p>
      </dsp:txBody>
      <dsp:txXfrm>
        <a:off x="3003170" y="108559"/>
        <a:ext cx="1918453" cy="902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7A28D-6201-4E81-8337-39162D60FADF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24418-EE38-4602-9A6C-D39321080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56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24418-EE38-4602-9A6C-D393210804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27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Fresh pursuit guidelines include the use of vehicle ramming, pursuit intervention technique maneuvers, and tire deflation devices.</a:t>
            </a:r>
          </a:p>
          <a:p>
            <a:endParaRPr lang="en-US" dirty="0"/>
          </a:p>
          <a:p>
            <a:r>
              <a:rPr lang="en-US" dirty="0"/>
              <a:t>Approval of these procedures was moved from the Office of Security to DOE Line Management.  Having the approval at the Office of Security level was a legacy requirements from the days of a centralized security office that oversaw all security activities within the Department, regardless of Program Office alignment.</a:t>
            </a:r>
          </a:p>
          <a:p>
            <a:endParaRPr lang="en-US" dirty="0"/>
          </a:p>
          <a:p>
            <a:r>
              <a:rPr lang="en-US" dirty="0"/>
              <a:t>The IPT thought having the Tactical Doctrine language in the PF order made more sense because it is so PF centric.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24418-EE38-4602-9A6C-D3932108048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771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Fresh pursuit guidelines include the use of vehicle ramming, pursuit intervention technique maneuvers, and tire deflation devices.</a:t>
            </a:r>
          </a:p>
          <a:p>
            <a:endParaRPr lang="en-US" dirty="0"/>
          </a:p>
          <a:p>
            <a:r>
              <a:rPr lang="en-US" dirty="0"/>
              <a:t>Approval of these procedures was moved from the Office of Security to DOE Line Management.  Having the approval at the Office of Security level was a legacy requirements from the days of a centralized security office that oversaw all security activities within the Department, regardless of Program Office alignment.</a:t>
            </a:r>
          </a:p>
          <a:p>
            <a:endParaRPr lang="en-US" dirty="0"/>
          </a:p>
          <a:p>
            <a:r>
              <a:rPr lang="en-US" dirty="0"/>
              <a:t>The IPT thought having the Tactical Doctrine language in the PF order made more sense because it is so PF centric.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24418-EE38-4602-9A6C-D3932108048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558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Fresh pursuit guidelines include the use of vehicle ramming, pursuit intervention technique maneuvers, and tire deflation devices.</a:t>
            </a:r>
          </a:p>
          <a:p>
            <a:endParaRPr lang="en-US" dirty="0"/>
          </a:p>
          <a:p>
            <a:r>
              <a:rPr lang="en-US" dirty="0"/>
              <a:t>Approval of these procedures was moved from the Office of Security to DOE Line Management.  Having the approval at the Office of Security level was a legacy requirements from the days of a centralized security office that oversaw all security activities within the Department, regardless of Program Office alignment.</a:t>
            </a:r>
          </a:p>
          <a:p>
            <a:endParaRPr lang="en-US" dirty="0"/>
          </a:p>
          <a:p>
            <a:r>
              <a:rPr lang="en-US" dirty="0"/>
              <a:t>The IPT thought having the Tactical Doctrine language in the PF order made more sense because it is so PF centric.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24418-EE38-4602-9A6C-D3932108048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131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Fresh pursuit guidelines include the use of vehicle ramming, pursuit intervention technique maneuvers, and tire deflation devices.</a:t>
            </a:r>
          </a:p>
          <a:p>
            <a:endParaRPr lang="en-US" dirty="0"/>
          </a:p>
          <a:p>
            <a:r>
              <a:rPr lang="en-US" dirty="0"/>
              <a:t>Approval of these procedures was moved from the Office of Security to DOE Line Management.  Having the approval at the Office of Security level was a legacy requirements from the days of a centralized security office that oversaw all security activities within the Department, regardless of Program Office alignment.</a:t>
            </a:r>
          </a:p>
          <a:p>
            <a:endParaRPr lang="en-US" dirty="0"/>
          </a:p>
          <a:p>
            <a:r>
              <a:rPr lang="en-US" dirty="0"/>
              <a:t>The IPT thought having the Tactical Doctrine language in the PF order made more sense because it is so PF centric.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24418-EE38-4602-9A6C-D3932108048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742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Fresh pursuit guidelines include the use of vehicle ramming, pursuit intervention technique maneuvers, and tire deflation devices.</a:t>
            </a:r>
          </a:p>
          <a:p>
            <a:endParaRPr lang="en-US" dirty="0"/>
          </a:p>
          <a:p>
            <a:r>
              <a:rPr lang="en-US" dirty="0"/>
              <a:t>Approval of these procedures was moved from the Office of Security to DOE Line Management.  Having the approval at the Office of Security level was a legacy requirements from the days of a centralized security office that oversaw all security activities within the Department, regardless of Program Office alignment.</a:t>
            </a:r>
          </a:p>
          <a:p>
            <a:endParaRPr lang="en-US" dirty="0"/>
          </a:p>
          <a:p>
            <a:r>
              <a:rPr lang="en-US" dirty="0"/>
              <a:t>The IPT thought having the Tactical Doctrine language in the PF order made more sense because it is so PF centric.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24418-EE38-4602-9A6C-D3932108048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179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24418-EE38-4602-9A6C-D3932108048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81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24418-EE38-4602-9A6C-D393210804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64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24418-EE38-4602-9A6C-D393210804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14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24418-EE38-4602-9A6C-D393210804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77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24418-EE38-4602-9A6C-D393210804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6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Steve Wanzer – NA-70</a:t>
            </a:r>
          </a:p>
          <a:p>
            <a:r>
              <a:rPr lang="en-US" dirty="0"/>
              <a:t>Dave Bradley – AU-50/PNNL longtime NNSS/NTS PF Management Official</a:t>
            </a:r>
          </a:p>
          <a:p>
            <a:r>
              <a:rPr lang="en-US" dirty="0"/>
              <a:t>David von </a:t>
            </a:r>
            <a:r>
              <a:rPr lang="en-US" dirty="0" err="1"/>
              <a:t>Damm</a:t>
            </a:r>
            <a:r>
              <a:rPr lang="en-US" dirty="0"/>
              <a:t>, Lawrence Berkely National Laboratory, National Laboratory Directors Council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24418-EE38-4602-9A6C-D393210804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27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24418-EE38-4602-9A6C-D393210804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7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Fresh pursuit guidelines include the use of vehicle ramming, pursuit intervention technique maneuvers, and tire deflation devices.</a:t>
            </a:r>
          </a:p>
          <a:p>
            <a:endParaRPr lang="en-US" dirty="0"/>
          </a:p>
          <a:p>
            <a:r>
              <a:rPr lang="en-US" dirty="0"/>
              <a:t>Approval of these procedures was moved from the Office of Security to DOE Line Management.  Having the approval at the Office of Security level was a legacy requirements from the days of a centralized security office that oversaw all security activities within the Department, regardless of Program Office alignment.</a:t>
            </a:r>
          </a:p>
          <a:p>
            <a:endParaRPr lang="en-US" dirty="0"/>
          </a:p>
          <a:p>
            <a:r>
              <a:rPr lang="en-US" dirty="0"/>
              <a:t>The IPT thought having the Tactical Doctrine language in the PF order made more sense because it is so PF centric.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24418-EE38-4602-9A6C-D393210804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18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Fresh pursuit guidelines include the use of vehicle ramming, pursuit intervention technique maneuvers, and tire deflation devices.</a:t>
            </a:r>
          </a:p>
          <a:p>
            <a:endParaRPr lang="en-US" dirty="0"/>
          </a:p>
          <a:p>
            <a:r>
              <a:rPr lang="en-US" dirty="0"/>
              <a:t>Approval of these procedures was moved from the Office of Security to DOE Line Management.  Having the approval at the Office of Security level was a legacy requirements from the days of a centralized security office that oversaw all security activities within the Department, regardless of Program Office alignment.</a:t>
            </a:r>
          </a:p>
          <a:p>
            <a:endParaRPr lang="en-US" dirty="0"/>
          </a:p>
          <a:p>
            <a:r>
              <a:rPr lang="en-US" dirty="0"/>
              <a:t>The IPT thought having the Tactical Doctrine language in the PF order made more sense because it is so PF centric.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24418-EE38-4602-9A6C-D3932108048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32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" y="2130425"/>
            <a:ext cx="8382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21755" y="4267200"/>
            <a:ext cx="2297430" cy="114300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</a:p>
          <a:p>
            <a:r>
              <a:rPr lang="en-US" dirty="0"/>
              <a:t>Title </a:t>
            </a:r>
          </a:p>
          <a:p>
            <a:r>
              <a:rPr lang="en-US" dirty="0"/>
              <a:t>Date</a:t>
            </a: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10" name="Picture 47" descr="DOE Color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407988"/>
            <a:ext cx="12096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kenney\AppData\Local\Microsoft\Windows\Temporary Internet Files\Content.Outlook\VSWERTPF\EHSS Logo new3 updated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581227"/>
            <a:ext cx="2186940" cy="9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51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52601" y="552238"/>
            <a:ext cx="6991350" cy="655638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1"/>
            <a:ext cx="7924800" cy="2895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2450" y="6264275"/>
            <a:ext cx="1428750" cy="365125"/>
          </a:xfrm>
        </p:spPr>
        <p:txBody>
          <a:bodyPr/>
          <a:lstStyle/>
          <a:p>
            <a:fld id="{8A870E82-CC16-47AE-89E0-C196F3D715CD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29538" y="6249987"/>
            <a:ext cx="957262" cy="365125"/>
          </a:xfrm>
        </p:spPr>
        <p:txBody>
          <a:bodyPr/>
          <a:lstStyle/>
          <a:p>
            <a:fld id="{421D647E-58E0-4ADB-9FE9-6A9683F2C6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8" name="Picture 47" descr="DOE Color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12096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2057400" y="62600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Franklin Gothic Medium" panose="020B0603020102020204" pitchFamily="34" charset="0"/>
              </a:rPr>
              <a:t>Office of Environment,</a:t>
            </a:r>
            <a:r>
              <a:rPr lang="en-US" baseline="0" dirty="0">
                <a:latin typeface="Franklin Gothic Medium" panose="020B0603020102020204" pitchFamily="34" charset="0"/>
              </a:rPr>
              <a:t> Health, Safety and Security</a:t>
            </a:r>
            <a:endParaRPr lang="en-US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48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70E82-CC16-47AE-89E0-C196F3D715CD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D647E-58E0-4ADB-9FE9-6A9683F2C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2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Todd.Jones@Hq.DOE.Gov" TargetMode="External"/><Relationship Id="rId2" Type="http://schemas.openxmlformats.org/officeDocument/2006/relationships/hyperlink" Target="mailto:David.Golden@Hq.DOE.Gov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earl.hicks@science.doe.gov" TargetMode="External"/><Relationship Id="rId13" Type="http://schemas.openxmlformats.org/officeDocument/2006/relationships/hyperlink" Target="mailto:matt.pincock@hq.doe.gov" TargetMode="External"/><Relationship Id="rId18" Type="http://schemas.openxmlformats.org/officeDocument/2006/relationships/hyperlink" Target="mailto:aaron.wisener@em.doe.gov" TargetMode="External"/><Relationship Id="rId3" Type="http://schemas.openxmlformats.org/officeDocument/2006/relationships/hyperlink" Target="mailto:david.golden@hq.doe.gov" TargetMode="External"/><Relationship Id="rId7" Type="http://schemas.openxmlformats.org/officeDocument/2006/relationships/hyperlink" Target="mailto:mary.dixon@hq.doe.gov" TargetMode="External"/><Relationship Id="rId12" Type="http://schemas.openxmlformats.org/officeDocument/2006/relationships/hyperlink" Target="mailto:james.parvin@swpa.gov" TargetMode="External"/><Relationship Id="rId17" Type="http://schemas.openxmlformats.org/officeDocument/2006/relationships/hyperlink" Target="mailto:kirchue@wapa.gov" TargetMode="External"/><Relationship Id="rId2" Type="http://schemas.openxmlformats.org/officeDocument/2006/relationships/notesSlide" Target="../notesSlides/notesSlide6.xml"/><Relationship Id="rId16" Type="http://schemas.openxmlformats.org/officeDocument/2006/relationships/hyperlink" Target="mailto:luis.velasquez@nnsa.doe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rownda@id.doe.gov" TargetMode="External"/><Relationship Id="rId11" Type="http://schemas.openxmlformats.org/officeDocument/2006/relationships/hyperlink" Target="mailto:preston13@llnl.gov" TargetMode="External"/><Relationship Id="rId5" Type="http://schemas.openxmlformats.org/officeDocument/2006/relationships/hyperlink" Target="mailto:nearthurs@bpa.gov" TargetMode="External"/><Relationship Id="rId15" Type="http://schemas.openxmlformats.org/officeDocument/2006/relationships/hyperlink" Target="mailto:nathan.vaichus@nuclear.energy.gov" TargetMode="External"/><Relationship Id="rId10" Type="http://schemas.openxmlformats.org/officeDocument/2006/relationships/hyperlink" Target="mailto:del.kellogg@npo.doe.gov" TargetMode="External"/><Relationship Id="rId19" Type="http://schemas.openxmlformats.org/officeDocument/2006/relationships/hyperlink" Target="mailto:rachel.mack@hq.doe.gov" TargetMode="External"/><Relationship Id="rId4" Type="http://schemas.openxmlformats.org/officeDocument/2006/relationships/hyperlink" Target="mailto:charles.robell@nnsa.doe.gov" TargetMode="External"/><Relationship Id="rId9" Type="http://schemas.openxmlformats.org/officeDocument/2006/relationships/hyperlink" Target="mailto:bruce.hiltbrand@inl.gov" TargetMode="External"/><Relationship Id="rId14" Type="http://schemas.openxmlformats.org/officeDocument/2006/relationships/hyperlink" Target="mailto:greg.sahd@cbfo.doe.gov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DOE O 473.1A</a:t>
            </a:r>
            <a:br>
              <a:rPr lang="en-US" dirty="0"/>
            </a:br>
            <a:r>
              <a:rPr lang="en-US" dirty="0"/>
              <a:t>Physical Protection Program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0" y="4114800"/>
            <a:ext cx="2514600" cy="1143000"/>
          </a:xfrm>
        </p:spPr>
        <p:txBody>
          <a:bodyPr>
            <a:normAutofit/>
          </a:bodyPr>
          <a:lstStyle/>
          <a:p>
            <a:r>
              <a:rPr lang="en-US" dirty="0"/>
              <a:t>Dave Golden</a:t>
            </a:r>
          </a:p>
          <a:p>
            <a:r>
              <a:rPr lang="en-US" dirty="0"/>
              <a:t>Office of Security Policy</a:t>
            </a:r>
          </a:p>
        </p:txBody>
      </p:sp>
    </p:spTree>
    <p:extLst>
      <p:ext uri="{BB962C8B-B14F-4D97-AF65-F5344CB8AC3E}">
        <p14:creationId xmlns:p14="http://schemas.microsoft.com/office/powerpoint/2010/main" val="502780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A014C-34C3-472A-8593-58073E9B2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1000"/>
              </a:spcAft>
              <a:defRPr/>
            </a:pPr>
            <a:r>
              <a:rPr lang="en-US" altLang="en-US" sz="4400" dirty="0">
                <a:solidFill>
                  <a:srgbClr val="00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B6351-610B-4B15-B15E-6C92BA851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7924800" cy="46293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/>
              <a:t>PL-7 Assets</a:t>
            </a:r>
          </a:p>
          <a:p>
            <a:pPr marL="0" indent="0">
              <a:buNone/>
            </a:pPr>
            <a:endParaRPr lang="en-US" u="sng" dirty="0"/>
          </a:p>
          <a:p>
            <a:r>
              <a:rPr lang="en-US" dirty="0"/>
              <a:t>Biological Agents – New requirements, </a:t>
            </a:r>
            <a:r>
              <a:rPr lang="en-US" b="1" dirty="0"/>
              <a:t>Based on pertinent CFRs</a:t>
            </a:r>
          </a:p>
          <a:p>
            <a:r>
              <a:rPr lang="en-US" dirty="0"/>
              <a:t>Category III SNM </a:t>
            </a:r>
          </a:p>
          <a:p>
            <a:pPr lvl="1"/>
            <a:r>
              <a:rPr lang="en-US" b="1" dirty="0"/>
              <a:t>Existing requirements</a:t>
            </a:r>
          </a:p>
          <a:p>
            <a:r>
              <a:rPr lang="en-US" dirty="0"/>
              <a:t>Category IV SNM  </a:t>
            </a:r>
          </a:p>
          <a:p>
            <a:pPr lvl="1"/>
            <a:r>
              <a:rPr lang="en-US" dirty="0"/>
              <a:t>Existing requirements but </a:t>
            </a:r>
            <a:r>
              <a:rPr lang="en-US" b="1" dirty="0"/>
              <a:t>clarified lock requirement during transit</a:t>
            </a:r>
            <a:r>
              <a:rPr lang="en-US" dirty="0"/>
              <a:t>. Requires level 3 lock which is determined by the ODSA and can be a TID per previous EFCOG discussion</a:t>
            </a:r>
          </a:p>
        </p:txBody>
      </p:sp>
    </p:spTree>
    <p:extLst>
      <p:ext uri="{BB962C8B-B14F-4D97-AF65-F5344CB8AC3E}">
        <p14:creationId xmlns:p14="http://schemas.microsoft.com/office/powerpoint/2010/main" val="2959756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A014C-34C3-472A-8593-58073E9B2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1000"/>
              </a:spcAft>
              <a:defRPr/>
            </a:pPr>
            <a:r>
              <a:rPr lang="en-US" altLang="en-US" sz="4400" dirty="0">
                <a:solidFill>
                  <a:srgbClr val="00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B6351-610B-4B15-B15E-6C92BA851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7924800" cy="4629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PL-7 Assets</a:t>
            </a:r>
          </a:p>
          <a:p>
            <a:pPr marL="0" indent="0">
              <a:buNone/>
            </a:pPr>
            <a:endParaRPr lang="en-US" u="sng" dirty="0"/>
          </a:p>
          <a:p>
            <a:r>
              <a:rPr lang="en-US" dirty="0"/>
              <a:t>Other Accountable Nuclear Material</a:t>
            </a:r>
          </a:p>
          <a:p>
            <a:r>
              <a:rPr lang="en-US" dirty="0"/>
              <a:t>Radiological materials</a:t>
            </a:r>
          </a:p>
          <a:p>
            <a:r>
              <a:rPr lang="en-US" dirty="0"/>
              <a:t>Chemicals</a:t>
            </a:r>
          </a:p>
          <a:p>
            <a:pPr marL="457200" lvl="1" indent="0">
              <a:buNone/>
            </a:pPr>
            <a:r>
              <a:rPr lang="en-US" b="1" dirty="0"/>
              <a:t>All 3</a:t>
            </a:r>
            <a:r>
              <a:rPr lang="en-US" dirty="0"/>
              <a:t> of these - Must be </a:t>
            </a:r>
            <a:r>
              <a:rPr lang="en-US" b="1" dirty="0"/>
              <a:t>protected in accordance with local security procedures </a:t>
            </a:r>
            <a:r>
              <a:rPr lang="en-US" dirty="0"/>
              <a:t>documented in a SP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44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A014C-34C3-472A-8593-58073E9B2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1000"/>
              </a:spcAft>
              <a:defRPr/>
            </a:pPr>
            <a:r>
              <a:rPr lang="en-US" altLang="en-US" sz="4400" dirty="0">
                <a:solidFill>
                  <a:srgbClr val="00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B6351-610B-4B15-B15E-6C92BA851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7924800" cy="4629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PL-5 Assets</a:t>
            </a:r>
          </a:p>
          <a:p>
            <a:pPr marL="0" indent="0">
              <a:buNone/>
            </a:pPr>
            <a:r>
              <a:rPr lang="en-US" b="1" dirty="0"/>
              <a:t>Based on the consequences</a:t>
            </a:r>
          </a:p>
          <a:p>
            <a:r>
              <a:rPr lang="en-US" dirty="0"/>
              <a:t>National critical infrastructure</a:t>
            </a:r>
          </a:p>
          <a:p>
            <a:r>
              <a:rPr lang="en-US" dirty="0"/>
              <a:t>Radiological materials</a:t>
            </a:r>
          </a:p>
          <a:p>
            <a:r>
              <a:rPr lang="en-US" dirty="0"/>
              <a:t>Biological agents and select agents and toxins</a:t>
            </a:r>
          </a:p>
          <a:p>
            <a:r>
              <a:rPr lang="en-US" dirty="0"/>
              <a:t>Chemicals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427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A014C-34C3-472A-8593-58073E9B2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1000"/>
              </a:spcAft>
              <a:defRPr/>
            </a:pPr>
            <a:r>
              <a:rPr lang="en-US" altLang="en-US" sz="4400" dirty="0">
                <a:solidFill>
                  <a:srgbClr val="00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B6351-610B-4B15-B15E-6C92BA851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7924800" cy="4629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PL-6 Assets</a:t>
            </a:r>
          </a:p>
          <a:p>
            <a:pPr marL="0" indent="0">
              <a:buNone/>
            </a:pPr>
            <a:r>
              <a:rPr lang="en-US" b="1" dirty="0"/>
              <a:t>Based on the consequences</a:t>
            </a:r>
          </a:p>
          <a:p>
            <a:r>
              <a:rPr lang="en-US" dirty="0"/>
              <a:t>Critical program assets </a:t>
            </a:r>
          </a:p>
          <a:p>
            <a:r>
              <a:rPr lang="en-US" dirty="0"/>
              <a:t>Radiological materials</a:t>
            </a:r>
          </a:p>
          <a:p>
            <a:r>
              <a:rPr lang="en-US" dirty="0"/>
              <a:t>Biological agents</a:t>
            </a:r>
          </a:p>
          <a:p>
            <a:r>
              <a:rPr lang="en-US" dirty="0"/>
              <a:t>Chemicals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555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A014C-34C3-472A-8593-58073E9B2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1000"/>
              </a:spcAft>
              <a:defRPr/>
            </a:pPr>
            <a:r>
              <a:rPr lang="en-US" altLang="en-US" sz="4400" dirty="0">
                <a:solidFill>
                  <a:srgbClr val="00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B6351-610B-4B15-B15E-6C92BA851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7924800" cy="46293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Systems</a:t>
            </a:r>
          </a:p>
          <a:p>
            <a:r>
              <a:rPr lang="en-US" dirty="0"/>
              <a:t>We put all the security system requirements in one attachment, PACS, IDS, VASS, Testing Maintenance and aligned with PLs</a:t>
            </a:r>
          </a:p>
          <a:p>
            <a:pPr marL="0" indent="0">
              <a:buNone/>
            </a:pPr>
            <a:r>
              <a:rPr lang="en-US" u="sng" dirty="0"/>
              <a:t>Definitions</a:t>
            </a:r>
          </a:p>
          <a:p>
            <a:r>
              <a:rPr lang="en-US" dirty="0"/>
              <a:t>Defined terms not previously used </a:t>
            </a:r>
          </a:p>
        </p:txBody>
      </p:sp>
    </p:spTree>
    <p:extLst>
      <p:ext uri="{BB962C8B-B14F-4D97-AF65-F5344CB8AC3E}">
        <p14:creationId xmlns:p14="http://schemas.microsoft.com/office/powerpoint/2010/main" val="2428372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C2464-EC97-4B5B-907C-22573D979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Ongoing PPS Policy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AA550-B36F-4FEE-A5E4-30F42B334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57400"/>
            <a:ext cx="7924800" cy="4190999"/>
          </a:xfrm>
        </p:spPr>
        <p:txBody>
          <a:bodyPr/>
          <a:lstStyle/>
          <a:p>
            <a:r>
              <a:rPr lang="en-US" dirty="0"/>
              <a:t>Physical Protection System Policy Panel (</a:t>
            </a:r>
            <a:r>
              <a:rPr lang="en-US" b="1" dirty="0"/>
              <a:t>PPSPP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Kick off was in January 2022, next meeting 04/25</a:t>
            </a:r>
          </a:p>
          <a:p>
            <a:endParaRPr lang="en-US" dirty="0"/>
          </a:p>
          <a:p>
            <a:r>
              <a:rPr lang="en-US" dirty="0"/>
              <a:t>Systems Testing Working Group (</a:t>
            </a:r>
            <a:r>
              <a:rPr lang="en-US" b="1" dirty="0"/>
              <a:t>STWG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Systems performance testing etc.</a:t>
            </a:r>
          </a:p>
        </p:txBody>
      </p:sp>
    </p:spTree>
    <p:extLst>
      <p:ext uri="{BB962C8B-B14F-4D97-AF65-F5344CB8AC3E}">
        <p14:creationId xmlns:p14="http://schemas.microsoft.com/office/powerpoint/2010/main" val="1723363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A2F3A-0808-491A-A8AE-8838D0F80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685800"/>
            <a:ext cx="6991350" cy="655638"/>
          </a:xfrm>
        </p:spPr>
        <p:txBody>
          <a:bodyPr>
            <a:normAutofit fontScale="90000"/>
          </a:bodyPr>
          <a:lstStyle/>
          <a:p>
            <a:r>
              <a:rPr lang="en-US" dirty="0"/>
              <a:t>EHSS-51 Physical Protection</a:t>
            </a:r>
            <a:br>
              <a:rPr lang="en-US" dirty="0"/>
            </a:br>
            <a:r>
              <a:rPr lang="en-US" dirty="0"/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0E6CF-2D3F-4F20-B7AC-3700B629A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0005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Dave Golden, Security Specialist</a:t>
            </a:r>
          </a:p>
          <a:p>
            <a:pPr marL="400050" lvl="1" indent="0">
              <a:buNone/>
            </a:pPr>
            <a:r>
              <a:rPr lang="en-US" dirty="0" err="1">
                <a:hlinkClick r:id="rId2"/>
              </a:rPr>
              <a:t>David.Golden@Hq.DOE.Gov</a:t>
            </a:r>
            <a:r>
              <a:rPr lang="en-US" dirty="0"/>
              <a:t>  301-903-8290</a:t>
            </a:r>
          </a:p>
          <a:p>
            <a:pPr marL="40005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Todd Jones, Security Specialist Contractor</a:t>
            </a:r>
          </a:p>
          <a:p>
            <a:pPr marL="400050" lvl="1" indent="0">
              <a:buNone/>
            </a:pPr>
            <a:r>
              <a:rPr lang="en-US" dirty="0" err="1">
                <a:hlinkClick r:id="rId3"/>
              </a:rPr>
              <a:t>Todd.Jones@Hq.DOE.Gov</a:t>
            </a:r>
            <a:r>
              <a:rPr lang="en-US" dirty="0"/>
              <a:t>  301-903-0948</a:t>
            </a:r>
          </a:p>
          <a:p>
            <a:pPr marL="0" indent="0">
              <a:buNone/>
            </a:pPr>
            <a:endParaRPr lang="en-US" dirty="0"/>
          </a:p>
          <a:p>
            <a:pPr marL="4000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357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3657C-535F-4EBA-82D3-8C725BE85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28956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5400" dirty="0"/>
              <a:t>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76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99199-7CB2-46F7-9B65-F88D07227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Briefing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0A780-5D69-4CC2-BC27-CF0859724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57400"/>
            <a:ext cx="7924800" cy="4038599"/>
          </a:xfrm>
        </p:spPr>
        <p:txBody>
          <a:bodyPr>
            <a:normAutofit/>
          </a:bodyPr>
          <a:lstStyle/>
          <a:p>
            <a:r>
              <a:rPr lang="en-US" dirty="0"/>
              <a:t>Order Development</a:t>
            </a:r>
          </a:p>
          <a:p>
            <a:r>
              <a:rPr lang="en-US" dirty="0"/>
              <a:t>IPT Membership</a:t>
            </a:r>
          </a:p>
          <a:p>
            <a:r>
              <a:rPr lang="en-US" dirty="0"/>
              <a:t>Major Changes in Requirements</a:t>
            </a:r>
          </a:p>
          <a:p>
            <a:r>
              <a:rPr lang="en-US" dirty="0"/>
              <a:t>On-going Physical Protection Policy Activities</a:t>
            </a:r>
          </a:p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440904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Order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7924800" cy="4648199"/>
          </a:xfrm>
        </p:spPr>
        <p:txBody>
          <a:bodyPr>
            <a:normAutofit/>
          </a:bodyPr>
          <a:lstStyle/>
          <a:p>
            <a:r>
              <a:rPr lang="en-US" dirty="0"/>
              <a:t>Integrated Project Team established </a:t>
            </a:r>
            <a:r>
              <a:rPr lang="en-US" b="1" dirty="0"/>
              <a:t>in accordance with DOE O 251.1D</a:t>
            </a:r>
            <a:r>
              <a:rPr lang="en-US" dirty="0"/>
              <a:t>, </a:t>
            </a:r>
            <a:r>
              <a:rPr lang="en-US" i="1" dirty="0"/>
              <a:t>Departmental Directives Program</a:t>
            </a:r>
          </a:p>
          <a:p>
            <a:r>
              <a:rPr lang="en-US" dirty="0"/>
              <a:t>Consisted of </a:t>
            </a:r>
            <a:r>
              <a:rPr lang="en-US" b="1" dirty="0"/>
              <a:t>Federal and Contractor Subject Matter Experts</a:t>
            </a:r>
            <a:r>
              <a:rPr lang="en-US" dirty="0"/>
              <a:t> from throughout the Department</a:t>
            </a:r>
          </a:p>
          <a:p>
            <a:r>
              <a:rPr lang="en-US" dirty="0"/>
              <a:t>Kick Off Meeting held in </a:t>
            </a:r>
            <a:r>
              <a:rPr lang="en-US" b="1" dirty="0"/>
              <a:t>June 2019</a:t>
            </a:r>
          </a:p>
          <a:p>
            <a:r>
              <a:rPr lang="en-US" dirty="0"/>
              <a:t>IPT met regularly for </a:t>
            </a:r>
            <a:r>
              <a:rPr lang="en-US" b="1" dirty="0"/>
              <a:t>over two years</a:t>
            </a:r>
          </a:p>
        </p:txBody>
      </p:sp>
    </p:spTree>
    <p:extLst>
      <p:ext uri="{BB962C8B-B14F-4D97-AF65-F5344CB8AC3E}">
        <p14:creationId xmlns:p14="http://schemas.microsoft.com/office/powerpoint/2010/main" val="1759411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Order Development </a:t>
            </a:r>
            <a:r>
              <a:rPr lang="en-US" sz="2700" dirty="0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7055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IPT received </a:t>
            </a:r>
            <a:r>
              <a:rPr lang="en-US" b="1" dirty="0"/>
              <a:t>over 2500 comments </a:t>
            </a:r>
            <a:r>
              <a:rPr lang="en-US" dirty="0"/>
              <a:t>on the draft order during 4 review periods</a:t>
            </a:r>
          </a:p>
          <a:p>
            <a:pPr lvl="1"/>
            <a:r>
              <a:rPr lang="en-US" dirty="0"/>
              <a:t>Pre-RevCom</a:t>
            </a:r>
          </a:p>
          <a:p>
            <a:pPr lvl="1"/>
            <a:r>
              <a:rPr lang="en-US" dirty="0"/>
              <a:t>RevCom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DRB Review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DRB Review</a:t>
            </a:r>
          </a:p>
          <a:p>
            <a:r>
              <a:rPr lang="en-US" dirty="0"/>
              <a:t>Most </a:t>
            </a:r>
            <a:r>
              <a:rPr lang="en-US" b="1" dirty="0"/>
              <a:t>comments were accepted </a:t>
            </a:r>
            <a:r>
              <a:rPr lang="en-US" dirty="0"/>
              <a:t>or accepted with modifications</a:t>
            </a:r>
          </a:p>
          <a:p>
            <a:r>
              <a:rPr lang="en-US" dirty="0"/>
              <a:t>Approved by the Deputy Secretary on </a:t>
            </a:r>
            <a:r>
              <a:rPr lang="en-US" b="1" dirty="0"/>
              <a:t>August 30, 2021</a:t>
            </a:r>
          </a:p>
        </p:txBody>
      </p:sp>
    </p:spTree>
    <p:extLst>
      <p:ext uri="{BB962C8B-B14F-4D97-AF65-F5344CB8AC3E}">
        <p14:creationId xmlns:p14="http://schemas.microsoft.com/office/powerpoint/2010/main" val="937205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Requirements Drivers</a:t>
            </a:r>
            <a:endParaRPr lang="en-US" sz="27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66D4E4F-6003-4FCF-9187-C6F1BDBFB0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205184"/>
              </p:ext>
            </p:extLst>
          </p:nvPr>
        </p:nvGraphicFramePr>
        <p:xfrm>
          <a:off x="609600" y="1295400"/>
          <a:ext cx="7924800" cy="4973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44790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EC8D0-A8D8-4246-A0AE-65D5C28FA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IPT Membership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01F87E-4241-4F31-8596-FFC9F38CC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781762"/>
          </a:xfrm>
        </p:spPr>
        <p:txBody>
          <a:bodyPr>
            <a:normAutofit/>
          </a:bodyPr>
          <a:lstStyle/>
          <a:p>
            <a:pPr marL="57150" marR="10560" indent="0" algn="ctr">
              <a:buNone/>
            </a:pPr>
            <a:r>
              <a:rPr lang="en-US" sz="1600" b="1" i="0" u="none" strike="noStrike" baseline="0" dirty="0">
                <a:latin typeface="Calibri" panose="020F0502020204030204" pitchFamily="34" charset="0"/>
              </a:rPr>
              <a:t>Member					Email			Phone	</a:t>
            </a:r>
            <a:endParaRPr lang="en-US" sz="500" b="0" i="0" u="none" strike="noStrike" baseline="0" dirty="0">
              <a:latin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1200" i="0" u="none" strike="noStrike" baseline="0" dirty="0">
                <a:latin typeface="Calibri" panose="020F0502020204030204" pitchFamily="34" charset="0"/>
              </a:rPr>
              <a:t>Dave Golden</a:t>
            </a:r>
            <a:r>
              <a:rPr lang="en-US" sz="1200" b="1" i="0" u="none" strike="noStrike" baseline="0" dirty="0">
                <a:latin typeface="Calibri" panose="020F0502020204030204" pitchFamily="34" charset="0"/>
              </a:rPr>
              <a:t>	</a:t>
            </a:r>
            <a:r>
              <a:rPr lang="en-US" sz="1200" dirty="0">
                <a:latin typeface="Calibri" panose="020F0502020204030204" pitchFamily="34" charset="0"/>
              </a:rPr>
              <a:t>EHSS</a:t>
            </a:r>
            <a:r>
              <a:rPr lang="en-US" sz="1200" b="0" i="0" u="none" strike="noStrike" baseline="0" dirty="0">
                <a:latin typeface="Calibri" panose="020F0502020204030204" pitchFamily="34" charset="0"/>
              </a:rPr>
              <a:t>-51			</a:t>
            </a:r>
            <a:r>
              <a:rPr lang="en-US" sz="1200" b="0" i="0" u="sng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3"/>
              </a:rPr>
              <a:t>david.golden@hq.doe.gov</a:t>
            </a:r>
            <a:r>
              <a:rPr lang="en-US" sz="1200" b="0" i="0" u="none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3"/>
              </a:rPr>
              <a:t>		301-903-8290	</a:t>
            </a:r>
            <a:endParaRPr lang="en-US" sz="100" b="0" i="0" u="none" strike="noStrike" baseline="0" dirty="0">
              <a:solidFill>
                <a:srgbClr val="0562C1"/>
              </a:solidFill>
              <a:latin typeface="Times New Roman" panose="02020603050405020304" pitchFamily="18" charset="0"/>
              <a:hlinkClick r:id="rId3"/>
            </a:endParaRPr>
          </a:p>
          <a:p>
            <a:pPr marL="457200" lvl="1" indent="0">
              <a:buNone/>
            </a:pPr>
            <a:r>
              <a:rPr lang="en-US" sz="1200" i="0" u="none" strike="noStrike" baseline="0" dirty="0">
                <a:latin typeface="Calibri" panose="020F0502020204030204" pitchFamily="34" charset="0"/>
              </a:rPr>
              <a:t>Chuck Robell</a:t>
            </a:r>
            <a:r>
              <a:rPr lang="en-US" sz="1200" b="1" i="0" u="none" strike="noStrike" baseline="0" dirty="0">
                <a:latin typeface="Calibri" panose="020F0502020204030204" pitchFamily="34" charset="0"/>
              </a:rPr>
              <a:t>	</a:t>
            </a:r>
            <a:r>
              <a:rPr lang="en-US" sz="1200" b="0" i="0" u="none" strike="noStrike" baseline="0" dirty="0">
                <a:latin typeface="Calibri" panose="020F0502020204030204" pitchFamily="34" charset="0"/>
              </a:rPr>
              <a:t>NA-71			</a:t>
            </a:r>
            <a:r>
              <a:rPr lang="en-US" sz="1200" b="0" i="0" u="sng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4"/>
              </a:rPr>
              <a:t>charles.robell@nnsa.doe.gov	</a:t>
            </a:r>
            <a:r>
              <a:rPr lang="en-US" sz="1200" b="0" i="0" u="none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4"/>
              </a:rPr>
              <a:t>	202-586-0802	</a:t>
            </a:r>
            <a:endParaRPr lang="en-US" sz="100" b="0" i="0" u="none" strike="noStrike" baseline="0" dirty="0">
              <a:solidFill>
                <a:srgbClr val="0562C1"/>
              </a:solidFill>
              <a:latin typeface="Times New Roman" panose="02020603050405020304" pitchFamily="18" charset="0"/>
              <a:hlinkClick r:id="rId4"/>
            </a:endParaRPr>
          </a:p>
          <a:p>
            <a:endParaRPr lang="en-US" sz="100" b="0" i="0" u="none" strike="noStrike" baseline="0" dirty="0">
              <a:latin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1200" b="0" i="0" u="none" strike="noStrike" baseline="0" dirty="0">
                <a:latin typeface="Calibri" panose="020F0502020204030204" pitchFamily="34" charset="0"/>
              </a:rPr>
              <a:t>Neil Arthurs	BPA			</a:t>
            </a:r>
            <a:r>
              <a:rPr lang="en-US" sz="1200" b="0" i="0" u="sng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5"/>
              </a:rPr>
              <a:t>nearthurs@bpa.gov</a:t>
            </a:r>
            <a:r>
              <a:rPr lang="en-US" sz="1200" b="0" i="0" u="none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5"/>
              </a:rPr>
              <a:t>		360-418-8260	</a:t>
            </a:r>
            <a:endParaRPr lang="en-US" sz="100" b="0" i="0" u="none" strike="noStrike" baseline="0" dirty="0">
              <a:solidFill>
                <a:srgbClr val="0562C1"/>
              </a:solidFill>
              <a:latin typeface="Times New Roman" panose="02020603050405020304" pitchFamily="18" charset="0"/>
              <a:hlinkClick r:id="rId5"/>
            </a:endParaRPr>
          </a:p>
          <a:p>
            <a:pPr marL="457200" lvl="1" indent="0">
              <a:buNone/>
            </a:pPr>
            <a:r>
              <a:rPr lang="nl-NL" sz="1200" b="0" i="0" u="none" strike="noStrike" baseline="0" dirty="0">
                <a:latin typeface="Calibri" panose="020F0502020204030204" pitchFamily="34" charset="0"/>
              </a:rPr>
              <a:t>Dee Brown	NE-ID			</a:t>
            </a:r>
            <a:r>
              <a:rPr lang="nl-NL" sz="1200" b="0" i="0" u="sng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6"/>
              </a:rPr>
              <a:t>brownda@id.doe.gov</a:t>
            </a:r>
            <a:r>
              <a:rPr lang="nl-NL" sz="1200" b="0" i="0" u="none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6"/>
              </a:rPr>
              <a:t>		208-526-1226	</a:t>
            </a:r>
            <a:endParaRPr lang="nl-NL" sz="100" b="0" i="0" u="none" strike="noStrike" baseline="0" dirty="0">
              <a:solidFill>
                <a:srgbClr val="0562C1"/>
              </a:solidFill>
              <a:latin typeface="Times New Roman" panose="02020603050405020304" pitchFamily="18" charset="0"/>
              <a:hlinkClick r:id="rId6"/>
            </a:endParaRPr>
          </a:p>
          <a:p>
            <a:pPr marL="457200" lvl="1" indent="0">
              <a:buNone/>
            </a:pPr>
            <a:r>
              <a:rPr lang="en-US" sz="1200" b="0" i="0" u="none" strike="noStrike" baseline="0" dirty="0">
                <a:latin typeface="Calibri" panose="020F0502020204030204" pitchFamily="34" charset="0"/>
              </a:rPr>
              <a:t>Mary Dixon	FE-42			</a:t>
            </a:r>
            <a:r>
              <a:rPr lang="en-US" sz="1200" b="0" i="0" u="sng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7"/>
              </a:rPr>
              <a:t>mary.dixon@hq.doe.gov</a:t>
            </a:r>
            <a:r>
              <a:rPr lang="en-US" sz="1200" b="0" i="0" u="none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7"/>
              </a:rPr>
              <a:t>		202-586-9353	</a:t>
            </a:r>
            <a:endParaRPr lang="en-US" sz="100" b="0" i="0" u="none" strike="noStrike" baseline="0" dirty="0">
              <a:solidFill>
                <a:srgbClr val="0562C1"/>
              </a:solidFill>
              <a:latin typeface="Times New Roman" panose="02020603050405020304" pitchFamily="18" charset="0"/>
              <a:hlinkClick r:id="rId7"/>
            </a:endParaRPr>
          </a:p>
          <a:p>
            <a:pPr marL="457200" lvl="1" indent="0">
              <a:buNone/>
            </a:pPr>
            <a:r>
              <a:rPr lang="en-US" sz="1200" b="0" i="0" u="none" strike="noStrike" baseline="0" dirty="0">
                <a:latin typeface="Calibri" panose="020F0502020204030204" pitchFamily="34" charset="0"/>
              </a:rPr>
              <a:t>Earl Hicks	SC-31 (and FMC)		</a:t>
            </a:r>
            <a:r>
              <a:rPr lang="en-US" sz="1200" b="0" i="0" u="sng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8"/>
              </a:rPr>
              <a:t>earl.hicks@science.doe.gov</a:t>
            </a:r>
            <a:r>
              <a:rPr lang="en-US" sz="1200" b="0" i="0" u="none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8"/>
              </a:rPr>
              <a:t>		301-903-0334	</a:t>
            </a:r>
            <a:endParaRPr lang="en-US" sz="100" b="0" i="0" u="none" strike="noStrike" baseline="0" dirty="0">
              <a:solidFill>
                <a:srgbClr val="0562C1"/>
              </a:solidFill>
              <a:latin typeface="Times New Roman" panose="02020603050405020304" pitchFamily="18" charset="0"/>
              <a:hlinkClick r:id="rId8"/>
            </a:endParaRPr>
          </a:p>
          <a:p>
            <a:pPr marL="0" indent="0">
              <a:buNone/>
            </a:pPr>
            <a:r>
              <a:rPr lang="en-US" sz="1200" dirty="0">
                <a:latin typeface="Calibri" panose="020F0502020204030204" pitchFamily="34" charset="0"/>
              </a:rPr>
              <a:t>             </a:t>
            </a:r>
            <a:r>
              <a:rPr lang="en-US" sz="1200" b="0" i="0" u="none" strike="noStrike" baseline="0" dirty="0">
                <a:latin typeface="Calibri" panose="020F0502020204030204" pitchFamily="34" charset="0"/>
              </a:rPr>
              <a:t>Bruce Hiltbrand	NE/Idaho National Laboratory	</a:t>
            </a:r>
            <a:r>
              <a:rPr lang="en-US" sz="1200" b="0" i="0" u="sng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9"/>
              </a:rPr>
              <a:t>bruce.hiltbrand@inl.gov</a:t>
            </a:r>
            <a:r>
              <a:rPr lang="en-US" sz="1200" b="0" i="0" u="none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9"/>
              </a:rPr>
              <a:t>		208-526-4806	</a:t>
            </a:r>
            <a:endParaRPr lang="en-US" sz="100" b="0" i="0" u="none" strike="noStrike" baseline="0" dirty="0">
              <a:solidFill>
                <a:srgbClr val="0562C1"/>
              </a:solidFill>
              <a:latin typeface="Times New Roman" panose="02020603050405020304" pitchFamily="18" charset="0"/>
              <a:hlinkClick r:id="rId9"/>
            </a:endParaRPr>
          </a:p>
          <a:p>
            <a:pPr marL="457200" lvl="1" indent="0">
              <a:buNone/>
            </a:pPr>
            <a:r>
              <a:rPr lang="en-US" sz="1200" b="0" i="0" u="none" strike="noStrike" baseline="0" dirty="0">
                <a:latin typeface="Calibri" panose="020F0502020204030204" pitchFamily="34" charset="0"/>
              </a:rPr>
              <a:t>Del Kellogg	NNSA/Pantex			</a:t>
            </a:r>
            <a:r>
              <a:rPr lang="en-US" sz="1200" b="0" i="0" u="sng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10"/>
              </a:rPr>
              <a:t>del.kellogg@npo.doe.gov</a:t>
            </a:r>
            <a:r>
              <a:rPr lang="en-US" sz="1200" b="0" i="0" u="none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10"/>
              </a:rPr>
              <a:t>		806-477-3149	</a:t>
            </a:r>
            <a:endParaRPr lang="en-US" sz="100" b="0" i="0" u="none" strike="noStrike" baseline="0" dirty="0">
              <a:solidFill>
                <a:srgbClr val="0562C1"/>
              </a:solidFill>
              <a:latin typeface="Times New Roman" panose="02020603050405020304" pitchFamily="18" charset="0"/>
              <a:hlinkClick r:id="rId10"/>
            </a:endParaRPr>
          </a:p>
          <a:p>
            <a:pPr marL="0" indent="0">
              <a:buNone/>
            </a:pPr>
            <a:r>
              <a:rPr lang="es-ES" sz="1200" b="0" i="0" u="none" strike="noStrike" baseline="0" dirty="0">
                <a:latin typeface="Calibri" panose="020F0502020204030204" pitchFamily="34" charset="0"/>
              </a:rPr>
              <a:t>             Jeff McClure	EA-22			</a:t>
            </a:r>
            <a:r>
              <a:rPr lang="es-ES" sz="1200" u="sng" dirty="0">
                <a:solidFill>
                  <a:srgbClr val="0562C1"/>
                </a:solidFill>
                <a:latin typeface="Calibri" panose="020F0502020204030204" pitchFamily="34" charset="0"/>
              </a:rPr>
              <a:t>Jeff.McClure@hq.doe.gov</a:t>
            </a:r>
            <a:r>
              <a:rPr lang="es-ES" sz="1200" dirty="0">
                <a:solidFill>
                  <a:srgbClr val="0562C1"/>
                </a:solidFill>
                <a:latin typeface="Calibri" panose="020F0502020204030204" pitchFamily="34" charset="0"/>
              </a:rPr>
              <a:t>		301-903-3379	</a:t>
            </a:r>
            <a:endParaRPr lang="es-ES" sz="100" dirty="0">
              <a:solidFill>
                <a:srgbClr val="0562C1"/>
              </a:solidFill>
              <a:latin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nn-NO" sz="1200" b="0" i="0" u="none" strike="noStrike" baseline="0" dirty="0">
                <a:latin typeface="Calibri" panose="020F0502020204030204" pitchFamily="34" charset="0"/>
              </a:rPr>
              <a:t>Shane Preston	NNSA/LLNL			</a:t>
            </a:r>
            <a:r>
              <a:rPr lang="nn-NO" sz="1200" b="0" i="0" u="sng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11"/>
              </a:rPr>
              <a:t>preston13@llnl.go</a:t>
            </a:r>
            <a:r>
              <a:rPr lang="nn-NO" sz="1200" b="0" i="0" u="none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11"/>
              </a:rPr>
              <a:t>v		925-422-1600	</a:t>
            </a:r>
            <a:endParaRPr lang="nn-NO" sz="100" b="0" i="0" u="none" strike="noStrike" baseline="0" dirty="0">
              <a:solidFill>
                <a:srgbClr val="0562C1"/>
              </a:solidFill>
              <a:latin typeface="Times New Roman" panose="02020603050405020304" pitchFamily="18" charset="0"/>
              <a:hlinkClick r:id="rId11"/>
            </a:endParaRPr>
          </a:p>
          <a:p>
            <a:pPr marL="457200" lvl="1" indent="0">
              <a:buNone/>
            </a:pPr>
            <a:r>
              <a:rPr lang="fr-FR" sz="1200" b="0" i="0" u="none" strike="noStrike" baseline="0" dirty="0">
                <a:latin typeface="Calibri" panose="020F0502020204030204" pitchFamily="34" charset="0"/>
              </a:rPr>
              <a:t>James </a:t>
            </a:r>
            <a:r>
              <a:rPr lang="fr-FR" sz="1200" b="0" i="0" u="none" strike="noStrike" baseline="0" dirty="0" err="1">
                <a:latin typeface="Calibri" panose="020F0502020204030204" pitchFamily="34" charset="0"/>
              </a:rPr>
              <a:t>Parvin</a:t>
            </a:r>
            <a:r>
              <a:rPr lang="fr-FR" sz="1200" b="0" i="0" u="none" strike="noStrike" baseline="0" dirty="0">
                <a:latin typeface="Calibri" panose="020F0502020204030204" pitchFamily="34" charset="0"/>
              </a:rPr>
              <a:t>	SWPA			</a:t>
            </a:r>
            <a:r>
              <a:rPr lang="fr-FR" sz="1200" b="0" i="0" u="sng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12"/>
              </a:rPr>
              <a:t>james.parvin@swpa.gov</a:t>
            </a:r>
            <a:r>
              <a:rPr lang="fr-FR" sz="1200" b="0" i="0" u="none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12"/>
              </a:rPr>
              <a:t>		918-595-6741	</a:t>
            </a:r>
            <a:endParaRPr lang="fr-FR" sz="100" b="0" i="0" u="none" strike="noStrike" baseline="0" dirty="0">
              <a:solidFill>
                <a:srgbClr val="0562C1"/>
              </a:solidFill>
              <a:latin typeface="Times New Roman" panose="02020603050405020304" pitchFamily="18" charset="0"/>
              <a:hlinkClick r:id="rId12"/>
            </a:endParaRPr>
          </a:p>
          <a:p>
            <a:pPr marL="457200" lvl="1" indent="0">
              <a:buNone/>
            </a:pPr>
            <a:r>
              <a:rPr lang="sv-SE" sz="1200" b="0" i="0" u="none" strike="noStrike" baseline="0" dirty="0">
                <a:latin typeface="Calibri" panose="020F0502020204030204" pitchFamily="34" charset="0"/>
              </a:rPr>
              <a:t>Matt Pincock	</a:t>
            </a:r>
            <a:r>
              <a:rPr lang="sv-SE" sz="1200" dirty="0">
                <a:latin typeface="Calibri" panose="020F0502020204030204" pitchFamily="34" charset="0"/>
              </a:rPr>
              <a:t>EHSS</a:t>
            </a:r>
            <a:r>
              <a:rPr lang="sv-SE" sz="1200" b="0" i="0" u="none" strike="noStrike" baseline="0" dirty="0">
                <a:latin typeface="Calibri" panose="020F0502020204030204" pitchFamily="34" charset="0"/>
              </a:rPr>
              <a:t>-52/PNNL			</a:t>
            </a:r>
            <a:r>
              <a:rPr lang="sv-SE" sz="1200" b="0" i="0" u="sng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13"/>
              </a:rPr>
              <a:t>matt.pincock@hq.doe.gov</a:t>
            </a:r>
            <a:r>
              <a:rPr lang="sv-SE" sz="1200" b="0" i="0" u="none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13"/>
              </a:rPr>
              <a:t>		208-403-7256	</a:t>
            </a:r>
            <a:endParaRPr lang="sv-SE" sz="100" b="0" i="0" u="none" strike="noStrike" baseline="0" dirty="0">
              <a:solidFill>
                <a:srgbClr val="0562C1"/>
              </a:solidFill>
              <a:latin typeface="Times New Roman" panose="02020603050405020304" pitchFamily="18" charset="0"/>
              <a:hlinkClick r:id="rId13"/>
            </a:endParaRPr>
          </a:p>
          <a:p>
            <a:pPr marL="457200" lvl="1" indent="0">
              <a:buNone/>
            </a:pPr>
            <a:r>
              <a:rPr lang="en-US" sz="1200" b="0" i="0" u="none" strike="noStrike" baseline="0" dirty="0">
                <a:latin typeface="Calibri" panose="020F0502020204030204" pitchFamily="34" charset="0"/>
              </a:rPr>
              <a:t>Greg Sahd	EM/Carlsbad Field Office (WIPP)	</a:t>
            </a:r>
            <a:r>
              <a:rPr lang="en-US" sz="1200" b="0" i="0" u="sng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14"/>
              </a:rPr>
              <a:t>greg.sahd@cbfo.doe.gov</a:t>
            </a:r>
            <a:r>
              <a:rPr lang="en-US" sz="1200" b="0" i="0" u="none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14"/>
              </a:rPr>
              <a:t>		575-234-7352	</a:t>
            </a:r>
            <a:endParaRPr lang="en-US" sz="100" b="0" i="0" u="none" strike="noStrike" baseline="0" dirty="0">
              <a:solidFill>
                <a:srgbClr val="0562C1"/>
              </a:solidFill>
              <a:latin typeface="Times New Roman" panose="02020603050405020304" pitchFamily="18" charset="0"/>
              <a:hlinkClick r:id="rId14"/>
            </a:endParaRPr>
          </a:p>
          <a:p>
            <a:pPr marL="457200" lvl="1" indent="0">
              <a:buNone/>
            </a:pPr>
            <a:r>
              <a:rPr lang="en-US" sz="1200" b="0" i="0" u="none" strike="noStrike" baseline="0" dirty="0">
                <a:latin typeface="Calibri" panose="020F0502020204030204" pitchFamily="34" charset="0"/>
              </a:rPr>
              <a:t>Nathan Vaichus	NE-32			</a:t>
            </a:r>
            <a:r>
              <a:rPr lang="en-US" sz="1200" b="0" i="0" u="sng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15"/>
              </a:rPr>
              <a:t>nathan.vaichus@nuclear.energy.gov</a:t>
            </a:r>
            <a:r>
              <a:rPr lang="en-US" sz="1200" b="0" i="0" u="none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15"/>
              </a:rPr>
              <a:t>	301-903-1955	</a:t>
            </a:r>
            <a:endParaRPr lang="en-US" sz="100" b="0" i="0" u="none" strike="noStrike" baseline="0" dirty="0">
              <a:solidFill>
                <a:srgbClr val="0562C1"/>
              </a:solidFill>
              <a:latin typeface="Times New Roman" panose="02020603050405020304" pitchFamily="18" charset="0"/>
              <a:hlinkClick r:id="rId15"/>
            </a:endParaRPr>
          </a:p>
          <a:p>
            <a:pPr marL="457200" lvl="1" indent="0">
              <a:buNone/>
            </a:pPr>
            <a:r>
              <a:rPr lang="pt-BR" sz="1200" b="0" i="0" u="none" strike="noStrike" baseline="0" dirty="0">
                <a:latin typeface="Calibri" panose="020F0502020204030204" pitchFamily="34" charset="0"/>
              </a:rPr>
              <a:t>Luis “Toby” Velasquez	NA-Sandia Field Office		</a:t>
            </a:r>
            <a:r>
              <a:rPr lang="pt-BR" sz="1200" b="0" i="0" u="sng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16"/>
              </a:rPr>
              <a:t>luis.velasquez@nnsa.doe.gov</a:t>
            </a:r>
            <a:r>
              <a:rPr lang="pt-BR" sz="1200" b="0" i="0" u="none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16"/>
              </a:rPr>
              <a:t>		505-845-4630	</a:t>
            </a:r>
            <a:endParaRPr lang="pt-BR" sz="100" b="0" i="0" u="none" strike="noStrike" baseline="0" dirty="0">
              <a:solidFill>
                <a:srgbClr val="0562C1"/>
              </a:solidFill>
              <a:latin typeface="Times New Roman" panose="02020603050405020304" pitchFamily="18" charset="0"/>
              <a:hlinkClick r:id="rId16"/>
            </a:endParaRPr>
          </a:p>
          <a:p>
            <a:pPr marL="457200" lvl="1" indent="0">
              <a:buNone/>
            </a:pPr>
            <a:r>
              <a:rPr lang="en-US" sz="1200" b="0" i="0" u="none" strike="noStrike" baseline="0" dirty="0">
                <a:latin typeface="Calibri" panose="020F0502020204030204" pitchFamily="34" charset="0"/>
              </a:rPr>
              <a:t>Jaime Kirchue	WAPA			</a:t>
            </a:r>
            <a:r>
              <a:rPr lang="en-US" sz="1200" b="0" i="0" u="sng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17"/>
              </a:rPr>
              <a:t>kirchue@wapa.gov  </a:t>
            </a:r>
            <a:r>
              <a:rPr lang="en-US" sz="1200" b="0" i="0" u="none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17"/>
              </a:rPr>
              <a:t>		720-962-7311	</a:t>
            </a:r>
            <a:endParaRPr lang="en-US" sz="100" b="0" i="0" u="none" strike="noStrike" baseline="0" dirty="0">
              <a:solidFill>
                <a:srgbClr val="0562C1"/>
              </a:solidFill>
              <a:latin typeface="Times New Roman" panose="02020603050405020304" pitchFamily="18" charset="0"/>
              <a:hlinkClick r:id="rId17"/>
            </a:endParaRPr>
          </a:p>
          <a:p>
            <a:pPr marL="457200" lvl="1" indent="0">
              <a:buNone/>
            </a:pPr>
            <a:r>
              <a:rPr lang="nl-NL" sz="1200" b="0" i="0" u="none" strike="noStrike" baseline="0" dirty="0">
                <a:latin typeface="Calibri" panose="020F0502020204030204" pitchFamily="34" charset="0"/>
              </a:rPr>
              <a:t>Aaron Wisener	EM-3.114			</a:t>
            </a:r>
            <a:r>
              <a:rPr lang="nl-NL" sz="1200" b="0" i="0" u="sng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18"/>
              </a:rPr>
              <a:t>aaron.wisener@em.doe.gov</a:t>
            </a:r>
            <a:r>
              <a:rPr lang="nl-NL" sz="1200" b="0" i="0" u="none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18"/>
              </a:rPr>
              <a:t>		202-527-4080	</a:t>
            </a:r>
            <a:endParaRPr lang="nl-NL" sz="100" b="0" i="0" u="none" strike="noStrike" baseline="0" dirty="0">
              <a:solidFill>
                <a:srgbClr val="0562C1"/>
              </a:solidFill>
              <a:latin typeface="Times New Roman" panose="02020603050405020304" pitchFamily="18" charset="0"/>
              <a:hlinkClick r:id="rId18"/>
            </a:endParaRPr>
          </a:p>
          <a:p>
            <a:pPr marL="0" indent="0">
              <a:buNone/>
            </a:pPr>
            <a:r>
              <a:rPr lang="en-US" sz="1200" b="0" i="0" u="none" strike="noStrike" baseline="0" dirty="0">
                <a:latin typeface="Times New Roman" panose="02020603050405020304" pitchFamily="18" charset="0"/>
              </a:rPr>
              <a:t>	</a:t>
            </a:r>
            <a:endParaRPr lang="en-US" sz="100" b="0" i="0" u="none" strike="noStrike" baseline="0" dirty="0">
              <a:latin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it-IT" sz="1200" b="0" i="0" u="none" strike="noStrike" baseline="0" dirty="0">
                <a:latin typeface="Calibri" panose="020F0502020204030204" pitchFamily="34" charset="0"/>
              </a:rPr>
              <a:t>Rachel Mack	MA; Directives			</a:t>
            </a:r>
            <a:r>
              <a:rPr lang="it-IT" sz="1200" b="0" i="0" u="sng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19"/>
              </a:rPr>
              <a:t>rachel.mack@hq.doe.gov</a:t>
            </a:r>
            <a:r>
              <a:rPr lang="it-IT" sz="1200" b="0" i="0" u="none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19"/>
              </a:rPr>
              <a:t>		202-287-6804	</a:t>
            </a:r>
            <a:endParaRPr lang="it-IT" sz="100" b="0" i="0" u="none" strike="noStrike" baseline="0" dirty="0">
              <a:solidFill>
                <a:srgbClr val="0562C1"/>
              </a:solidFill>
              <a:latin typeface="Times New Roman" panose="02020603050405020304" pitchFamily="18" charset="0"/>
              <a:hlinkClick r:id="rId19"/>
            </a:endParaRPr>
          </a:p>
          <a:p>
            <a:pPr marL="0" indent="0">
              <a:buNone/>
            </a:pPr>
            <a:r>
              <a:rPr lang="en-US" sz="1200" b="0" i="0" u="none" strike="noStrike" baseline="0" dirty="0">
                <a:latin typeface="Times New Roman" panose="02020603050405020304" pitchFamily="18" charset="0"/>
              </a:rPr>
              <a:t>				</a:t>
            </a:r>
            <a:endParaRPr lang="en-US" sz="100" b="0" i="0" u="none" strike="noStrike" baseline="0" dirty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9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15943-3EA0-4DEE-AB3C-DB0DED9FE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en-US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 O 473.1A SIGNIFICANT CHANGES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33083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A014C-34C3-472A-8593-58073E9B2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1000"/>
              </a:spcAft>
              <a:defRPr/>
            </a:pPr>
            <a:r>
              <a:rPr lang="en-US" altLang="en-US" sz="4400" dirty="0">
                <a:solidFill>
                  <a:srgbClr val="00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SIGNIFICANT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B6351-610B-4B15-B15E-6C92BA851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57400"/>
            <a:ext cx="7924800" cy="4248361"/>
          </a:xfrm>
        </p:spPr>
        <p:txBody>
          <a:bodyPr>
            <a:normAutofit/>
          </a:bodyPr>
          <a:lstStyle/>
          <a:p>
            <a:r>
              <a:rPr lang="en-US" dirty="0"/>
              <a:t>Aligned 473.1A with the DBT</a:t>
            </a:r>
          </a:p>
          <a:p>
            <a:r>
              <a:rPr lang="en-US" dirty="0"/>
              <a:t>Eliminated Annex 1 </a:t>
            </a:r>
            <a:r>
              <a:rPr lang="en-US" i="1" dirty="0"/>
              <a:t>Safeguards And Security Alarm Management And Control Systems</a:t>
            </a:r>
          </a:p>
          <a:p>
            <a:r>
              <a:rPr lang="en-US" dirty="0"/>
              <a:t>Developed Requirements For PL-5 And PL-6 Assets </a:t>
            </a:r>
          </a:p>
          <a:p>
            <a:r>
              <a:rPr lang="en-US" dirty="0"/>
              <a:t>Incorporated HSPD-12 Requirements For Physical Access Control</a:t>
            </a:r>
          </a:p>
        </p:txBody>
      </p:sp>
    </p:spTree>
    <p:extLst>
      <p:ext uri="{BB962C8B-B14F-4D97-AF65-F5344CB8AC3E}">
        <p14:creationId xmlns:p14="http://schemas.microsoft.com/office/powerpoint/2010/main" val="1830367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A014C-34C3-472A-8593-58073E9B2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1000"/>
              </a:spcAft>
              <a:defRPr/>
            </a:pPr>
            <a:r>
              <a:rPr lang="en-US" altLang="en-US" sz="4400" dirty="0">
                <a:solidFill>
                  <a:srgbClr val="00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B6351-610B-4B15-B15E-6C92BA851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7924800" cy="4629361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Limited Area detection </a:t>
            </a:r>
            <a:r>
              <a:rPr lang="en-US" dirty="0"/>
              <a:t>requirement</a:t>
            </a:r>
          </a:p>
          <a:p>
            <a:pPr lvl="1"/>
            <a:r>
              <a:rPr lang="en-US" b="1" dirty="0"/>
              <a:t>Measures</a:t>
            </a:r>
            <a:r>
              <a:rPr lang="en-US" dirty="0"/>
              <a:t> </a:t>
            </a:r>
            <a:r>
              <a:rPr lang="en-US" b="1" dirty="0"/>
              <a:t>must be implemented </a:t>
            </a:r>
            <a:r>
              <a:rPr lang="en-US" dirty="0"/>
              <a:t>to deter, delay and detect unauthorized access into an LA, </a:t>
            </a:r>
            <a:r>
              <a:rPr lang="en-US" b="1" dirty="0"/>
              <a:t>as documented in the approved SP</a:t>
            </a:r>
            <a:r>
              <a:rPr lang="en-US" dirty="0"/>
              <a:t>.</a:t>
            </a:r>
          </a:p>
          <a:p>
            <a:r>
              <a:rPr lang="en-US" dirty="0"/>
              <a:t>Updated requirement for </a:t>
            </a:r>
            <a:r>
              <a:rPr lang="en-US" b="1" dirty="0"/>
              <a:t>Federal Register Posting </a:t>
            </a:r>
          </a:p>
          <a:p>
            <a:pPr lvl="1"/>
            <a:r>
              <a:rPr lang="en-US" b="1" dirty="0"/>
              <a:t>Described the process and included the link </a:t>
            </a:r>
            <a:r>
              <a:rPr lang="en-US" dirty="0"/>
              <a:t>https://www.archives.gov/federal-register/write.</a:t>
            </a:r>
          </a:p>
          <a:p>
            <a:r>
              <a:rPr lang="en-US" dirty="0"/>
              <a:t>Updated </a:t>
            </a:r>
            <a:r>
              <a:rPr lang="en-US" b="1" dirty="0"/>
              <a:t>lock and key </a:t>
            </a:r>
            <a:r>
              <a:rPr lang="en-US" dirty="0"/>
              <a:t>requirements</a:t>
            </a:r>
          </a:p>
          <a:p>
            <a:r>
              <a:rPr lang="en-US" dirty="0"/>
              <a:t>Updated </a:t>
            </a:r>
            <a:r>
              <a:rPr lang="en-US" b="1" dirty="0"/>
              <a:t>badging</a:t>
            </a:r>
            <a:r>
              <a:rPr lang="en-US" dirty="0"/>
              <a:t> requirements</a:t>
            </a:r>
          </a:p>
        </p:txBody>
      </p:sp>
    </p:spTree>
    <p:extLst>
      <p:ext uri="{BB962C8B-B14F-4D97-AF65-F5344CB8AC3E}">
        <p14:creationId xmlns:p14="http://schemas.microsoft.com/office/powerpoint/2010/main" val="3241775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25756FC81AF488F6C711D74014336" ma:contentTypeVersion="13" ma:contentTypeDescription="Create a new document." ma:contentTypeScope="" ma:versionID="7498096adf70b2ff743a08ad6617e717">
  <xsd:schema xmlns:xsd="http://www.w3.org/2001/XMLSchema" xmlns:xs="http://www.w3.org/2001/XMLSchema" xmlns:p="http://schemas.microsoft.com/office/2006/metadata/properties" xmlns:ns2="ea60b319-9d9b-4050-a2da-fb9886bc818d" xmlns:ns3="696b1dda-5637-4d41-9abe-79af3c04e813" targetNamespace="http://schemas.microsoft.com/office/2006/metadata/properties" ma:root="true" ma:fieldsID="4d3d1a04c4d207925585b3ad0f91c335" ns2:_="" ns3:_="">
    <xsd:import namespace="ea60b319-9d9b-4050-a2da-fb9886bc818d"/>
    <xsd:import namespace="696b1dda-5637-4d41-9abe-79af3c04e8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0b319-9d9b-4050-a2da-fb9886bc8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b1dda-5637-4d41-9abe-79af3c04e8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93E849-AA15-4A89-B493-5300CD93E327}"/>
</file>

<file path=customXml/itemProps2.xml><?xml version="1.0" encoding="utf-8"?>
<ds:datastoreItem xmlns:ds="http://schemas.openxmlformats.org/officeDocument/2006/customXml" ds:itemID="{3DFD971C-8135-4DA1-8B1F-827BF777A638}"/>
</file>

<file path=customXml/itemProps3.xml><?xml version="1.0" encoding="utf-8"?>
<ds:datastoreItem xmlns:ds="http://schemas.openxmlformats.org/officeDocument/2006/customXml" ds:itemID="{13CE2DBC-7170-42F1-8704-D5BE3A15B30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1201</TotalTime>
  <Words>1591</Words>
  <Application>Microsoft Office PowerPoint</Application>
  <PresentationFormat>On-screen Show (4:3)</PresentationFormat>
  <Paragraphs>175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Franklin Gothic Medium</vt:lpstr>
      <vt:lpstr>Times New Roman</vt:lpstr>
      <vt:lpstr>Office Theme</vt:lpstr>
      <vt:lpstr>DOE O 473.1A Physical Protection Program</vt:lpstr>
      <vt:lpstr>Briefing Topics</vt:lpstr>
      <vt:lpstr>Order Development</vt:lpstr>
      <vt:lpstr>Order Development (continued)</vt:lpstr>
      <vt:lpstr>Requirements Drivers</vt:lpstr>
      <vt:lpstr>IPT Membership</vt:lpstr>
      <vt:lpstr>PowerPoint Presentation</vt:lpstr>
      <vt:lpstr>SIGNIFICANT CHANGES</vt:lpstr>
      <vt:lpstr>ADDITIONAL CHANGES</vt:lpstr>
      <vt:lpstr>ADDITIONAL CHANGES</vt:lpstr>
      <vt:lpstr>ADDITIONAL CHANGES</vt:lpstr>
      <vt:lpstr>ADDITIONAL CHANGES</vt:lpstr>
      <vt:lpstr>ADDITIONAL CHANGES</vt:lpstr>
      <vt:lpstr>ADDITIONAL CHANGES</vt:lpstr>
      <vt:lpstr>Ongoing PPS Policy Activities</vt:lpstr>
      <vt:lpstr>EHSS-51 Physical Protection Contact</vt:lpstr>
      <vt:lpstr>PowerPoint Presentation</vt:lpstr>
    </vt:vector>
  </TitlesOfParts>
  <Company>U.S. Department of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kenney</dc:creator>
  <cp:lastModifiedBy>Golden, David</cp:lastModifiedBy>
  <cp:revision>59</cp:revision>
  <dcterms:created xsi:type="dcterms:W3CDTF">2014-06-16T14:14:15Z</dcterms:created>
  <dcterms:modified xsi:type="dcterms:W3CDTF">2022-04-08T20:14:39Z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0x01010070F25756FC81AF488F6C711D74014336</vt:lpwstr>
  </property>
</Properties>
</file>