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4" r:id="rId3"/>
    <p:sldId id="265" r:id="rId4"/>
    <p:sldId id="26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604" autoAdjust="0"/>
  </p:normalViewPr>
  <p:slideViewPr>
    <p:cSldViewPr>
      <p:cViewPr varScale="1">
        <p:scale>
          <a:sx n="77" d="100"/>
          <a:sy n="77" d="100"/>
        </p:scale>
        <p:origin x="73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lmer, Debarah" userId="9e2ec743-1355-4856-b1a9-c8d2249e6f36" providerId="ADAL" clId="{A4BF935F-9C3F-4C2D-B52C-833E5E9F1C4E}"/>
    <pc:docChg chg="undo custSel modSld">
      <pc:chgData name="Holmer, Debarah" userId="9e2ec743-1355-4856-b1a9-c8d2249e6f36" providerId="ADAL" clId="{A4BF935F-9C3F-4C2D-B52C-833E5E9F1C4E}" dt="2022-04-07T20:25:02.467" v="35" actId="255"/>
      <pc:docMkLst>
        <pc:docMk/>
      </pc:docMkLst>
      <pc:sldChg chg="modSp mod">
        <pc:chgData name="Holmer, Debarah" userId="9e2ec743-1355-4856-b1a9-c8d2249e6f36" providerId="ADAL" clId="{A4BF935F-9C3F-4C2D-B52C-833E5E9F1C4E}" dt="2022-04-07T20:25:02.467" v="35" actId="255"/>
        <pc:sldMkLst>
          <pc:docMk/>
          <pc:sldMk cId="15804815" sldId="264"/>
        </pc:sldMkLst>
        <pc:spChg chg="mod">
          <ac:chgData name="Holmer, Debarah" userId="9e2ec743-1355-4856-b1a9-c8d2249e6f36" providerId="ADAL" clId="{A4BF935F-9C3F-4C2D-B52C-833E5E9F1C4E}" dt="2022-04-07T20:25:02.467" v="35" actId="255"/>
          <ac:spMkLst>
            <pc:docMk/>
            <pc:sldMk cId="15804815" sldId="264"/>
            <ac:spMk id="4" creationId="{F602645F-05CA-4F83-9A32-561658BC491D}"/>
          </ac:spMkLst>
        </pc:spChg>
      </pc:sldChg>
      <pc:sldChg chg="modSp mod">
        <pc:chgData name="Holmer, Debarah" userId="9e2ec743-1355-4856-b1a9-c8d2249e6f36" providerId="ADAL" clId="{A4BF935F-9C3F-4C2D-B52C-833E5E9F1C4E}" dt="2022-04-07T20:24:29.488" v="33" actId="121"/>
        <pc:sldMkLst>
          <pc:docMk/>
          <pc:sldMk cId="3918498147" sldId="265"/>
        </pc:sldMkLst>
        <pc:spChg chg="mod">
          <ac:chgData name="Holmer, Debarah" userId="9e2ec743-1355-4856-b1a9-c8d2249e6f36" providerId="ADAL" clId="{A4BF935F-9C3F-4C2D-B52C-833E5E9F1C4E}" dt="2022-04-07T20:24:29.488" v="33" actId="121"/>
          <ac:spMkLst>
            <pc:docMk/>
            <pc:sldMk cId="3918498147" sldId="265"/>
            <ac:spMk id="4" creationId="{F602645F-05CA-4F83-9A32-561658BC491D}"/>
          </ac:spMkLst>
        </pc:spChg>
      </pc:sldChg>
      <pc:sldChg chg="modSp mod">
        <pc:chgData name="Holmer, Debarah" userId="9e2ec743-1355-4856-b1a9-c8d2249e6f36" providerId="ADAL" clId="{A4BF935F-9C3F-4C2D-B52C-833E5E9F1C4E}" dt="2022-04-07T20:24:23.701" v="32" actId="121"/>
        <pc:sldMkLst>
          <pc:docMk/>
          <pc:sldMk cId="2797979817" sldId="266"/>
        </pc:sldMkLst>
        <pc:spChg chg="mod">
          <ac:chgData name="Holmer, Debarah" userId="9e2ec743-1355-4856-b1a9-c8d2249e6f36" providerId="ADAL" clId="{A4BF935F-9C3F-4C2D-B52C-833E5E9F1C4E}" dt="2022-04-07T20:24:23.701" v="32" actId="121"/>
          <ac:spMkLst>
            <pc:docMk/>
            <pc:sldMk cId="2797979817" sldId="266"/>
            <ac:spMk id="4" creationId="{F602645F-05CA-4F83-9A32-561658BC491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753D1-4EEB-45D9-8C9A-7945A03D817B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BEA0C2-16A0-41FF-A97A-4C0D0C183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79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BEA0C2-16A0-41FF-A97A-4C0D0C1836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95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BEA0C2-16A0-41FF-A97A-4C0D0C1836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65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BEA0C2-16A0-41FF-A97A-4C0D0C1836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59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BEA0C2-16A0-41FF-A97A-4C0D0C18362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65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0" y="2130425"/>
            <a:ext cx="8382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21755" y="4267200"/>
            <a:ext cx="2297430" cy="1143000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tint val="75000"/>
                  </a:schemeClr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</a:p>
          <a:p>
            <a:r>
              <a:rPr lang="en-US" dirty="0"/>
              <a:t>Title </a:t>
            </a:r>
          </a:p>
          <a:p>
            <a:r>
              <a:rPr lang="en-US" dirty="0"/>
              <a:t>Date</a:t>
            </a:r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228600" y="228600"/>
            <a:ext cx="8686800" cy="6400800"/>
          </a:xfrm>
          <a:prstGeom prst="rect">
            <a:avLst/>
          </a:prstGeom>
          <a:noFill/>
          <a:ln w="5715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10" name="Picture 47" descr="DOE Color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407988"/>
            <a:ext cx="120967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kenney\AppData\Local\Microsoft\Windows\Temporary Internet Files\Content.Outlook\VSWERTPF\EHSS Logo new3 updated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581227"/>
            <a:ext cx="2186940" cy="97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1514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52601" y="552238"/>
            <a:ext cx="6991350" cy="655638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1"/>
            <a:ext cx="7924800" cy="28956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2450" y="6264275"/>
            <a:ext cx="1428750" cy="365125"/>
          </a:xfrm>
        </p:spPr>
        <p:txBody>
          <a:bodyPr/>
          <a:lstStyle/>
          <a:p>
            <a:fld id="{8A870E82-CC16-47AE-89E0-C196F3D715CD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29538" y="6249987"/>
            <a:ext cx="957262" cy="365125"/>
          </a:xfrm>
        </p:spPr>
        <p:txBody>
          <a:bodyPr/>
          <a:lstStyle/>
          <a:p>
            <a:fld id="{421D647E-58E0-4ADB-9FE9-6A9683F2C6B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228600" y="228600"/>
            <a:ext cx="8686800" cy="6400800"/>
          </a:xfrm>
          <a:prstGeom prst="rect">
            <a:avLst/>
          </a:prstGeom>
          <a:noFill/>
          <a:ln w="5715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8" name="Picture 47" descr="DOE Color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120967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2057400" y="62600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Franklin Gothic Medium" panose="020B0603020102020204" pitchFamily="34" charset="0"/>
              </a:rPr>
              <a:t>Office of Environment,</a:t>
            </a:r>
            <a:r>
              <a:rPr lang="en-US" baseline="0" dirty="0">
                <a:latin typeface="Franklin Gothic Medium" panose="020B0603020102020204" pitchFamily="34" charset="0"/>
              </a:rPr>
              <a:t> Health, Safety and Security</a:t>
            </a:r>
            <a:endParaRPr lang="en-US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487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70E82-CC16-47AE-89E0-C196F3D715CD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D647E-58E0-4ADB-9FE9-6A9683F2C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27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sz="3600" dirty="0"/>
            </a:br>
            <a:r>
              <a:rPr lang="en-US" sz="3600" dirty="0"/>
              <a:t>Nuclear Material Control and Accountability (MC&amp;A) Policy revision Update</a:t>
            </a:r>
            <a:br>
              <a:rPr lang="en-US" dirty="0"/>
            </a:br>
            <a:r>
              <a:rPr lang="en-US" sz="2700" dirty="0"/>
              <a:t>EFCOG MEETING</a:t>
            </a:r>
            <a:br>
              <a:rPr lang="en-US" sz="2700" dirty="0"/>
            </a:br>
            <a:r>
              <a:rPr lang="en-US" sz="2700" dirty="0"/>
              <a:t>April 19, 2022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257800"/>
            <a:ext cx="5421630" cy="1129430"/>
          </a:xfrm>
        </p:spPr>
        <p:txBody>
          <a:bodyPr>
            <a:normAutofit/>
          </a:bodyPr>
          <a:lstStyle/>
          <a:p>
            <a:r>
              <a:rPr lang="en-US" dirty="0"/>
              <a:t>Debarah Holmer</a:t>
            </a:r>
          </a:p>
          <a:p>
            <a:r>
              <a:rPr lang="en-US" dirty="0"/>
              <a:t>Office of Security Policy</a:t>
            </a:r>
          </a:p>
          <a:p>
            <a:r>
              <a:rPr lang="en-US" dirty="0"/>
              <a:t>Office of Environment, Health, Safety and Security</a:t>
            </a:r>
          </a:p>
        </p:txBody>
      </p:sp>
    </p:spTree>
    <p:extLst>
      <p:ext uri="{BB962C8B-B14F-4D97-AF65-F5344CB8AC3E}">
        <p14:creationId xmlns:p14="http://schemas.microsoft.com/office/powerpoint/2010/main" val="502780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DOE O 474.2A, </a:t>
            </a:r>
            <a:r>
              <a:rPr lang="en-US" i="1" dirty="0"/>
              <a:t>Nuclear Material Control and Accountability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7924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602645F-05CA-4F83-9A32-561658BC491D}"/>
              </a:ext>
            </a:extLst>
          </p:cNvPr>
          <p:cNvSpPr txBox="1">
            <a:spLocks/>
          </p:cNvSpPr>
          <p:nvPr/>
        </p:nvSpPr>
        <p:spPr>
          <a:xfrm>
            <a:off x="762000" y="1524000"/>
            <a:ext cx="7924800" cy="4781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Currently phase - Directives Review and Comment (</a:t>
            </a:r>
            <a:r>
              <a:rPr lang="en-US" sz="2400" dirty="0" err="1"/>
              <a:t>RevCom</a:t>
            </a:r>
            <a:r>
              <a:rPr lang="en-US" sz="2400" dirty="0"/>
              <a:t>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Draft Order and Frequently Asked Questions (FAQs) went into Directives </a:t>
            </a:r>
            <a:r>
              <a:rPr lang="en-US" sz="2400" dirty="0" err="1"/>
              <a:t>RevCom</a:t>
            </a:r>
            <a:r>
              <a:rPr lang="en-US" sz="2400" dirty="0"/>
              <a:t> on April 4, 2022 for 45 days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All consolidated comment from your Program Offices are due back in the </a:t>
            </a:r>
            <a:r>
              <a:rPr lang="en-US" sz="2400" dirty="0" err="1"/>
              <a:t>RevCom</a:t>
            </a:r>
            <a:r>
              <a:rPr lang="en-US" sz="2400" dirty="0"/>
              <a:t> system on May 16, 2022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Review documents together as the FAQs document is meant to clarify intent of requirements and eliminate confusion (they are not requirements)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 algn="r">
              <a:buNone/>
            </a:pPr>
            <a:r>
              <a:rPr lang="en-US" sz="1100" dirty="0"/>
              <a:t>1</a:t>
            </a:r>
          </a:p>
          <a:p>
            <a:endParaRPr lang="en-US" sz="3000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4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DOE O 474.2A, </a:t>
            </a:r>
            <a:r>
              <a:rPr lang="en-US" i="1" dirty="0"/>
              <a:t>Nuclear Material Control and Accountability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7924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602645F-05CA-4F83-9A32-561658BC491D}"/>
              </a:ext>
            </a:extLst>
          </p:cNvPr>
          <p:cNvSpPr txBox="1">
            <a:spLocks/>
          </p:cNvSpPr>
          <p:nvPr/>
        </p:nvSpPr>
        <p:spPr>
          <a:xfrm>
            <a:off x="381000" y="1524000"/>
            <a:ext cx="8305800" cy="4781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3100" dirty="0"/>
              <a:t>Main updates/proposed revisions to current Order: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100" dirty="0"/>
              <a:t>Levels of Prescription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600" dirty="0"/>
              <a:t>More prescriptive than current Order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600" dirty="0"/>
              <a:t>Frequently Asked Questions (FAQs) document to clarify intent of requirements and eliminate confusion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100" dirty="0"/>
              <a:t>Termination of Safeguards (</a:t>
            </a:r>
            <a:r>
              <a:rPr lang="en-US" sz="3100" dirty="0" err="1"/>
              <a:t>ToS</a:t>
            </a:r>
            <a:r>
              <a:rPr lang="en-US" sz="3100" dirty="0"/>
              <a:t>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600" dirty="0" err="1"/>
              <a:t>ToS</a:t>
            </a:r>
            <a:r>
              <a:rPr lang="en-US" sz="2600" dirty="0"/>
              <a:t> process removed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600" dirty="0"/>
              <a:t>New Pre-disposition MBA if no direct final disposition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100" dirty="0"/>
              <a:t>Other Accountable Nuclear Materials(OANM)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600" dirty="0"/>
              <a:t>Split out accountable materials into 3 tables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600" dirty="0"/>
              <a:t>Added individual chapters to address Special Nuclear Material (SNM) and Other Accountable Nuclear Materials(OANM) requirements</a:t>
            </a:r>
          </a:p>
          <a:p>
            <a:pPr marL="0" indent="0" algn="r">
              <a:buNone/>
            </a:pPr>
            <a:r>
              <a:rPr lang="en-US" sz="13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918498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DOE O 474.2A, </a:t>
            </a:r>
            <a:r>
              <a:rPr lang="en-US" i="1" dirty="0"/>
              <a:t>Nuclear Material Control and Accountability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7924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602645F-05CA-4F83-9A32-561658BC491D}"/>
              </a:ext>
            </a:extLst>
          </p:cNvPr>
          <p:cNvSpPr txBox="1">
            <a:spLocks/>
          </p:cNvSpPr>
          <p:nvPr/>
        </p:nvSpPr>
        <p:spPr>
          <a:xfrm>
            <a:off x="609600" y="1524000"/>
            <a:ext cx="8077200" cy="4781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3100" dirty="0"/>
              <a:t>Main updates/proposed revisions to current Order: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100" dirty="0"/>
              <a:t>Graded Safeguards Table (GST)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800" dirty="0"/>
              <a:t>Rearranged information in the Low-Grade Materials descriptor for clarity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800" dirty="0"/>
              <a:t>New descriptor information is proposed to be put in the Design Basis Threat (DBT) Policy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100" dirty="0"/>
              <a:t>Addressed special topics: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600" dirty="0"/>
              <a:t>Rounding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600" dirty="0"/>
              <a:t>Commercially manufactured items that contain Depleted U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600" dirty="0"/>
              <a:t>How to handle Less Than Accountable SNM items when grouped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100" dirty="0"/>
              <a:t>Removed legacy information that is no longer applicable</a:t>
            </a:r>
          </a:p>
          <a:p>
            <a:pPr marL="0" indent="0" algn="r">
              <a:buNone/>
            </a:pPr>
            <a:r>
              <a:rPr lang="en-US" sz="1300" dirty="0"/>
              <a:t>3</a:t>
            </a:r>
          </a:p>
          <a:p>
            <a:endParaRPr lang="en-US" sz="3000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979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F25756FC81AF488F6C711D74014336" ma:contentTypeVersion="13" ma:contentTypeDescription="Create a new document." ma:contentTypeScope="" ma:versionID="7498096adf70b2ff743a08ad6617e717">
  <xsd:schema xmlns:xsd="http://www.w3.org/2001/XMLSchema" xmlns:xs="http://www.w3.org/2001/XMLSchema" xmlns:p="http://schemas.microsoft.com/office/2006/metadata/properties" xmlns:ns2="ea60b319-9d9b-4050-a2da-fb9886bc818d" xmlns:ns3="696b1dda-5637-4d41-9abe-79af3c04e813" targetNamespace="http://schemas.microsoft.com/office/2006/metadata/properties" ma:root="true" ma:fieldsID="4d3d1a04c4d207925585b3ad0f91c335" ns2:_="" ns3:_="">
    <xsd:import namespace="ea60b319-9d9b-4050-a2da-fb9886bc818d"/>
    <xsd:import namespace="696b1dda-5637-4d41-9abe-79af3c04e8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60b319-9d9b-4050-a2da-fb9886bc81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6b1dda-5637-4d41-9abe-79af3c04e81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375463D-7936-489C-BEF4-AA8F2CEF3B23}"/>
</file>

<file path=customXml/itemProps2.xml><?xml version="1.0" encoding="utf-8"?>
<ds:datastoreItem xmlns:ds="http://schemas.openxmlformats.org/officeDocument/2006/customXml" ds:itemID="{E13AC780-71C8-4669-99C9-BE69B571E678}"/>
</file>

<file path=customXml/itemProps3.xml><?xml version="1.0" encoding="utf-8"?>
<ds:datastoreItem xmlns:ds="http://schemas.openxmlformats.org/officeDocument/2006/customXml" ds:itemID="{C8B23CED-C6AF-442F-BD4E-F5FAEB5196C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1352</TotalTime>
  <Words>298</Words>
  <Application>Microsoft Office PowerPoint</Application>
  <PresentationFormat>On-screen Show (4:3)</PresentationFormat>
  <Paragraphs>41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Courier New</vt:lpstr>
      <vt:lpstr>Franklin Gothic Medium</vt:lpstr>
      <vt:lpstr>Wingdings</vt:lpstr>
      <vt:lpstr>Office Theme</vt:lpstr>
      <vt:lpstr> Nuclear Material Control and Accountability (MC&amp;A) Policy revision Update EFCOG MEETING April 19, 2022</vt:lpstr>
      <vt:lpstr>DOE O 474.2A, Nuclear Material Control and Accountability</vt:lpstr>
      <vt:lpstr>DOE O 474.2A, Nuclear Material Control and Accountability</vt:lpstr>
      <vt:lpstr>DOE O 474.2A, Nuclear Material Control and Accountability</vt:lpstr>
    </vt:vector>
  </TitlesOfParts>
  <Company>U.S. Department of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kenney</dc:creator>
  <cp:lastModifiedBy>Holmer, Debarah</cp:lastModifiedBy>
  <cp:revision>61</cp:revision>
  <dcterms:created xsi:type="dcterms:W3CDTF">2014-06-16T14:14:15Z</dcterms:created>
  <dcterms:modified xsi:type="dcterms:W3CDTF">2022-04-07T20:25:05Z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0x01010070F25756FC81AF488F6C711D74014336</vt:lpwstr>
  </property>
</Properties>
</file>