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92"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6D9F1"/>
    <a:srgbClr val="0000FF"/>
    <a:srgbClr val="48B084"/>
    <a:srgbClr val="003950"/>
    <a:srgbClr val="2E5301"/>
    <a:srgbClr val="8E2500"/>
    <a:srgbClr val="759CB7"/>
    <a:srgbClr val="00537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81" autoAdjust="0"/>
    <p:restoredTop sz="93267" autoAdjust="0"/>
  </p:normalViewPr>
  <p:slideViewPr>
    <p:cSldViewPr snapToGrid="0" snapToObjects="1">
      <p:cViewPr varScale="1">
        <p:scale>
          <a:sx n="122" d="100"/>
          <a:sy n="122" d="100"/>
        </p:scale>
        <p:origin x="198"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588F67-06E0-4345-BE24-D30EE116D8FC}"/>
              </a:ext>
            </a:extLst>
          </p:cNvPr>
          <p:cNvSpPr>
            <a:spLocks noGrp="1"/>
          </p:cNvSpPr>
          <p:nvPr>
            <p:ph type="hdr" sz="quarter"/>
          </p:nvPr>
        </p:nvSpPr>
        <p:spPr>
          <a:xfrm>
            <a:off x="1" y="0"/>
            <a:ext cx="3038475" cy="463697"/>
          </a:xfrm>
          <a:prstGeom prst="rect">
            <a:avLst/>
          </a:prstGeom>
        </p:spPr>
        <p:txBody>
          <a:bodyPr vert="horz" lIns="90562" tIns="45281" rIns="90562" bIns="45281" rtlCol="0"/>
          <a:lstStyle>
            <a:lvl1pPr algn="l">
              <a:defRPr sz="1200"/>
            </a:lvl1pPr>
          </a:lstStyle>
          <a:p>
            <a:endParaRPr lang="en-US"/>
          </a:p>
        </p:txBody>
      </p:sp>
      <p:sp>
        <p:nvSpPr>
          <p:cNvPr id="3" name="Date Placeholder 2">
            <a:extLst>
              <a:ext uri="{FF2B5EF4-FFF2-40B4-BE49-F238E27FC236}">
                <a16:creationId xmlns:a16="http://schemas.microsoft.com/office/drawing/2014/main" id="{46D50403-2E50-4E6B-9DFE-3FDEFC45BBE9}"/>
              </a:ext>
            </a:extLst>
          </p:cNvPr>
          <p:cNvSpPr>
            <a:spLocks noGrp="1"/>
          </p:cNvSpPr>
          <p:nvPr>
            <p:ph type="dt" sz="quarter" idx="1"/>
          </p:nvPr>
        </p:nvSpPr>
        <p:spPr>
          <a:xfrm>
            <a:off x="3970339" y="0"/>
            <a:ext cx="3038475" cy="463697"/>
          </a:xfrm>
          <a:prstGeom prst="rect">
            <a:avLst/>
          </a:prstGeom>
        </p:spPr>
        <p:txBody>
          <a:bodyPr vert="horz" lIns="90562" tIns="45281" rIns="90562" bIns="45281" rtlCol="0"/>
          <a:lstStyle>
            <a:lvl1pPr algn="r">
              <a:defRPr sz="1200"/>
            </a:lvl1pPr>
          </a:lstStyle>
          <a:p>
            <a:fld id="{64845DE6-7464-45FC-A5E0-EF3DDA867AAF}" type="datetimeFigureOut">
              <a:rPr lang="en-US" smtClean="0"/>
              <a:t>4/20/2022</a:t>
            </a:fld>
            <a:endParaRPr lang="en-US"/>
          </a:p>
        </p:txBody>
      </p:sp>
      <p:sp>
        <p:nvSpPr>
          <p:cNvPr id="4" name="Footer Placeholder 3">
            <a:extLst>
              <a:ext uri="{FF2B5EF4-FFF2-40B4-BE49-F238E27FC236}">
                <a16:creationId xmlns:a16="http://schemas.microsoft.com/office/drawing/2014/main" id="{9B051A07-AB94-4E9C-B371-B9B3F730ED04}"/>
              </a:ext>
            </a:extLst>
          </p:cNvPr>
          <p:cNvSpPr>
            <a:spLocks noGrp="1"/>
          </p:cNvSpPr>
          <p:nvPr>
            <p:ph type="ftr" sz="quarter" idx="2"/>
          </p:nvPr>
        </p:nvSpPr>
        <p:spPr>
          <a:xfrm>
            <a:off x="1" y="8772379"/>
            <a:ext cx="3038475" cy="463697"/>
          </a:xfrm>
          <a:prstGeom prst="rect">
            <a:avLst/>
          </a:prstGeom>
        </p:spPr>
        <p:txBody>
          <a:bodyPr vert="horz" lIns="90562" tIns="45281" rIns="90562" bIns="4528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D865E-ED76-4FDE-8937-EC29AB1A0E6D}"/>
              </a:ext>
            </a:extLst>
          </p:cNvPr>
          <p:cNvSpPr>
            <a:spLocks noGrp="1"/>
          </p:cNvSpPr>
          <p:nvPr>
            <p:ph type="sldNum" sz="quarter" idx="3"/>
          </p:nvPr>
        </p:nvSpPr>
        <p:spPr>
          <a:xfrm>
            <a:off x="3970339" y="8772379"/>
            <a:ext cx="3038475" cy="463697"/>
          </a:xfrm>
          <a:prstGeom prst="rect">
            <a:avLst/>
          </a:prstGeom>
        </p:spPr>
        <p:txBody>
          <a:bodyPr vert="horz" lIns="90562" tIns="45281" rIns="90562" bIns="45281" rtlCol="0" anchor="b"/>
          <a:lstStyle>
            <a:lvl1pPr algn="r">
              <a:defRPr sz="1200"/>
            </a:lvl1pPr>
          </a:lstStyle>
          <a:p>
            <a:fld id="{F812BEC6-F04E-44A8-A534-061751D30703}" type="slidenum">
              <a:rPr lang="en-US" smtClean="0"/>
              <a:t>‹#›</a:t>
            </a:fld>
            <a:endParaRPr lang="en-US"/>
          </a:p>
        </p:txBody>
      </p:sp>
    </p:spTree>
    <p:extLst>
      <p:ext uri="{BB962C8B-B14F-4D97-AF65-F5344CB8AC3E}">
        <p14:creationId xmlns:p14="http://schemas.microsoft.com/office/powerpoint/2010/main" val="3920745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283" tIns="46142" rIns="92283" bIns="46142"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283" tIns="46142" rIns="92283" bIns="46142" rtlCol="0"/>
          <a:lstStyle>
            <a:lvl1pPr algn="r">
              <a:defRPr sz="1200"/>
            </a:lvl1pPr>
          </a:lstStyle>
          <a:p>
            <a:fld id="{2F1C89B6-0167-0549-A9D3-815C20C90D38}" type="datetimeFigureOut">
              <a:rPr lang="en-US" smtClean="0"/>
              <a:t>4/20/2022</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283" tIns="46142" rIns="92283" bIns="46142"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283" tIns="46142" rIns="92283" bIns="461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283" tIns="46142" rIns="92283" bIns="461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283" tIns="46142" rIns="92283" bIns="46142" rtlCol="0" anchor="b"/>
          <a:lstStyle>
            <a:lvl1pPr algn="r">
              <a:defRPr sz="1200"/>
            </a:lvl1pPr>
          </a:lstStyle>
          <a:p>
            <a:fld id="{A2430F75-B5EC-044F-A636-30352D0A1350}" type="slidenum">
              <a:rPr lang="en-US" smtClean="0"/>
              <a:t>‹#›</a:t>
            </a:fld>
            <a:endParaRPr lang="en-US" dirty="0"/>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30F75-B5EC-044F-A636-30352D0A1350}" type="slidenum">
              <a:rPr lang="en-US" smtClean="0"/>
              <a:t>1</a:t>
            </a:fld>
            <a:endParaRPr lang="en-US" dirty="0"/>
          </a:p>
        </p:txBody>
      </p:sp>
    </p:spTree>
    <p:extLst>
      <p:ext uri="{BB962C8B-B14F-4D97-AF65-F5344CB8AC3E}">
        <p14:creationId xmlns:p14="http://schemas.microsoft.com/office/powerpoint/2010/main" val="357544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M Title Slide">
    <p:spTree>
      <p:nvGrpSpPr>
        <p:cNvPr id="1" name=""/>
        <p:cNvGrpSpPr/>
        <p:nvPr/>
      </p:nvGrpSpPr>
      <p:grpSpPr>
        <a:xfrm>
          <a:off x="0" y="0"/>
          <a:ext cx="0" cy="0"/>
          <a:chOff x="0" y="0"/>
          <a:chExt cx="0" cy="0"/>
        </a:xfrm>
      </p:grpSpPr>
      <p:sp>
        <p:nvSpPr>
          <p:cNvPr id="19" name="Freeform 24">
            <a:extLst>
              <a:ext uri="{FF2B5EF4-FFF2-40B4-BE49-F238E27FC236}">
                <a16:creationId xmlns:a16="http://schemas.microsoft.com/office/drawing/2014/main" id="{15B75C5B-569F-4C9C-A01A-5C8876277BAF}"/>
              </a:ext>
            </a:extLst>
          </p:cNvPr>
          <p:cNvSpPr/>
          <p:nvPr userDrawn="1"/>
        </p:nvSpPr>
        <p:spPr>
          <a:xfrm>
            <a:off x="-1" y="0"/>
            <a:ext cx="9605816" cy="6858870"/>
          </a:xfrm>
          <a:custGeom>
            <a:avLst/>
            <a:gdLst>
              <a:gd name="connsiteX0" fmla="*/ 0 w 4826000"/>
              <a:gd name="connsiteY0" fmla="*/ 0 h 3159760"/>
              <a:gd name="connsiteX1" fmla="*/ 2580640 w 4826000"/>
              <a:gd name="connsiteY1" fmla="*/ 0 h 3159760"/>
              <a:gd name="connsiteX2" fmla="*/ 4826000 w 4826000"/>
              <a:gd name="connsiteY2" fmla="*/ 3159760 h 3159760"/>
              <a:gd name="connsiteX3" fmla="*/ 0 w 4826000"/>
              <a:gd name="connsiteY3" fmla="*/ 3159760 h 3159760"/>
              <a:gd name="connsiteX4" fmla="*/ 0 w 4826000"/>
              <a:gd name="connsiteY4" fmla="*/ 0 h 3159760"/>
              <a:gd name="connsiteX0" fmla="*/ 0 w 4826000"/>
              <a:gd name="connsiteY0" fmla="*/ 0 h 3159760"/>
              <a:gd name="connsiteX1" fmla="*/ 3164257 w 4826000"/>
              <a:gd name="connsiteY1" fmla="*/ 8180 h 3159760"/>
              <a:gd name="connsiteX2" fmla="*/ 4826000 w 4826000"/>
              <a:gd name="connsiteY2" fmla="*/ 3159760 h 3159760"/>
              <a:gd name="connsiteX3" fmla="*/ 0 w 4826000"/>
              <a:gd name="connsiteY3" fmla="*/ 3159760 h 3159760"/>
              <a:gd name="connsiteX4" fmla="*/ 0 w 4826000"/>
              <a:gd name="connsiteY4" fmla="*/ 0 h 3159760"/>
              <a:gd name="connsiteX0" fmla="*/ 0 w 4826000"/>
              <a:gd name="connsiteY0" fmla="*/ 0 h 3159760"/>
              <a:gd name="connsiteX1" fmla="*/ 3164257 w 4826000"/>
              <a:gd name="connsiteY1" fmla="*/ 0 h 3159760"/>
              <a:gd name="connsiteX2" fmla="*/ 4826000 w 4826000"/>
              <a:gd name="connsiteY2" fmla="*/ 3159760 h 3159760"/>
              <a:gd name="connsiteX3" fmla="*/ 0 w 4826000"/>
              <a:gd name="connsiteY3" fmla="*/ 3159760 h 3159760"/>
              <a:gd name="connsiteX4" fmla="*/ 0 w 4826000"/>
              <a:gd name="connsiteY4" fmla="*/ 0 h 315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000" h="3159760">
                <a:moveTo>
                  <a:pt x="0" y="0"/>
                </a:moveTo>
                <a:lnTo>
                  <a:pt x="3164257" y="0"/>
                </a:lnTo>
                <a:lnTo>
                  <a:pt x="4826000" y="3159760"/>
                </a:lnTo>
                <a:lnTo>
                  <a:pt x="0" y="315976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pic>
        <p:nvPicPr>
          <p:cNvPr id="3" name="Picture 2">
            <a:extLst>
              <a:ext uri="{FF2B5EF4-FFF2-40B4-BE49-F238E27FC236}">
                <a16:creationId xmlns:a16="http://schemas.microsoft.com/office/drawing/2014/main" id="{55BB7D56-A02D-4B65-A272-E5BCC16AFB11}"/>
              </a:ext>
            </a:extLst>
          </p:cNvPr>
          <p:cNvPicPr>
            <a:picLocks noChangeAspect="1"/>
          </p:cNvPicPr>
          <p:nvPr userDrawn="1"/>
        </p:nvPicPr>
        <p:blipFill>
          <a:blip r:embed="rId2"/>
          <a:stretch>
            <a:fillRect/>
          </a:stretch>
        </p:blipFill>
        <p:spPr>
          <a:xfrm>
            <a:off x="539782" y="719653"/>
            <a:ext cx="2097028" cy="807722"/>
          </a:xfrm>
          <a:prstGeom prst="rect">
            <a:avLst/>
          </a:prstGeom>
        </p:spPr>
      </p:pic>
      <p:sp>
        <p:nvSpPr>
          <p:cNvPr id="36" name="TextBox 35"/>
          <p:cNvSpPr txBox="1"/>
          <p:nvPr userDrawn="1"/>
        </p:nvSpPr>
        <p:spPr>
          <a:xfrm>
            <a:off x="481536" y="1699716"/>
            <a:ext cx="5086350" cy="307777"/>
          </a:xfrm>
          <a:prstGeom prst="rect">
            <a:avLst/>
          </a:prstGeom>
          <a:noFill/>
        </p:spPr>
        <p:txBody>
          <a:bodyPr wrap="square" rtlCol="0">
            <a:spAutoFit/>
          </a:bodyPr>
          <a:lstStyle/>
          <a:p>
            <a:r>
              <a:rPr lang="en-US" sz="1400" i="1" spc="300" baseline="0" dirty="0">
                <a:solidFill>
                  <a:schemeClr val="bg1"/>
                </a:solidFill>
                <a:latin typeface="Times New Roman" panose="02020603050405020304" pitchFamily="18" charset="0"/>
                <a:ea typeface="Gill Sans MT Condensed" charset="0"/>
                <a:cs typeface="Times New Roman" panose="02020603050405020304" pitchFamily="18" charset="0"/>
              </a:rPr>
              <a:t>Exceptional service in the national interest</a:t>
            </a:r>
          </a:p>
        </p:txBody>
      </p:sp>
      <p:sp>
        <p:nvSpPr>
          <p:cNvPr id="23" name="TextBox 22"/>
          <p:cNvSpPr txBox="1"/>
          <p:nvPr userDrawn="1"/>
        </p:nvSpPr>
        <p:spPr>
          <a:xfrm>
            <a:off x="1647719" y="6294308"/>
            <a:ext cx="2616463" cy="477054"/>
          </a:xfrm>
          <a:prstGeom prst="rect">
            <a:avLst/>
          </a:prstGeom>
          <a:noFill/>
        </p:spPr>
        <p:txBody>
          <a:bodyPr wrap="square" rtlCol="0">
            <a:spAutoFit/>
          </a:bodyPr>
          <a:lstStyle/>
          <a:p>
            <a:pPr algn="l">
              <a:lnSpc>
                <a:spcPts val="600"/>
              </a:lnSpc>
            </a:pPr>
            <a:r>
              <a:rPr lang="en-US" sz="550" b="0" i="0" kern="1200" dirty="0">
                <a:solidFill>
                  <a:schemeClr val="bg1"/>
                </a:solidFill>
                <a:effectLst/>
                <a:latin typeface="+mn-lt"/>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p>
        </p:txBody>
      </p:sp>
      <p:pic>
        <p:nvPicPr>
          <p:cNvPr id="45" name="Picture 44">
            <a:extLst>
              <a:ext uri="{FF2B5EF4-FFF2-40B4-BE49-F238E27FC236}">
                <a16:creationId xmlns:a16="http://schemas.microsoft.com/office/drawing/2014/main" id="{DABA60C5-8898-459B-B81F-60F168DEDE8D}"/>
              </a:ext>
            </a:extLst>
          </p:cNvPr>
          <p:cNvPicPr>
            <a:picLocks noChangeAspect="1"/>
          </p:cNvPicPr>
          <p:nvPr userDrawn="1"/>
        </p:nvPicPr>
        <p:blipFill>
          <a:blip r:embed="rId3"/>
          <a:stretch>
            <a:fillRect/>
          </a:stretch>
        </p:blipFill>
        <p:spPr>
          <a:xfrm>
            <a:off x="188681" y="6413088"/>
            <a:ext cx="671047" cy="162437"/>
          </a:xfrm>
          <a:prstGeom prst="rect">
            <a:avLst/>
          </a:prstGeom>
        </p:spPr>
      </p:pic>
      <p:pic>
        <p:nvPicPr>
          <p:cNvPr id="46" name="Picture 45">
            <a:extLst>
              <a:ext uri="{FF2B5EF4-FFF2-40B4-BE49-F238E27FC236}">
                <a16:creationId xmlns:a16="http://schemas.microsoft.com/office/drawing/2014/main" id="{7146CBA3-FD4F-4ED8-B8DA-AEC6BFE5BB56}"/>
              </a:ext>
            </a:extLst>
          </p:cNvPr>
          <p:cNvPicPr>
            <a:picLocks noChangeAspect="1"/>
          </p:cNvPicPr>
          <p:nvPr userDrawn="1"/>
        </p:nvPicPr>
        <p:blipFill>
          <a:blip r:embed="rId4"/>
          <a:stretch>
            <a:fillRect/>
          </a:stretch>
        </p:blipFill>
        <p:spPr>
          <a:xfrm>
            <a:off x="1046546" y="6441876"/>
            <a:ext cx="482122" cy="133649"/>
          </a:xfrm>
          <a:prstGeom prst="rect">
            <a:avLst/>
          </a:prstGeom>
        </p:spPr>
      </p:pic>
      <p:sp>
        <p:nvSpPr>
          <p:cNvPr id="15" name="Title 14">
            <a:extLst>
              <a:ext uri="{FF2B5EF4-FFF2-40B4-BE49-F238E27FC236}">
                <a16:creationId xmlns:a16="http://schemas.microsoft.com/office/drawing/2014/main" id="{6C6563E6-45B4-49C7-9D12-AFA018A4EAB5}"/>
              </a:ext>
            </a:extLst>
          </p:cNvPr>
          <p:cNvSpPr>
            <a:spLocks noGrp="1"/>
          </p:cNvSpPr>
          <p:nvPr>
            <p:ph type="title"/>
          </p:nvPr>
        </p:nvSpPr>
        <p:spPr>
          <a:xfrm>
            <a:off x="539781" y="4525342"/>
            <a:ext cx="8037173" cy="1011858"/>
          </a:xfrm>
        </p:spPr>
        <p:txBody>
          <a:bodyPr anchor="ctr"/>
          <a:lstStyle>
            <a:lvl1pPr algn="r">
              <a:defRPr sz="3600">
                <a:solidFill>
                  <a:schemeClr val="tx1">
                    <a:lumMod val="85000"/>
                    <a:lumOff val="15000"/>
                  </a:schemeClr>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6616A477-ECD5-4951-A9B0-2AC9F3F5B523}"/>
              </a:ext>
            </a:extLst>
          </p:cNvPr>
          <p:cNvPicPr>
            <a:picLocks noChangeAspect="1"/>
          </p:cNvPicPr>
          <p:nvPr userDrawn="1"/>
        </p:nvPicPr>
        <p:blipFill>
          <a:blip r:embed="rId5"/>
          <a:stretch>
            <a:fillRect/>
          </a:stretch>
        </p:blipFill>
        <p:spPr>
          <a:xfrm>
            <a:off x="6655298" y="0"/>
            <a:ext cx="5553864" cy="6858870"/>
          </a:xfrm>
          <a:prstGeom prst="rect">
            <a:avLst/>
          </a:prstGeom>
          <a:effectLst>
            <a:outerShdw blurRad="139700" dist="38100" dir="8100000" algn="tr" rotWithShape="0">
              <a:prstClr val="black">
                <a:alpha val="18000"/>
              </a:prstClr>
            </a:outerShdw>
          </a:effectLst>
        </p:spPr>
      </p:pic>
      <p:pic>
        <p:nvPicPr>
          <p:cNvPr id="7" name="Picture 6"/>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rot="3858049">
            <a:off x="4575260" y="3617113"/>
            <a:ext cx="8101323"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0922" y="597804"/>
            <a:ext cx="10058400" cy="570225"/>
          </a:xfrm>
        </p:spPr>
        <p:txBody>
          <a:bodyPr/>
          <a:lstStyle>
            <a:lvl1pPr marL="0">
              <a:defRPr sz="3200" cap="all" baseline="0">
                <a:solidFill>
                  <a:schemeClr val="tx1"/>
                </a:solidFill>
                <a:latin typeface="Franklin Gothic Medium Cond" panose="020B06060304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34936" y="1429233"/>
            <a:ext cx="10058400" cy="4957499"/>
          </a:xfrm>
        </p:spPr>
        <p:txBody>
          <a:bodyPr/>
          <a:lstStyle>
            <a:lvl1pPr marL="231775" indent="-231775">
              <a:lnSpc>
                <a:spcPct val="125000"/>
              </a:lnSpc>
              <a:buSzPct val="105000"/>
              <a:buFont typeface="Wingdings" panose="05000000000000000000" pitchFamily="2" charset="2"/>
              <a:buChar char="§"/>
              <a:defRPr>
                <a:solidFill>
                  <a:schemeClr val="tx1"/>
                </a:solidFill>
                <a:latin typeface="Franklin Gothic Book" panose="020B0503020102020204" pitchFamily="34" charset="0"/>
              </a:defRPr>
            </a:lvl1pPr>
            <a:lvl2pPr>
              <a:lnSpc>
                <a:spcPct val="125000"/>
              </a:lnSpc>
              <a:defRPr>
                <a:solidFill>
                  <a:schemeClr val="tx1"/>
                </a:solidFill>
                <a:latin typeface="Franklin Gothic Book" panose="020B0503020102020204" pitchFamily="34" charset="0"/>
              </a:defRPr>
            </a:lvl2pPr>
            <a:lvl3pPr>
              <a:lnSpc>
                <a:spcPct val="125000"/>
              </a:lnSpc>
              <a:defRPr>
                <a:solidFill>
                  <a:schemeClr val="tx1"/>
                </a:solidFill>
                <a:latin typeface="Franklin Gothic Book" panose="020B0503020102020204" pitchFamily="34" charset="0"/>
              </a:defRPr>
            </a:lvl3pPr>
            <a:lvl4pPr>
              <a:lnSpc>
                <a:spcPct val="125000"/>
              </a:lnSpc>
              <a:defRPr>
                <a:solidFill>
                  <a:schemeClr val="tx1"/>
                </a:solidFill>
                <a:latin typeface="Franklin Gothic Book" panose="020B0503020102020204" pitchFamily="34" charset="0"/>
              </a:defRPr>
            </a:lvl4pPr>
            <a:lvl5pPr>
              <a:lnSpc>
                <a:spcPct val="125000"/>
              </a:lnSpc>
              <a:defRPr>
                <a:solidFill>
                  <a:schemeClr val="tx1"/>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
        <p:nvSpPr>
          <p:cNvPr id="4" name="Rectangle 3">
            <a:extLst>
              <a:ext uri="{FF2B5EF4-FFF2-40B4-BE49-F238E27FC236}">
                <a16:creationId xmlns:a16="http://schemas.microsoft.com/office/drawing/2014/main" id="{7E9754A3-0162-40E3-B2B1-79784D783A42}"/>
              </a:ext>
            </a:extLst>
          </p:cNvPr>
          <p:cNvSpPr/>
          <p:nvPr userDrawn="1"/>
        </p:nvSpPr>
        <p:spPr>
          <a:xfrm>
            <a:off x="0" y="597804"/>
            <a:ext cx="12192000" cy="6260196"/>
          </a:xfrm>
          <a:prstGeom prst="rect">
            <a:avLst/>
          </a:prstGeom>
          <a:gradFill flip="none" rotWithShape="1">
            <a:gsLst>
              <a:gs pos="84000">
                <a:schemeClr val="bg1">
                  <a:lumMod val="95000"/>
                  <a:lumOff val="5000"/>
                  <a:alpha val="0"/>
                </a:schemeClr>
              </a:gs>
              <a:gs pos="100000">
                <a:srgbClr val="00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0922" y="597804"/>
            <a:ext cx="10058400" cy="570225"/>
          </a:xfrm>
        </p:spPr>
        <p:txBody>
          <a:bodyPr/>
          <a:lstStyle>
            <a:lvl1pPr marL="0">
              <a:defRPr sz="3200" cap="all"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423643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044B73-353C-41DB-A80A-E6C8C99A106B}"/>
              </a:ext>
            </a:extLst>
          </p:cNvPr>
          <p:cNvSpPr/>
          <p:nvPr userDrawn="1"/>
        </p:nvSpPr>
        <p:spPr>
          <a:xfrm rot="5400000">
            <a:off x="5344430" y="-1894697"/>
            <a:ext cx="1488989" cy="12177849"/>
          </a:xfrm>
          <a:prstGeom prst="rect">
            <a:avLst/>
          </a:prstGeom>
          <a:gradFill>
            <a:gsLst>
              <a:gs pos="0">
                <a:schemeClr val="bg1">
                  <a:lumMod val="50000"/>
                  <a:alpha val="0"/>
                </a:schemeClr>
              </a:gs>
              <a:gs pos="50000">
                <a:schemeClr val="bg1">
                  <a:lumMod val="50000"/>
                  <a:alpha val="83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13472" y="3538026"/>
            <a:ext cx="8414934" cy="1209820"/>
          </a:xfrm>
        </p:spPr>
        <p:txBody>
          <a:bodyPr anchor="ctr"/>
          <a:lstStyle>
            <a:lvl1pPr marL="0">
              <a:defRPr sz="3200" b="1" cap="all" baseline="0">
                <a:solidFill>
                  <a:schemeClr val="bg2">
                    <a:lumMod val="2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6565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0922" y="597804"/>
            <a:ext cx="10058400" cy="570225"/>
          </a:xfrm>
        </p:spPr>
        <p:txBody>
          <a:bodyPr/>
          <a:lstStyle>
            <a:lvl1pPr marL="0">
              <a:defRPr sz="2400" cap="all" baseline="0"/>
            </a:lvl1pPr>
          </a:lstStyle>
          <a:p>
            <a:r>
              <a:rPr lang="en-US" dirty="0"/>
              <a:t>CLICK TO EDIT MASTER TITLE STYLE</a:t>
            </a:r>
          </a:p>
        </p:txBody>
      </p:sp>
      <p:sp>
        <p:nvSpPr>
          <p:cNvPr id="3" name="Content Placeholder 2"/>
          <p:cNvSpPr>
            <a:spLocks noGrp="1"/>
          </p:cNvSpPr>
          <p:nvPr>
            <p:ph idx="1" hasCustomPrompt="1"/>
          </p:nvPr>
        </p:nvSpPr>
        <p:spPr>
          <a:xfrm>
            <a:off x="734936" y="1429233"/>
            <a:ext cx="10058400" cy="3433635"/>
          </a:xfrm>
        </p:spPr>
        <p:txBody>
          <a:bodyPr/>
          <a:lstStyle>
            <a:lvl1pPr marL="91436" indent="-91436">
              <a:buFont typeface="Courier New" panose="02070309020205020404" pitchFamily="49" charset="0"/>
              <a:buChar char="o"/>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951" y="6485916"/>
            <a:ext cx="2472271" cy="365125"/>
          </a:xfrm>
          <a:prstGeom prst="rect">
            <a:avLst/>
          </a:prstGeom>
        </p:spPr>
        <p:txBody>
          <a:bodyPr/>
          <a:lstStyle/>
          <a:p>
            <a:fld id="{69BE40A0-BA3A-E44B-A6F9-7A1F916D77D1}" type="datetime1">
              <a:rPr lang="en-US" smtClean="0"/>
              <a:t>4/20/2022</a:t>
            </a:fld>
            <a:endParaRPr lang="en-US" dirty="0"/>
          </a:p>
        </p:txBody>
      </p:sp>
      <p:sp>
        <p:nvSpPr>
          <p:cNvPr id="5" name="Footer Placeholder 4"/>
          <p:cNvSpPr>
            <a:spLocks noGrp="1"/>
          </p:cNvSpPr>
          <p:nvPr>
            <p:ph type="ftr" sz="quarter" idx="11"/>
          </p:nvPr>
        </p:nvSpPr>
        <p:spPr>
          <a:xfrm>
            <a:off x="3686187" y="6485916"/>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99117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14"/>
          <p:cNvSpPr/>
          <p:nvPr userDrawn="1"/>
        </p:nvSpPr>
        <p:spPr>
          <a:xfrm flipV="1">
            <a:off x="-73152" y="-9722"/>
            <a:ext cx="11521071" cy="492676"/>
          </a:xfrm>
          <a:custGeom>
            <a:avLst/>
            <a:gdLst>
              <a:gd name="connsiteX0" fmla="*/ 0 w 4826000"/>
              <a:gd name="connsiteY0" fmla="*/ 0 h 3159760"/>
              <a:gd name="connsiteX1" fmla="*/ 2580640 w 4826000"/>
              <a:gd name="connsiteY1" fmla="*/ 0 h 3159760"/>
              <a:gd name="connsiteX2" fmla="*/ 4826000 w 4826000"/>
              <a:gd name="connsiteY2" fmla="*/ 3159760 h 3159760"/>
              <a:gd name="connsiteX3" fmla="*/ 0 w 4826000"/>
              <a:gd name="connsiteY3" fmla="*/ 3159760 h 3159760"/>
              <a:gd name="connsiteX4" fmla="*/ 0 w 4826000"/>
              <a:gd name="connsiteY4" fmla="*/ 0 h 3159760"/>
              <a:gd name="connsiteX0" fmla="*/ 0 w 4826000"/>
              <a:gd name="connsiteY0" fmla="*/ 0 h 3159760"/>
              <a:gd name="connsiteX1" fmla="*/ 3164257 w 4826000"/>
              <a:gd name="connsiteY1" fmla="*/ 8180 h 3159760"/>
              <a:gd name="connsiteX2" fmla="*/ 4826000 w 4826000"/>
              <a:gd name="connsiteY2" fmla="*/ 3159760 h 3159760"/>
              <a:gd name="connsiteX3" fmla="*/ 0 w 4826000"/>
              <a:gd name="connsiteY3" fmla="*/ 3159760 h 3159760"/>
              <a:gd name="connsiteX4" fmla="*/ 0 w 4826000"/>
              <a:gd name="connsiteY4" fmla="*/ 0 h 3159760"/>
              <a:gd name="connsiteX0" fmla="*/ 0 w 4826000"/>
              <a:gd name="connsiteY0" fmla="*/ 0 h 3159760"/>
              <a:gd name="connsiteX1" fmla="*/ 3164257 w 4826000"/>
              <a:gd name="connsiteY1" fmla="*/ 0 h 3159760"/>
              <a:gd name="connsiteX2" fmla="*/ 4826000 w 4826000"/>
              <a:gd name="connsiteY2" fmla="*/ 3159760 h 3159760"/>
              <a:gd name="connsiteX3" fmla="*/ 0 w 4826000"/>
              <a:gd name="connsiteY3" fmla="*/ 3159760 h 3159760"/>
              <a:gd name="connsiteX4" fmla="*/ 0 w 4826000"/>
              <a:gd name="connsiteY4" fmla="*/ 0 h 3159760"/>
              <a:gd name="connsiteX0" fmla="*/ 0 w 13587072"/>
              <a:gd name="connsiteY0" fmla="*/ 0 h 3199110"/>
              <a:gd name="connsiteX1" fmla="*/ 11925329 w 13587072"/>
              <a:gd name="connsiteY1" fmla="*/ 39350 h 3199110"/>
              <a:gd name="connsiteX2" fmla="*/ 13587072 w 13587072"/>
              <a:gd name="connsiteY2" fmla="*/ 3199110 h 3199110"/>
              <a:gd name="connsiteX3" fmla="*/ 8761072 w 13587072"/>
              <a:gd name="connsiteY3" fmla="*/ 3199110 h 3199110"/>
              <a:gd name="connsiteX4" fmla="*/ 0 w 13587072"/>
              <a:gd name="connsiteY4" fmla="*/ 0 h 3199110"/>
              <a:gd name="connsiteX0" fmla="*/ 0 w 13587072"/>
              <a:gd name="connsiteY0" fmla="*/ 0 h 3277811"/>
              <a:gd name="connsiteX1" fmla="*/ 11925329 w 13587072"/>
              <a:gd name="connsiteY1" fmla="*/ 39350 h 3277811"/>
              <a:gd name="connsiteX2" fmla="*/ 13587072 w 13587072"/>
              <a:gd name="connsiteY2" fmla="*/ 3199110 h 3277811"/>
              <a:gd name="connsiteX3" fmla="*/ 0 w 13587072"/>
              <a:gd name="connsiteY3" fmla="*/ 3277811 h 3277811"/>
              <a:gd name="connsiteX4" fmla="*/ 0 w 13587072"/>
              <a:gd name="connsiteY4" fmla="*/ 0 h 3277811"/>
              <a:gd name="connsiteX0" fmla="*/ 0 w 13587072"/>
              <a:gd name="connsiteY0" fmla="*/ 0 h 3256824"/>
              <a:gd name="connsiteX1" fmla="*/ 11925329 w 13587072"/>
              <a:gd name="connsiteY1" fmla="*/ 39350 h 3256824"/>
              <a:gd name="connsiteX2" fmla="*/ 13587072 w 13587072"/>
              <a:gd name="connsiteY2" fmla="*/ 3199110 h 3256824"/>
              <a:gd name="connsiteX3" fmla="*/ 0 w 13587072"/>
              <a:gd name="connsiteY3" fmla="*/ 3256824 h 3256824"/>
              <a:gd name="connsiteX4" fmla="*/ 0 w 13587072"/>
              <a:gd name="connsiteY4" fmla="*/ 0 h 3256824"/>
              <a:gd name="connsiteX0" fmla="*/ 0 w 13587072"/>
              <a:gd name="connsiteY0" fmla="*/ 0 h 3225344"/>
              <a:gd name="connsiteX1" fmla="*/ 11925329 w 13587072"/>
              <a:gd name="connsiteY1" fmla="*/ 7870 h 3225344"/>
              <a:gd name="connsiteX2" fmla="*/ 13587072 w 13587072"/>
              <a:gd name="connsiteY2" fmla="*/ 3167630 h 3225344"/>
              <a:gd name="connsiteX3" fmla="*/ 0 w 13587072"/>
              <a:gd name="connsiteY3" fmla="*/ 3225344 h 3225344"/>
              <a:gd name="connsiteX4" fmla="*/ 0 w 13587072"/>
              <a:gd name="connsiteY4" fmla="*/ 0 h 3225344"/>
              <a:gd name="connsiteX0" fmla="*/ 0 w 82944434"/>
              <a:gd name="connsiteY0" fmla="*/ 68297 h 3217475"/>
              <a:gd name="connsiteX1" fmla="*/ 81282691 w 82944434"/>
              <a:gd name="connsiteY1" fmla="*/ 1 h 3217475"/>
              <a:gd name="connsiteX2" fmla="*/ 82944434 w 82944434"/>
              <a:gd name="connsiteY2" fmla="*/ 3159761 h 3217475"/>
              <a:gd name="connsiteX3" fmla="*/ 69357362 w 82944434"/>
              <a:gd name="connsiteY3" fmla="*/ 3217475 h 3217475"/>
              <a:gd name="connsiteX4" fmla="*/ 0 w 82944434"/>
              <a:gd name="connsiteY4" fmla="*/ 68297 h 3217475"/>
              <a:gd name="connsiteX0" fmla="*/ 0 w 82944434"/>
              <a:gd name="connsiteY0" fmla="*/ 68297 h 3445961"/>
              <a:gd name="connsiteX1" fmla="*/ 81282691 w 82944434"/>
              <a:gd name="connsiteY1" fmla="*/ 1 h 3445961"/>
              <a:gd name="connsiteX2" fmla="*/ 82944434 w 82944434"/>
              <a:gd name="connsiteY2" fmla="*/ 3159761 h 3445961"/>
              <a:gd name="connsiteX3" fmla="*/ 0 w 82944434"/>
              <a:gd name="connsiteY3" fmla="*/ 3445961 h 3445961"/>
              <a:gd name="connsiteX4" fmla="*/ 0 w 82944434"/>
              <a:gd name="connsiteY4" fmla="*/ 68297 h 3445961"/>
              <a:gd name="connsiteX0" fmla="*/ 0 w 82944434"/>
              <a:gd name="connsiteY0" fmla="*/ 68297 h 3159760"/>
              <a:gd name="connsiteX1" fmla="*/ 81282691 w 82944434"/>
              <a:gd name="connsiteY1" fmla="*/ 1 h 3159760"/>
              <a:gd name="connsiteX2" fmla="*/ 82944434 w 82944434"/>
              <a:gd name="connsiteY2" fmla="*/ 3159761 h 3159760"/>
              <a:gd name="connsiteX3" fmla="*/ 84994 w 82944434"/>
              <a:gd name="connsiteY3" fmla="*/ 3141309 h 3159760"/>
              <a:gd name="connsiteX4" fmla="*/ 0 w 82944434"/>
              <a:gd name="connsiteY4" fmla="*/ 68297 h 315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44434" h="3159760">
                <a:moveTo>
                  <a:pt x="0" y="68297"/>
                </a:moveTo>
                <a:lnTo>
                  <a:pt x="81282691" y="1"/>
                </a:lnTo>
                <a:lnTo>
                  <a:pt x="82944434" y="3159761"/>
                </a:lnTo>
                <a:lnTo>
                  <a:pt x="84994" y="3141309"/>
                </a:lnTo>
                <a:lnTo>
                  <a:pt x="0" y="68297"/>
                </a:lnTo>
                <a:close/>
              </a:path>
            </a:pathLst>
          </a:custGeom>
          <a:gradFill flip="none" rotWithShape="1">
            <a:gsLst>
              <a:gs pos="100000">
                <a:schemeClr val="tx1">
                  <a:lumMod val="50000"/>
                  <a:lumOff val="50000"/>
                </a:schemeClr>
              </a:gs>
              <a:gs pos="0">
                <a:schemeClr val="tx1">
                  <a:lumMod val="0"/>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0922" y="565146"/>
            <a:ext cx="10058400" cy="57022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730922" y="1429233"/>
            <a:ext cx="10058400"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p:cNvPicPr>
          <p:nvPr userDrawn="1"/>
        </p:nvPicPr>
        <p:blipFill rotWithShape="1">
          <a:blip r:embed="rId7" cstate="email">
            <a:extLst>
              <a:ext uri="{28A0092B-C50C-407E-A947-70E740481C1C}">
                <a14:useLocalDpi xmlns:a14="http://schemas.microsoft.com/office/drawing/2010/main"/>
              </a:ext>
            </a:extLst>
          </a:blip>
          <a:srcRect t="-16865" b="-2"/>
          <a:stretch/>
        </p:blipFill>
        <p:spPr>
          <a:xfrm flipV="1">
            <a:off x="839924" y="524925"/>
            <a:ext cx="11388569" cy="18288"/>
          </a:xfrm>
          <a:prstGeom prst="rect">
            <a:avLst/>
          </a:prstGeom>
        </p:spPr>
      </p:pic>
      <p:sp>
        <p:nvSpPr>
          <p:cNvPr id="14" name="Freeform 13"/>
          <p:cNvSpPr/>
          <p:nvPr userDrawn="1"/>
        </p:nvSpPr>
        <p:spPr>
          <a:xfrm rot="10800000" flipV="1">
            <a:off x="11279334" y="-9721"/>
            <a:ext cx="914068" cy="495325"/>
          </a:xfrm>
          <a:custGeom>
            <a:avLst/>
            <a:gdLst>
              <a:gd name="connsiteX0" fmla="*/ 0 w 4826000"/>
              <a:gd name="connsiteY0" fmla="*/ 0 h 3159760"/>
              <a:gd name="connsiteX1" fmla="*/ 2580640 w 4826000"/>
              <a:gd name="connsiteY1" fmla="*/ 0 h 3159760"/>
              <a:gd name="connsiteX2" fmla="*/ 4826000 w 4826000"/>
              <a:gd name="connsiteY2" fmla="*/ 3159760 h 3159760"/>
              <a:gd name="connsiteX3" fmla="*/ 0 w 4826000"/>
              <a:gd name="connsiteY3" fmla="*/ 3159760 h 3159760"/>
              <a:gd name="connsiteX4" fmla="*/ 0 w 4826000"/>
              <a:gd name="connsiteY4" fmla="*/ 0 h 3159760"/>
              <a:gd name="connsiteX0" fmla="*/ 0 w 4826000"/>
              <a:gd name="connsiteY0" fmla="*/ 0 h 3159760"/>
              <a:gd name="connsiteX1" fmla="*/ 3164257 w 4826000"/>
              <a:gd name="connsiteY1" fmla="*/ 8180 h 3159760"/>
              <a:gd name="connsiteX2" fmla="*/ 4826000 w 4826000"/>
              <a:gd name="connsiteY2" fmla="*/ 3159760 h 3159760"/>
              <a:gd name="connsiteX3" fmla="*/ 0 w 4826000"/>
              <a:gd name="connsiteY3" fmla="*/ 3159760 h 3159760"/>
              <a:gd name="connsiteX4" fmla="*/ 0 w 4826000"/>
              <a:gd name="connsiteY4" fmla="*/ 0 h 3159760"/>
              <a:gd name="connsiteX0" fmla="*/ 0 w 4826000"/>
              <a:gd name="connsiteY0" fmla="*/ 0 h 3159760"/>
              <a:gd name="connsiteX1" fmla="*/ 3164257 w 4826000"/>
              <a:gd name="connsiteY1" fmla="*/ 0 h 3159760"/>
              <a:gd name="connsiteX2" fmla="*/ 4826000 w 4826000"/>
              <a:gd name="connsiteY2" fmla="*/ 3159760 h 3159760"/>
              <a:gd name="connsiteX3" fmla="*/ 0 w 4826000"/>
              <a:gd name="connsiteY3" fmla="*/ 3159760 h 3159760"/>
              <a:gd name="connsiteX4" fmla="*/ 0 w 4826000"/>
              <a:gd name="connsiteY4" fmla="*/ 0 h 3159760"/>
              <a:gd name="connsiteX0" fmla="*/ 0 w 13587072"/>
              <a:gd name="connsiteY0" fmla="*/ 0 h 3199110"/>
              <a:gd name="connsiteX1" fmla="*/ 11925329 w 13587072"/>
              <a:gd name="connsiteY1" fmla="*/ 39350 h 3199110"/>
              <a:gd name="connsiteX2" fmla="*/ 13587072 w 13587072"/>
              <a:gd name="connsiteY2" fmla="*/ 3199110 h 3199110"/>
              <a:gd name="connsiteX3" fmla="*/ 8761072 w 13587072"/>
              <a:gd name="connsiteY3" fmla="*/ 3199110 h 3199110"/>
              <a:gd name="connsiteX4" fmla="*/ 0 w 13587072"/>
              <a:gd name="connsiteY4" fmla="*/ 0 h 3199110"/>
              <a:gd name="connsiteX0" fmla="*/ 0 w 13587072"/>
              <a:gd name="connsiteY0" fmla="*/ 0 h 3277811"/>
              <a:gd name="connsiteX1" fmla="*/ 11925329 w 13587072"/>
              <a:gd name="connsiteY1" fmla="*/ 39350 h 3277811"/>
              <a:gd name="connsiteX2" fmla="*/ 13587072 w 13587072"/>
              <a:gd name="connsiteY2" fmla="*/ 3199110 h 3277811"/>
              <a:gd name="connsiteX3" fmla="*/ 0 w 13587072"/>
              <a:gd name="connsiteY3" fmla="*/ 3277811 h 3277811"/>
              <a:gd name="connsiteX4" fmla="*/ 0 w 13587072"/>
              <a:gd name="connsiteY4" fmla="*/ 0 h 3277811"/>
              <a:gd name="connsiteX0" fmla="*/ 0 w 13587072"/>
              <a:gd name="connsiteY0" fmla="*/ 0 h 3256824"/>
              <a:gd name="connsiteX1" fmla="*/ 11925329 w 13587072"/>
              <a:gd name="connsiteY1" fmla="*/ 39350 h 3256824"/>
              <a:gd name="connsiteX2" fmla="*/ 13587072 w 13587072"/>
              <a:gd name="connsiteY2" fmla="*/ 3199110 h 3256824"/>
              <a:gd name="connsiteX3" fmla="*/ 0 w 13587072"/>
              <a:gd name="connsiteY3" fmla="*/ 3256824 h 3256824"/>
              <a:gd name="connsiteX4" fmla="*/ 0 w 13587072"/>
              <a:gd name="connsiteY4" fmla="*/ 0 h 3256824"/>
              <a:gd name="connsiteX0" fmla="*/ 0 w 13587072"/>
              <a:gd name="connsiteY0" fmla="*/ 0 h 3225344"/>
              <a:gd name="connsiteX1" fmla="*/ 11925329 w 13587072"/>
              <a:gd name="connsiteY1" fmla="*/ 7870 h 3225344"/>
              <a:gd name="connsiteX2" fmla="*/ 13587072 w 13587072"/>
              <a:gd name="connsiteY2" fmla="*/ 3167630 h 3225344"/>
              <a:gd name="connsiteX3" fmla="*/ 0 w 13587072"/>
              <a:gd name="connsiteY3" fmla="*/ 3225344 h 3225344"/>
              <a:gd name="connsiteX4" fmla="*/ 0 w 13587072"/>
              <a:gd name="connsiteY4" fmla="*/ 0 h 3225344"/>
              <a:gd name="connsiteX0" fmla="*/ 7067422 w 13587072"/>
              <a:gd name="connsiteY0" fmla="*/ 0 h 3225344"/>
              <a:gd name="connsiteX1" fmla="*/ 11925329 w 13587072"/>
              <a:gd name="connsiteY1" fmla="*/ 7870 h 3225344"/>
              <a:gd name="connsiteX2" fmla="*/ 13587072 w 13587072"/>
              <a:gd name="connsiteY2" fmla="*/ 3167630 h 3225344"/>
              <a:gd name="connsiteX3" fmla="*/ 0 w 13587072"/>
              <a:gd name="connsiteY3" fmla="*/ 3225344 h 3225344"/>
              <a:gd name="connsiteX4" fmla="*/ 7067422 w 13587072"/>
              <a:gd name="connsiteY4" fmla="*/ 0 h 3225344"/>
              <a:gd name="connsiteX0" fmla="*/ 22725 w 6542375"/>
              <a:gd name="connsiteY0" fmla="*/ 0 h 3184619"/>
              <a:gd name="connsiteX1" fmla="*/ 4880632 w 6542375"/>
              <a:gd name="connsiteY1" fmla="*/ 7870 h 3184619"/>
              <a:gd name="connsiteX2" fmla="*/ 6542375 w 6542375"/>
              <a:gd name="connsiteY2" fmla="*/ 3167630 h 3184619"/>
              <a:gd name="connsiteX3" fmla="*/ 0 w 6542375"/>
              <a:gd name="connsiteY3" fmla="*/ 3184619 h 3184619"/>
              <a:gd name="connsiteX4" fmla="*/ 22725 w 6542375"/>
              <a:gd name="connsiteY4" fmla="*/ 0 h 3184619"/>
              <a:gd name="connsiteX0" fmla="*/ 0 w 6542375"/>
              <a:gd name="connsiteY0" fmla="*/ 12494 h 3176750"/>
              <a:gd name="connsiteX1" fmla="*/ 4880632 w 6542375"/>
              <a:gd name="connsiteY1" fmla="*/ 1 h 3176750"/>
              <a:gd name="connsiteX2" fmla="*/ 6542375 w 6542375"/>
              <a:gd name="connsiteY2" fmla="*/ 3159761 h 3176750"/>
              <a:gd name="connsiteX3" fmla="*/ 0 w 6542375"/>
              <a:gd name="connsiteY3" fmla="*/ 3176750 h 3176750"/>
              <a:gd name="connsiteX4" fmla="*/ 0 w 6542375"/>
              <a:gd name="connsiteY4" fmla="*/ 12494 h 31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375" h="3176750">
                <a:moveTo>
                  <a:pt x="0" y="12494"/>
                </a:moveTo>
                <a:lnTo>
                  <a:pt x="4880632" y="1"/>
                </a:lnTo>
                <a:lnTo>
                  <a:pt x="6542375" y="3159761"/>
                </a:lnTo>
                <a:lnTo>
                  <a:pt x="0" y="3176750"/>
                </a:lnTo>
                <a:lnTo>
                  <a:pt x="0" y="12494"/>
                </a:lnTo>
                <a:close/>
              </a:path>
            </a:pathLst>
          </a:custGeom>
          <a:solidFill>
            <a:srgbClr val="97B5C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8"/>
          <a:stretch>
            <a:fillRect/>
          </a:stretch>
        </p:blipFill>
        <p:spPr>
          <a:xfrm>
            <a:off x="10821794" y="110811"/>
            <a:ext cx="251610" cy="251610"/>
          </a:xfrm>
          <a:prstGeom prst="rect">
            <a:avLst/>
          </a:prstGeom>
        </p:spPr>
      </p:pic>
      <p:sp>
        <p:nvSpPr>
          <p:cNvPr id="6" name="Slide Number Placeholder 5"/>
          <p:cNvSpPr>
            <a:spLocks noGrp="1"/>
          </p:cNvSpPr>
          <p:nvPr>
            <p:ph type="sldNum" sz="quarter" idx="4"/>
          </p:nvPr>
        </p:nvSpPr>
        <p:spPr>
          <a:xfrm>
            <a:off x="11556116" y="54053"/>
            <a:ext cx="439589" cy="365125"/>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73"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2">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800" kern="1200">
          <a:solidFill>
            <a:schemeClr val="bg2">
              <a:lumMod val="2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2400" kern="1200">
          <a:solidFill>
            <a:schemeClr val="bg2">
              <a:lumMod val="25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Century Gothic" panose="020B0502020202020204" pitchFamily="34" charset="0"/>
          <a:ea typeface="Century Gothic" panose="020B0502020202020204" pitchFamily="34" charset="0"/>
          <a:cs typeface="Century Gothic" panose="020B0502020202020204" pitchFamily="34"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Century Gothic" panose="020B0502020202020204" pitchFamily="34" charset="0"/>
          <a:ea typeface="Century Gothic" panose="020B0502020202020204" pitchFamily="34" charset="0"/>
          <a:cs typeface="Century Gothic" panose="020B0502020202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38A72B-54AC-43AB-8599-A79D2B6E3E2F}"/>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
        <p:nvSpPr>
          <p:cNvPr id="4" name="Title 3">
            <a:extLst>
              <a:ext uri="{FF2B5EF4-FFF2-40B4-BE49-F238E27FC236}">
                <a16:creationId xmlns:a16="http://schemas.microsoft.com/office/drawing/2014/main" id="{FA1E8288-C224-4A3E-88BC-B43FD6B12F17}"/>
              </a:ext>
            </a:extLst>
          </p:cNvPr>
          <p:cNvSpPr>
            <a:spLocks noGrp="1"/>
          </p:cNvSpPr>
          <p:nvPr>
            <p:ph type="title"/>
          </p:nvPr>
        </p:nvSpPr>
        <p:spPr>
          <a:xfrm>
            <a:off x="50085" y="4564663"/>
            <a:ext cx="8321918" cy="1011858"/>
          </a:xfrm>
        </p:spPr>
        <p:txBody>
          <a:bodyPr/>
          <a:lstStyle/>
          <a:p>
            <a:r>
              <a:rPr lang="en-US" sz="2800" b="1" dirty="0"/>
              <a:t>[Title Here]</a:t>
            </a:r>
          </a:p>
        </p:txBody>
      </p:sp>
      <p:sp>
        <p:nvSpPr>
          <p:cNvPr id="10" name="Rectangle 9">
            <a:extLst>
              <a:ext uri="{FF2B5EF4-FFF2-40B4-BE49-F238E27FC236}">
                <a16:creationId xmlns:a16="http://schemas.microsoft.com/office/drawing/2014/main" id="{24BC20B4-B491-4B79-9C24-9AB435539BE8}"/>
              </a:ext>
            </a:extLst>
          </p:cNvPr>
          <p:cNvSpPr/>
          <p:nvPr/>
        </p:nvSpPr>
        <p:spPr>
          <a:xfrm>
            <a:off x="0" y="2450113"/>
            <a:ext cx="7897091" cy="2146300"/>
          </a:xfrm>
          <a:prstGeom prst="rect">
            <a:avLst/>
          </a:prstGeom>
          <a:gradFill flip="none" rotWithShape="1">
            <a:gsLst>
              <a:gs pos="100000">
                <a:schemeClr val="bg1">
                  <a:lumMod val="50000"/>
                  <a:alpha val="0"/>
                </a:schemeClr>
              </a:gs>
              <a:gs pos="0">
                <a:schemeClr val="bg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BF2319-DA80-4E10-AC65-D673E1CA1A0D}"/>
              </a:ext>
            </a:extLst>
          </p:cNvPr>
          <p:cNvSpPr txBox="1"/>
          <p:nvPr/>
        </p:nvSpPr>
        <p:spPr>
          <a:xfrm>
            <a:off x="292100" y="2719918"/>
            <a:ext cx="10308466" cy="1815882"/>
          </a:xfrm>
          <a:prstGeom prst="rect">
            <a:avLst/>
          </a:prstGeom>
          <a:noFill/>
        </p:spPr>
        <p:txBody>
          <a:bodyPr wrap="square" rtlCol="0">
            <a:spAutoFit/>
          </a:bodyPr>
          <a:lstStyle/>
          <a:p>
            <a:r>
              <a:rPr lang="en-US" sz="2800" dirty="0">
                <a:solidFill>
                  <a:schemeClr val="bg1"/>
                </a:solidFill>
              </a:rPr>
              <a:t>Information Security Working Group</a:t>
            </a:r>
          </a:p>
          <a:p>
            <a:r>
              <a:rPr lang="en-US" sz="2800" dirty="0">
                <a:solidFill>
                  <a:srgbClr val="FFFF00"/>
                </a:solidFill>
              </a:rPr>
              <a:t>Presented by Jeremy Pacheco</a:t>
            </a:r>
          </a:p>
          <a:p>
            <a:r>
              <a:rPr lang="en-US" sz="2800" i="1" dirty="0">
                <a:solidFill>
                  <a:srgbClr val="FFFF00"/>
                </a:solidFill>
              </a:rPr>
              <a:t>Sandia National Laboratories</a:t>
            </a:r>
          </a:p>
          <a:p>
            <a:endParaRPr lang="en-US" sz="2800" i="1" dirty="0">
              <a:solidFill>
                <a:srgbClr val="00B0F0"/>
              </a:solidFill>
            </a:endParaRPr>
          </a:p>
        </p:txBody>
      </p:sp>
      <p:sp>
        <p:nvSpPr>
          <p:cNvPr id="8" name="TextBox 7">
            <a:extLst>
              <a:ext uri="{FF2B5EF4-FFF2-40B4-BE49-F238E27FC236}">
                <a16:creationId xmlns:a16="http://schemas.microsoft.com/office/drawing/2014/main" id="{B2E92ADA-B6E8-4221-9007-F055C89A2552}"/>
              </a:ext>
            </a:extLst>
          </p:cNvPr>
          <p:cNvSpPr txBox="1"/>
          <p:nvPr/>
        </p:nvSpPr>
        <p:spPr>
          <a:xfrm>
            <a:off x="292100" y="5119321"/>
            <a:ext cx="7950915" cy="861774"/>
          </a:xfrm>
          <a:prstGeom prst="rect">
            <a:avLst/>
          </a:prstGeom>
          <a:noFill/>
        </p:spPr>
        <p:txBody>
          <a:bodyPr wrap="square" rtlCol="0">
            <a:spAutoFit/>
          </a:bodyPr>
          <a:lstStyle/>
          <a:p>
            <a:r>
              <a:rPr lang="en-US" b="1" dirty="0">
                <a:solidFill>
                  <a:srgbClr val="FFFF00"/>
                </a:solidFill>
                <a:latin typeface="Franklin Gothic Book" panose="020B0503020102020204" pitchFamily="34" charset="0"/>
                <a:cs typeface="Calibri Light" panose="020F0302020204030204" pitchFamily="34" charset="0"/>
              </a:rPr>
              <a:t>April 20, 2022</a:t>
            </a:r>
          </a:p>
          <a:p>
            <a:endParaRPr lang="en-US" b="1" dirty="0">
              <a:solidFill>
                <a:srgbClr val="FFFF00"/>
              </a:solidFill>
              <a:latin typeface="Franklin Gothic Book" panose="020B0503020102020204" pitchFamily="34" charset="0"/>
              <a:cs typeface="Calibri Light" panose="020F0302020204030204" pitchFamily="34" charset="0"/>
            </a:endParaRPr>
          </a:p>
          <a:p>
            <a:r>
              <a:rPr lang="en-US" sz="1400" dirty="0">
                <a:solidFill>
                  <a:srgbClr val="FFFF00"/>
                </a:solidFill>
                <a:latin typeface="Franklin Gothic Book" panose="020B0503020102020204" pitchFamily="34" charset="0"/>
                <a:cs typeface="Calibri Light" panose="020F0302020204030204" pitchFamily="34" charset="0"/>
              </a:rPr>
              <a:t>SAND2022-4484 PE</a:t>
            </a:r>
          </a:p>
        </p:txBody>
      </p:sp>
      <p:sp>
        <p:nvSpPr>
          <p:cNvPr id="3" name="TextBox 2">
            <a:extLst>
              <a:ext uri="{FF2B5EF4-FFF2-40B4-BE49-F238E27FC236}">
                <a16:creationId xmlns:a16="http://schemas.microsoft.com/office/drawing/2014/main" id="{B633035F-3F66-45C3-963B-E5FAD31D3DAF}"/>
              </a:ext>
            </a:extLst>
          </p:cNvPr>
          <p:cNvSpPr txBox="1"/>
          <p:nvPr/>
        </p:nvSpPr>
        <p:spPr>
          <a:xfrm>
            <a:off x="3813628" y="38249"/>
            <a:ext cx="4429387" cy="292388"/>
          </a:xfrm>
          <a:prstGeom prst="rect">
            <a:avLst/>
          </a:prstGeom>
          <a:noFill/>
        </p:spPr>
        <p:txBody>
          <a:bodyPr wrap="square" rtlCol="0">
            <a:spAutoFit/>
          </a:bodyPr>
          <a:lstStyle/>
          <a:p>
            <a:r>
              <a:rPr lang="en-US" sz="1300" dirty="0">
                <a:solidFill>
                  <a:schemeClr val="bg1"/>
                </a:solidFill>
              </a:rPr>
              <a:t>Unclassified Unlimited Release</a:t>
            </a:r>
          </a:p>
        </p:txBody>
      </p:sp>
      <p:sp>
        <p:nvSpPr>
          <p:cNvPr id="9" name="TextBox 8">
            <a:extLst>
              <a:ext uri="{FF2B5EF4-FFF2-40B4-BE49-F238E27FC236}">
                <a16:creationId xmlns:a16="http://schemas.microsoft.com/office/drawing/2014/main" id="{AE0EA3D6-62A3-4F95-82CA-E44FA5CAFCEB}"/>
              </a:ext>
            </a:extLst>
          </p:cNvPr>
          <p:cNvSpPr txBox="1"/>
          <p:nvPr/>
        </p:nvSpPr>
        <p:spPr>
          <a:xfrm>
            <a:off x="4637147" y="6504156"/>
            <a:ext cx="4429387" cy="292388"/>
          </a:xfrm>
          <a:prstGeom prst="rect">
            <a:avLst/>
          </a:prstGeom>
          <a:noFill/>
        </p:spPr>
        <p:txBody>
          <a:bodyPr wrap="square" rtlCol="0">
            <a:spAutoFit/>
          </a:bodyPr>
          <a:lstStyle/>
          <a:p>
            <a:r>
              <a:rPr lang="en-US" sz="1300" dirty="0">
                <a:solidFill>
                  <a:schemeClr val="bg1"/>
                </a:solidFill>
              </a:rPr>
              <a:t>Unclassified Unlimited Release</a:t>
            </a:r>
          </a:p>
        </p:txBody>
      </p:sp>
    </p:spTree>
    <p:extLst>
      <p:ext uri="{BB962C8B-B14F-4D97-AF65-F5344CB8AC3E}">
        <p14:creationId xmlns:p14="http://schemas.microsoft.com/office/powerpoint/2010/main" val="5616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D6F7-0E21-465A-9AB5-E59C275FBBEA}"/>
              </a:ext>
            </a:extLst>
          </p:cNvPr>
          <p:cNvSpPr>
            <a:spLocks noGrp="1"/>
          </p:cNvSpPr>
          <p:nvPr>
            <p:ph type="title"/>
          </p:nvPr>
        </p:nvSpPr>
        <p:spPr>
          <a:xfrm>
            <a:off x="454086" y="681694"/>
            <a:ext cx="10058400" cy="570225"/>
          </a:xfrm>
        </p:spPr>
        <p:txBody>
          <a:bodyPr/>
          <a:lstStyle/>
          <a:p>
            <a:r>
              <a:rPr lang="en-US" cap="none" dirty="0"/>
              <a:t>“Hot” Topics in Information Security</a:t>
            </a:r>
          </a:p>
        </p:txBody>
      </p:sp>
      <p:sp>
        <p:nvSpPr>
          <p:cNvPr id="3" name="Content Placeholder 2">
            <a:extLst>
              <a:ext uri="{FF2B5EF4-FFF2-40B4-BE49-F238E27FC236}">
                <a16:creationId xmlns:a16="http://schemas.microsoft.com/office/drawing/2014/main" id="{D0710FC0-27F0-446D-A117-B0BF02225793}"/>
              </a:ext>
            </a:extLst>
          </p:cNvPr>
          <p:cNvSpPr>
            <a:spLocks noGrp="1"/>
          </p:cNvSpPr>
          <p:nvPr>
            <p:ph idx="1"/>
          </p:nvPr>
        </p:nvSpPr>
        <p:spPr>
          <a:xfrm>
            <a:off x="454086" y="1753870"/>
            <a:ext cx="10693448" cy="4957499"/>
          </a:xfrm>
        </p:spPr>
        <p:txBody>
          <a:bodyPr>
            <a:normAutofit/>
          </a:bodyPr>
          <a:lstStyle/>
          <a:p>
            <a:pPr marL="0" indent="0">
              <a:lnSpc>
                <a:spcPct val="100000"/>
              </a:lnSpc>
              <a:spcBef>
                <a:spcPts val="0"/>
              </a:spcBef>
              <a:spcAft>
                <a:spcPts val="0"/>
              </a:spcAft>
              <a:buClr>
                <a:srgbClr val="FFFF00"/>
              </a:buClr>
              <a:buNone/>
            </a:pPr>
            <a:r>
              <a:rPr lang="en-US" sz="2600" dirty="0"/>
              <a:t>Performance Assurance Activities (~25 mins):</a:t>
            </a:r>
          </a:p>
          <a:p>
            <a:pPr marL="0" indent="0">
              <a:lnSpc>
                <a:spcPct val="100000"/>
              </a:lnSpc>
              <a:spcBef>
                <a:spcPts val="0"/>
              </a:spcBef>
              <a:spcAft>
                <a:spcPts val="0"/>
              </a:spcAft>
              <a:buClr>
                <a:srgbClr val="FFFF00"/>
              </a:buClr>
              <a:buNone/>
            </a:pPr>
            <a:endParaRPr lang="en-US" sz="2400" dirty="0"/>
          </a:p>
          <a:p>
            <a:pPr marL="0" indent="0">
              <a:lnSpc>
                <a:spcPct val="100000"/>
              </a:lnSpc>
              <a:spcBef>
                <a:spcPts val="0"/>
              </a:spcBef>
              <a:spcAft>
                <a:spcPts val="0"/>
              </a:spcAft>
              <a:buClr>
                <a:srgbClr val="FFFF00"/>
              </a:buClr>
              <a:buNone/>
            </a:pPr>
            <a:r>
              <a:rPr lang="en-US" sz="2400" dirty="0"/>
              <a:t>Discussion Starters:</a:t>
            </a:r>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EA-22 visits – lessons learned from audits in InfoSec areas?</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What type of assessments do you perform?</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Any new innovative ways to performance test at your site?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Are you assessing the classified electronic environment? Markings?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18A1B90-0992-46CF-9EB7-CDC07360DFC6}"/>
              </a:ext>
            </a:extLst>
          </p:cNvPr>
          <p:cNvSpPr>
            <a:spLocks noGrp="1"/>
          </p:cNvSpPr>
          <p:nvPr>
            <p:ph type="sldNum" sz="quarter" idx="12"/>
          </p:nvPr>
        </p:nvSpPr>
        <p:spPr/>
        <p:txBody>
          <a:bodyPr/>
          <a:lstStyle/>
          <a:p>
            <a:fld id="{6113E31D-E2AB-40D1-8B51-AFA5AFEF393A}" type="slidenum">
              <a:rPr lang="en-US" smtClean="0"/>
              <a:t>10</a:t>
            </a:fld>
            <a:endParaRPr lang="en-US" dirty="0"/>
          </a:p>
        </p:txBody>
      </p:sp>
      <p:pic>
        <p:nvPicPr>
          <p:cNvPr id="11" name="Picture 10">
            <a:extLst>
              <a:ext uri="{FF2B5EF4-FFF2-40B4-BE49-F238E27FC236}">
                <a16:creationId xmlns:a16="http://schemas.microsoft.com/office/drawing/2014/main" id="{92F1A8D8-D747-4D0F-95AB-8B97363B89C2}"/>
              </a:ext>
            </a:extLst>
          </p:cNvPr>
          <p:cNvPicPr>
            <a:picLocks noChangeAspect="1"/>
          </p:cNvPicPr>
          <p:nvPr/>
        </p:nvPicPr>
        <p:blipFill>
          <a:blip r:embed="rId2"/>
          <a:stretch>
            <a:fillRect/>
          </a:stretch>
        </p:blipFill>
        <p:spPr>
          <a:xfrm>
            <a:off x="9650399" y="2626772"/>
            <a:ext cx="2286882" cy="2010855"/>
          </a:xfrm>
          <a:prstGeom prst="rect">
            <a:avLst/>
          </a:prstGeom>
        </p:spPr>
      </p:pic>
      <p:sp>
        <p:nvSpPr>
          <p:cNvPr id="6" name="TextBox 5">
            <a:extLst>
              <a:ext uri="{FF2B5EF4-FFF2-40B4-BE49-F238E27FC236}">
                <a16:creationId xmlns:a16="http://schemas.microsoft.com/office/drawing/2014/main" id="{D6E5F80F-4B40-4F0A-AD10-46E58B3A18FE}"/>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7" name="TextBox 6">
            <a:extLst>
              <a:ext uri="{FF2B5EF4-FFF2-40B4-BE49-F238E27FC236}">
                <a16:creationId xmlns:a16="http://schemas.microsoft.com/office/drawing/2014/main" id="{C6FCDB62-B9E6-4F27-9C14-7F6E08A69D4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220692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D6F7-0E21-465A-9AB5-E59C275FBBEA}"/>
              </a:ext>
            </a:extLst>
          </p:cNvPr>
          <p:cNvSpPr>
            <a:spLocks noGrp="1"/>
          </p:cNvSpPr>
          <p:nvPr>
            <p:ph type="title"/>
          </p:nvPr>
        </p:nvSpPr>
        <p:spPr>
          <a:xfrm>
            <a:off x="454086" y="681694"/>
            <a:ext cx="10058400" cy="570225"/>
          </a:xfrm>
        </p:spPr>
        <p:txBody>
          <a:bodyPr/>
          <a:lstStyle/>
          <a:p>
            <a:r>
              <a:rPr lang="en-US" cap="none" dirty="0"/>
              <a:t>“Hot” Topics in Information Security</a:t>
            </a:r>
          </a:p>
        </p:txBody>
      </p:sp>
      <p:sp>
        <p:nvSpPr>
          <p:cNvPr id="3" name="Content Placeholder 2">
            <a:extLst>
              <a:ext uri="{FF2B5EF4-FFF2-40B4-BE49-F238E27FC236}">
                <a16:creationId xmlns:a16="http://schemas.microsoft.com/office/drawing/2014/main" id="{D0710FC0-27F0-446D-A117-B0BF02225793}"/>
              </a:ext>
            </a:extLst>
          </p:cNvPr>
          <p:cNvSpPr>
            <a:spLocks noGrp="1"/>
          </p:cNvSpPr>
          <p:nvPr>
            <p:ph idx="1"/>
          </p:nvPr>
        </p:nvSpPr>
        <p:spPr>
          <a:xfrm>
            <a:off x="454086" y="1753870"/>
            <a:ext cx="7970899" cy="4957499"/>
          </a:xfrm>
        </p:spPr>
        <p:txBody>
          <a:bodyPr>
            <a:normAutofit/>
          </a:bodyPr>
          <a:lstStyle/>
          <a:p>
            <a:pPr marL="0" indent="0">
              <a:lnSpc>
                <a:spcPct val="100000"/>
              </a:lnSpc>
              <a:spcBef>
                <a:spcPts val="0"/>
              </a:spcBef>
              <a:spcAft>
                <a:spcPts val="0"/>
              </a:spcAft>
              <a:buClr>
                <a:srgbClr val="FFFF00"/>
              </a:buClr>
              <a:buNone/>
            </a:pPr>
            <a:r>
              <a:rPr lang="en-US" sz="2600" dirty="0"/>
              <a:t>Controlled Unclassified Information (CUI) (~25 mins):</a:t>
            </a:r>
          </a:p>
          <a:p>
            <a:pPr marL="0" indent="0">
              <a:lnSpc>
                <a:spcPct val="100000"/>
              </a:lnSpc>
              <a:spcBef>
                <a:spcPts val="0"/>
              </a:spcBef>
              <a:spcAft>
                <a:spcPts val="0"/>
              </a:spcAft>
              <a:buClr>
                <a:srgbClr val="FFFF00"/>
              </a:buClr>
              <a:buNone/>
            </a:pPr>
            <a:endParaRPr lang="en-US" sz="2400" dirty="0"/>
          </a:p>
          <a:p>
            <a:pPr marL="0" indent="0">
              <a:lnSpc>
                <a:spcPct val="100000"/>
              </a:lnSpc>
              <a:spcBef>
                <a:spcPts val="0"/>
              </a:spcBef>
              <a:spcAft>
                <a:spcPts val="0"/>
              </a:spcAft>
              <a:buClr>
                <a:srgbClr val="FFFF00"/>
              </a:buClr>
              <a:buNone/>
            </a:pPr>
            <a:r>
              <a:rPr lang="en-US" sz="2400" dirty="0"/>
              <a:t>Discussion Starters:</a:t>
            </a:r>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What entity will be taking primary responsibility for managing implementation and long-term policies at your site?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Are you encountering issues with external OGA customers who have already implemented CUI?</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How to implement given funding constraints?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18A1B90-0992-46CF-9EB7-CDC07360DFC6}"/>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6" name="TextBox 5">
            <a:extLst>
              <a:ext uri="{FF2B5EF4-FFF2-40B4-BE49-F238E27FC236}">
                <a16:creationId xmlns:a16="http://schemas.microsoft.com/office/drawing/2014/main" id="{D6E5F80F-4B40-4F0A-AD10-46E58B3A18FE}"/>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7" name="TextBox 6">
            <a:extLst>
              <a:ext uri="{FF2B5EF4-FFF2-40B4-BE49-F238E27FC236}">
                <a16:creationId xmlns:a16="http://schemas.microsoft.com/office/drawing/2014/main" id="{C6FCDB62-B9E6-4F27-9C14-7F6E08A69D4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pic>
        <p:nvPicPr>
          <p:cNvPr id="8" name="Picture 7">
            <a:extLst>
              <a:ext uri="{FF2B5EF4-FFF2-40B4-BE49-F238E27FC236}">
                <a16:creationId xmlns:a16="http://schemas.microsoft.com/office/drawing/2014/main" id="{8B565356-041E-4F5C-82D6-F76A8203AB04}"/>
              </a:ext>
            </a:extLst>
          </p:cNvPr>
          <p:cNvPicPr>
            <a:picLocks noChangeAspect="1"/>
          </p:cNvPicPr>
          <p:nvPr/>
        </p:nvPicPr>
        <p:blipFill>
          <a:blip r:embed="rId2"/>
          <a:stretch>
            <a:fillRect/>
          </a:stretch>
        </p:blipFill>
        <p:spPr>
          <a:xfrm>
            <a:off x="8985805" y="3019547"/>
            <a:ext cx="3009900" cy="1419225"/>
          </a:xfrm>
          <a:prstGeom prst="rect">
            <a:avLst/>
          </a:prstGeom>
        </p:spPr>
      </p:pic>
    </p:spTree>
    <p:extLst>
      <p:ext uri="{BB962C8B-B14F-4D97-AF65-F5344CB8AC3E}">
        <p14:creationId xmlns:p14="http://schemas.microsoft.com/office/powerpoint/2010/main" val="3172415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D6F7-0E21-465A-9AB5-E59C275FBBEA}"/>
              </a:ext>
            </a:extLst>
          </p:cNvPr>
          <p:cNvSpPr>
            <a:spLocks noGrp="1"/>
          </p:cNvSpPr>
          <p:nvPr>
            <p:ph type="title"/>
          </p:nvPr>
        </p:nvSpPr>
        <p:spPr>
          <a:xfrm>
            <a:off x="454086" y="681694"/>
            <a:ext cx="10058400" cy="570225"/>
          </a:xfrm>
        </p:spPr>
        <p:txBody>
          <a:bodyPr/>
          <a:lstStyle/>
          <a:p>
            <a:r>
              <a:rPr lang="en-US" cap="none" dirty="0"/>
              <a:t>“Hot” Topics in Information Security</a:t>
            </a:r>
          </a:p>
        </p:txBody>
      </p:sp>
      <p:sp>
        <p:nvSpPr>
          <p:cNvPr id="3" name="Content Placeholder 2">
            <a:extLst>
              <a:ext uri="{FF2B5EF4-FFF2-40B4-BE49-F238E27FC236}">
                <a16:creationId xmlns:a16="http://schemas.microsoft.com/office/drawing/2014/main" id="{D0710FC0-27F0-446D-A117-B0BF02225793}"/>
              </a:ext>
            </a:extLst>
          </p:cNvPr>
          <p:cNvSpPr>
            <a:spLocks noGrp="1"/>
          </p:cNvSpPr>
          <p:nvPr>
            <p:ph idx="1"/>
          </p:nvPr>
        </p:nvSpPr>
        <p:spPr>
          <a:xfrm>
            <a:off x="321911" y="1339655"/>
            <a:ext cx="8290643" cy="4957499"/>
          </a:xfrm>
        </p:spPr>
        <p:txBody>
          <a:bodyPr>
            <a:normAutofit/>
          </a:bodyPr>
          <a:lstStyle/>
          <a:p>
            <a:pPr marL="0" indent="0">
              <a:lnSpc>
                <a:spcPct val="100000"/>
              </a:lnSpc>
              <a:spcBef>
                <a:spcPts val="0"/>
              </a:spcBef>
              <a:spcAft>
                <a:spcPts val="0"/>
              </a:spcAft>
              <a:buClr>
                <a:srgbClr val="FFFF00"/>
              </a:buClr>
              <a:buNone/>
            </a:pPr>
            <a:r>
              <a:rPr lang="en-US" sz="2600" dirty="0"/>
              <a:t>Partnership activities with other S&amp;S groups at your site (~25 mins):</a:t>
            </a:r>
          </a:p>
          <a:p>
            <a:pPr marL="0" indent="0">
              <a:lnSpc>
                <a:spcPct val="100000"/>
              </a:lnSpc>
              <a:spcBef>
                <a:spcPts val="0"/>
              </a:spcBef>
              <a:spcAft>
                <a:spcPts val="0"/>
              </a:spcAft>
              <a:buClr>
                <a:srgbClr val="FFFF00"/>
              </a:buClr>
              <a:buNone/>
            </a:pPr>
            <a:endParaRPr lang="en-US" sz="2400" dirty="0"/>
          </a:p>
          <a:p>
            <a:pPr marL="0" indent="0">
              <a:lnSpc>
                <a:spcPct val="100000"/>
              </a:lnSpc>
              <a:spcBef>
                <a:spcPts val="0"/>
              </a:spcBef>
              <a:spcAft>
                <a:spcPts val="0"/>
              </a:spcAft>
              <a:buClr>
                <a:srgbClr val="FFFF00"/>
              </a:buClr>
              <a:buNone/>
            </a:pPr>
            <a:r>
              <a:rPr lang="en-US" sz="2400" dirty="0"/>
              <a:t>Discussion Starters:</a:t>
            </a:r>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How are your InfoSec organizations aiding in phasing out of black-label GSA safes and/or X-07/X-08 spin-dial combination locks?</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How does your group integrate with your IOSC program?</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How do you manage challenges of being included in everything associated with classified?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18A1B90-0992-46CF-9EB7-CDC07360DFC6}"/>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6" name="TextBox 5">
            <a:extLst>
              <a:ext uri="{FF2B5EF4-FFF2-40B4-BE49-F238E27FC236}">
                <a16:creationId xmlns:a16="http://schemas.microsoft.com/office/drawing/2014/main" id="{D6E5F80F-4B40-4F0A-AD10-46E58B3A18FE}"/>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7" name="TextBox 6">
            <a:extLst>
              <a:ext uri="{FF2B5EF4-FFF2-40B4-BE49-F238E27FC236}">
                <a16:creationId xmlns:a16="http://schemas.microsoft.com/office/drawing/2014/main" id="{C6FCDB62-B9E6-4F27-9C14-7F6E08A69D4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pic>
        <p:nvPicPr>
          <p:cNvPr id="10" name="Picture 9">
            <a:extLst>
              <a:ext uri="{FF2B5EF4-FFF2-40B4-BE49-F238E27FC236}">
                <a16:creationId xmlns:a16="http://schemas.microsoft.com/office/drawing/2014/main" id="{69BC4414-417F-4541-8ABB-CD455048AADB}"/>
              </a:ext>
            </a:extLst>
          </p:cNvPr>
          <p:cNvPicPr>
            <a:picLocks noChangeAspect="1"/>
          </p:cNvPicPr>
          <p:nvPr/>
        </p:nvPicPr>
        <p:blipFill>
          <a:blip r:embed="rId2"/>
          <a:stretch>
            <a:fillRect/>
          </a:stretch>
        </p:blipFill>
        <p:spPr>
          <a:xfrm>
            <a:off x="9626661" y="2776659"/>
            <a:ext cx="1771650" cy="1695450"/>
          </a:xfrm>
          <a:prstGeom prst="rect">
            <a:avLst/>
          </a:prstGeom>
        </p:spPr>
      </p:pic>
    </p:spTree>
    <p:extLst>
      <p:ext uri="{BB962C8B-B14F-4D97-AF65-F5344CB8AC3E}">
        <p14:creationId xmlns:p14="http://schemas.microsoft.com/office/powerpoint/2010/main" val="3960806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D6F7-0E21-465A-9AB5-E59C275FBBEA}"/>
              </a:ext>
            </a:extLst>
          </p:cNvPr>
          <p:cNvSpPr>
            <a:spLocks noGrp="1"/>
          </p:cNvSpPr>
          <p:nvPr>
            <p:ph type="title"/>
          </p:nvPr>
        </p:nvSpPr>
        <p:spPr>
          <a:xfrm>
            <a:off x="454086" y="681694"/>
            <a:ext cx="10058400" cy="570225"/>
          </a:xfrm>
        </p:spPr>
        <p:txBody>
          <a:bodyPr/>
          <a:lstStyle/>
          <a:p>
            <a:r>
              <a:rPr lang="en-US" cap="none" dirty="0"/>
              <a:t>“Hot” Topics in Information Security</a:t>
            </a:r>
          </a:p>
        </p:txBody>
      </p:sp>
      <p:sp>
        <p:nvSpPr>
          <p:cNvPr id="3" name="Content Placeholder 2">
            <a:extLst>
              <a:ext uri="{FF2B5EF4-FFF2-40B4-BE49-F238E27FC236}">
                <a16:creationId xmlns:a16="http://schemas.microsoft.com/office/drawing/2014/main" id="{D0710FC0-27F0-446D-A117-B0BF02225793}"/>
              </a:ext>
            </a:extLst>
          </p:cNvPr>
          <p:cNvSpPr>
            <a:spLocks noGrp="1"/>
          </p:cNvSpPr>
          <p:nvPr>
            <p:ph idx="1"/>
          </p:nvPr>
        </p:nvSpPr>
        <p:spPr>
          <a:xfrm>
            <a:off x="321912" y="1339655"/>
            <a:ext cx="7921104" cy="4957499"/>
          </a:xfrm>
        </p:spPr>
        <p:txBody>
          <a:bodyPr>
            <a:normAutofit/>
          </a:bodyPr>
          <a:lstStyle/>
          <a:p>
            <a:pPr marL="0" indent="0">
              <a:lnSpc>
                <a:spcPct val="100000"/>
              </a:lnSpc>
              <a:spcBef>
                <a:spcPts val="0"/>
              </a:spcBef>
              <a:spcAft>
                <a:spcPts val="0"/>
              </a:spcAft>
              <a:buClr>
                <a:srgbClr val="FFFF00"/>
              </a:buClr>
              <a:buNone/>
            </a:pPr>
            <a:r>
              <a:rPr lang="en-US" sz="2600" dirty="0"/>
              <a:t>Post-Pandemic Challenges affecting InfoSec (~25 mins):</a:t>
            </a:r>
          </a:p>
          <a:p>
            <a:pPr marL="0" indent="0">
              <a:lnSpc>
                <a:spcPct val="100000"/>
              </a:lnSpc>
              <a:spcBef>
                <a:spcPts val="0"/>
              </a:spcBef>
              <a:spcAft>
                <a:spcPts val="0"/>
              </a:spcAft>
              <a:buClr>
                <a:srgbClr val="FFFF00"/>
              </a:buClr>
              <a:buNone/>
            </a:pPr>
            <a:endParaRPr lang="en-US" sz="2400" dirty="0"/>
          </a:p>
          <a:p>
            <a:pPr marL="0" indent="0">
              <a:lnSpc>
                <a:spcPct val="100000"/>
              </a:lnSpc>
              <a:spcBef>
                <a:spcPts val="0"/>
              </a:spcBef>
              <a:spcAft>
                <a:spcPts val="0"/>
              </a:spcAft>
              <a:buClr>
                <a:srgbClr val="FFFF00"/>
              </a:buClr>
              <a:buNone/>
            </a:pPr>
            <a:r>
              <a:rPr lang="en-US" sz="2400" dirty="0"/>
              <a:t>Discussion Starters:</a:t>
            </a:r>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How are you tackling the changing demographic at your site?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What are examples of challenges you are seeing adapting to new hybrid-work environment? </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r>
              <a:rPr lang="en-US" sz="2400" dirty="0"/>
              <a:t>What % of your workforce is onsite? What % of your S&amp;S program SMEs are onsite?</a:t>
            </a:r>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0" indent="0">
              <a:lnSpc>
                <a:spcPct val="100000"/>
              </a:lnSpc>
              <a:spcBef>
                <a:spcPts val="0"/>
              </a:spcBef>
              <a:spcAft>
                <a:spcPts val="0"/>
              </a:spcAft>
              <a:buClr>
                <a:srgbClr val="FF0000"/>
              </a:buClr>
              <a:buNone/>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344488" indent="-344488">
              <a:lnSpc>
                <a:spcPct val="100000"/>
              </a:lnSpc>
              <a:spcBef>
                <a:spcPts val="0"/>
              </a:spcBef>
              <a:spcAft>
                <a:spcPts val="0"/>
              </a:spcAft>
              <a:buClr>
                <a:srgbClr val="FF00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18A1B90-0992-46CF-9EB7-CDC07360DFC6}"/>
              </a:ext>
            </a:extLst>
          </p:cNvPr>
          <p:cNvSpPr>
            <a:spLocks noGrp="1"/>
          </p:cNvSpPr>
          <p:nvPr>
            <p:ph type="sldNum" sz="quarter" idx="12"/>
          </p:nvPr>
        </p:nvSpPr>
        <p:spPr/>
        <p:txBody>
          <a:bodyPr/>
          <a:lstStyle/>
          <a:p>
            <a:fld id="{6113E31D-E2AB-40D1-8B51-AFA5AFEF393A}" type="slidenum">
              <a:rPr lang="en-US" smtClean="0"/>
              <a:t>13</a:t>
            </a:fld>
            <a:endParaRPr lang="en-US" dirty="0"/>
          </a:p>
        </p:txBody>
      </p:sp>
      <p:sp>
        <p:nvSpPr>
          <p:cNvPr id="6" name="TextBox 5">
            <a:extLst>
              <a:ext uri="{FF2B5EF4-FFF2-40B4-BE49-F238E27FC236}">
                <a16:creationId xmlns:a16="http://schemas.microsoft.com/office/drawing/2014/main" id="{D6E5F80F-4B40-4F0A-AD10-46E58B3A18FE}"/>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7" name="TextBox 6">
            <a:extLst>
              <a:ext uri="{FF2B5EF4-FFF2-40B4-BE49-F238E27FC236}">
                <a16:creationId xmlns:a16="http://schemas.microsoft.com/office/drawing/2014/main" id="{C6FCDB62-B9E6-4F27-9C14-7F6E08A69D4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pic>
        <p:nvPicPr>
          <p:cNvPr id="8" name="Picture 7">
            <a:extLst>
              <a:ext uri="{FF2B5EF4-FFF2-40B4-BE49-F238E27FC236}">
                <a16:creationId xmlns:a16="http://schemas.microsoft.com/office/drawing/2014/main" id="{73E42CAD-4FC8-4065-8BF7-F3D6076D426D}"/>
              </a:ext>
            </a:extLst>
          </p:cNvPr>
          <p:cNvPicPr>
            <a:picLocks noChangeAspect="1"/>
          </p:cNvPicPr>
          <p:nvPr/>
        </p:nvPicPr>
        <p:blipFill>
          <a:blip r:embed="rId2"/>
          <a:stretch>
            <a:fillRect/>
          </a:stretch>
        </p:blipFill>
        <p:spPr>
          <a:xfrm>
            <a:off x="9470133" y="2682925"/>
            <a:ext cx="2085983" cy="2074709"/>
          </a:xfrm>
          <a:prstGeom prst="rect">
            <a:avLst/>
          </a:prstGeom>
        </p:spPr>
      </p:pic>
    </p:spTree>
    <p:extLst>
      <p:ext uri="{BB962C8B-B14F-4D97-AF65-F5344CB8AC3E}">
        <p14:creationId xmlns:p14="http://schemas.microsoft.com/office/powerpoint/2010/main" val="3336773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2CC43-8692-4733-8C4C-F9DFD5B5CAB0}"/>
              </a:ext>
            </a:extLst>
          </p:cNvPr>
          <p:cNvSpPr>
            <a:spLocks noGrp="1"/>
          </p:cNvSpPr>
          <p:nvPr>
            <p:ph idx="1"/>
          </p:nvPr>
        </p:nvSpPr>
        <p:spPr>
          <a:xfrm>
            <a:off x="3982507" y="3096355"/>
            <a:ext cx="3695539" cy="665290"/>
          </a:xfrm>
        </p:spPr>
        <p:txBody>
          <a:bodyPr>
            <a:noAutofit/>
          </a:bodyPr>
          <a:lstStyle/>
          <a:p>
            <a:pPr marL="0" indent="0" algn="ctr">
              <a:lnSpc>
                <a:spcPct val="100000"/>
              </a:lnSpc>
              <a:spcBef>
                <a:spcPts val="0"/>
              </a:spcBef>
              <a:spcAft>
                <a:spcPts val="0"/>
              </a:spcAft>
              <a:buNone/>
            </a:pPr>
            <a:r>
              <a:rPr lang="en-US" sz="4200" dirty="0"/>
              <a:t>Round Table</a:t>
            </a:r>
          </a:p>
          <a:p>
            <a:pPr marL="0" indent="0" algn="ctr">
              <a:lnSpc>
                <a:spcPct val="100000"/>
              </a:lnSpc>
              <a:spcBef>
                <a:spcPts val="0"/>
              </a:spcBef>
              <a:spcAft>
                <a:spcPts val="0"/>
              </a:spcAft>
              <a:buNone/>
            </a:pPr>
            <a:r>
              <a:rPr lang="en-US" sz="1800" dirty="0"/>
              <a:t>(if time permits)</a:t>
            </a:r>
          </a:p>
        </p:txBody>
      </p:sp>
      <p:sp>
        <p:nvSpPr>
          <p:cNvPr id="4" name="Slide Number Placeholder 3">
            <a:extLst>
              <a:ext uri="{FF2B5EF4-FFF2-40B4-BE49-F238E27FC236}">
                <a16:creationId xmlns:a16="http://schemas.microsoft.com/office/drawing/2014/main" id="{9B852FD8-B5F3-4493-8159-8AEDA4250E9D}"/>
              </a:ext>
            </a:extLst>
          </p:cNvPr>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7681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D6F7-0E21-465A-9AB5-E59C275FBBEA}"/>
              </a:ext>
            </a:extLst>
          </p:cNvPr>
          <p:cNvSpPr>
            <a:spLocks noGrp="1"/>
          </p:cNvSpPr>
          <p:nvPr>
            <p:ph type="title"/>
          </p:nvPr>
        </p:nvSpPr>
        <p:spPr>
          <a:xfrm>
            <a:off x="454086" y="681694"/>
            <a:ext cx="10058400" cy="570225"/>
          </a:xfrm>
        </p:spPr>
        <p:txBody>
          <a:bodyPr/>
          <a:lstStyle/>
          <a:p>
            <a:r>
              <a:rPr lang="en-US" cap="none" dirty="0"/>
              <a:t>“Hot” Topics in Information Security</a:t>
            </a:r>
          </a:p>
        </p:txBody>
      </p:sp>
      <p:sp>
        <p:nvSpPr>
          <p:cNvPr id="3" name="Content Placeholder 2">
            <a:extLst>
              <a:ext uri="{FF2B5EF4-FFF2-40B4-BE49-F238E27FC236}">
                <a16:creationId xmlns:a16="http://schemas.microsoft.com/office/drawing/2014/main" id="{D0710FC0-27F0-446D-A117-B0BF02225793}"/>
              </a:ext>
            </a:extLst>
          </p:cNvPr>
          <p:cNvSpPr>
            <a:spLocks noGrp="1"/>
          </p:cNvSpPr>
          <p:nvPr>
            <p:ph idx="1"/>
          </p:nvPr>
        </p:nvSpPr>
        <p:spPr>
          <a:xfrm>
            <a:off x="730922" y="1531297"/>
            <a:ext cx="8086507" cy="4957499"/>
          </a:xfrm>
        </p:spPr>
        <p:txBody>
          <a:bodyPr>
            <a:normAutofit/>
          </a:bodyPr>
          <a:lstStyle/>
          <a:p>
            <a:pPr marL="400050" indent="-400050">
              <a:lnSpc>
                <a:spcPct val="100000"/>
              </a:lnSpc>
              <a:spcBef>
                <a:spcPts val="0"/>
              </a:spcBef>
              <a:spcAft>
                <a:spcPts val="0"/>
              </a:spcAft>
              <a:buClr>
                <a:srgbClr val="FFFF00"/>
              </a:buClr>
              <a:buFont typeface="Arial" panose="020B0604020202020204" pitchFamily="34" charset="0"/>
              <a:buChar char="•"/>
            </a:pPr>
            <a:r>
              <a:rPr lang="en-US" dirty="0"/>
              <a:t>Performance assurance activities</a:t>
            </a:r>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r>
              <a:rPr lang="en-US" dirty="0"/>
              <a:t>Controlled Unclassified Information (CUI)</a:t>
            </a:r>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r>
              <a:rPr lang="en-US" dirty="0"/>
              <a:t>Partnership with other Safeguards &amp; Security entities</a:t>
            </a:r>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r>
              <a:rPr lang="en-US" dirty="0"/>
              <a:t>Post-Pandemic Challenges </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18A1B90-0992-46CF-9EB7-CDC07360DFC6}"/>
              </a:ext>
            </a:extLst>
          </p:cNvPr>
          <p:cNvSpPr>
            <a:spLocks noGrp="1"/>
          </p:cNvSpPr>
          <p:nvPr>
            <p:ph type="sldNum" sz="quarter" idx="12"/>
          </p:nvPr>
        </p:nvSpPr>
        <p:spPr/>
        <p:txBody>
          <a:bodyPr/>
          <a:lstStyle/>
          <a:p>
            <a:fld id="{6113E31D-E2AB-40D1-8B51-AFA5AFEF393A}" type="slidenum">
              <a:rPr lang="en-US" smtClean="0"/>
              <a:t>2</a:t>
            </a:fld>
            <a:endParaRPr lang="en-US" dirty="0"/>
          </a:p>
        </p:txBody>
      </p:sp>
      <p:pic>
        <p:nvPicPr>
          <p:cNvPr id="11" name="Picture 10">
            <a:extLst>
              <a:ext uri="{FF2B5EF4-FFF2-40B4-BE49-F238E27FC236}">
                <a16:creationId xmlns:a16="http://schemas.microsoft.com/office/drawing/2014/main" id="{92F1A8D8-D747-4D0F-95AB-8B97363B89C2}"/>
              </a:ext>
            </a:extLst>
          </p:cNvPr>
          <p:cNvPicPr>
            <a:picLocks noChangeAspect="1"/>
          </p:cNvPicPr>
          <p:nvPr/>
        </p:nvPicPr>
        <p:blipFill>
          <a:blip r:embed="rId2"/>
          <a:stretch>
            <a:fillRect/>
          </a:stretch>
        </p:blipFill>
        <p:spPr>
          <a:xfrm>
            <a:off x="8702488" y="2229145"/>
            <a:ext cx="3212268" cy="2824547"/>
          </a:xfrm>
          <a:prstGeom prst="rect">
            <a:avLst/>
          </a:prstGeom>
        </p:spPr>
      </p:pic>
      <p:sp>
        <p:nvSpPr>
          <p:cNvPr id="6" name="TextBox 5">
            <a:extLst>
              <a:ext uri="{FF2B5EF4-FFF2-40B4-BE49-F238E27FC236}">
                <a16:creationId xmlns:a16="http://schemas.microsoft.com/office/drawing/2014/main" id="{D6E5F80F-4B40-4F0A-AD10-46E58B3A18FE}"/>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7" name="TextBox 6">
            <a:extLst>
              <a:ext uri="{FF2B5EF4-FFF2-40B4-BE49-F238E27FC236}">
                <a16:creationId xmlns:a16="http://schemas.microsoft.com/office/drawing/2014/main" id="{C6FCDB62-B9E6-4F27-9C14-7F6E08A69D4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1524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781B-B02A-4584-9D1F-48C25E96E472}"/>
              </a:ext>
            </a:extLst>
          </p:cNvPr>
          <p:cNvSpPr>
            <a:spLocks noGrp="1"/>
          </p:cNvSpPr>
          <p:nvPr>
            <p:ph type="title"/>
          </p:nvPr>
        </p:nvSpPr>
        <p:spPr/>
        <p:txBody>
          <a:bodyPr/>
          <a:lstStyle/>
          <a:p>
            <a:r>
              <a:rPr lang="en-US" cap="none" dirty="0"/>
              <a:t>Performance Assurance Activities</a:t>
            </a:r>
          </a:p>
        </p:txBody>
      </p:sp>
      <p:sp>
        <p:nvSpPr>
          <p:cNvPr id="3" name="Content Placeholder 2">
            <a:extLst>
              <a:ext uri="{FF2B5EF4-FFF2-40B4-BE49-F238E27FC236}">
                <a16:creationId xmlns:a16="http://schemas.microsoft.com/office/drawing/2014/main" id="{FF2B365F-2C21-4C7E-AE7D-5887DFC0854E}"/>
              </a:ext>
            </a:extLst>
          </p:cNvPr>
          <p:cNvSpPr>
            <a:spLocks noGrp="1"/>
          </p:cNvSpPr>
          <p:nvPr>
            <p:ph idx="1"/>
          </p:nvPr>
        </p:nvSpPr>
        <p:spPr>
          <a:xfrm>
            <a:off x="935984" y="1359746"/>
            <a:ext cx="10320032" cy="4957499"/>
          </a:xfrm>
        </p:spPr>
        <p:txBody>
          <a:bodyPr>
            <a:noAutofit/>
          </a:bodyPr>
          <a:lstStyle/>
          <a:p>
            <a:pPr marL="0" indent="0">
              <a:lnSpc>
                <a:spcPct val="100000"/>
              </a:lnSpc>
              <a:spcBef>
                <a:spcPts val="0"/>
              </a:spcBef>
              <a:spcAft>
                <a:spcPts val="0"/>
              </a:spcAft>
              <a:buClr>
                <a:srgbClr val="FFFF00"/>
              </a:buClr>
              <a:buNone/>
            </a:pPr>
            <a:r>
              <a:rPr lang="en-US" dirty="0"/>
              <a:t>Traditional compliance-based approach vs. alternative approaches (e.g., targeted assessments)</a:t>
            </a:r>
          </a:p>
          <a:p>
            <a:pPr marL="342900" indent="-342900">
              <a:lnSpc>
                <a:spcPct val="100000"/>
              </a:lnSpc>
              <a:spcBef>
                <a:spcPts val="0"/>
              </a:spcBef>
              <a:spcAft>
                <a:spcPts val="0"/>
              </a:spcAft>
              <a:buClr>
                <a:srgbClr val="FFFF00"/>
              </a:buClr>
              <a:buFont typeface="Arial" panose="020B0604020202020204" pitchFamily="34" charset="0"/>
              <a:buChar char="•"/>
            </a:pPr>
            <a:endParaRPr lang="en-US" dirty="0"/>
          </a:p>
          <a:p>
            <a:pPr marL="0" indent="0">
              <a:lnSpc>
                <a:spcPct val="100000"/>
              </a:lnSpc>
              <a:spcBef>
                <a:spcPts val="0"/>
              </a:spcBef>
              <a:spcAft>
                <a:spcPts val="0"/>
              </a:spcAft>
              <a:buClr>
                <a:srgbClr val="FFFF00"/>
              </a:buClr>
              <a:buNone/>
            </a:pPr>
            <a:r>
              <a:rPr lang="en-US" dirty="0">
                <a:solidFill>
                  <a:srgbClr val="FFFF00"/>
                </a:solidFill>
              </a:rPr>
              <a:t>Considerations/Challenges:</a:t>
            </a:r>
          </a:p>
          <a:p>
            <a:pPr marL="400050" indent="-400050">
              <a:lnSpc>
                <a:spcPct val="100000"/>
              </a:lnSpc>
              <a:spcAft>
                <a:spcPts val="0"/>
              </a:spcAft>
              <a:buClr>
                <a:srgbClr val="FFFF00"/>
              </a:buClr>
              <a:buFont typeface="Arial" panose="020B0604020202020204" pitchFamily="34" charset="0"/>
              <a:buChar char="•"/>
            </a:pPr>
            <a:r>
              <a:rPr lang="en-US" sz="2400" dirty="0"/>
              <a:t>Preparation and information sharing about EA-22 audits</a:t>
            </a:r>
          </a:p>
          <a:p>
            <a:pPr marL="400050" indent="-400050">
              <a:lnSpc>
                <a:spcPct val="100000"/>
              </a:lnSpc>
              <a:spcAft>
                <a:spcPts val="0"/>
              </a:spcAft>
              <a:buClr>
                <a:srgbClr val="FFFF00"/>
              </a:buClr>
              <a:buFont typeface="Arial" panose="020B0604020202020204" pitchFamily="34" charset="0"/>
              <a:buChar char="•"/>
            </a:pPr>
            <a:r>
              <a:rPr lang="en-US" sz="2400" dirty="0"/>
              <a:t>Compliance with basic requirements in applicable DOE Order</a:t>
            </a:r>
          </a:p>
          <a:p>
            <a:pPr marL="400050" indent="-400050">
              <a:lnSpc>
                <a:spcPct val="100000"/>
              </a:lnSpc>
              <a:spcAft>
                <a:spcPts val="0"/>
              </a:spcAft>
              <a:buClr>
                <a:srgbClr val="FFFF00"/>
              </a:buClr>
              <a:buFont typeface="Arial" panose="020B0604020202020204" pitchFamily="34" charset="0"/>
              <a:buChar char="•"/>
            </a:pPr>
            <a:r>
              <a:rPr lang="en-US" sz="2400" dirty="0"/>
              <a:t>Identify alternative ways to assess/audit that capture “blind spots”</a:t>
            </a:r>
          </a:p>
          <a:p>
            <a:pPr marL="400050" indent="-400050">
              <a:lnSpc>
                <a:spcPct val="100000"/>
              </a:lnSpc>
              <a:spcAft>
                <a:spcPts val="0"/>
              </a:spcAft>
              <a:buClr>
                <a:srgbClr val="FFFF00"/>
              </a:buClr>
              <a:buFont typeface="Arial" panose="020B0604020202020204" pitchFamily="34" charset="0"/>
              <a:buChar char="•"/>
            </a:pPr>
            <a:r>
              <a:rPr lang="en-US" sz="2400" dirty="0"/>
              <a:t>Ensure approach has minimal impact on mission activities</a:t>
            </a:r>
          </a:p>
          <a:p>
            <a:pPr marL="400050" indent="-400050">
              <a:lnSpc>
                <a:spcPct val="100000"/>
              </a:lnSpc>
              <a:spcAft>
                <a:spcPts val="0"/>
              </a:spcAft>
              <a:buClr>
                <a:srgbClr val="FFFF00"/>
              </a:buClr>
              <a:buFont typeface="Arial" panose="020B0604020202020204" pitchFamily="34" charset="0"/>
              <a:buChar char="•"/>
            </a:pPr>
            <a:r>
              <a:rPr lang="en-US" sz="2400" dirty="0"/>
              <a:t>Subjective requirement areas (e.g., markings in electronic environment, what is sufficient for “direct control”?) </a:t>
            </a:r>
          </a:p>
        </p:txBody>
      </p:sp>
      <p:sp>
        <p:nvSpPr>
          <p:cNvPr id="4" name="Slide Number Placeholder 3">
            <a:extLst>
              <a:ext uri="{FF2B5EF4-FFF2-40B4-BE49-F238E27FC236}">
                <a16:creationId xmlns:a16="http://schemas.microsoft.com/office/drawing/2014/main" id="{76809CB7-6678-4D07-A4AA-DBB37780668F}"/>
              </a:ext>
            </a:extLst>
          </p:cNvPr>
          <p:cNvSpPr>
            <a:spLocks noGrp="1"/>
          </p:cNvSpPr>
          <p:nvPr>
            <p:ph type="sldNum" sz="quarter" idx="12"/>
          </p:nvPr>
        </p:nvSpPr>
        <p:spPr/>
        <p:txBody>
          <a:bodyPr/>
          <a:lstStyle/>
          <a:p>
            <a:fld id="{6113E31D-E2AB-40D1-8B51-AFA5AFEF393A}" type="slidenum">
              <a:rPr lang="en-US" smtClean="0"/>
              <a:t>3</a:t>
            </a:fld>
            <a:endParaRPr lang="en-US" dirty="0"/>
          </a:p>
        </p:txBody>
      </p:sp>
      <p:pic>
        <p:nvPicPr>
          <p:cNvPr id="6" name="Picture 5">
            <a:extLst>
              <a:ext uri="{FF2B5EF4-FFF2-40B4-BE49-F238E27FC236}">
                <a16:creationId xmlns:a16="http://schemas.microsoft.com/office/drawing/2014/main" id="{B6611ECE-0DAB-4D8F-BAB7-C7D83C17B0F4}"/>
              </a:ext>
            </a:extLst>
          </p:cNvPr>
          <p:cNvPicPr>
            <a:picLocks noChangeAspect="1"/>
          </p:cNvPicPr>
          <p:nvPr/>
        </p:nvPicPr>
        <p:blipFill>
          <a:blip r:embed="rId2"/>
          <a:stretch>
            <a:fillRect/>
          </a:stretch>
        </p:blipFill>
        <p:spPr>
          <a:xfrm>
            <a:off x="10095460" y="2018900"/>
            <a:ext cx="1680450" cy="1819595"/>
          </a:xfrm>
          <a:prstGeom prst="rect">
            <a:avLst/>
          </a:prstGeom>
        </p:spPr>
      </p:pic>
      <p:sp>
        <p:nvSpPr>
          <p:cNvPr id="7" name="TextBox 6">
            <a:extLst>
              <a:ext uri="{FF2B5EF4-FFF2-40B4-BE49-F238E27FC236}">
                <a16:creationId xmlns:a16="http://schemas.microsoft.com/office/drawing/2014/main" id="{72CB637E-EC98-49CB-97D3-EAB9F91B826A}"/>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8" name="TextBox 7">
            <a:extLst>
              <a:ext uri="{FF2B5EF4-FFF2-40B4-BE49-F238E27FC236}">
                <a16:creationId xmlns:a16="http://schemas.microsoft.com/office/drawing/2014/main" id="{37792A28-4E07-4973-ABC7-D21F2EFD6E2B}"/>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40675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13BA-816E-49CA-A781-2684236A80AE}"/>
              </a:ext>
            </a:extLst>
          </p:cNvPr>
          <p:cNvSpPr>
            <a:spLocks noGrp="1"/>
          </p:cNvSpPr>
          <p:nvPr>
            <p:ph type="title"/>
          </p:nvPr>
        </p:nvSpPr>
        <p:spPr/>
        <p:txBody>
          <a:bodyPr/>
          <a:lstStyle/>
          <a:p>
            <a:r>
              <a:rPr lang="en-US" cap="none" dirty="0"/>
              <a:t>Controlled Unclassified Information (CUI)</a:t>
            </a:r>
          </a:p>
        </p:txBody>
      </p:sp>
      <p:sp>
        <p:nvSpPr>
          <p:cNvPr id="3" name="Content Placeholder 2">
            <a:extLst>
              <a:ext uri="{FF2B5EF4-FFF2-40B4-BE49-F238E27FC236}">
                <a16:creationId xmlns:a16="http://schemas.microsoft.com/office/drawing/2014/main" id="{109A216A-E170-4369-AEC4-5E76F1A683C3}"/>
              </a:ext>
            </a:extLst>
          </p:cNvPr>
          <p:cNvSpPr>
            <a:spLocks noGrp="1"/>
          </p:cNvSpPr>
          <p:nvPr>
            <p:ph idx="1"/>
          </p:nvPr>
        </p:nvSpPr>
        <p:spPr>
          <a:xfrm>
            <a:off x="232402" y="1995111"/>
            <a:ext cx="8349535" cy="4570501"/>
          </a:xfrm>
        </p:spPr>
        <p:txBody>
          <a:bodyPr>
            <a:noAutofit/>
          </a:bodyPr>
          <a:lstStyle/>
          <a:p>
            <a:pPr marL="171450" indent="-171450">
              <a:lnSpc>
                <a:spcPct val="100000"/>
              </a:lnSpc>
              <a:spcBef>
                <a:spcPts val="0"/>
              </a:spcBef>
              <a:spcAft>
                <a:spcPts val="0"/>
              </a:spcAft>
              <a:buClr>
                <a:srgbClr val="FFFF00"/>
              </a:buClr>
              <a:buNone/>
            </a:pPr>
            <a:r>
              <a:rPr lang="en-US" dirty="0"/>
              <a:t>Challenges:</a:t>
            </a:r>
          </a:p>
          <a:p>
            <a:pPr marL="628650" indent="-457200">
              <a:lnSpc>
                <a:spcPct val="100000"/>
              </a:lnSpc>
              <a:spcBef>
                <a:spcPts val="0"/>
              </a:spcBef>
              <a:spcAft>
                <a:spcPts val="0"/>
              </a:spcAft>
              <a:buClr>
                <a:srgbClr val="FFFF00"/>
              </a:buClr>
              <a:buFont typeface="Arial" panose="020B0604020202020204" pitchFamily="34" charset="0"/>
              <a:buChar char="•"/>
            </a:pPr>
            <a:r>
              <a:rPr lang="en-US" sz="1900" dirty="0"/>
              <a:t>Identifying the entity at the contractor site who will own, implement, manage CUI policies. Funding?</a:t>
            </a:r>
          </a:p>
          <a:p>
            <a:pPr marL="628650" indent="-457200">
              <a:lnSpc>
                <a:spcPct val="100000"/>
              </a:lnSpc>
              <a:spcBef>
                <a:spcPts val="0"/>
              </a:spcBef>
              <a:spcAft>
                <a:spcPts val="0"/>
              </a:spcAft>
              <a:buClr>
                <a:srgbClr val="FFFF00"/>
              </a:buClr>
              <a:buFont typeface="Arial" panose="020B0604020202020204" pitchFamily="34" charset="0"/>
              <a:buChar char="•"/>
            </a:pPr>
            <a:endParaRPr lang="en-US" sz="1900" dirty="0"/>
          </a:p>
          <a:p>
            <a:pPr marL="628650" indent="-457200">
              <a:lnSpc>
                <a:spcPct val="100000"/>
              </a:lnSpc>
              <a:spcBef>
                <a:spcPts val="0"/>
              </a:spcBef>
              <a:spcAft>
                <a:spcPts val="0"/>
              </a:spcAft>
              <a:buClr>
                <a:srgbClr val="FFFF00"/>
              </a:buClr>
              <a:buFont typeface="Arial" panose="020B0604020202020204" pitchFamily="34" charset="0"/>
              <a:buChar char="•"/>
            </a:pPr>
            <a:r>
              <a:rPr lang="en-US" sz="1900" dirty="0"/>
              <a:t>Issues between DOE/NNSA sites and OGAs who have already implemented.</a:t>
            </a:r>
          </a:p>
          <a:p>
            <a:pPr marL="628650" indent="-457200">
              <a:lnSpc>
                <a:spcPct val="100000"/>
              </a:lnSpc>
              <a:spcBef>
                <a:spcPts val="0"/>
              </a:spcBef>
              <a:spcAft>
                <a:spcPts val="0"/>
              </a:spcAft>
              <a:buClr>
                <a:srgbClr val="FFFF00"/>
              </a:buClr>
              <a:buFont typeface="Arial" panose="020B0604020202020204" pitchFamily="34" charset="0"/>
              <a:buChar char="•"/>
            </a:pPr>
            <a:endParaRPr lang="en-US" sz="1900" dirty="0"/>
          </a:p>
          <a:p>
            <a:pPr marL="628650" indent="-457200">
              <a:lnSpc>
                <a:spcPct val="100000"/>
              </a:lnSpc>
              <a:spcBef>
                <a:spcPts val="0"/>
              </a:spcBef>
              <a:spcAft>
                <a:spcPts val="0"/>
              </a:spcAft>
              <a:buClr>
                <a:srgbClr val="FFFF00"/>
              </a:buClr>
              <a:buFont typeface="Arial" panose="020B0604020202020204" pitchFamily="34" charset="0"/>
              <a:buChar char="•"/>
            </a:pPr>
            <a:r>
              <a:rPr lang="en-US" sz="1900" dirty="0"/>
              <a:t>Eventual transition for sites (e.g., modifying existing applications/websites, new terminology, identifying which CUI-categories now apply).</a:t>
            </a:r>
          </a:p>
          <a:p>
            <a:pPr marL="628650" indent="-457200">
              <a:lnSpc>
                <a:spcPct val="100000"/>
              </a:lnSpc>
              <a:spcBef>
                <a:spcPts val="0"/>
              </a:spcBef>
              <a:spcAft>
                <a:spcPts val="0"/>
              </a:spcAft>
              <a:buClr>
                <a:srgbClr val="FFFF00"/>
              </a:buClr>
              <a:buFont typeface="Arial" panose="020B0604020202020204" pitchFamily="34" charset="0"/>
              <a:buChar char="•"/>
            </a:pPr>
            <a:endParaRPr lang="en-US" sz="1900" dirty="0"/>
          </a:p>
          <a:p>
            <a:pPr marL="628650" indent="-457200">
              <a:lnSpc>
                <a:spcPct val="100000"/>
              </a:lnSpc>
              <a:spcBef>
                <a:spcPts val="0"/>
              </a:spcBef>
              <a:spcAft>
                <a:spcPts val="0"/>
              </a:spcAft>
              <a:buClr>
                <a:srgbClr val="FFFF00"/>
              </a:buClr>
              <a:buFont typeface="Arial" panose="020B0604020202020204" pitchFamily="34" charset="0"/>
              <a:buChar char="•"/>
            </a:pPr>
            <a:r>
              <a:rPr lang="en-US" sz="1900" dirty="0"/>
              <a:t>Federal section vs. Contractor Requirements Document section</a:t>
            </a:r>
          </a:p>
          <a:p>
            <a:pPr marL="857250" indent="-685800">
              <a:lnSpc>
                <a:spcPct val="100000"/>
              </a:lnSpc>
              <a:spcBef>
                <a:spcPts val="0"/>
              </a:spcBef>
              <a:spcAft>
                <a:spcPts val="0"/>
              </a:spcAft>
              <a:buClr>
                <a:srgbClr val="FFFF00"/>
              </a:buClr>
              <a:buNone/>
            </a:pPr>
            <a:r>
              <a:rPr lang="en-US" sz="1700" dirty="0"/>
              <a:t>	</a:t>
            </a:r>
            <a:r>
              <a:rPr lang="en-US" sz="1700" i="1" dirty="0"/>
              <a:t>“Regardless of the performer of the work, the contractor is responsible for complying with the requirements of this CRD and the applicable requirements in EO 13556, 32 CFR 2002 and the CUI Registry” – Attachment 1 of CRD</a:t>
            </a:r>
          </a:p>
          <a:p>
            <a:pPr marL="628650" indent="-457200">
              <a:lnSpc>
                <a:spcPct val="100000"/>
              </a:lnSpc>
              <a:spcBef>
                <a:spcPts val="0"/>
              </a:spcBef>
              <a:spcAft>
                <a:spcPts val="0"/>
              </a:spcAft>
              <a:buClr>
                <a:srgbClr val="FFFF00"/>
              </a:buCl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A25E082-1B32-4C68-8C3B-D74449FE4CDA}"/>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5" name="TextBox 4">
            <a:extLst>
              <a:ext uri="{FF2B5EF4-FFF2-40B4-BE49-F238E27FC236}">
                <a16:creationId xmlns:a16="http://schemas.microsoft.com/office/drawing/2014/main" id="{D3DD0CB8-35F4-4D4E-8100-403B4A898CBD}"/>
              </a:ext>
            </a:extLst>
          </p:cNvPr>
          <p:cNvSpPr txBox="1"/>
          <p:nvPr/>
        </p:nvSpPr>
        <p:spPr>
          <a:xfrm>
            <a:off x="175251" y="1249136"/>
            <a:ext cx="11679291" cy="923330"/>
          </a:xfrm>
          <a:prstGeom prst="rect">
            <a:avLst/>
          </a:prstGeom>
          <a:noFill/>
        </p:spPr>
        <p:txBody>
          <a:bodyPr wrap="square" rtlCol="0">
            <a:spAutoFit/>
          </a:bodyPr>
          <a:lstStyle/>
          <a:p>
            <a:r>
              <a:rPr lang="en-US" sz="2700" dirty="0"/>
              <a:t>DOE O 471.7, </a:t>
            </a:r>
            <a:r>
              <a:rPr lang="en-US" sz="2700" i="1" dirty="0"/>
              <a:t>Controlled Unclassified Information </a:t>
            </a:r>
            <a:r>
              <a:rPr lang="en-US" sz="2700" dirty="0"/>
              <a:t>finalized on Feb 3, 2022</a:t>
            </a:r>
            <a:endParaRPr lang="en-US" sz="2700" i="1" dirty="0"/>
          </a:p>
          <a:p>
            <a:endParaRPr lang="en-US" sz="2700" dirty="0"/>
          </a:p>
        </p:txBody>
      </p:sp>
      <p:pic>
        <p:nvPicPr>
          <p:cNvPr id="7" name="Picture 6">
            <a:extLst>
              <a:ext uri="{FF2B5EF4-FFF2-40B4-BE49-F238E27FC236}">
                <a16:creationId xmlns:a16="http://schemas.microsoft.com/office/drawing/2014/main" id="{B2D4E4BE-372D-4CB7-B825-2BAA6325A067}"/>
              </a:ext>
            </a:extLst>
          </p:cNvPr>
          <p:cNvPicPr>
            <a:picLocks noChangeAspect="1"/>
          </p:cNvPicPr>
          <p:nvPr/>
        </p:nvPicPr>
        <p:blipFill>
          <a:blip r:embed="rId2"/>
          <a:stretch>
            <a:fillRect/>
          </a:stretch>
        </p:blipFill>
        <p:spPr>
          <a:xfrm>
            <a:off x="8716560" y="3236457"/>
            <a:ext cx="3279145" cy="1384528"/>
          </a:xfrm>
          <a:prstGeom prst="rect">
            <a:avLst/>
          </a:prstGeom>
        </p:spPr>
      </p:pic>
      <p:pic>
        <p:nvPicPr>
          <p:cNvPr id="9" name="Picture 8">
            <a:extLst>
              <a:ext uri="{FF2B5EF4-FFF2-40B4-BE49-F238E27FC236}">
                <a16:creationId xmlns:a16="http://schemas.microsoft.com/office/drawing/2014/main" id="{5B16EEF0-5BF2-450B-8FA4-453D1B8889AE}"/>
              </a:ext>
            </a:extLst>
          </p:cNvPr>
          <p:cNvPicPr>
            <a:picLocks noChangeAspect="1"/>
          </p:cNvPicPr>
          <p:nvPr/>
        </p:nvPicPr>
        <p:blipFill>
          <a:blip r:embed="rId3"/>
          <a:stretch>
            <a:fillRect/>
          </a:stretch>
        </p:blipFill>
        <p:spPr>
          <a:xfrm>
            <a:off x="10789322" y="3236457"/>
            <a:ext cx="365133" cy="498995"/>
          </a:xfrm>
          <a:prstGeom prst="rect">
            <a:avLst/>
          </a:prstGeom>
        </p:spPr>
      </p:pic>
      <p:sp>
        <p:nvSpPr>
          <p:cNvPr id="8" name="TextBox 7">
            <a:extLst>
              <a:ext uri="{FF2B5EF4-FFF2-40B4-BE49-F238E27FC236}">
                <a16:creationId xmlns:a16="http://schemas.microsoft.com/office/drawing/2014/main" id="{9006E366-2891-4969-AD5D-F46FEF5B8E88}"/>
              </a:ext>
            </a:extLst>
          </p:cNvPr>
          <p:cNvSpPr txBox="1"/>
          <p:nvPr/>
        </p:nvSpPr>
        <p:spPr>
          <a:xfrm>
            <a:off x="3612292" y="57715"/>
            <a:ext cx="4429387" cy="292388"/>
          </a:xfrm>
          <a:prstGeom prst="rect">
            <a:avLst/>
          </a:prstGeom>
          <a:noFill/>
        </p:spPr>
        <p:txBody>
          <a:bodyPr wrap="square" rtlCol="0">
            <a:spAutoFit/>
          </a:bodyPr>
          <a:lstStyle/>
          <a:p>
            <a:r>
              <a:rPr lang="en-US" sz="1300" dirty="0"/>
              <a:t>Unclassified Unlimited Release</a:t>
            </a:r>
          </a:p>
        </p:txBody>
      </p:sp>
      <p:sp>
        <p:nvSpPr>
          <p:cNvPr id="10" name="TextBox 9">
            <a:extLst>
              <a:ext uri="{FF2B5EF4-FFF2-40B4-BE49-F238E27FC236}">
                <a16:creationId xmlns:a16="http://schemas.microsoft.com/office/drawing/2014/main" id="{F53BE99D-6D32-4EE7-9FCA-DE3AF3198729}"/>
              </a:ext>
            </a:extLst>
          </p:cNvPr>
          <p:cNvSpPr txBox="1"/>
          <p:nvPr/>
        </p:nvSpPr>
        <p:spPr>
          <a:xfrm>
            <a:off x="9341422" y="6565612"/>
            <a:ext cx="2618175"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30716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FB15-F49A-4A0D-8BDC-FA4CFB2D573C}"/>
              </a:ext>
            </a:extLst>
          </p:cNvPr>
          <p:cNvSpPr>
            <a:spLocks noGrp="1"/>
          </p:cNvSpPr>
          <p:nvPr>
            <p:ph type="title"/>
          </p:nvPr>
        </p:nvSpPr>
        <p:spPr>
          <a:xfrm>
            <a:off x="470864" y="773973"/>
            <a:ext cx="10058400" cy="570225"/>
          </a:xfrm>
        </p:spPr>
        <p:txBody>
          <a:bodyPr/>
          <a:lstStyle/>
          <a:p>
            <a:r>
              <a:rPr lang="en-US" cap="none" dirty="0"/>
              <a:t>Partnerships- Information Security &amp; other S&amp;S entities</a:t>
            </a:r>
          </a:p>
        </p:txBody>
      </p:sp>
      <p:sp>
        <p:nvSpPr>
          <p:cNvPr id="3" name="Content Placeholder 2">
            <a:extLst>
              <a:ext uri="{FF2B5EF4-FFF2-40B4-BE49-F238E27FC236}">
                <a16:creationId xmlns:a16="http://schemas.microsoft.com/office/drawing/2014/main" id="{86309219-B5A0-4A23-A979-80C8D350E8D7}"/>
              </a:ext>
            </a:extLst>
          </p:cNvPr>
          <p:cNvSpPr>
            <a:spLocks noGrp="1"/>
          </p:cNvSpPr>
          <p:nvPr>
            <p:ph idx="1"/>
          </p:nvPr>
        </p:nvSpPr>
        <p:spPr>
          <a:xfrm>
            <a:off x="925586" y="1613791"/>
            <a:ext cx="6949379" cy="4957499"/>
          </a:xfrm>
        </p:spPr>
        <p:txBody>
          <a:bodyPr>
            <a:noAutofit/>
          </a:bodyPr>
          <a:lstStyle/>
          <a:p>
            <a:pPr marL="400050" indent="-400050">
              <a:lnSpc>
                <a:spcPct val="100000"/>
              </a:lnSpc>
              <a:spcBef>
                <a:spcPts val="0"/>
              </a:spcBef>
              <a:spcAft>
                <a:spcPts val="0"/>
              </a:spcAft>
              <a:buClr>
                <a:srgbClr val="FFFF00"/>
              </a:buClr>
              <a:buFont typeface="Arial" panose="020B0604020202020204" pitchFamily="34" charset="0"/>
              <a:buChar char="•"/>
            </a:pPr>
            <a:r>
              <a:rPr lang="en-US" dirty="0"/>
              <a:t>Non-conforming storage activities at contractor sites.</a:t>
            </a:r>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r>
              <a:rPr lang="en-US" dirty="0"/>
              <a:t>Assisting with transition efforts for Black GSA-Label Safes, and use of X-07 and X-08 combination locks (DOE O 473.1A).</a:t>
            </a:r>
          </a:p>
          <a:p>
            <a:pPr marL="400050" indent="-400050">
              <a:lnSpc>
                <a:spcPct val="100000"/>
              </a:lnSpc>
              <a:spcBef>
                <a:spcPts val="0"/>
              </a:spcBef>
              <a:spcAft>
                <a:spcPts val="0"/>
              </a:spcAft>
              <a:buClr>
                <a:srgbClr val="FFFF00"/>
              </a:buClr>
              <a:buFont typeface="Arial" panose="020B0604020202020204" pitchFamily="34" charset="0"/>
              <a:buChar char="•"/>
            </a:pPr>
            <a:endParaRPr lang="en-US" dirty="0"/>
          </a:p>
          <a:p>
            <a:pPr marL="400050" indent="-400050">
              <a:lnSpc>
                <a:spcPct val="100000"/>
              </a:lnSpc>
              <a:spcBef>
                <a:spcPts val="0"/>
              </a:spcBef>
              <a:spcAft>
                <a:spcPts val="0"/>
              </a:spcAft>
              <a:buClr>
                <a:srgbClr val="FFFF00"/>
              </a:buClr>
              <a:buFont typeface="Arial" panose="020B0604020202020204" pitchFamily="34" charset="0"/>
              <a:buChar char="•"/>
            </a:pPr>
            <a:r>
              <a:rPr lang="en-US" dirty="0"/>
              <a:t>Assisting with inquiries for incidents of security concern (challenges with Infosec policies vs. IOSC policies)</a:t>
            </a:r>
          </a:p>
          <a:p>
            <a:pPr marL="0" indent="0">
              <a:lnSpc>
                <a:spcPct val="100000"/>
              </a:lnSpc>
              <a:spcBef>
                <a:spcPts val="0"/>
              </a:spcBef>
              <a:spcAft>
                <a:spcPts val="0"/>
              </a:spcAft>
              <a:buClr>
                <a:srgbClr val="FFFF00"/>
              </a:buClr>
              <a:buNone/>
            </a:pPr>
            <a:endParaRPr lang="en-US" dirty="0"/>
          </a:p>
          <a:p>
            <a:pPr marL="400050" indent="-400050">
              <a:buClr>
                <a:srgbClr val="FFFF00"/>
              </a:buCl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D74204-2CB6-42E8-9A73-E5261D1D6EEA}"/>
              </a:ext>
            </a:extLst>
          </p:cNvPr>
          <p:cNvSpPr>
            <a:spLocks noGrp="1"/>
          </p:cNvSpPr>
          <p:nvPr>
            <p:ph type="sldNum" sz="quarter" idx="12"/>
          </p:nvPr>
        </p:nvSpPr>
        <p:spPr/>
        <p:txBody>
          <a:bodyPr/>
          <a:lstStyle/>
          <a:p>
            <a:fld id="{6113E31D-E2AB-40D1-8B51-AFA5AFEF393A}" type="slidenum">
              <a:rPr lang="en-US" smtClean="0"/>
              <a:t>5</a:t>
            </a:fld>
            <a:endParaRPr lang="en-US" dirty="0"/>
          </a:p>
        </p:txBody>
      </p:sp>
      <p:pic>
        <p:nvPicPr>
          <p:cNvPr id="6" name="Picture 5">
            <a:extLst>
              <a:ext uri="{FF2B5EF4-FFF2-40B4-BE49-F238E27FC236}">
                <a16:creationId xmlns:a16="http://schemas.microsoft.com/office/drawing/2014/main" id="{257FD44D-CCE1-4F4C-AD88-5A38FD279988}"/>
              </a:ext>
            </a:extLst>
          </p:cNvPr>
          <p:cNvPicPr>
            <a:picLocks noChangeAspect="1"/>
          </p:cNvPicPr>
          <p:nvPr/>
        </p:nvPicPr>
        <p:blipFill>
          <a:blip r:embed="rId2"/>
          <a:stretch>
            <a:fillRect/>
          </a:stretch>
        </p:blipFill>
        <p:spPr>
          <a:xfrm>
            <a:off x="8773224" y="2490218"/>
            <a:ext cx="2493190" cy="2414458"/>
          </a:xfrm>
          <a:prstGeom prst="rect">
            <a:avLst/>
          </a:prstGeom>
        </p:spPr>
      </p:pic>
      <p:sp>
        <p:nvSpPr>
          <p:cNvPr id="7" name="TextBox 6">
            <a:extLst>
              <a:ext uri="{FF2B5EF4-FFF2-40B4-BE49-F238E27FC236}">
                <a16:creationId xmlns:a16="http://schemas.microsoft.com/office/drawing/2014/main" id="{32209F19-FAF0-461E-B96B-BE5AA75AE7B7}"/>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8" name="TextBox 7">
            <a:extLst>
              <a:ext uri="{FF2B5EF4-FFF2-40B4-BE49-F238E27FC236}">
                <a16:creationId xmlns:a16="http://schemas.microsoft.com/office/drawing/2014/main" id="{F345602F-5AD1-43FD-8395-46DC47EFC2A9}"/>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42542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56D7-3F12-43AC-9098-B29D8A1ADDFC}"/>
              </a:ext>
            </a:extLst>
          </p:cNvPr>
          <p:cNvSpPr>
            <a:spLocks noGrp="1"/>
          </p:cNvSpPr>
          <p:nvPr>
            <p:ph type="title"/>
          </p:nvPr>
        </p:nvSpPr>
        <p:spPr/>
        <p:txBody>
          <a:bodyPr/>
          <a:lstStyle/>
          <a:p>
            <a:r>
              <a:rPr lang="en-US" cap="none" dirty="0"/>
              <a:t>Post-Pandemic Challenges</a:t>
            </a:r>
          </a:p>
        </p:txBody>
      </p:sp>
      <p:sp>
        <p:nvSpPr>
          <p:cNvPr id="3" name="Content Placeholder 2">
            <a:extLst>
              <a:ext uri="{FF2B5EF4-FFF2-40B4-BE49-F238E27FC236}">
                <a16:creationId xmlns:a16="http://schemas.microsoft.com/office/drawing/2014/main" id="{728D7EC9-7829-4871-9C94-AAB3A9791125}"/>
              </a:ext>
            </a:extLst>
          </p:cNvPr>
          <p:cNvSpPr>
            <a:spLocks noGrp="1"/>
          </p:cNvSpPr>
          <p:nvPr>
            <p:ph idx="1"/>
          </p:nvPr>
        </p:nvSpPr>
        <p:spPr>
          <a:xfrm>
            <a:off x="119784" y="1338323"/>
            <a:ext cx="9629303" cy="4957499"/>
          </a:xfrm>
        </p:spPr>
        <p:txBody>
          <a:bodyPr>
            <a:noAutofit/>
          </a:bodyPr>
          <a:lstStyle/>
          <a:p>
            <a:pPr marL="457200" indent="-339725">
              <a:lnSpc>
                <a:spcPct val="100000"/>
              </a:lnSpc>
              <a:spcBef>
                <a:spcPts val="0"/>
              </a:spcBef>
              <a:spcAft>
                <a:spcPts val="0"/>
              </a:spcAft>
              <a:buClr>
                <a:srgbClr val="FFFF00"/>
              </a:buClr>
              <a:buFont typeface="Arial" panose="020B0604020202020204" pitchFamily="34" charset="0"/>
              <a:buChar char="•"/>
            </a:pPr>
            <a:r>
              <a:rPr lang="en-US" sz="2400" dirty="0"/>
              <a:t>Demographic change </a:t>
            </a:r>
            <a:r>
              <a:rPr lang="en-US" sz="1800" dirty="0"/>
              <a:t>(e.g., increase in turnover via retirements, job changes)</a:t>
            </a:r>
          </a:p>
          <a:p>
            <a:pPr marL="974725" lvl="3" indent="-287338">
              <a:lnSpc>
                <a:spcPct val="100000"/>
              </a:lnSpc>
              <a:spcBef>
                <a:spcPts val="0"/>
              </a:spcBef>
              <a:spcAft>
                <a:spcPts val="0"/>
              </a:spcAft>
              <a:buClr>
                <a:srgbClr val="FFFF00"/>
              </a:buClr>
              <a:buFont typeface="Arial" panose="020B0604020202020204" pitchFamily="34" charset="0"/>
              <a:buChar char="•"/>
            </a:pPr>
            <a:r>
              <a:rPr lang="en-US" dirty="0"/>
              <a:t>Mission staff, S&amp;S subject matter experts, and key mission support positions</a:t>
            </a:r>
          </a:p>
          <a:p>
            <a:pPr marL="974725" lvl="3" indent="-287338">
              <a:lnSpc>
                <a:spcPct val="100000"/>
              </a:lnSpc>
              <a:spcBef>
                <a:spcPts val="0"/>
              </a:spcBef>
              <a:spcAft>
                <a:spcPts val="0"/>
              </a:spcAft>
              <a:buClr>
                <a:srgbClr val="FFFF00"/>
              </a:buClr>
              <a:buFont typeface="Arial" panose="020B0604020202020204" pitchFamily="34" charset="0"/>
              <a:buChar char="•"/>
            </a:pPr>
            <a:r>
              <a:rPr lang="en-US" dirty="0"/>
              <a:t>Increase in individuals with less experience working with classified</a:t>
            </a:r>
          </a:p>
          <a:p>
            <a:pPr marL="975196" lvl="3" indent="-457200">
              <a:lnSpc>
                <a:spcPct val="100000"/>
              </a:lnSpc>
              <a:spcBef>
                <a:spcPts val="0"/>
              </a:spcBef>
              <a:spcAft>
                <a:spcPts val="0"/>
              </a:spcAft>
              <a:buClr>
                <a:srgbClr val="FFFF00"/>
              </a:buClr>
              <a:buFont typeface="Arial" panose="020B0604020202020204" pitchFamily="34" charset="0"/>
              <a:buChar char="•"/>
            </a:pPr>
            <a:endParaRPr lang="en-US" dirty="0"/>
          </a:p>
          <a:p>
            <a:pPr marL="975196" lvl="3" indent="-457200">
              <a:lnSpc>
                <a:spcPct val="100000"/>
              </a:lnSpc>
              <a:spcBef>
                <a:spcPts val="0"/>
              </a:spcBef>
              <a:spcAft>
                <a:spcPts val="0"/>
              </a:spcAft>
              <a:buClr>
                <a:srgbClr val="FFFF00"/>
              </a:buClr>
              <a:buFont typeface="Arial" panose="020B0604020202020204" pitchFamily="34" charset="0"/>
              <a:buChar char="•"/>
            </a:pPr>
            <a:endParaRPr lang="en-US" dirty="0"/>
          </a:p>
          <a:p>
            <a:pPr marL="461963" lvl="1" indent="-311150">
              <a:lnSpc>
                <a:spcPct val="100000"/>
              </a:lnSpc>
              <a:spcBef>
                <a:spcPts val="0"/>
              </a:spcBef>
              <a:spcAft>
                <a:spcPts val="0"/>
              </a:spcAft>
              <a:buClr>
                <a:srgbClr val="FFFF00"/>
              </a:buClr>
              <a:buFont typeface="Arial" panose="020B0604020202020204" pitchFamily="34" charset="0"/>
              <a:buChar char="•"/>
            </a:pPr>
            <a:r>
              <a:rPr lang="en-US" dirty="0"/>
              <a:t>Adjustment from the virtual (work from home), or hybrid-work environments to onsite</a:t>
            </a:r>
          </a:p>
          <a:p>
            <a:pPr marL="974725" lvl="3" indent="-287338">
              <a:lnSpc>
                <a:spcPct val="100000"/>
              </a:lnSpc>
              <a:spcBef>
                <a:spcPts val="0"/>
              </a:spcBef>
              <a:spcAft>
                <a:spcPts val="0"/>
              </a:spcAft>
              <a:buClr>
                <a:srgbClr val="FFFF00"/>
              </a:buClr>
              <a:buFont typeface="Arial" panose="020B0604020202020204" pitchFamily="34" charset="0"/>
              <a:buChar char="•"/>
            </a:pPr>
            <a:r>
              <a:rPr lang="en-US" dirty="0"/>
              <a:t>Training Impacts (In-person vs. Virtual)</a:t>
            </a:r>
          </a:p>
          <a:p>
            <a:pPr marL="974725" lvl="3" indent="-287338">
              <a:lnSpc>
                <a:spcPct val="100000"/>
              </a:lnSpc>
              <a:spcBef>
                <a:spcPts val="0"/>
              </a:spcBef>
              <a:spcAft>
                <a:spcPts val="0"/>
              </a:spcAft>
              <a:buClr>
                <a:srgbClr val="FFFF00"/>
              </a:buClr>
              <a:buFont typeface="Arial" panose="020B0604020202020204" pitchFamily="34" charset="0"/>
              <a:buChar char="•"/>
            </a:pPr>
            <a:r>
              <a:rPr lang="en-US" dirty="0"/>
              <a:t>Availability of key resources onsite</a:t>
            </a:r>
          </a:p>
          <a:p>
            <a:pPr marL="974725" lvl="3" indent="-287338">
              <a:lnSpc>
                <a:spcPct val="100000"/>
              </a:lnSpc>
              <a:spcBef>
                <a:spcPts val="0"/>
              </a:spcBef>
              <a:spcAft>
                <a:spcPts val="0"/>
              </a:spcAft>
              <a:buClr>
                <a:srgbClr val="FFFF00"/>
              </a:buClr>
              <a:buFont typeface="Arial" panose="020B0604020202020204" pitchFamily="34" charset="0"/>
              <a:buChar char="•"/>
            </a:pPr>
            <a:r>
              <a:rPr lang="en-US" dirty="0"/>
              <a:t>Compliance with Infosec related policies </a:t>
            </a:r>
          </a:p>
          <a:p>
            <a:pPr marL="974725" lvl="3" indent="-287338">
              <a:lnSpc>
                <a:spcPct val="100000"/>
              </a:lnSpc>
              <a:spcBef>
                <a:spcPts val="0"/>
              </a:spcBef>
              <a:spcAft>
                <a:spcPts val="0"/>
              </a:spcAft>
              <a:buClr>
                <a:srgbClr val="FFFF00"/>
              </a:buClr>
              <a:buFont typeface="Arial" panose="020B0604020202020204" pitchFamily="34" charset="0"/>
              <a:buChar char="•"/>
            </a:pPr>
            <a:r>
              <a:rPr lang="en-US" dirty="0"/>
              <a:t>Requests for alternative options (e.g., questions about other locations to perform work)</a:t>
            </a:r>
          </a:p>
          <a:p>
            <a:pPr marL="1325371" lvl="5" indent="-457200">
              <a:buClr>
                <a:srgbClr val="FFFF00"/>
              </a:buClr>
              <a:buFont typeface="Arial" panose="020B0604020202020204" pitchFamily="34" charset="0"/>
              <a:buChar char="•"/>
            </a:pPr>
            <a:endParaRPr lang="en-US" dirty="0"/>
          </a:p>
          <a:p>
            <a:pPr marL="1325371" lvl="5" indent="-457200">
              <a:buClr>
                <a:srgbClr val="FFFF00"/>
              </a:buClr>
              <a:buFont typeface="Arial" panose="020B0604020202020204" pitchFamily="34" charset="0"/>
              <a:buChar char="•"/>
            </a:pPr>
            <a:endParaRPr lang="en-US" dirty="0"/>
          </a:p>
          <a:p>
            <a:pPr marL="461963" lvl="1" indent="-293688">
              <a:lnSpc>
                <a:spcPct val="100000"/>
              </a:lnSpc>
              <a:spcBef>
                <a:spcPts val="0"/>
              </a:spcBef>
              <a:spcAft>
                <a:spcPts val="0"/>
              </a:spcAft>
              <a:buClr>
                <a:srgbClr val="FFFF00"/>
              </a:buClr>
              <a:buFont typeface="Arial" panose="020B0604020202020204" pitchFamily="34" charset="0"/>
              <a:buChar char="•"/>
            </a:pPr>
            <a:r>
              <a:rPr lang="en-US" dirty="0"/>
              <a:t>Impacts on assessment activities (e.g., postponements, or limited access assessments)</a:t>
            </a:r>
          </a:p>
        </p:txBody>
      </p:sp>
      <p:sp>
        <p:nvSpPr>
          <p:cNvPr id="4" name="Slide Number Placeholder 3">
            <a:extLst>
              <a:ext uri="{FF2B5EF4-FFF2-40B4-BE49-F238E27FC236}">
                <a16:creationId xmlns:a16="http://schemas.microsoft.com/office/drawing/2014/main" id="{9D801A65-7184-460A-B6B1-56310FC202E7}"/>
              </a:ext>
            </a:extLst>
          </p:cNvPr>
          <p:cNvSpPr>
            <a:spLocks noGrp="1"/>
          </p:cNvSpPr>
          <p:nvPr>
            <p:ph type="sldNum" sz="quarter" idx="12"/>
          </p:nvPr>
        </p:nvSpPr>
        <p:spPr/>
        <p:txBody>
          <a:bodyPr/>
          <a:lstStyle/>
          <a:p>
            <a:fld id="{6113E31D-E2AB-40D1-8B51-AFA5AFEF393A}" type="slidenum">
              <a:rPr lang="en-US" smtClean="0"/>
              <a:t>6</a:t>
            </a:fld>
            <a:endParaRPr lang="en-US" dirty="0"/>
          </a:p>
        </p:txBody>
      </p:sp>
      <p:pic>
        <p:nvPicPr>
          <p:cNvPr id="6" name="Picture 5">
            <a:extLst>
              <a:ext uri="{FF2B5EF4-FFF2-40B4-BE49-F238E27FC236}">
                <a16:creationId xmlns:a16="http://schemas.microsoft.com/office/drawing/2014/main" id="{9B94DED3-9B93-403D-9A33-F5B871508AAB}"/>
              </a:ext>
            </a:extLst>
          </p:cNvPr>
          <p:cNvPicPr>
            <a:picLocks noChangeAspect="1"/>
          </p:cNvPicPr>
          <p:nvPr/>
        </p:nvPicPr>
        <p:blipFill>
          <a:blip r:embed="rId2"/>
          <a:stretch>
            <a:fillRect/>
          </a:stretch>
        </p:blipFill>
        <p:spPr>
          <a:xfrm>
            <a:off x="9781563" y="3913308"/>
            <a:ext cx="2101655" cy="2074710"/>
          </a:xfrm>
          <a:prstGeom prst="rect">
            <a:avLst/>
          </a:prstGeom>
        </p:spPr>
      </p:pic>
      <p:pic>
        <p:nvPicPr>
          <p:cNvPr id="8" name="Picture 7">
            <a:extLst>
              <a:ext uri="{FF2B5EF4-FFF2-40B4-BE49-F238E27FC236}">
                <a16:creationId xmlns:a16="http://schemas.microsoft.com/office/drawing/2014/main" id="{77D3F8B9-08E2-4103-A4A6-838A6A35D67F}"/>
              </a:ext>
            </a:extLst>
          </p:cNvPr>
          <p:cNvPicPr>
            <a:picLocks noChangeAspect="1"/>
          </p:cNvPicPr>
          <p:nvPr/>
        </p:nvPicPr>
        <p:blipFill>
          <a:blip r:embed="rId3"/>
          <a:stretch>
            <a:fillRect/>
          </a:stretch>
        </p:blipFill>
        <p:spPr>
          <a:xfrm>
            <a:off x="9749087" y="1080771"/>
            <a:ext cx="2085983" cy="2074709"/>
          </a:xfrm>
          <a:prstGeom prst="rect">
            <a:avLst/>
          </a:prstGeom>
        </p:spPr>
      </p:pic>
      <p:sp>
        <p:nvSpPr>
          <p:cNvPr id="7" name="TextBox 6">
            <a:extLst>
              <a:ext uri="{FF2B5EF4-FFF2-40B4-BE49-F238E27FC236}">
                <a16:creationId xmlns:a16="http://schemas.microsoft.com/office/drawing/2014/main" id="{9C659A9B-6E82-43E3-9BC6-59E74D975206}"/>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9" name="TextBox 8">
            <a:extLst>
              <a:ext uri="{FF2B5EF4-FFF2-40B4-BE49-F238E27FC236}">
                <a16:creationId xmlns:a16="http://schemas.microsoft.com/office/drawing/2014/main" id="{798B97C3-366A-4060-AF12-DE92D0FEE131}"/>
              </a:ext>
            </a:extLst>
          </p:cNvPr>
          <p:cNvSpPr txBox="1"/>
          <p:nvPr/>
        </p:nvSpPr>
        <p:spPr>
          <a:xfrm>
            <a:off x="7915185" y="658434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25042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34CF-13E9-40BC-B756-DC5B21AEFB6F}"/>
              </a:ext>
            </a:extLst>
          </p:cNvPr>
          <p:cNvSpPr>
            <a:spLocks noGrp="1"/>
          </p:cNvSpPr>
          <p:nvPr>
            <p:ph type="title"/>
          </p:nvPr>
        </p:nvSpPr>
        <p:spPr/>
        <p:txBody>
          <a:bodyPr/>
          <a:lstStyle/>
          <a:p>
            <a:r>
              <a:rPr lang="en-US" cap="none" dirty="0"/>
              <a:t>More Discussion</a:t>
            </a:r>
          </a:p>
        </p:txBody>
      </p:sp>
      <p:sp>
        <p:nvSpPr>
          <p:cNvPr id="3" name="Content Placeholder 2">
            <a:extLst>
              <a:ext uri="{FF2B5EF4-FFF2-40B4-BE49-F238E27FC236}">
                <a16:creationId xmlns:a16="http://schemas.microsoft.com/office/drawing/2014/main" id="{0EC2A217-3EEA-4159-A67E-3D4DED77C584}"/>
              </a:ext>
            </a:extLst>
          </p:cNvPr>
          <p:cNvSpPr>
            <a:spLocks noGrp="1"/>
          </p:cNvSpPr>
          <p:nvPr>
            <p:ph idx="1"/>
          </p:nvPr>
        </p:nvSpPr>
        <p:spPr>
          <a:xfrm>
            <a:off x="2684227" y="1567079"/>
            <a:ext cx="6655765" cy="1981464"/>
          </a:xfrm>
        </p:spPr>
        <p:txBody>
          <a:bodyPr>
            <a:normAutofit/>
          </a:bodyPr>
          <a:lstStyle/>
          <a:p>
            <a:pPr marL="0" indent="0" algn="ctr">
              <a:lnSpc>
                <a:spcPct val="100000"/>
              </a:lnSpc>
              <a:spcBef>
                <a:spcPts val="0"/>
              </a:spcBef>
              <a:spcAft>
                <a:spcPts val="0"/>
              </a:spcAft>
              <a:buNone/>
            </a:pPr>
            <a:r>
              <a:rPr lang="en-US" sz="3600" dirty="0"/>
              <a:t>Virtual working-group meeting tomorrow, Thursday, April 21 11:30- 2pm EST</a:t>
            </a:r>
          </a:p>
        </p:txBody>
      </p:sp>
      <p:sp>
        <p:nvSpPr>
          <p:cNvPr id="4" name="Slide Number Placeholder 3">
            <a:extLst>
              <a:ext uri="{FF2B5EF4-FFF2-40B4-BE49-F238E27FC236}">
                <a16:creationId xmlns:a16="http://schemas.microsoft.com/office/drawing/2014/main" id="{0B92CDC3-2339-43FB-AE95-EE523965E8A9}"/>
              </a:ext>
            </a:extLst>
          </p:cNvPr>
          <p:cNvSpPr>
            <a:spLocks noGrp="1"/>
          </p:cNvSpPr>
          <p:nvPr>
            <p:ph type="sldNum" sz="quarter" idx="12"/>
          </p:nvPr>
        </p:nvSpPr>
        <p:spPr/>
        <p:txBody>
          <a:bodyPr/>
          <a:lstStyle/>
          <a:p>
            <a:fld id="{6113E31D-E2AB-40D1-8B51-AFA5AFEF393A}" type="slidenum">
              <a:rPr lang="en-US" smtClean="0"/>
              <a:t>7</a:t>
            </a:fld>
            <a:endParaRPr lang="en-US" dirty="0"/>
          </a:p>
        </p:txBody>
      </p:sp>
      <p:pic>
        <p:nvPicPr>
          <p:cNvPr id="7" name="Picture 6">
            <a:extLst>
              <a:ext uri="{FF2B5EF4-FFF2-40B4-BE49-F238E27FC236}">
                <a16:creationId xmlns:a16="http://schemas.microsoft.com/office/drawing/2014/main" id="{5D3487CD-4EC1-4161-8B05-A78C3FF69353}"/>
              </a:ext>
            </a:extLst>
          </p:cNvPr>
          <p:cNvPicPr>
            <a:picLocks noChangeAspect="1"/>
          </p:cNvPicPr>
          <p:nvPr/>
        </p:nvPicPr>
        <p:blipFill>
          <a:blip r:embed="rId2"/>
          <a:stretch>
            <a:fillRect/>
          </a:stretch>
        </p:blipFill>
        <p:spPr>
          <a:xfrm>
            <a:off x="4710112" y="3643096"/>
            <a:ext cx="2771775" cy="1647825"/>
          </a:xfrm>
          <a:prstGeom prst="rect">
            <a:avLst/>
          </a:prstGeom>
        </p:spPr>
      </p:pic>
      <p:sp>
        <p:nvSpPr>
          <p:cNvPr id="6" name="TextBox 5">
            <a:extLst>
              <a:ext uri="{FF2B5EF4-FFF2-40B4-BE49-F238E27FC236}">
                <a16:creationId xmlns:a16="http://schemas.microsoft.com/office/drawing/2014/main" id="{0FEF6B69-BF33-4D7A-8ACB-F96F38F3B88A}"/>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8" name="TextBox 7">
            <a:extLst>
              <a:ext uri="{FF2B5EF4-FFF2-40B4-BE49-F238E27FC236}">
                <a16:creationId xmlns:a16="http://schemas.microsoft.com/office/drawing/2014/main" id="{999380FB-0D06-46D0-81BC-7D82FCBEF0B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212119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90F0-F7ED-4C04-AED3-57700A9C3C77}"/>
              </a:ext>
            </a:extLst>
          </p:cNvPr>
          <p:cNvSpPr>
            <a:spLocks noGrp="1"/>
          </p:cNvSpPr>
          <p:nvPr>
            <p:ph type="title"/>
          </p:nvPr>
        </p:nvSpPr>
        <p:spPr/>
        <p:txBody>
          <a:bodyPr/>
          <a:lstStyle/>
          <a:p>
            <a:pPr algn="ctr"/>
            <a:r>
              <a:rPr lang="en-US" cap="none" dirty="0"/>
              <a:t>Working Group- Discussion</a:t>
            </a:r>
          </a:p>
        </p:txBody>
      </p:sp>
      <p:sp>
        <p:nvSpPr>
          <p:cNvPr id="3" name="Content Placeholder 2">
            <a:extLst>
              <a:ext uri="{FF2B5EF4-FFF2-40B4-BE49-F238E27FC236}">
                <a16:creationId xmlns:a16="http://schemas.microsoft.com/office/drawing/2014/main" id="{86A8E0B6-7235-441B-9676-CA8B881D4FE5}"/>
              </a:ext>
            </a:extLst>
          </p:cNvPr>
          <p:cNvSpPr>
            <a:spLocks noGrp="1"/>
          </p:cNvSpPr>
          <p:nvPr>
            <p:ph idx="1"/>
          </p:nvPr>
        </p:nvSpPr>
        <p:spPr>
          <a:xfrm>
            <a:off x="986606" y="1773182"/>
            <a:ext cx="10058400" cy="4957499"/>
          </a:xfrm>
        </p:spPr>
        <p:txBody>
          <a:bodyPr>
            <a:normAutofit/>
          </a:bodyPr>
          <a:lstStyle/>
          <a:p>
            <a:pPr marL="0" indent="0">
              <a:lnSpc>
                <a:spcPct val="100000"/>
              </a:lnSpc>
              <a:spcBef>
                <a:spcPts val="0"/>
              </a:spcBef>
              <a:spcAft>
                <a:spcPts val="0"/>
              </a:spcAft>
              <a:buNone/>
            </a:pPr>
            <a:r>
              <a:rPr lang="en-US" dirty="0"/>
              <a:t>Ground Rules:</a:t>
            </a:r>
          </a:p>
          <a:p>
            <a:pPr marL="514350" indent="-514350">
              <a:lnSpc>
                <a:spcPct val="100000"/>
              </a:lnSpc>
              <a:spcBef>
                <a:spcPts val="0"/>
              </a:spcBef>
              <a:spcAft>
                <a:spcPts val="0"/>
              </a:spcAft>
              <a:buFont typeface="+mj-lt"/>
              <a:buAutoNum type="arabicPeriod"/>
            </a:pPr>
            <a:r>
              <a:rPr lang="en-US" sz="2600" dirty="0"/>
              <a:t>Discussion </a:t>
            </a:r>
            <a:r>
              <a:rPr lang="en-US" sz="2600" u="sng" dirty="0"/>
              <a:t>MUST</a:t>
            </a:r>
            <a:r>
              <a:rPr lang="en-US" sz="2600" dirty="0"/>
              <a:t> be unclassified</a:t>
            </a:r>
          </a:p>
          <a:p>
            <a:pPr marL="514350" indent="-514350">
              <a:buFont typeface="+mj-lt"/>
              <a:buAutoNum type="arabicPeriod"/>
            </a:pPr>
            <a:r>
              <a:rPr lang="en-US" sz="2600" dirty="0"/>
              <a:t>Please mute mic when not speaking</a:t>
            </a:r>
          </a:p>
          <a:p>
            <a:pPr marL="514350" indent="-514350">
              <a:buFont typeface="+mj-lt"/>
              <a:buAutoNum type="arabicPeriod"/>
            </a:pPr>
            <a:r>
              <a:rPr lang="en-US" sz="2600" dirty="0"/>
              <a:t>Be aware of acronyms and local lingo</a:t>
            </a:r>
            <a:br>
              <a:rPr lang="en-US" sz="2600" dirty="0"/>
            </a:br>
            <a:endParaRPr lang="en-US" sz="2600" dirty="0"/>
          </a:p>
          <a:p>
            <a:pPr marL="0" indent="0">
              <a:lnSpc>
                <a:spcPct val="100000"/>
              </a:lnSpc>
              <a:spcBef>
                <a:spcPts val="0"/>
              </a:spcBef>
              <a:spcAft>
                <a:spcPts val="0"/>
              </a:spcAft>
              <a:buNone/>
            </a:pPr>
            <a:r>
              <a:rPr lang="en-US" dirty="0"/>
              <a:t>Goals:</a:t>
            </a:r>
          </a:p>
          <a:p>
            <a:pPr marL="514350" indent="-514350">
              <a:lnSpc>
                <a:spcPct val="100000"/>
              </a:lnSpc>
              <a:spcBef>
                <a:spcPts val="0"/>
              </a:spcBef>
              <a:spcAft>
                <a:spcPts val="0"/>
              </a:spcAft>
              <a:buFont typeface="+mj-lt"/>
              <a:buAutoNum type="arabicPeriod"/>
            </a:pPr>
            <a:r>
              <a:rPr lang="en-US" sz="2600" dirty="0"/>
              <a:t>Actively discuss each topic</a:t>
            </a:r>
          </a:p>
          <a:p>
            <a:pPr marL="514350" indent="-514350">
              <a:buFont typeface="+mj-lt"/>
              <a:buAutoNum type="arabicPeriod"/>
            </a:pPr>
            <a:r>
              <a:rPr lang="en-US" sz="2600" dirty="0"/>
              <a:t>Share strategies and solutions</a:t>
            </a:r>
          </a:p>
          <a:p>
            <a:pPr marL="0" indent="0">
              <a:buNone/>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E4EC19A-0277-44B7-951C-8F94BCFE6177}"/>
              </a:ext>
            </a:extLst>
          </p:cNvPr>
          <p:cNvSpPr>
            <a:spLocks noGrp="1"/>
          </p:cNvSpPr>
          <p:nvPr>
            <p:ph type="sldNum" sz="quarter" idx="12"/>
          </p:nvPr>
        </p:nvSpPr>
        <p:spPr/>
        <p:txBody>
          <a:bodyPr/>
          <a:lstStyle/>
          <a:p>
            <a:fld id="{6113E31D-E2AB-40D1-8B51-AFA5AFEF393A}" type="slidenum">
              <a:rPr lang="en-US" smtClean="0"/>
              <a:t>8</a:t>
            </a:fld>
            <a:endParaRPr lang="en-US" dirty="0"/>
          </a:p>
        </p:txBody>
      </p:sp>
      <p:pic>
        <p:nvPicPr>
          <p:cNvPr id="8" name="Picture 7">
            <a:extLst>
              <a:ext uri="{FF2B5EF4-FFF2-40B4-BE49-F238E27FC236}">
                <a16:creationId xmlns:a16="http://schemas.microsoft.com/office/drawing/2014/main" id="{03F53789-C311-4284-BF63-7D49F7560660}"/>
              </a:ext>
            </a:extLst>
          </p:cNvPr>
          <p:cNvPicPr>
            <a:picLocks noChangeAspect="1"/>
          </p:cNvPicPr>
          <p:nvPr/>
        </p:nvPicPr>
        <p:blipFill>
          <a:blip r:embed="rId2"/>
          <a:stretch>
            <a:fillRect/>
          </a:stretch>
        </p:blipFill>
        <p:spPr>
          <a:xfrm>
            <a:off x="8442456" y="2566977"/>
            <a:ext cx="2509603" cy="2755299"/>
          </a:xfrm>
          <a:prstGeom prst="rect">
            <a:avLst/>
          </a:prstGeom>
        </p:spPr>
      </p:pic>
      <p:sp>
        <p:nvSpPr>
          <p:cNvPr id="9" name="TextBox 8">
            <a:extLst>
              <a:ext uri="{FF2B5EF4-FFF2-40B4-BE49-F238E27FC236}">
                <a16:creationId xmlns:a16="http://schemas.microsoft.com/office/drawing/2014/main" id="{C08D1548-BD1D-4927-BB46-B8386221E838}"/>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10" name="TextBox 9">
            <a:extLst>
              <a:ext uri="{FF2B5EF4-FFF2-40B4-BE49-F238E27FC236}">
                <a16:creationId xmlns:a16="http://schemas.microsoft.com/office/drawing/2014/main" id="{84937A0A-E69B-4729-8930-6A6791010051}"/>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spTree>
    <p:extLst>
      <p:ext uri="{BB962C8B-B14F-4D97-AF65-F5344CB8AC3E}">
        <p14:creationId xmlns:p14="http://schemas.microsoft.com/office/powerpoint/2010/main" val="27769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D6F7-0E21-465A-9AB5-E59C275FBBEA}"/>
              </a:ext>
            </a:extLst>
          </p:cNvPr>
          <p:cNvSpPr>
            <a:spLocks noGrp="1"/>
          </p:cNvSpPr>
          <p:nvPr>
            <p:ph type="title"/>
          </p:nvPr>
        </p:nvSpPr>
        <p:spPr>
          <a:xfrm>
            <a:off x="454086" y="681694"/>
            <a:ext cx="10058400" cy="570225"/>
          </a:xfrm>
        </p:spPr>
        <p:txBody>
          <a:bodyPr/>
          <a:lstStyle/>
          <a:p>
            <a:r>
              <a:rPr lang="en-US" cap="none" dirty="0"/>
              <a:t>“Hot” Topics in Information Security</a:t>
            </a:r>
          </a:p>
        </p:txBody>
      </p:sp>
      <p:sp>
        <p:nvSpPr>
          <p:cNvPr id="3" name="Content Placeholder 2">
            <a:extLst>
              <a:ext uri="{FF2B5EF4-FFF2-40B4-BE49-F238E27FC236}">
                <a16:creationId xmlns:a16="http://schemas.microsoft.com/office/drawing/2014/main" id="{D0710FC0-27F0-446D-A117-B0BF02225793}"/>
              </a:ext>
            </a:extLst>
          </p:cNvPr>
          <p:cNvSpPr>
            <a:spLocks noGrp="1"/>
          </p:cNvSpPr>
          <p:nvPr>
            <p:ph idx="1"/>
          </p:nvPr>
        </p:nvSpPr>
        <p:spPr>
          <a:xfrm>
            <a:off x="454086" y="1753870"/>
            <a:ext cx="10693448" cy="4957499"/>
          </a:xfrm>
        </p:spPr>
        <p:txBody>
          <a:bodyPr>
            <a:normAutofit/>
          </a:bodyPr>
          <a:lstStyle/>
          <a:p>
            <a:pPr marL="0" indent="0">
              <a:lnSpc>
                <a:spcPct val="100000"/>
              </a:lnSpc>
              <a:spcBef>
                <a:spcPts val="0"/>
              </a:spcBef>
              <a:spcAft>
                <a:spcPts val="0"/>
              </a:spcAft>
              <a:buClr>
                <a:srgbClr val="FFFF00"/>
              </a:buClr>
              <a:buNone/>
            </a:pPr>
            <a:r>
              <a:rPr lang="en-US" sz="2600" dirty="0"/>
              <a:t>2 ½ hours scheduled (~25 mins on each):</a:t>
            </a:r>
          </a:p>
          <a:p>
            <a:pPr marL="400050" indent="-400050">
              <a:lnSpc>
                <a:spcPct val="100000"/>
              </a:lnSpc>
              <a:spcBef>
                <a:spcPts val="0"/>
              </a:spcBef>
              <a:spcAft>
                <a:spcPts val="0"/>
              </a:spcAft>
              <a:buClr>
                <a:srgbClr val="FFFF00"/>
              </a:buClr>
              <a:buFont typeface="Arial" panose="020B0604020202020204" pitchFamily="34" charset="0"/>
              <a:buChar char="•"/>
            </a:pPr>
            <a:r>
              <a:rPr lang="en-US" sz="2400" dirty="0"/>
              <a:t>Performance assurance activities</a:t>
            </a:r>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r>
              <a:rPr lang="en-US" sz="2400" dirty="0"/>
              <a:t>Controlled Unclassified Information (CUI)</a:t>
            </a:r>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r>
              <a:rPr lang="en-US" sz="2400" dirty="0"/>
              <a:t>Partnership with other S&amp;S entities (e.g.., Black Label Safes, X-0 locks, IOSC Program)</a:t>
            </a:r>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r>
              <a:rPr lang="en-US" sz="2400" dirty="0"/>
              <a:t>Post-Pandemic Challenges (e.g., demographic change, experience, onsite/offsite support)</a:t>
            </a:r>
          </a:p>
          <a:p>
            <a:pPr marL="400050" indent="-400050">
              <a:lnSpc>
                <a:spcPct val="100000"/>
              </a:lnSpc>
              <a:spcBef>
                <a:spcPts val="0"/>
              </a:spcBef>
              <a:spcAft>
                <a:spcPts val="0"/>
              </a:spcAft>
              <a:buClr>
                <a:srgbClr val="FFFF00"/>
              </a:buClr>
              <a:buFont typeface="Arial" panose="020B0604020202020204" pitchFamily="34" charset="0"/>
              <a:buChar char="•"/>
            </a:pPr>
            <a:endParaRPr lang="en-US" sz="2400" dirty="0"/>
          </a:p>
          <a:p>
            <a:pPr marL="400050" indent="-400050">
              <a:lnSpc>
                <a:spcPct val="100000"/>
              </a:lnSpc>
              <a:spcBef>
                <a:spcPts val="0"/>
              </a:spcBef>
              <a:spcAft>
                <a:spcPts val="0"/>
              </a:spcAft>
              <a:buClr>
                <a:srgbClr val="FFFF00"/>
              </a:buClr>
              <a:buFont typeface="Arial" panose="020B0604020202020204" pitchFamily="34" charset="0"/>
              <a:buChar char="•"/>
            </a:pPr>
            <a:r>
              <a:rPr lang="en-US" sz="2400" dirty="0"/>
              <a:t>Other topics? </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18A1B90-0992-46CF-9EB7-CDC07360DFC6}"/>
              </a:ext>
            </a:extLst>
          </p:cNvPr>
          <p:cNvSpPr>
            <a:spLocks noGrp="1"/>
          </p:cNvSpPr>
          <p:nvPr>
            <p:ph type="sldNum" sz="quarter" idx="12"/>
          </p:nvPr>
        </p:nvSpPr>
        <p:spPr/>
        <p:txBody>
          <a:bodyPr/>
          <a:lstStyle/>
          <a:p>
            <a:fld id="{6113E31D-E2AB-40D1-8B51-AFA5AFEF393A}" type="slidenum">
              <a:rPr lang="en-US" smtClean="0"/>
              <a:t>9</a:t>
            </a:fld>
            <a:endParaRPr lang="en-US" dirty="0"/>
          </a:p>
        </p:txBody>
      </p:sp>
      <p:sp>
        <p:nvSpPr>
          <p:cNvPr id="6" name="TextBox 5">
            <a:extLst>
              <a:ext uri="{FF2B5EF4-FFF2-40B4-BE49-F238E27FC236}">
                <a16:creationId xmlns:a16="http://schemas.microsoft.com/office/drawing/2014/main" id="{D6E5F80F-4B40-4F0A-AD10-46E58B3A18FE}"/>
              </a:ext>
            </a:extLst>
          </p:cNvPr>
          <p:cNvSpPr txBox="1"/>
          <p:nvPr/>
        </p:nvSpPr>
        <p:spPr>
          <a:xfrm>
            <a:off x="3813628" y="38249"/>
            <a:ext cx="4429387" cy="292388"/>
          </a:xfrm>
          <a:prstGeom prst="rect">
            <a:avLst/>
          </a:prstGeom>
          <a:noFill/>
        </p:spPr>
        <p:txBody>
          <a:bodyPr wrap="square" rtlCol="0">
            <a:spAutoFit/>
          </a:bodyPr>
          <a:lstStyle/>
          <a:p>
            <a:r>
              <a:rPr lang="en-US" sz="1300" dirty="0"/>
              <a:t>Unclassified Unlimited Release</a:t>
            </a:r>
          </a:p>
        </p:txBody>
      </p:sp>
      <p:sp>
        <p:nvSpPr>
          <p:cNvPr id="7" name="TextBox 6">
            <a:extLst>
              <a:ext uri="{FF2B5EF4-FFF2-40B4-BE49-F238E27FC236}">
                <a16:creationId xmlns:a16="http://schemas.microsoft.com/office/drawing/2014/main" id="{C6FCDB62-B9E6-4F27-9C14-7F6E08A69D46}"/>
              </a:ext>
            </a:extLst>
          </p:cNvPr>
          <p:cNvSpPr txBox="1"/>
          <p:nvPr/>
        </p:nvSpPr>
        <p:spPr>
          <a:xfrm>
            <a:off x="4637147" y="6504156"/>
            <a:ext cx="4429387" cy="292388"/>
          </a:xfrm>
          <a:prstGeom prst="rect">
            <a:avLst/>
          </a:prstGeom>
          <a:noFill/>
        </p:spPr>
        <p:txBody>
          <a:bodyPr wrap="square" rtlCol="0">
            <a:spAutoFit/>
          </a:bodyPr>
          <a:lstStyle/>
          <a:p>
            <a:r>
              <a:rPr lang="en-US" sz="1300" dirty="0"/>
              <a:t>Unclassified Unlimited Release</a:t>
            </a:r>
          </a:p>
        </p:txBody>
      </p:sp>
      <p:pic>
        <p:nvPicPr>
          <p:cNvPr id="8" name="Picture 7">
            <a:extLst>
              <a:ext uri="{FF2B5EF4-FFF2-40B4-BE49-F238E27FC236}">
                <a16:creationId xmlns:a16="http://schemas.microsoft.com/office/drawing/2014/main" id="{5E81CEBD-28CC-4774-BDEA-C2392102E988}"/>
              </a:ext>
            </a:extLst>
          </p:cNvPr>
          <p:cNvPicPr>
            <a:picLocks noChangeAspect="1"/>
          </p:cNvPicPr>
          <p:nvPr/>
        </p:nvPicPr>
        <p:blipFill>
          <a:blip r:embed="rId2"/>
          <a:stretch>
            <a:fillRect/>
          </a:stretch>
        </p:blipFill>
        <p:spPr>
          <a:xfrm>
            <a:off x="9664761" y="1105877"/>
            <a:ext cx="1695450" cy="1676400"/>
          </a:xfrm>
          <a:prstGeom prst="rect">
            <a:avLst/>
          </a:prstGeom>
        </p:spPr>
      </p:pic>
    </p:spTree>
    <p:extLst>
      <p:ext uri="{BB962C8B-B14F-4D97-AF65-F5344CB8AC3E}">
        <p14:creationId xmlns:p14="http://schemas.microsoft.com/office/powerpoint/2010/main" val="24046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The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3" ma:contentTypeDescription="Create a new document." ma:contentTypeScope="" ma:versionID="7498096adf70b2ff743a08ad6617e717">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4d3d1a04c4d207925585b3ad0f91c335"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6AE392-E642-4A70-A745-E90946B5F7B4}">
  <ds:schemaRefs>
    <ds:schemaRef ds:uri="http://schemas.microsoft.com/sharepoint/v3/contenttype/forms"/>
  </ds:schemaRefs>
</ds:datastoreItem>
</file>

<file path=customXml/itemProps2.xml><?xml version="1.0" encoding="utf-8"?>
<ds:datastoreItem xmlns:ds="http://schemas.openxmlformats.org/officeDocument/2006/customXml" ds:itemID="{E29E7105-34A6-419C-B2C4-9E6033ED03EC}"/>
</file>

<file path=customXml/itemProps3.xml><?xml version="1.0" encoding="utf-8"?>
<ds:datastoreItem xmlns:ds="http://schemas.openxmlformats.org/officeDocument/2006/customXml" ds:itemID="{FC2577B1-ACB5-405F-87DF-8C6CE4691589}">
  <ds:schemaRefs>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44140</TotalTime>
  <Words>882</Words>
  <Application>Microsoft Office PowerPoint</Application>
  <PresentationFormat>Widescreen</PresentationFormat>
  <Paragraphs>180</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Century Gothic</vt:lpstr>
      <vt:lpstr>Courier New</vt:lpstr>
      <vt:lpstr>Franklin Gothic Book</vt:lpstr>
      <vt:lpstr>Franklin Gothic Medium Cond</vt:lpstr>
      <vt:lpstr>Times New Roman</vt:lpstr>
      <vt:lpstr>Trebuchet MS</vt:lpstr>
      <vt:lpstr>Wingdings</vt:lpstr>
      <vt:lpstr>Sandia Theme 1</vt:lpstr>
      <vt:lpstr>[Title Here]</vt:lpstr>
      <vt:lpstr>“Hot” Topics in Information Security</vt:lpstr>
      <vt:lpstr>Performance Assurance Activities</vt:lpstr>
      <vt:lpstr>Controlled Unclassified Information (CUI)</vt:lpstr>
      <vt:lpstr>Partnerships- Information Security &amp; other S&amp;S entities</vt:lpstr>
      <vt:lpstr>Post-Pandemic Challenges</vt:lpstr>
      <vt:lpstr>More Discussion</vt:lpstr>
      <vt:lpstr>Working Group- Discussion</vt:lpstr>
      <vt:lpstr>“Hot” Topics in Information Security</vt:lpstr>
      <vt:lpstr>“Hot” Topics in Information Security</vt:lpstr>
      <vt:lpstr>“Hot” Topics in Information Security</vt:lpstr>
      <vt:lpstr>“Hot” Topics in Information Security</vt:lpstr>
      <vt:lpstr>“Hot” Topics in Information Security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Pacheco, Jeremy</cp:lastModifiedBy>
  <cp:revision>502</cp:revision>
  <cp:lastPrinted>2022-04-19T14:50:24Z</cp:lastPrinted>
  <dcterms:created xsi:type="dcterms:W3CDTF">2017-10-14T01:15:26Z</dcterms:created>
  <dcterms:modified xsi:type="dcterms:W3CDTF">2022-04-21T13:01:24Z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0x01010070F25756FC81AF488F6C711D74014336</vt:lpwstr>
  </property>
</Properties>
</file>