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18" r:id="rId6"/>
    <p:sldId id="320" r:id="rId7"/>
    <p:sldId id="351" r:id="rId8"/>
    <p:sldId id="321" r:id="rId9"/>
    <p:sldId id="322" r:id="rId10"/>
    <p:sldId id="323" r:id="rId11"/>
    <p:sldId id="350" r:id="rId12"/>
    <p:sldId id="330" r:id="rId13"/>
    <p:sldId id="336" r:id="rId14"/>
    <p:sldId id="352" r:id="rId15"/>
    <p:sldId id="328" r:id="rId16"/>
    <p:sldId id="338" r:id="rId17"/>
    <p:sldId id="341" r:id="rId18"/>
    <p:sldId id="342" r:id="rId19"/>
    <p:sldId id="343" r:id="rId20"/>
    <p:sldId id="344" r:id="rId21"/>
    <p:sldId id="339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89CC2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444DC-616D-4D1B-8A2E-FC06AA669880}" type="datetimeFigureOut">
              <a:rPr lang="en-US" altLang="en-US"/>
              <a:pPr>
                <a:defRPr/>
              </a:pPr>
              <a:t>4/19/2022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C57E57-B7B0-492A-A05D-6C232855CC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06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101DAA-AD9F-4EBE-B3B0-6CC47BD010A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126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40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55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71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03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973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83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489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10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5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094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775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53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89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F7AE7-5B2D-4055-8FE4-D9F2DCB33C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9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31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FF7AE7-5B2D-4055-8FE4-D9F2DCB33C7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173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63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81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475" y="1600201"/>
            <a:ext cx="5679925" cy="4525963"/>
          </a:xfrm>
        </p:spPr>
        <p:txBody>
          <a:bodyPr/>
          <a:lstStyle>
            <a:lvl1pPr marL="0" indent="0">
              <a:buNone/>
              <a:defRPr sz="2400"/>
            </a:lvl1pPr>
            <a:lvl2pPr marL="396875" indent="-223838">
              <a:defRPr sz="2000"/>
            </a:lvl2pPr>
            <a:lvl3pPr marL="569913" indent="-173038">
              <a:defRPr sz="1800"/>
            </a:lvl3pPr>
            <a:lvl4pPr marL="854075" indent="-163513">
              <a:defRPr sz="1600"/>
            </a:lvl4pPr>
            <a:lvl5pPr marL="1027113" indent="-1730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04115" cy="4525963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515937" indent="-342900">
              <a:defRPr lang="en-US" sz="2000" kern="1200" dirty="0" smtClean="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82625" indent="-285750">
              <a:defRPr lang="en-US" sz="1800" kern="1200" dirty="0" smtClean="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76312" indent="-285750">
              <a:defRPr lang="en-US" sz="1600" kern="1200" dirty="0" smtClean="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39825" indent="-285750">
              <a:defRPr lang="en-US" sz="1600" kern="1200" dirty="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68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9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43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4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/Users/bridget.skelly/Desktop/DoE/PPT%20Template/Header-0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eader-01.jpg" descr="/Users/bridget.skelly/Desktop/DoE/PPT Template/Header-01.jp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0184" y="231775"/>
            <a:ext cx="1100666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0184" y="1600200"/>
            <a:ext cx="1100666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Flowchart: Off-page Connector 7"/>
          <p:cNvSpPr/>
          <p:nvPr userDrawn="1"/>
        </p:nvSpPr>
        <p:spPr>
          <a:xfrm rot="5400000">
            <a:off x="11738769" y="6258720"/>
            <a:ext cx="341312" cy="565149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643784" y="6399214"/>
            <a:ext cx="609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0A9BF399-AE52-4CBC-9D6B-7968DD7CC8ED}" type="slidenum">
              <a:rPr lang="en-US" altLang="en-US" sz="1000" b="1" smtClean="0">
                <a:solidFill>
                  <a:srgbClr val="005FCB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 b="1" dirty="0">
              <a:solidFill>
                <a:srgbClr val="005FC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MS PGothic" pitchFamily="34" charset="-128"/>
          <a:cs typeface="ＭＳ Ｐゴシック" charset="0"/>
        </a:defRPr>
      </a:lvl1pPr>
      <a:lvl2pPr marL="514350" indent="-285750" algn="l" defTabSz="457200" rtl="0" eaLnBrk="0" fontAlgn="base" hangingPunct="0">
        <a:spcBef>
          <a:spcPts val="400"/>
        </a:spcBef>
        <a:spcAft>
          <a:spcPts val="600"/>
        </a:spcAft>
        <a:buClr>
          <a:srgbClr val="00B0F0"/>
        </a:buClr>
        <a:buFont typeface="Arial" panose="020B0604020202020204" pitchFamily="34" charset="0"/>
        <a:buChar char="–"/>
        <a:defRPr sz="2400" kern="1200">
          <a:solidFill>
            <a:srgbClr val="333333"/>
          </a:solidFill>
          <a:latin typeface="+mn-lt"/>
          <a:ea typeface="MS PGothic" pitchFamily="34" charset="-128"/>
          <a:cs typeface="+mn-cs"/>
        </a:defRPr>
      </a:lvl2pPr>
      <a:lvl3pPr marL="685800" indent="-171450" algn="l" defTabSz="457200" rtl="0" eaLnBrk="0" fontAlgn="base" hangingPunct="0">
        <a:spcBef>
          <a:spcPts val="4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MS PGothic" pitchFamily="34" charset="-128"/>
          <a:cs typeface="+mn-cs"/>
        </a:defRPr>
      </a:lvl3pPr>
      <a:lvl4pPr marL="914400" indent="-228600" algn="l" defTabSz="457200" rtl="0" eaLnBrk="0" fontAlgn="base" hangingPunct="0">
        <a:spcBef>
          <a:spcPts val="400"/>
        </a:spcBef>
        <a:spcAft>
          <a:spcPts val="600"/>
        </a:spcAft>
        <a:buClr>
          <a:srgbClr val="00B0F0"/>
        </a:buClr>
        <a:buFont typeface="Arial" panose="020B0604020202020204" pitchFamily="34" charset="0"/>
        <a:buChar char="–"/>
        <a:defRPr kern="1200">
          <a:solidFill>
            <a:srgbClr val="333333"/>
          </a:solidFill>
          <a:latin typeface="+mn-lt"/>
          <a:ea typeface="MS PGothic" pitchFamily="34" charset="-128"/>
          <a:cs typeface="+mn-cs"/>
        </a:defRPr>
      </a:lvl4pPr>
      <a:lvl5pPr marL="1143000" indent="-228600" algn="l" defTabSz="457200" rtl="0" eaLnBrk="0" fontAlgn="base" hangingPunct="0">
        <a:spcBef>
          <a:spcPts val="4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»"/>
        <a:defRPr kern="1200">
          <a:solidFill>
            <a:srgbClr val="33333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ECUI@hq.doe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nergy.gov/cio/doe-cui-waivers" TargetMode="External"/><Relationship Id="rId4" Type="http://schemas.openxmlformats.org/officeDocument/2006/relationships/hyperlink" Target="https://www.archives.gov/cu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cdnstatic/SF901-18a.pdf?forceDownload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rc.nist.gov/publications/detail/sp/800-171/rev-2/final" TargetMode="External"/><Relationship Id="rId3" Type="http://schemas.openxmlformats.org/officeDocument/2006/relationships/hyperlink" Target="http://www.federalregister.gov/articles/2010/11/09/2010-28360/controlled-unclassified-information" TargetMode="External"/><Relationship Id="rId7" Type="http://schemas.openxmlformats.org/officeDocument/2006/relationships/hyperlink" Target="https://isoo.blogs.archives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chives.gov/cui/training.html" TargetMode="External"/><Relationship Id="rId5" Type="http://schemas.openxmlformats.org/officeDocument/2006/relationships/hyperlink" Target="https://archives.gov/cui" TargetMode="External"/><Relationship Id="rId10" Type="http://schemas.openxmlformats.org/officeDocument/2006/relationships/hyperlink" Target="mailto:doecui@hq.doe.gov" TargetMode="External"/><Relationship Id="rId4" Type="http://schemas.openxmlformats.org/officeDocument/2006/relationships/hyperlink" Target="https://www.federalregister.gov/documents/2016/09/14/2016-21665/controlled-unclassified-information" TargetMode="External"/><Relationship Id="rId9" Type="http://schemas.openxmlformats.org/officeDocument/2006/relationships/hyperlink" Target="https://www.directives.doe.gov/news/new-doe-o-471-7-controlled-unclassified-inform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edia.energy.gov/w/images/5/53/DOE_471.3_Controlled_Unclassified_Information_Contact_Designation_Form_10_25_20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c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cu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sa.gov/cdnstatic/SF901-18a.pdf?forceDownload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24000" y="3081339"/>
            <a:ext cx="9144000" cy="15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9CC2F"/>
              </a:buClr>
              <a:buFont typeface="Arial" panose="020B0604020202020204" pitchFamily="34" charset="0"/>
              <a:buChar char="»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CC2F"/>
              </a:buClr>
              <a:buFont typeface="Arial" panose="020B0604020202020204" pitchFamily="34" charset="0"/>
              <a:buChar char="»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CC2F"/>
              </a:buClr>
              <a:buFont typeface="Arial" panose="020B0604020202020204" pitchFamily="34" charset="0"/>
              <a:buChar char="»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CC2F"/>
              </a:buClr>
              <a:buFont typeface="Arial" panose="020B0604020202020204" pitchFamily="34" charset="0"/>
              <a:buChar char="»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CC2F"/>
              </a:buClr>
              <a:buFont typeface="Arial" panose="020B0604020202020204" pitchFamily="34" charset="0"/>
              <a:buChar char="»"/>
              <a:defRPr>
                <a:solidFill>
                  <a:srgbClr val="66666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libri"/>
                <a:ea typeface="MS PGothic"/>
                <a:cs typeface="Calibri"/>
              </a:rPr>
              <a:t>Controlled Unclassified Information (CUI) Program Briefing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altLang="en-US" sz="3600" b="1" dirty="0">
              <a:solidFill>
                <a:schemeClr val="tx1"/>
              </a:solidFill>
            </a:endParaRPr>
          </a:p>
        </p:txBody>
      </p:sp>
      <p:pic>
        <p:nvPicPr>
          <p:cNvPr id="3076" name="ISIO_Title_DO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" y="336550"/>
            <a:ext cx="27146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I have OUO information - Now what?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197044" cy="513063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sz="2600" b="1" dirty="0">
                <a:solidFill>
                  <a:srgbClr val="333333"/>
                </a:solidFill>
                <a:latin typeface="+mj-lt"/>
              </a:rPr>
              <a:t>The OUO label is no longer a valid category for Controlled </a:t>
            </a:r>
            <a:r>
              <a:rPr lang="en-US" altLang="en-US" sz="2600" b="1" dirty="0">
                <a:latin typeface="+mj-lt"/>
              </a:rPr>
              <a:t>U</a:t>
            </a:r>
            <a:r>
              <a:rPr lang="en-US" altLang="en-US" sz="2600" b="1" dirty="0">
                <a:solidFill>
                  <a:srgbClr val="333333"/>
                </a:solidFill>
                <a:latin typeface="+mj-lt"/>
              </a:rPr>
              <a:t>nclassified </a:t>
            </a:r>
            <a:r>
              <a:rPr lang="en-US" altLang="en-US" sz="2600" b="1" dirty="0">
                <a:latin typeface="+mj-lt"/>
              </a:rPr>
              <a:t>I</a:t>
            </a:r>
            <a:r>
              <a:rPr lang="en-US" altLang="en-US" sz="2600" b="1" dirty="0">
                <a:solidFill>
                  <a:srgbClr val="333333"/>
                </a:solidFill>
                <a:latin typeface="+mj-lt"/>
              </a:rPr>
              <a:t>nformation (CUI).</a:t>
            </a:r>
          </a:p>
          <a:p>
            <a:pPr eaLnBrk="1" hangingPunct="1">
              <a:defRPr/>
            </a:pPr>
            <a:r>
              <a:rPr lang="en-US" altLang="en-US" sz="2600" b="1" dirty="0">
                <a:solidFill>
                  <a:srgbClr val="333333"/>
                </a:solidFill>
                <a:latin typeface="+mj-lt"/>
              </a:rPr>
              <a:t>For </a:t>
            </a:r>
            <a:r>
              <a:rPr lang="en-US" altLang="en-US" sz="2600" b="1" dirty="0">
                <a:latin typeface="+mj-lt"/>
              </a:rPr>
              <a:t>Information currently being used within DOE or shared outside of DOE the material </a:t>
            </a:r>
            <a:r>
              <a:rPr lang="en-US" altLang="en-US" sz="2600" b="1" u="sng" dirty="0">
                <a:latin typeface="+mj-lt"/>
              </a:rPr>
              <a:t>must</a:t>
            </a:r>
            <a:r>
              <a:rPr lang="en-US" altLang="en-US" sz="2600" b="1" dirty="0">
                <a:latin typeface="+mj-lt"/>
              </a:rPr>
              <a:t> be re-marked using a current CUI category. </a:t>
            </a:r>
          </a:p>
          <a:p>
            <a:pPr eaLnBrk="1" hangingPunct="1">
              <a:defRPr/>
            </a:pPr>
            <a:endParaRPr lang="en-US" altLang="en-US" sz="2600" b="1" dirty="0"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latin typeface="+mj-lt"/>
              </a:rPr>
              <a:t>The CUI Program office and assist you with determining the current CUI category that applies to the category of OUO.  </a:t>
            </a:r>
            <a:r>
              <a:rPr lang="en-US" altLang="en-US" sz="2600" b="1" dirty="0">
                <a:latin typeface="+mj-lt"/>
                <a:hlinkClick r:id="rId3"/>
              </a:rPr>
              <a:t>DOECUI@hq.doe.gov</a:t>
            </a:r>
            <a:endParaRPr lang="en-US" altLang="en-US" sz="2600" b="1" dirty="0"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altLang="en-US" sz="2600" b="1" dirty="0">
              <a:latin typeface="+mj-lt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latin typeface="+mj-lt"/>
              </a:rPr>
              <a:t>To determine the correct CUI category, review the </a:t>
            </a:r>
            <a:r>
              <a:rPr lang="en-US" sz="2600" b="1" i="0" u="sng" strike="noStrike" cap="none" dirty="0">
                <a:solidFill>
                  <a:schemeClr val="hlink"/>
                </a:solidFill>
                <a:latin typeface="+mj-lt"/>
                <a:ea typeface="Arial"/>
                <a:cs typeface="Arial"/>
                <a:sym typeface="Arial"/>
                <a:hlinkClick r:id="rId4"/>
              </a:rPr>
              <a:t>CUI Registry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altLang="en-US" sz="2600" b="1" dirty="0">
                <a:latin typeface="+mj-lt"/>
              </a:rPr>
              <a:t>for the current CUI categories, and review the Law, Regulation or government wide policy that allows for the use of the CUI category within DOE.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b="1" dirty="0">
                <a:latin typeface="+mj-lt"/>
              </a:rPr>
              <a:t>You may need to update existing contracts to ensure the new CUI categories are used.</a:t>
            </a:r>
          </a:p>
          <a:p>
            <a:pPr marL="0" indent="0" eaLnBrk="1" hangingPunct="1">
              <a:buNone/>
              <a:defRPr/>
            </a:pPr>
            <a:endParaRPr lang="en-US" altLang="en-US" sz="2600" b="1" dirty="0">
              <a:solidFill>
                <a:srgbClr val="333333"/>
              </a:solidFill>
              <a:latin typeface="+mj-lt"/>
            </a:endParaRPr>
          </a:p>
          <a:p>
            <a:pPr eaLnBrk="1" hangingPunct="1">
              <a:buClr>
                <a:schemeClr val="accent5"/>
              </a:buClr>
              <a:defRPr/>
            </a:pPr>
            <a:r>
              <a:rPr lang="en-US" altLang="en-US" sz="2600" b="1" dirty="0">
                <a:solidFill>
                  <a:srgbClr val="333333"/>
                </a:solidFill>
                <a:latin typeface="+mj-lt"/>
              </a:rPr>
              <a:t>Legacy information held by DOE that contains legacy markings has been waivered from the requirement to remark unless it is reused within DOE or sent outside of DOE.  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600" b="1" dirty="0">
                <a:latin typeface="+mj-lt"/>
                <a:sym typeface="Arial"/>
                <a:hlinkClick r:id="rId5"/>
              </a:rPr>
              <a:t>https://www.energy.gov/cio/doe-cui-waivers</a:t>
            </a:r>
            <a:endParaRPr lang="en-US" sz="2600" b="1" dirty="0">
              <a:latin typeface="+mj-lt"/>
              <a:sym typeface="Arial"/>
            </a:endParaRPr>
          </a:p>
          <a:p>
            <a:pPr eaLnBrk="1" hangingPunct="1">
              <a:buClr>
                <a:schemeClr val="accent5"/>
              </a:buClr>
              <a:defRPr/>
            </a:pPr>
            <a:endParaRPr lang="en-US" sz="2400" dirty="0">
              <a:sym typeface="Arial"/>
            </a:endParaRPr>
          </a:p>
          <a:p>
            <a:pPr eaLnBrk="1" hangingPunct="1">
              <a:buClr>
                <a:schemeClr val="accent5"/>
              </a:buClr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0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 I protect CUI?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4"/>
            <a:ext cx="11252782" cy="513063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CUI must be protected in a controlled physical environment (e.g., lockable office, file room, or cabinet, etc.) </a:t>
            </a:r>
            <a:r>
              <a:rPr lang="en-US" altLang="en-US" sz="2400" b="1" dirty="0">
                <a:solidFill>
                  <a:schemeClr val="accent2"/>
                </a:solidFill>
              </a:rPr>
              <a:t>When safeguarding physical CUI, you must use </a:t>
            </a:r>
            <a:r>
              <a:rPr lang="en-US" altLang="en-US" sz="2400" b="1" u="sng" dirty="0">
                <a:solidFill>
                  <a:schemeClr val="accent2"/>
                </a:solidFill>
              </a:rPr>
              <a:t>at least one locked physical barrier </a:t>
            </a:r>
            <a:r>
              <a:rPr lang="en-US" altLang="en-US" sz="2400" b="1" dirty="0">
                <a:solidFill>
                  <a:schemeClr val="accent2"/>
                </a:solidFill>
              </a:rPr>
              <a:t>to protect CUI from unauthorized disclosure or access of the information. </a:t>
            </a:r>
            <a:r>
              <a:rPr lang="en-US" altLang="en-US" sz="2400" b="1" dirty="0">
                <a:solidFill>
                  <a:schemeClr val="tx2"/>
                </a:solidFill>
              </a:rPr>
              <a:t>In an electronic environment (e.g., computer, intranet) must meet NIST 800.53 Rev 5 moderate level to prevent unauthorized disclosure or access of the information. 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68347-1238-4B45-A1D1-BACB5E7C48AE}"/>
              </a:ext>
            </a:extLst>
          </p:cNvPr>
          <p:cNvSpPr txBox="1"/>
          <p:nvPr/>
        </p:nvSpPr>
        <p:spPr>
          <a:xfrm>
            <a:off x="410948" y="3786692"/>
            <a:ext cx="1680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Card key entry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DCA-8308-4ADE-9593-147DE98806C9}"/>
              </a:ext>
            </a:extLst>
          </p:cNvPr>
          <p:cNvSpPr txBox="1"/>
          <p:nvPr/>
        </p:nvSpPr>
        <p:spPr>
          <a:xfrm>
            <a:off x="3367834" y="3609672"/>
            <a:ext cx="187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Locked file cabinet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E15A-5D05-4BF5-811A-8AAFD81055D1}"/>
              </a:ext>
            </a:extLst>
          </p:cNvPr>
          <p:cNvSpPr txBox="1"/>
          <p:nvPr/>
        </p:nvSpPr>
        <p:spPr>
          <a:xfrm>
            <a:off x="6173755" y="3535983"/>
            <a:ext cx="185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Restricted access to electronic files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B02E0-6C9A-44B4-823B-5AAC57E6F3FD}"/>
              </a:ext>
            </a:extLst>
          </p:cNvPr>
          <p:cNvSpPr txBox="1"/>
          <p:nvPr/>
        </p:nvSpPr>
        <p:spPr>
          <a:xfrm>
            <a:off x="8956123" y="3535983"/>
            <a:ext cx="187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CUI cover sheet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84D42-009F-4CE6-825F-ACA49198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21" y="4410499"/>
            <a:ext cx="1999661" cy="1774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9CA09-3E5A-479A-855D-06E113560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87" y="4088621"/>
            <a:ext cx="2523963" cy="2182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6F9F0-51FD-4EDF-B425-FEE7BC05F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55" y="4108289"/>
            <a:ext cx="1924050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0902-7940-44A5-9506-A2913D747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13" y="4108289"/>
            <a:ext cx="210939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 I share CUI outside of DOE?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187468" cy="4744616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When sharing CUI outside of DOE, you should include: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Ensure you properly mark all CUI material with the proper category, (e.g., CUI//SP-CEII) on all DOE documents, emails, and magnetic media containing CUI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A CUI notice in the subject line of an email to ensure recipient is aware that the document or email and/or email attachments contain CUI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Your contact information should be included 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If in paper format: </a:t>
            </a:r>
            <a:endParaRPr lang="en-US" altLang="en-US" sz="2400" b="1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The Attach a CUI cover sheet SP -901  </a:t>
            </a:r>
            <a:r>
              <a:rPr lang="en-US" altLang="en-US" sz="2400" b="1" dirty="0">
                <a:solidFill>
                  <a:srgbClr val="333333"/>
                </a:solidFill>
                <a:hlinkClick r:id="rId3"/>
              </a:rPr>
              <a:t>CUI Coversheets </a:t>
            </a:r>
            <a:r>
              <a:rPr lang="en-US" altLang="en-US" sz="2400" b="1" dirty="0">
                <a:solidFill>
                  <a:srgbClr val="333333"/>
                </a:solidFill>
              </a:rPr>
              <a:t>on top of the documents containing CUI and include guidance on how to protect and safeguard DOE CUI in accordance with the CUI Registry.  </a:t>
            </a:r>
          </a:p>
          <a:p>
            <a:pPr eaLnBrk="1" hangingPunct="1">
              <a:defRPr/>
            </a:pP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333333"/>
              </a:solidFill>
            </a:endParaRPr>
          </a:p>
          <a:p>
            <a:pPr lvl="1" eaLnBrk="1" hangingPunct="1">
              <a:buClr>
                <a:schemeClr val="accent5"/>
              </a:buCl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6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 What should I do if I forget to mark CUI?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6" y="1516225"/>
            <a:ext cx="11514039" cy="491256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If you forget to mark documents and/or emails containing CUI when sharing the information with authorized recipients outside of DOE, you should: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Contact the recipient to provide notification of omission of CUI marking</a:t>
            </a:r>
          </a:p>
          <a:p>
            <a:pPr eaLnBrk="1" hangingPunct="1">
              <a:defRPr/>
            </a:pPr>
            <a:r>
              <a:rPr lang="en-US" altLang="en-US" sz="2400" b="1" dirty="0"/>
              <a:t>A</a:t>
            </a:r>
            <a:r>
              <a:rPr lang="en-US" altLang="en-US" sz="2400" b="1" dirty="0">
                <a:solidFill>
                  <a:srgbClr val="333333"/>
                </a:solidFill>
              </a:rPr>
              <a:t>dvise recipient that the information contains CUI 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Provide an updated marked version 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49768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 I send CUI in packages and mail?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616676" cy="493122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CUI may be shipped through: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Authorized courier service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Commercial delivery service (e.g., Federal Express, United Parcel Service)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Interagency mail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United States Postal Service</a:t>
            </a:r>
          </a:p>
          <a:p>
            <a:pPr marL="400050" lvl="2" indent="0" eaLnBrk="1" hangingPunct="1">
              <a:buClr>
                <a:schemeClr val="accent5"/>
              </a:buClr>
              <a:buNone/>
              <a:defRPr/>
            </a:pPr>
            <a:r>
              <a:rPr lang="en-US" sz="1600" b="1" dirty="0"/>
              <a:t>When shipping CUI, you should </a:t>
            </a:r>
            <a:r>
              <a:rPr lang="en-US" sz="1600" b="1" i="1" u="sng" dirty="0"/>
              <a:t>NOT</a:t>
            </a:r>
            <a:r>
              <a:rPr lang="en-US" sz="1600" b="1" dirty="0"/>
              <a:t> include a CUI control mark on the outside of packages </a:t>
            </a:r>
            <a:r>
              <a:rPr lang="en-US" sz="1600" b="1" i="1" dirty="0"/>
              <a:t>(e.g., boxes, envelopes) </a:t>
            </a:r>
            <a:r>
              <a:rPr lang="en-US" sz="1600" b="1" dirty="0"/>
              <a:t>containing CUI.  You should include a CUI cover sheet, mark the document containing CUI, and ensure the package is addressed for delivery to the intended recipient </a:t>
            </a:r>
            <a:r>
              <a:rPr lang="en-US" sz="1600" b="1" i="1" dirty="0"/>
              <a:t>(e.g., Delivery only to:  John Doe)</a:t>
            </a:r>
            <a:r>
              <a:rPr lang="en-US" sz="1600" b="1" dirty="0"/>
              <a:t>.  </a:t>
            </a:r>
            <a:r>
              <a:rPr lang="en-US" sz="1600" b="1" i="1" dirty="0"/>
              <a:t>(Note:  Automated tracking is a best practice.)</a:t>
            </a:r>
          </a:p>
          <a:p>
            <a:pPr lvl="1" eaLnBrk="1" hangingPunct="1">
              <a:buClr>
                <a:schemeClr val="accent5"/>
              </a:buClr>
              <a:defRPr/>
            </a:pPr>
            <a:endParaRPr lang="en-US" altLang="en-US" sz="2000" dirty="0">
              <a:solidFill>
                <a:srgbClr val="3333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D512E-F05C-4896-BC3B-14C66CCF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69" y="4736408"/>
            <a:ext cx="8218120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When should I decontrol CUI?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047509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CUI should be decontrolled as soon as practical.  CUI may be decontrolled when: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Laws, regulations, or government-wide policies no longer require its control as CUI.  (Note: May still be subject to FOIA or Privacy Act.)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DOE, as the designating agency, decides to release the information to the public.  (Note:  CUI control markings must be removed prior to sharing the information with the public.)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The information is disclosed in accordance with an access statute (e.g., FOIA, Privacy Act, etc.).</a:t>
            </a:r>
          </a:p>
          <a:p>
            <a:pPr eaLnBrk="1" hangingPunct="1">
              <a:defRPr/>
            </a:pPr>
            <a:r>
              <a:rPr lang="en-US" altLang="en-US" sz="2200" b="1" dirty="0">
                <a:solidFill>
                  <a:srgbClr val="333333"/>
                </a:solidFill>
              </a:rPr>
              <a:t>A specific date or event has occurred</a:t>
            </a:r>
            <a:r>
              <a:rPr lang="en-US" altLang="en-US" sz="2400" b="1" dirty="0">
                <a:solidFill>
                  <a:srgbClr val="333333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54FB-A4B3-481D-BECD-71C3D19A7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397" y="5491136"/>
            <a:ext cx="398713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Controlled Unclassified Information Disposal Requirements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230156" y="1419973"/>
            <a:ext cx="11570023" cy="45259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CUI must be destroyed in accordance with a NARA-approved records disposition schedule. CUI should be destroyed or shredded in a manner that makes it:</a:t>
            </a:r>
          </a:p>
          <a:p>
            <a:pPr marL="1203325" indent="-344488" eaLnBrk="1" hangingPunct="1">
              <a:defRPr/>
            </a:pPr>
            <a:r>
              <a:rPr lang="en-US" altLang="en-US" sz="2000" b="1" dirty="0">
                <a:solidFill>
                  <a:srgbClr val="333333"/>
                </a:solidFill>
              </a:rPr>
              <a:t>Unreadable,</a:t>
            </a:r>
          </a:p>
          <a:p>
            <a:pPr marL="1203325" indent="-344488" eaLnBrk="1" hangingPunct="1">
              <a:defRPr/>
            </a:pPr>
            <a:r>
              <a:rPr lang="en-US" altLang="en-US" sz="2000" b="1" dirty="0">
                <a:solidFill>
                  <a:srgbClr val="333333"/>
                </a:solidFill>
              </a:rPr>
              <a:t>Indecipherable, and</a:t>
            </a:r>
          </a:p>
          <a:p>
            <a:pPr marL="1203325" indent="-344488" eaLnBrk="1" hangingPunct="1">
              <a:defRPr/>
            </a:pPr>
            <a:r>
              <a:rPr lang="en-US" altLang="en-US" sz="2000" b="1" dirty="0">
                <a:solidFill>
                  <a:srgbClr val="333333"/>
                </a:solidFill>
              </a:rPr>
              <a:t>Irrecoverable</a:t>
            </a:r>
          </a:p>
          <a:p>
            <a:pPr marL="0" indent="-57150" eaLnBrk="1" hangingPunct="1">
              <a:buClr>
                <a:schemeClr val="accent5"/>
              </a:buClr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A document containing CUI may be destroyed using a cross-cut shredder producing particles no larger than ¼ inch x 2 inches. </a:t>
            </a:r>
            <a:endParaRPr lang="en-US" altLang="en-US" dirty="0">
              <a:solidFill>
                <a:srgbClr val="3333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A2F89-BD57-423B-AED4-AA58E37DFDF0}"/>
              </a:ext>
            </a:extLst>
          </p:cNvPr>
          <p:cNvSpPr txBox="1"/>
          <p:nvPr/>
        </p:nvSpPr>
        <p:spPr>
          <a:xfrm>
            <a:off x="2822200" y="4801715"/>
            <a:ext cx="4649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not place CUI in a recycle bin or trash can.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B436A-223F-4CA0-87CC-FCEB7BA6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108" y="5171047"/>
            <a:ext cx="336528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280774" cy="4781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CUI: </a:t>
            </a:r>
            <a:r>
              <a:rPr lang="en-US" altLang="en-US" sz="2400" dirty="0">
                <a:solidFill>
                  <a:srgbClr val="333333"/>
                </a:solidFill>
                <a:hlinkClick r:id="rId3"/>
              </a:rPr>
              <a:t>Executive Order 13556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CUI Implementing Regulation: </a:t>
            </a:r>
            <a:r>
              <a:rPr lang="en-US" altLang="en-US" sz="2400" dirty="0">
                <a:solidFill>
                  <a:srgbClr val="333333"/>
                </a:solidFill>
                <a:hlinkClick r:id="rId4"/>
              </a:rPr>
              <a:t>32 CFR part 2002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The CUI Registry: </a:t>
            </a:r>
            <a:r>
              <a:rPr lang="en-US" altLang="en-US" sz="2400" dirty="0">
                <a:solidFill>
                  <a:srgbClr val="333333"/>
                </a:solidFill>
                <a:hlinkClick r:id="rId5"/>
              </a:rPr>
              <a:t>archives.gov/cui   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NARA’s Training Videos: </a:t>
            </a:r>
            <a:r>
              <a:rPr lang="en-US" altLang="en-US" sz="2400" dirty="0">
                <a:solidFill>
                  <a:srgbClr val="333333"/>
                </a:solidFill>
                <a:hlinkClick r:id="rId6"/>
              </a:rPr>
              <a:t>archives.gov/cui/training 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NARA’s CUI Blog: </a:t>
            </a:r>
            <a:r>
              <a:rPr lang="en-US" altLang="en-US" sz="2400" dirty="0">
                <a:solidFill>
                  <a:srgbClr val="333333"/>
                </a:solidFill>
                <a:hlinkClick r:id="rId7"/>
              </a:rPr>
              <a:t>isoo.blogs.archives.gov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NIST 800-171 Rev 2: </a:t>
            </a:r>
            <a:r>
              <a:rPr lang="en-US" altLang="en-US" sz="2400" dirty="0">
                <a:solidFill>
                  <a:srgbClr val="333333"/>
                </a:solidFill>
                <a:hlinkClick r:id="rId8"/>
              </a:rPr>
              <a:t>Protecting CUI in Non-Federal systems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DOE CUI Policy:  </a:t>
            </a:r>
            <a:r>
              <a:rPr lang="en-US" altLang="en-US" sz="2400" dirty="0">
                <a:solidFill>
                  <a:srgbClr val="333333"/>
                </a:solidFill>
                <a:hlinkClick r:id="rId9"/>
              </a:rPr>
              <a:t>DOE O 471.7, Controlled Unclassified Information - DOE Directives, Guidance, and Delegations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CUI Mailbox: </a:t>
            </a:r>
            <a:r>
              <a:rPr lang="en-US" altLang="en-US" sz="2400" dirty="0">
                <a:solidFill>
                  <a:srgbClr val="333333"/>
                </a:solidFill>
                <a:hlinkClick r:id="rId10"/>
              </a:rPr>
              <a:t>doecui@hq.doe.gov</a:t>
            </a:r>
            <a:r>
              <a:rPr lang="en-US" altLang="en-US" sz="2400" dirty="0">
                <a:solidFill>
                  <a:srgbClr val="333333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346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CUI Timeline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047509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Executive Order 13556 </a:t>
            </a:r>
            <a:r>
              <a:rPr lang="en-US" altLang="en-US" b="1" dirty="0">
                <a:solidFill>
                  <a:schemeClr val="tx2"/>
                </a:solidFill>
              </a:rPr>
              <a:t>established the Controlled Unclassified Information Program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Released in Dec, 2009 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The EO established an open and uniform federal program for managing CUI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Protects unclassified information that is considered sensitive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Required Executive Agencies to develop an internal CUI policy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DOE issued the DOE policy 471.7 on February 3, 2022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DOE established the CUI Program in February of 2022</a:t>
            </a:r>
          </a:p>
        </p:txBody>
      </p:sp>
    </p:spTree>
    <p:extLst>
      <p:ext uri="{BB962C8B-B14F-4D97-AF65-F5344CB8AC3E}">
        <p14:creationId xmlns:p14="http://schemas.microsoft.com/office/powerpoint/2010/main" val="97632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CUI and why is protecting CUI important?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047509" cy="50115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Controlled Unclassified Information is defined as: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Any unclassified information that requires safeguarding and dissemination controls in accordance with a </a:t>
            </a:r>
            <a:r>
              <a:rPr lang="en-US" altLang="en-US" b="1" i="1" u="sng" dirty="0">
                <a:solidFill>
                  <a:schemeClr val="tx1"/>
                </a:solidFill>
              </a:rPr>
              <a:t>law, regulation, or government-wide policy</a:t>
            </a:r>
            <a:r>
              <a:rPr lang="en-US" altLang="en-US" b="1" i="1" dirty="0">
                <a:solidFill>
                  <a:schemeClr val="tx1"/>
                </a:solidFill>
              </a:rPr>
              <a:t>.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32 CFR §Part 2002 CONTROLLED UNCLASSIFIED INFORMATION (CUI) 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Regulation that describes the requirements for the Executive Branch's Controlled Unclassified Information (CUI) Program and establishes policy for designating, handling, and decontrolling information that qualifies as CUI.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rgbClr val="00B050"/>
                </a:solidFill>
              </a:rPr>
              <a:t>Why protect CUI? 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CUI can be the path of least resistance for adversaries. Loss of aggregated CUI is one of the most significant risks to national security.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4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Roles and Responsibilities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4"/>
            <a:ext cx="11346088" cy="5130639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Everyone is responsible for properly protecting and managing CUI </a:t>
            </a:r>
          </a:p>
          <a:p>
            <a:pPr marL="0" indent="0" eaLnBrk="1" hangingPunct="1">
              <a:buNone/>
              <a:defRPr/>
            </a:pPr>
            <a:r>
              <a:rPr lang="en-US" altLang="en-US" sz="2600" b="1" dirty="0">
                <a:solidFill>
                  <a:schemeClr val="accent2"/>
                </a:solidFill>
              </a:rPr>
              <a:t>In accordance with DOE's CUI Policy, there are specific roles and responsibilities: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CUI Senior Agency Official </a:t>
            </a:r>
            <a:r>
              <a:rPr lang="en-US" altLang="en-US" sz="2400" dirty="0">
                <a:solidFill>
                  <a:srgbClr val="333333"/>
                </a:solidFill>
              </a:rPr>
              <a:t>– Directing and overseeing the DOE CUI Program and designating a CUI Program Manager.  </a:t>
            </a:r>
            <a:r>
              <a:rPr lang="en-US" altLang="en-US" sz="2400" b="1" dirty="0">
                <a:solidFill>
                  <a:schemeClr val="tx1"/>
                </a:solidFill>
              </a:rPr>
              <a:t>The CUISAO is Ann Dunkin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/>
              <a:t>CUI Program Manager </a:t>
            </a:r>
            <a:r>
              <a:rPr lang="en-US" altLang="en-US" sz="2400" dirty="0"/>
              <a:t>– Leading and managing the day-to-day operations of the DOE CUI Program. </a:t>
            </a:r>
            <a:r>
              <a:rPr lang="en-US" altLang="en-US" sz="2400" b="1" dirty="0">
                <a:solidFill>
                  <a:schemeClr val="tx1"/>
                </a:solidFill>
              </a:rPr>
              <a:t>The Acting CUI PM is Tonya Crawford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Heads of Departmental Elements </a:t>
            </a:r>
            <a:r>
              <a:rPr lang="en-US" altLang="en-US" sz="2400" dirty="0">
                <a:solidFill>
                  <a:srgbClr val="333333"/>
                </a:solidFill>
              </a:rPr>
              <a:t>– Overseeing the implementation of the DOE CUI Program within their Departmental Elements.</a:t>
            </a:r>
          </a:p>
          <a:p>
            <a:pPr marL="0" indent="0" eaLnBrk="1" hangingPunct="1"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endParaRPr lang="en-US" altLang="en-US" sz="2400" dirty="0">
              <a:solidFill>
                <a:srgbClr val="333333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333333"/>
              </a:solidFill>
            </a:endParaRPr>
          </a:p>
          <a:p>
            <a:pPr lvl="1" eaLnBrk="1" hangingPunct="1">
              <a:buClr>
                <a:schemeClr val="accent5"/>
              </a:buCl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 Roles and Responsibilities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047509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Departmental Element Designated CUI Official – Point of contact for their DOE Departmental element CUI activities. </a:t>
            </a:r>
            <a:r>
              <a:rPr lang="en-US" altLang="en-US" sz="2400" b="1" dirty="0">
                <a:solidFill>
                  <a:srgbClr val="333333"/>
                </a:solidFill>
                <a:hlinkClick r:id="rId3"/>
              </a:rPr>
              <a:t>CUI Contact form</a:t>
            </a:r>
            <a:r>
              <a:rPr lang="en-US" altLang="en-US" sz="2400" b="1" dirty="0">
                <a:solidFill>
                  <a:srgbClr val="333333"/>
                </a:solidFill>
              </a:rPr>
              <a:t>  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Authorized Holders – Individuals, agencies, organizations, or group of users permitted to designate or handle CUI, in accordance with 32 CFR Part 2002.</a:t>
            </a:r>
          </a:p>
          <a:p>
            <a:pPr marL="0" indent="0" eaLnBrk="1" hangingPunct="1">
              <a:buNone/>
              <a:defRPr/>
            </a:pPr>
            <a:endParaRPr lang="en-US" altLang="en-US" sz="2400" b="1" dirty="0">
              <a:solidFill>
                <a:srgbClr val="333333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Contracting Officers – Including CUI security requirements in federal contracts.</a:t>
            </a:r>
          </a:p>
          <a:p>
            <a:pPr eaLnBrk="1" hangingPunct="1">
              <a:defRPr/>
            </a:pPr>
            <a:endParaRPr lang="en-US" altLang="en-US" sz="2400" b="1" dirty="0"/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333333"/>
                </a:solidFill>
              </a:rPr>
              <a:t>DOE Employees and Contractors – Collecting, accessing, sharing, protecting, and safeguarding CUI in accordance with the applicable laws and policies, to include DOE's CUI policy and the Privacy Act, 5 U.S.C. 552a.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solidFill>
                <a:srgbClr val="333333"/>
              </a:solidFill>
            </a:endParaRPr>
          </a:p>
          <a:p>
            <a:pPr lvl="1" eaLnBrk="1" hangingPunct="1">
              <a:buClr>
                <a:schemeClr val="accent5"/>
              </a:buClr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3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the CUI Registry?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392741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The CUI Registry identifies all approved CUI categories and subcategories, provides general descriptions for each, identifies the basis for controls, establishes markings, and includes guidance on handling procedures.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The CUI Registry is located at </a:t>
            </a:r>
            <a:r>
              <a:rPr lang="en-US" altLang="en-US" sz="2400" dirty="0">
                <a:solidFill>
                  <a:srgbClr val="333333"/>
                </a:solidFill>
                <a:hlinkClick r:id="rId3"/>
              </a:rPr>
              <a:t>www.archives.gov/cui</a:t>
            </a:r>
            <a:r>
              <a:rPr lang="en-US" altLang="en-US" sz="2400" dirty="0">
                <a:solidFill>
                  <a:srgbClr val="333333"/>
                </a:solidFill>
              </a:rPr>
              <a:t>. </a:t>
            </a:r>
            <a:endParaRPr lang="en-US" altLang="en-US" dirty="0">
              <a:solidFill>
                <a:srgbClr val="333333"/>
              </a:solidFill>
            </a:endParaRP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endParaRPr lang="en-US" altLang="en-US" dirty="0">
              <a:solidFill>
                <a:srgbClr val="3333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ECFA-7A61-41E2-952F-2DF2ACBA1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082" y="3429000"/>
            <a:ext cx="810830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CUI Categories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6"/>
            <a:ext cx="11504709" cy="177617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CUI categories are </a:t>
            </a:r>
            <a:r>
              <a:rPr lang="en-US" altLang="en-US" sz="2400" b="1" u="sng" dirty="0">
                <a:solidFill>
                  <a:schemeClr val="tx2"/>
                </a:solidFill>
              </a:rPr>
              <a:t>Basic</a:t>
            </a:r>
            <a:r>
              <a:rPr lang="en-US" altLang="en-US" sz="2400" b="1" dirty="0">
                <a:solidFill>
                  <a:schemeClr val="tx2"/>
                </a:solidFill>
              </a:rPr>
              <a:t> or </a:t>
            </a:r>
            <a:r>
              <a:rPr lang="en-US" altLang="en-US" sz="2400" b="1" u="sng" dirty="0">
                <a:solidFill>
                  <a:schemeClr val="tx2"/>
                </a:solidFill>
              </a:rPr>
              <a:t>Specified</a:t>
            </a:r>
            <a:r>
              <a:rPr lang="en-US" altLang="en-US" sz="2400" b="1" dirty="0">
                <a:solidFill>
                  <a:schemeClr val="tx2"/>
                </a:solidFill>
              </a:rPr>
              <a:t>.  These categories are determined by law, regulation, or government-wide policy that covers any or particular category of CUI.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</a:rPr>
              <a:t>Examples of DOE information (e.g., emails and documents) requiring CUI Specified protection: </a:t>
            </a:r>
            <a:endParaRPr lang="en-US" altLang="en-US" sz="2400" dirty="0">
              <a:solidFill>
                <a:srgbClr val="3333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50D12-7D20-4D6D-8528-00F763FDD5C4}"/>
              </a:ext>
            </a:extLst>
          </p:cNvPr>
          <p:cNvSpPr/>
          <p:nvPr/>
        </p:nvSpPr>
        <p:spPr>
          <a:xfrm>
            <a:off x="6669600" y="3753398"/>
            <a:ext cx="3276600" cy="2841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Energy Infrastructure Information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Patent Applications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Privacy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Budgeting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Unclassified Controlled Nuclear Information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B1BA41-89A0-423C-933C-13A2BEE84D19}"/>
              </a:ext>
            </a:extLst>
          </p:cNvPr>
          <p:cNvSpPr/>
          <p:nvPr/>
        </p:nvSpPr>
        <p:spPr>
          <a:xfrm>
            <a:off x="1460208" y="3761864"/>
            <a:ext cx="3276600" cy="2841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Sensitive Personal Identifiable Information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Inventions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Emergency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87E8E-BCAA-4C62-B925-B7FA769F27CD}"/>
              </a:ext>
            </a:extLst>
          </p:cNvPr>
          <p:cNvSpPr txBox="1"/>
          <p:nvPr/>
        </p:nvSpPr>
        <p:spPr>
          <a:xfrm>
            <a:off x="2584579" y="3186762"/>
            <a:ext cx="83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Basic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30F21-6DCB-4EE3-A5E5-C9A84DB95950}"/>
              </a:ext>
            </a:extLst>
          </p:cNvPr>
          <p:cNvSpPr txBox="1"/>
          <p:nvPr/>
        </p:nvSpPr>
        <p:spPr>
          <a:xfrm>
            <a:off x="7580580" y="3196265"/>
            <a:ext cx="114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65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Specified</a:t>
            </a:r>
          </a:p>
        </p:txBody>
      </p:sp>
    </p:spTree>
    <p:extLst>
      <p:ext uri="{BB962C8B-B14F-4D97-AF65-F5344CB8AC3E}">
        <p14:creationId xmlns:p14="http://schemas.microsoft.com/office/powerpoint/2010/main" val="8758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How should I mark CUI?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4294967295"/>
          </p:nvPr>
        </p:nvSpPr>
        <p:spPr>
          <a:xfrm>
            <a:off x="317177" y="1516225"/>
            <a:ext cx="11047509" cy="50169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For </a:t>
            </a:r>
            <a:r>
              <a:rPr lang="en-US" altLang="en-US" sz="2600" b="1" i="1" dirty="0">
                <a:solidFill>
                  <a:srgbClr val="333333"/>
                </a:solidFill>
              </a:rPr>
              <a:t>CUI Basic </a:t>
            </a:r>
            <a:r>
              <a:rPr lang="en-US" altLang="en-US" sz="2600" b="1" dirty="0">
                <a:solidFill>
                  <a:srgbClr val="333333"/>
                </a:solidFill>
              </a:rPr>
              <a:t>the only required banner marking is CUI in Capital letters (other departments and agencies may use the word Controlled instead) at the top of every page of the document.</a:t>
            </a:r>
          </a:p>
          <a:p>
            <a:pPr eaLnBrk="1" hangingPunct="1"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For </a:t>
            </a:r>
            <a:r>
              <a:rPr lang="en-US" altLang="en-US" sz="2600" b="1" i="1" dirty="0">
                <a:solidFill>
                  <a:srgbClr val="333333"/>
                </a:solidFill>
              </a:rPr>
              <a:t>CUI Specified</a:t>
            </a:r>
            <a:r>
              <a:rPr lang="en-US" altLang="en-US" sz="2600" b="1" dirty="0">
                <a:solidFill>
                  <a:srgbClr val="333333"/>
                </a:solidFill>
              </a:rPr>
              <a:t>, the marking must also include the category or categories, in alphabetical order, separated by 1 slash. </a:t>
            </a: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Examples: </a:t>
            </a: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CUI</a:t>
            </a: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CUI//SP-BUDG  SPECIFIED</a:t>
            </a:r>
          </a:p>
          <a:p>
            <a:pPr marL="228600" lvl="1" indent="0" eaLnBrk="1" hangingPunct="1">
              <a:buClr>
                <a:schemeClr val="accent5"/>
              </a:buClr>
              <a:buNone/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CUI//INVENT   BASIC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altLang="en-US" sz="2600" b="1" dirty="0">
                <a:solidFill>
                  <a:srgbClr val="333333"/>
                </a:solidFill>
              </a:rPr>
              <a:t>Either banner marking may also include limited dissemination information at the end of the marking. </a:t>
            </a:r>
            <a:r>
              <a:rPr lang="en-US" sz="2600" b="1" dirty="0">
                <a:sym typeface="Arial"/>
              </a:rPr>
              <a:t>The</a:t>
            </a:r>
            <a:r>
              <a:rPr lang="en-US" sz="26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600" b="1" i="0" u="sng" strike="noStrike" cap="none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CUI Registry</a:t>
            </a:r>
            <a:r>
              <a:rPr lang="en-US" sz="26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600" b="1" dirty="0">
                <a:sym typeface="Arial"/>
              </a:rPr>
              <a:t>has more information on markings.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600" b="1" u="sng" dirty="0">
                <a:solidFill>
                  <a:schemeClr val="hlink"/>
                </a:solidFill>
                <a:hlinkClick r:id="rId4"/>
              </a:rPr>
              <a:t>CUI Coversheets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b="1" dirty="0"/>
              <a:t>may also be used to protect printed docs.</a:t>
            </a:r>
            <a:r>
              <a:rPr lang="en-US" sz="2600" b="1" i="0" u="none" strike="noStrike" cap="none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eaLnBrk="1" hangingPunct="1">
              <a:buClr>
                <a:schemeClr val="accent5"/>
              </a:buClr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391821" y="211136"/>
            <a:ext cx="8689975" cy="1041400"/>
          </a:xfrm>
        </p:spPr>
        <p:txBody>
          <a:bodyPr/>
          <a:lstStyle/>
          <a:p>
            <a:pPr eaLnBrk="1" hangingPunct="1"/>
            <a:r>
              <a:rPr lang="en-US" altLang="en-US" dirty="0"/>
              <a:t> How do I mark emails containing CUI?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20568-89C4-4719-968F-4926DCF6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75" y="1607771"/>
            <a:ext cx="908992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65"/>
      </a:dk1>
      <a:lt1>
        <a:sysClr val="window" lastClr="FFFFFF"/>
      </a:lt1>
      <a:dk2>
        <a:srgbClr val="005294"/>
      </a:dk2>
      <a:lt2>
        <a:srgbClr val="F2EEE5"/>
      </a:lt2>
      <a:accent1>
        <a:srgbClr val="0082CA"/>
      </a:accent1>
      <a:accent2>
        <a:srgbClr val="60B227"/>
      </a:accent2>
      <a:accent3>
        <a:srgbClr val="002F65"/>
      </a:accent3>
      <a:accent4>
        <a:srgbClr val="FFC000"/>
      </a:accent4>
      <a:accent5>
        <a:srgbClr val="00B0F0"/>
      </a:accent5>
      <a:accent6>
        <a:srgbClr val="9B9078"/>
      </a:accent6>
      <a:hlink>
        <a:srgbClr val="89CC2F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E_Document" ma:contentTypeID="0x0101003BE6F3BD37A8BE4A9CF9E5B20FCA8325009267C78C5EDA9C40A18B32340C1F8174" ma:contentTypeVersion="15" ma:contentTypeDescription="Records Management Custom Content Type" ma:contentTypeScope="" ma:versionID="fbf8a2804d2d10ef129450b959ec3db5">
  <xsd:schema xmlns:xsd="http://www.w3.org/2001/XMLSchema" xmlns:xs="http://www.w3.org/2001/XMLSchema" xmlns:p="http://schemas.microsoft.com/office/2006/metadata/properties" xmlns:ns1="http://schemas.microsoft.com/sharepoint/v3" xmlns:ns2="0a20205c-0631-4ff0-81c6-46eee12fe7e9" targetNamespace="http://schemas.microsoft.com/office/2006/metadata/properties" ma:root="true" ma:fieldsID="b58cb5c07abb7ffd4afc3931f6f5a394" ns1:_="" ns2:_="">
    <xsd:import namespace="http://schemas.microsoft.com/sharepoint/v3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of14d78f52f345898c0ddedd687ab3c2" minOccurs="0"/>
                <xsd:element ref="ns2:TaxCatchAll" minOccurs="0"/>
                <xsd:element ref="ns2:TaxCatchAllLabel" minOccurs="0"/>
                <xsd:element ref="ns2:l549fbc4080b4daf9a141105daaaac0d" minOccurs="0"/>
                <xsd:element ref="ns2:m2489ac9119d484abc1790b5183501f0" minOccurs="0"/>
                <xsd:element ref="ns2:b4c5b01d6c204394af15501c7e447331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8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of14d78f52f345898c0ddedd687ab3c2" ma:index="8" nillable="true" ma:taxonomy="true" ma:internalName="of14d78f52f345898c0ddedd687ab3c2" ma:taxonomyFieldName="DOE_LifecycleState" ma:displayName="DOE_LifecycleState" ma:default="48;#Draft|44aca65a-a2b8-4064-ac99-6d3b27b9c145" ma:fieldId="{8f14d78f-52f3-4589-8c0d-dedd687ab3c2}" ma:sspId="26d46bd7-4a58-4bc0-a217-7245e6e70419" ma:termSetId="0daebdac-d977-4554-85a3-a33d6e4cb3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38c4800-cf5c-45d5-b281-87bd6b7a84ba}" ma:internalName="TaxCatchAll" ma:showField="CatchAllData" ma:web="ed1b9b70-be0c-423d-9203-11b0f45cac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38c4800-cf5c-45d5-b281-87bd6b7a84ba}" ma:internalName="TaxCatchAllLabel" ma:readOnly="true" ma:showField="CatchAllDataLabel" ma:web="ed1b9b70-be0c-423d-9203-11b0f45cac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49fbc4080b4daf9a141105daaaac0d" ma:index="12" nillable="true" ma:taxonomy="true" ma:internalName="l549fbc4080b4daf9a141105daaaac0d" ma:taxonomyFieldName="DOE_OwningOrg" ma:displayName="DOE_OwningOrg" ma:default="" ma:fieldId="{5549fbc4-080b-4daf-9a14-1105daaaac0d}" ma:sspId="26d46bd7-4a58-4bc0-a217-7245e6e70419" ma:termSetId="b572243c-0fd9-4de0-93b7-c66448ab2b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489ac9119d484abc1790b5183501f0" ma:index="14" nillable="true" ma:taxonomy="true" ma:internalName="m2489ac9119d484abc1790b5183501f0" ma:taxonomyFieldName="DOE_ProjectStatus" ma:displayName="DOE_ProjectStatus" ma:default="62;#NA|05233aea-c907-42fc-9c70-78d1f92f4d46" ma:fieldId="{62489ac9-119d-484a-bc17-90b5183501f0}" ma:sspId="26d46bd7-4a58-4bc0-a217-7245e6e70419" ma:termSetId="b207702c-b0a2-464d-b5d0-044ec78c6d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c5b01d6c204394af15501c7e447331" ma:index="16" nillable="true" ma:taxonomy="true" ma:internalName="b4c5b01d6c204394af15501c7e447331" ma:taxonomyFieldName="DOE_RecordsDispositionSchedule" ma:displayName="DOE_RecordsDispositionSchedule" ma:default="" ma:fieldId="{b4c5b01d-6c20-4394-af15-501c7e447331}" ma:sspId="26d46bd7-4a58-4bc0-a217-7245e6e70419" ma:termSetId="f436e0b3-d0a7-423b-8bf4-6e3272f3ca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6BB43-44C3-4796-9F01-83B829D7C7B8}"/>
</file>

<file path=customXml/itemProps2.xml><?xml version="1.0" encoding="utf-8"?>
<ds:datastoreItem xmlns:ds="http://schemas.openxmlformats.org/officeDocument/2006/customXml" ds:itemID="{6EE9A2FF-C51D-4778-9C7D-5535980B7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557239-D939-4090-82CF-7D69FEB8FC3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9a5f4aa-f538-4927-9e34-0223d3e8bf42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c491124b-7cbe-494d-90f4-201aaf84d4b3"/>
    <ds:schemaRef ds:uri="0a20205c-0631-4ff0-81c6-46eee12fe7e9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DB01356-C81D-4794-9CA5-32ECFA52C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1490</Words>
  <Application>Microsoft Office PowerPoint</Application>
  <PresentationFormat>Widescreen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CUI Timeline</vt:lpstr>
      <vt:lpstr>What is CUI and why is protecting CUI important?</vt:lpstr>
      <vt:lpstr>Roles and Responsibilities</vt:lpstr>
      <vt:lpstr> Roles and Responsibilities</vt:lpstr>
      <vt:lpstr>What is the CUI Registry?</vt:lpstr>
      <vt:lpstr>CUI Categories</vt:lpstr>
      <vt:lpstr>How should I mark CUI?</vt:lpstr>
      <vt:lpstr> How do I mark emails containing CUI? </vt:lpstr>
      <vt:lpstr>I have OUO information - Now what?</vt:lpstr>
      <vt:lpstr>How do I protect CUI?</vt:lpstr>
      <vt:lpstr>How do I share CUI outside of DOE?</vt:lpstr>
      <vt:lpstr> What should I do if I forget to mark CUI?</vt:lpstr>
      <vt:lpstr>How do I send CUI in packages and mail?</vt:lpstr>
      <vt:lpstr>When should I decontrol CUI?</vt:lpstr>
      <vt:lpstr>Controlled Unclassified Information Disposal Requirements</vt:lpstr>
      <vt:lpstr>Resources</vt:lpstr>
    </vt:vector>
  </TitlesOfParts>
  <Company>Bridged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Bridget</dc:creator>
  <cp:lastModifiedBy>Levesque, Maria</cp:lastModifiedBy>
  <cp:revision>80</cp:revision>
  <dcterms:created xsi:type="dcterms:W3CDTF">2015-05-04T15:12:46Z</dcterms:created>
  <dcterms:modified xsi:type="dcterms:W3CDTF">2022-04-19T20:34:50Z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  <property fmtid="{D5CDD505-2E9C-101B-9397-08002B2CF9AE}" pid="3" name="Function">
    <vt:lpwstr>22;#Communication|efc15813-13af-43a4-8b42-804ad4eae02c</vt:lpwstr>
  </property>
  <property fmtid="{D5CDD505-2E9C-101B-9397-08002B2CF9AE}" pid="4" name="Lifecycle State">
    <vt:lpwstr>3;#Draft|6b766ee9-9b57-463d-a10e-31e3e64c6b7a</vt:lpwstr>
  </property>
  <property fmtid="{D5CDD505-2E9C-101B-9397-08002B2CF9AE}" pid="5" name="Owning Org">
    <vt:lpwstr>2;#Records Management|60650077-edc5-4a46-8591-3bc0813f0e4d</vt:lpwstr>
  </property>
  <property fmtid="{D5CDD505-2E9C-101B-9397-08002B2CF9AE}" pid="6" name="DocType">
    <vt:lpwstr>1;#Guidance|7b9a070a-aefb-4283-ad78-348477eff311</vt:lpwstr>
  </property>
  <property fmtid="{D5CDD505-2E9C-101B-9397-08002B2CF9AE}" pid="7" name="PWS Performance Requirements">
    <vt:lpwstr>15;#C-5.1.10 Records Training Program|93072b65-9fcc-443c-b58c-8cbd62a67fcb</vt:lpwstr>
  </property>
  <property fmtid="{D5CDD505-2E9C-101B-9397-08002B2CF9AE}" pid="8" name="Records Disposition Schedule">
    <vt:lpwstr>21;#Records management program records (GRS 4.1_020)|670bda91-4ff2-4eb1-bb35-6999dec8a1c7</vt:lpwstr>
  </property>
  <property fmtid="{D5CDD505-2E9C-101B-9397-08002B2CF9AE}" pid="9" name="Security Classification">
    <vt:lpwstr>5;#Unclassified|aee6118b-3f51-4579-9a0c-bf836bef36b9</vt:lpwstr>
  </property>
  <property fmtid="{D5CDD505-2E9C-101B-9397-08002B2CF9AE}" pid="10" name="_dlc_policyId">
    <vt:lpwstr>0x010100C306F1524D55754DB85E9BD85D72934D</vt:lpwstr>
  </property>
  <property fmtid="{D5CDD505-2E9C-101B-9397-08002B2CF9AE}" pid="11" name="ItemRetentionFormula">
    <vt:lpwstr/>
  </property>
  <property fmtid="{D5CDD505-2E9C-101B-9397-08002B2CF9AE}" pid="12" name="DOE_RecordsDispositionSchedule">
    <vt:lpwstr>51;#Records management program records (GRS 4.1_020)|5fb73b62-3713-43ca-b916-ad9ba30b5761</vt:lpwstr>
  </property>
  <property fmtid="{D5CDD505-2E9C-101B-9397-08002B2CF9AE}" pid="13" name="DOE_LifecycleState">
    <vt:lpwstr>48;#Draft|44aca65a-a2b8-4064-ac99-6d3b27b9c145</vt:lpwstr>
  </property>
  <property fmtid="{D5CDD505-2E9C-101B-9397-08002B2CF9AE}" pid="14" name="DOE_ProjectStatus">
    <vt:lpwstr/>
  </property>
  <property fmtid="{D5CDD505-2E9C-101B-9397-08002B2CF9AE}" pid="15" name="_docset_NoMedatataSyncRequired">
    <vt:lpwstr>False</vt:lpwstr>
  </property>
  <property fmtid="{D5CDD505-2E9C-101B-9397-08002B2CF9AE}" pid="16" name="DOE_OwningOrg">
    <vt:lpwstr>49;#Records Management|ef97aeaa-f1eb-40d2-bafe-2f3a5224c084</vt:lpwstr>
  </property>
  <property fmtid="{D5CDD505-2E9C-101B-9397-08002B2CF9AE}" pid="17" name="DocumentSetDescription">
    <vt:lpwstr/>
  </property>
  <property fmtid="{D5CDD505-2E9C-101B-9397-08002B2CF9AE}" pid="18" name="d9bce455ded949579a18434c1a1cfe62">
    <vt:lpwstr>Draft|6b766ee9-9b57-463d-a10e-31e3e64c6b7a</vt:lpwstr>
  </property>
  <property fmtid="{D5CDD505-2E9C-101B-9397-08002B2CF9AE}" pid="19" name="h4ce2c3aa88f4e31b2848732999fe848">
    <vt:lpwstr>Guidance|7b9a070a-aefb-4283-ad78-348477eff311</vt:lpwstr>
  </property>
  <property fmtid="{D5CDD505-2E9C-101B-9397-08002B2CF9AE}" pid="20" name="h768262aa11841778be2d3e6e68f407c">
    <vt:lpwstr>Records management program records (GRS 4.1_020)|670bda91-4ff2-4eb1-bb35-6999dec8a1c7</vt:lpwstr>
  </property>
  <property fmtid="{D5CDD505-2E9C-101B-9397-08002B2CF9AE}" pid="21" name="f3c54a39f84441f99184b063af7184f9">
    <vt:lpwstr>C-5.1.10 Records Training Program|93072b65-9fcc-443c-b58c-8cbd62a67fcb</vt:lpwstr>
  </property>
  <property fmtid="{D5CDD505-2E9C-101B-9397-08002B2CF9AE}" pid="22" name="m4b49ed3ded747e5b5b98ca0a0a4a491">
    <vt:lpwstr>Communication|efc15813-13af-43a4-8b42-804ad4eae02c</vt:lpwstr>
  </property>
  <property fmtid="{D5CDD505-2E9C-101B-9397-08002B2CF9AE}" pid="23" name="k724e257cb0a44e18fa41afe394e9db8">
    <vt:lpwstr>Unclassified|aee6118b-3f51-4579-9a0c-bf836bef36b9</vt:lpwstr>
  </property>
  <property fmtid="{D5CDD505-2E9C-101B-9397-08002B2CF9AE}" pid="24" name="Deliverable">
    <vt:bool>false</vt:bool>
  </property>
  <property fmtid="{D5CDD505-2E9C-101B-9397-08002B2CF9AE}" pid="25" name="n8200113a33a4b22a477ecaf75c61d20">
    <vt:lpwstr>Records Management|60650077-edc5-4a46-8591-3bc0813f0e4d</vt:lpwstr>
  </property>
</Properties>
</file>