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57" r:id="rId4"/>
    <p:sldId id="258" r:id="rId5"/>
    <p:sldId id="260" r:id="rId6"/>
    <p:sldId id="261" r:id="rId7"/>
    <p:sldId id="262" r:id="rId8"/>
    <p:sldId id="263" r:id="rId9"/>
    <p:sldId id="264" r:id="rId10"/>
    <p:sldId id="266" r:id="rId11"/>
    <p:sldId id="267" r:id="rId12"/>
    <p:sldId id="268" r:id="rId13"/>
    <p:sldId id="269" r:id="rId14"/>
    <p:sldId id="270" r:id="rId15"/>
    <p:sldId id="272" r:id="rId16"/>
    <p:sldId id="273" r:id="rId17"/>
    <p:sldId id="276" r:id="rId18"/>
    <p:sldId id="275"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9036" autoAdjust="0"/>
    <p:restoredTop sz="94660"/>
  </p:normalViewPr>
  <p:slideViewPr>
    <p:cSldViewPr>
      <p:cViewPr varScale="1">
        <p:scale>
          <a:sx n="110" d="100"/>
          <a:sy n="110" d="100"/>
        </p:scale>
        <p:origin x="1368" y="96"/>
      </p:cViewPr>
      <p:guideLst>
        <p:guide orient="horz" pos="2160"/>
        <p:guide pos="2880"/>
      </p:guideLst>
    </p:cSldViewPr>
  </p:slideViewPr>
  <p:notesTextViewPr>
    <p:cViewPr>
      <p:scale>
        <a:sx n="1" d="1"/>
        <a:sy n="1" d="1"/>
      </p:scale>
      <p:origin x="0" y="0"/>
    </p:cViewPr>
  </p:notesTextViewPr>
  <p:notesViewPr>
    <p:cSldViewPr>
      <p:cViewPr>
        <p:scale>
          <a:sx n="90" d="100"/>
          <a:sy n="90" d="100"/>
        </p:scale>
        <p:origin x="540" y="-3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2ADB4-3733-484D-A267-4DAFF6B096A3}"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8B128FD4-8A86-4729-938E-F7D8F7FA5CAA}">
      <dgm:prSet phldrT="[Text]" custT="1"/>
      <dgm:spPr/>
      <dgm:t>
        <a:bodyPr/>
        <a:lstStyle/>
        <a:p>
          <a:pPr>
            <a:spcAft>
              <a:spcPts val="0"/>
            </a:spcAft>
          </a:pPr>
          <a:r>
            <a:rPr lang="en-US" sz="2000" dirty="0"/>
            <a:t>DOE O 473.2A</a:t>
          </a:r>
        </a:p>
        <a:p>
          <a:pPr>
            <a:spcAft>
              <a:spcPts val="0"/>
            </a:spcAft>
          </a:pPr>
          <a:r>
            <a:rPr lang="en-US" sz="2000" dirty="0"/>
            <a:t>Protective Force Operations</a:t>
          </a:r>
        </a:p>
      </dgm:t>
    </dgm:pt>
    <dgm:pt modelId="{43B81D38-A431-4529-A608-4260554655E7}" type="parTrans" cxnId="{B33A1616-FD74-4F8F-B7AE-046839A44D5A}">
      <dgm:prSet/>
      <dgm:spPr/>
      <dgm:t>
        <a:bodyPr/>
        <a:lstStyle/>
        <a:p>
          <a:endParaRPr lang="en-US"/>
        </a:p>
      </dgm:t>
    </dgm:pt>
    <dgm:pt modelId="{2024D09D-2F97-4570-9622-D2E259170EDE}" type="sibTrans" cxnId="{B33A1616-FD74-4F8F-B7AE-046839A44D5A}">
      <dgm:prSet/>
      <dgm:spPr/>
      <dgm:t>
        <a:bodyPr/>
        <a:lstStyle/>
        <a:p>
          <a:endParaRPr lang="en-US"/>
        </a:p>
      </dgm:t>
    </dgm:pt>
    <dgm:pt modelId="{1CF7386B-72BC-40CA-B639-5437D2F91619}">
      <dgm:prSet phldrT="[Text]" custT="1"/>
      <dgm:spPr/>
      <dgm:t>
        <a:bodyPr/>
        <a:lstStyle/>
        <a:p>
          <a:pPr>
            <a:spcAft>
              <a:spcPts val="0"/>
            </a:spcAft>
          </a:pPr>
          <a:r>
            <a:rPr lang="en-US" sz="1800" dirty="0"/>
            <a:t>DOE O 470.3C</a:t>
          </a:r>
        </a:p>
        <a:p>
          <a:pPr>
            <a:spcAft>
              <a:spcPts val="0"/>
            </a:spcAft>
          </a:pPr>
          <a:r>
            <a:rPr lang="en-US" sz="1800" dirty="0"/>
            <a:t>Design Basis Threat</a:t>
          </a:r>
        </a:p>
      </dgm:t>
    </dgm:pt>
    <dgm:pt modelId="{504B8858-2341-4F04-A196-D4BBCC9E17E3}" type="parTrans" cxnId="{69F4327E-0C44-43DD-9446-28405FCB0B0E}">
      <dgm:prSet/>
      <dgm:spPr/>
      <dgm:t>
        <a:bodyPr/>
        <a:lstStyle/>
        <a:p>
          <a:endParaRPr lang="en-US"/>
        </a:p>
      </dgm:t>
    </dgm:pt>
    <dgm:pt modelId="{84BF4A45-BB1F-41CE-B475-CBBF652ECF34}" type="sibTrans" cxnId="{69F4327E-0C44-43DD-9446-28405FCB0B0E}">
      <dgm:prSet/>
      <dgm:spPr/>
      <dgm:t>
        <a:bodyPr/>
        <a:lstStyle/>
        <a:p>
          <a:endParaRPr lang="en-US"/>
        </a:p>
      </dgm:t>
    </dgm:pt>
    <dgm:pt modelId="{1C93CADF-8BE1-484B-A3E1-ED37D8F92C39}">
      <dgm:prSet phldrT="[Text]" custT="1"/>
      <dgm:spPr/>
      <dgm:t>
        <a:bodyPr/>
        <a:lstStyle/>
        <a:p>
          <a:r>
            <a:rPr lang="en-US" sz="1800" dirty="0"/>
            <a:t>PPD-35 US Nuclear Command, Control, Safety and Security</a:t>
          </a:r>
        </a:p>
      </dgm:t>
    </dgm:pt>
    <dgm:pt modelId="{63FB7B8B-E44A-4076-A1F1-03ADA2DE5380}" type="parTrans" cxnId="{6524096F-49EF-492D-BCF0-9DD2BA2466C1}">
      <dgm:prSet/>
      <dgm:spPr/>
      <dgm:t>
        <a:bodyPr/>
        <a:lstStyle/>
        <a:p>
          <a:endParaRPr lang="en-US"/>
        </a:p>
      </dgm:t>
    </dgm:pt>
    <dgm:pt modelId="{6270B0A2-8414-4BF0-8569-B85AE761E261}" type="sibTrans" cxnId="{6524096F-49EF-492D-BCF0-9DD2BA2466C1}">
      <dgm:prSet/>
      <dgm:spPr/>
      <dgm:t>
        <a:bodyPr/>
        <a:lstStyle/>
        <a:p>
          <a:endParaRPr lang="en-US"/>
        </a:p>
      </dgm:t>
    </dgm:pt>
    <dgm:pt modelId="{CF1051BB-D62C-481D-AE6F-A3ECFCA41FD0}">
      <dgm:prSet phldrT="[Text]" custT="1"/>
      <dgm:spPr/>
      <dgm:t>
        <a:bodyPr/>
        <a:lstStyle/>
        <a:p>
          <a:pPr>
            <a:spcAft>
              <a:spcPts val="0"/>
            </a:spcAft>
          </a:pPr>
          <a:r>
            <a:rPr lang="en-US" sz="1800" dirty="0"/>
            <a:t>10 CFR 1046</a:t>
          </a:r>
        </a:p>
        <a:p>
          <a:pPr>
            <a:spcAft>
              <a:spcPts val="0"/>
            </a:spcAft>
          </a:pPr>
          <a:r>
            <a:rPr lang="en-US" sz="1800" dirty="0"/>
            <a:t>PF Standards</a:t>
          </a:r>
        </a:p>
      </dgm:t>
    </dgm:pt>
    <dgm:pt modelId="{CAB09D97-ADAA-4305-A3AC-6C5A536C14A8}" type="parTrans" cxnId="{42B22615-F9E7-4C0F-8DCE-92B022DC00C3}">
      <dgm:prSet/>
      <dgm:spPr/>
      <dgm:t>
        <a:bodyPr/>
        <a:lstStyle/>
        <a:p>
          <a:endParaRPr lang="en-US"/>
        </a:p>
      </dgm:t>
    </dgm:pt>
    <dgm:pt modelId="{3A479167-4179-4778-B96D-9A5C522A9C15}" type="sibTrans" cxnId="{42B22615-F9E7-4C0F-8DCE-92B022DC00C3}">
      <dgm:prSet/>
      <dgm:spPr/>
      <dgm:t>
        <a:bodyPr/>
        <a:lstStyle/>
        <a:p>
          <a:endParaRPr lang="en-US"/>
        </a:p>
      </dgm:t>
    </dgm:pt>
    <dgm:pt modelId="{8CB59CE0-724E-4152-8520-8D168774CBB0}">
      <dgm:prSet custT="1"/>
      <dgm:spPr/>
      <dgm:t>
        <a:bodyPr/>
        <a:lstStyle/>
        <a:p>
          <a:r>
            <a:rPr lang="en-US" sz="1800" dirty="0"/>
            <a:t>10 CFR 1047 Limited Arrest Authority/Use of Force</a:t>
          </a:r>
        </a:p>
      </dgm:t>
    </dgm:pt>
    <dgm:pt modelId="{D1CBCB52-9BC5-49BB-9215-EF673698182E}" type="parTrans" cxnId="{00AC251B-FA8A-4AB0-8039-CB19FAF6F353}">
      <dgm:prSet/>
      <dgm:spPr/>
      <dgm:t>
        <a:bodyPr/>
        <a:lstStyle/>
        <a:p>
          <a:endParaRPr lang="en-US"/>
        </a:p>
      </dgm:t>
    </dgm:pt>
    <dgm:pt modelId="{FBA946C4-F352-4029-931D-31F7F43354ED}" type="sibTrans" cxnId="{00AC251B-FA8A-4AB0-8039-CB19FAF6F353}">
      <dgm:prSet/>
      <dgm:spPr/>
      <dgm:t>
        <a:bodyPr/>
        <a:lstStyle/>
        <a:p>
          <a:endParaRPr lang="en-US"/>
        </a:p>
      </dgm:t>
    </dgm:pt>
    <dgm:pt modelId="{C7CA425A-B392-41E0-8907-2D9A2B2DB544}">
      <dgm:prSet custT="1"/>
      <dgm:spPr/>
      <dgm:t>
        <a:bodyPr/>
        <a:lstStyle/>
        <a:p>
          <a:r>
            <a:rPr lang="en-US" sz="1800" dirty="0"/>
            <a:t>10 CFR 1049</a:t>
          </a:r>
          <a:br>
            <a:rPr lang="en-US" sz="1800" dirty="0"/>
          </a:br>
          <a:r>
            <a:rPr lang="en-US" sz="1800" dirty="0"/>
            <a:t>Limited Arrest Authority/Use of Force (SPR)</a:t>
          </a:r>
        </a:p>
      </dgm:t>
    </dgm:pt>
    <dgm:pt modelId="{B6CB0B7D-68F3-4BFE-A127-E2A383E9E66D}" type="parTrans" cxnId="{6B78373E-C763-40A1-82C6-E9B956531444}">
      <dgm:prSet/>
      <dgm:spPr/>
      <dgm:t>
        <a:bodyPr/>
        <a:lstStyle/>
        <a:p>
          <a:endParaRPr lang="en-US"/>
        </a:p>
      </dgm:t>
    </dgm:pt>
    <dgm:pt modelId="{38EE0F1D-179E-4D91-80D3-F502D4B354A5}" type="sibTrans" cxnId="{6B78373E-C763-40A1-82C6-E9B956531444}">
      <dgm:prSet/>
      <dgm:spPr/>
      <dgm:t>
        <a:bodyPr/>
        <a:lstStyle/>
        <a:p>
          <a:endParaRPr lang="en-US"/>
        </a:p>
      </dgm:t>
    </dgm:pt>
    <dgm:pt modelId="{6536AF33-998F-45CB-B660-20CCA43B11F7}">
      <dgm:prSet custT="1"/>
      <dgm:spPr/>
      <dgm:t>
        <a:bodyPr/>
        <a:lstStyle/>
        <a:p>
          <a:r>
            <a:rPr lang="en-US" sz="1800" dirty="0"/>
            <a:t>DOE O 470.4B Safeguards and Security Planning</a:t>
          </a:r>
        </a:p>
      </dgm:t>
    </dgm:pt>
    <dgm:pt modelId="{FC29269D-F6EC-4BFC-898C-F74D5DF1ECD4}" type="parTrans" cxnId="{B77D5604-CEFD-4EF2-8BBD-69AC759CD24E}">
      <dgm:prSet/>
      <dgm:spPr/>
      <dgm:t>
        <a:bodyPr/>
        <a:lstStyle/>
        <a:p>
          <a:endParaRPr lang="en-US"/>
        </a:p>
      </dgm:t>
    </dgm:pt>
    <dgm:pt modelId="{212EBE8A-FB3B-4B80-A61C-0B1BC9CC922C}" type="sibTrans" cxnId="{B77D5604-CEFD-4EF2-8BBD-69AC759CD24E}">
      <dgm:prSet/>
      <dgm:spPr/>
      <dgm:t>
        <a:bodyPr/>
        <a:lstStyle/>
        <a:p>
          <a:endParaRPr lang="en-US"/>
        </a:p>
      </dgm:t>
    </dgm:pt>
    <dgm:pt modelId="{5666995A-1F0C-407D-9CA2-85BED7B1AC04}">
      <dgm:prSet custT="1"/>
      <dgm:spPr/>
      <dgm:t>
        <a:bodyPr/>
        <a:lstStyle/>
        <a:p>
          <a:pPr>
            <a:spcAft>
              <a:spcPts val="0"/>
            </a:spcAft>
          </a:pPr>
          <a:r>
            <a:rPr lang="en-US" sz="1800" dirty="0"/>
            <a:t>Atomic Energy Act of 1954 </a:t>
          </a:r>
        </a:p>
        <a:p>
          <a:pPr>
            <a:spcAft>
              <a:spcPts val="0"/>
            </a:spcAft>
          </a:pPr>
          <a:r>
            <a:rPr lang="en-US" sz="1800" dirty="0"/>
            <a:t>(As Amended)</a:t>
          </a:r>
        </a:p>
      </dgm:t>
    </dgm:pt>
    <dgm:pt modelId="{7DFA8D1F-8D71-4946-8CFE-C69221E87F50}" type="parTrans" cxnId="{6ED83807-C179-4111-BDB8-05E4871D9AA0}">
      <dgm:prSet/>
      <dgm:spPr/>
      <dgm:t>
        <a:bodyPr/>
        <a:lstStyle/>
        <a:p>
          <a:endParaRPr lang="en-US"/>
        </a:p>
      </dgm:t>
    </dgm:pt>
    <dgm:pt modelId="{29CD211F-F526-4C36-BDD2-5DE87E13F4A6}" type="sibTrans" cxnId="{6ED83807-C179-4111-BDB8-05E4871D9AA0}">
      <dgm:prSet/>
      <dgm:spPr/>
      <dgm:t>
        <a:bodyPr/>
        <a:lstStyle/>
        <a:p>
          <a:endParaRPr lang="en-US"/>
        </a:p>
      </dgm:t>
    </dgm:pt>
    <dgm:pt modelId="{596484D2-CD77-4EC9-A019-3468164E3064}" type="pres">
      <dgm:prSet presAssocID="{CD52ADB4-3733-484D-A267-4DAFF6B096A3}" presName="Name0" presStyleCnt="0">
        <dgm:presLayoutVars>
          <dgm:chMax val="1"/>
          <dgm:chPref val="1"/>
          <dgm:dir/>
          <dgm:animOne val="branch"/>
          <dgm:animLvl val="lvl"/>
        </dgm:presLayoutVars>
      </dgm:prSet>
      <dgm:spPr/>
    </dgm:pt>
    <dgm:pt modelId="{0F3440E1-A7BE-4DDD-9E45-352388D74AE5}" type="pres">
      <dgm:prSet presAssocID="{8B128FD4-8A86-4729-938E-F7D8F7FA5CAA}" presName="singleCycle" presStyleCnt="0"/>
      <dgm:spPr/>
    </dgm:pt>
    <dgm:pt modelId="{3F518975-C08C-40D3-B76F-085FE42E8B00}" type="pres">
      <dgm:prSet presAssocID="{8B128FD4-8A86-4729-938E-F7D8F7FA5CAA}" presName="singleCenter" presStyleLbl="node1" presStyleIdx="0" presStyleCnt="8" custScaleX="133929" custScaleY="68088" custLinFactNeighborX="-17" custLinFactNeighborY="-1433">
        <dgm:presLayoutVars>
          <dgm:chMax val="7"/>
          <dgm:chPref val="7"/>
        </dgm:presLayoutVars>
      </dgm:prSet>
      <dgm:spPr/>
    </dgm:pt>
    <dgm:pt modelId="{62CD84F0-48E6-4ECC-A4C2-EC17C14EC0DC}" type="pres">
      <dgm:prSet presAssocID="{504B8858-2341-4F04-A196-D4BBCC9E17E3}" presName="Name56" presStyleLbl="parChTrans1D2" presStyleIdx="0" presStyleCnt="7"/>
      <dgm:spPr/>
    </dgm:pt>
    <dgm:pt modelId="{0F764BB6-A8AD-41DC-A6D0-B84A4A5237BF}" type="pres">
      <dgm:prSet presAssocID="{1CF7386B-72BC-40CA-B639-5437D2F91619}" presName="text0" presStyleLbl="node1" presStyleIdx="1" presStyleCnt="8" custScaleX="170100" custScaleY="99852" custRadScaleRad="132623" custRadScaleInc="-230298">
        <dgm:presLayoutVars>
          <dgm:bulletEnabled val="1"/>
        </dgm:presLayoutVars>
      </dgm:prSet>
      <dgm:spPr/>
    </dgm:pt>
    <dgm:pt modelId="{57E8F707-41F4-4C2D-AFFF-4B6107FD9E93}" type="pres">
      <dgm:prSet presAssocID="{D1CBCB52-9BC5-49BB-9215-EF673698182E}" presName="Name56" presStyleLbl="parChTrans1D2" presStyleIdx="1" presStyleCnt="7"/>
      <dgm:spPr/>
    </dgm:pt>
    <dgm:pt modelId="{54AC5F23-B67A-4AE2-9E31-3FB98E35F3B7}" type="pres">
      <dgm:prSet presAssocID="{8CB59CE0-724E-4152-8520-8D168774CBB0}" presName="text0" presStyleLbl="node1" presStyleIdx="2" presStyleCnt="8" custScaleX="204118" custScaleY="126553" custRadScaleRad="156388" custRadScaleInc="239399">
        <dgm:presLayoutVars>
          <dgm:bulletEnabled val="1"/>
        </dgm:presLayoutVars>
      </dgm:prSet>
      <dgm:spPr/>
    </dgm:pt>
    <dgm:pt modelId="{BED47137-96EA-4563-8905-47CD1AE65E0C}" type="pres">
      <dgm:prSet presAssocID="{63FB7B8B-E44A-4076-A1F1-03ADA2DE5380}" presName="Name56" presStyleLbl="parChTrans1D2" presStyleIdx="2" presStyleCnt="7"/>
      <dgm:spPr/>
    </dgm:pt>
    <dgm:pt modelId="{8A5AD882-6764-482D-9DD0-D3DD1927A9B9}" type="pres">
      <dgm:prSet presAssocID="{1C93CADF-8BE1-484B-A3E1-ED37D8F92C39}" presName="text0" presStyleLbl="node1" presStyleIdx="3" presStyleCnt="8" custScaleX="215482" custScaleY="109445" custRadScaleRad="135111" custRadScaleInc="-139672">
        <dgm:presLayoutVars>
          <dgm:bulletEnabled val="1"/>
        </dgm:presLayoutVars>
      </dgm:prSet>
      <dgm:spPr/>
    </dgm:pt>
    <dgm:pt modelId="{BA7EED48-A2D2-40D4-8CE9-7021F855A674}" type="pres">
      <dgm:prSet presAssocID="{CAB09D97-ADAA-4305-A3AC-6C5A536C14A8}" presName="Name56" presStyleLbl="parChTrans1D2" presStyleIdx="3" presStyleCnt="7"/>
      <dgm:spPr/>
    </dgm:pt>
    <dgm:pt modelId="{3C45870D-7218-4562-85F4-2540C945F004}" type="pres">
      <dgm:prSet presAssocID="{CF1051BB-D62C-481D-AE6F-A3ECFCA41FD0}" presName="text0" presStyleLbl="node1" presStyleIdx="4" presStyleCnt="8" custScaleX="158750" custRadScaleRad="152746" custRadScaleInc="448158">
        <dgm:presLayoutVars>
          <dgm:bulletEnabled val="1"/>
        </dgm:presLayoutVars>
      </dgm:prSet>
      <dgm:spPr/>
    </dgm:pt>
    <dgm:pt modelId="{4A77C26F-6050-49DC-ADB6-CD7D387C719D}" type="pres">
      <dgm:prSet presAssocID="{B6CB0B7D-68F3-4BFE-A127-E2A383E9E66D}" presName="Name56" presStyleLbl="parChTrans1D2" presStyleIdx="4" presStyleCnt="7"/>
      <dgm:spPr/>
    </dgm:pt>
    <dgm:pt modelId="{F5FEF569-FB01-431B-8550-83A0A2F49CA1}" type="pres">
      <dgm:prSet presAssocID="{C7CA425A-B392-41E0-8907-2D9A2B2DB544}" presName="text0" presStyleLbl="node1" presStyleIdx="5" presStyleCnt="8" custScaleX="204121" custScaleY="129945" custRadScaleRad="143736" custRadScaleInc="124699">
        <dgm:presLayoutVars>
          <dgm:bulletEnabled val="1"/>
        </dgm:presLayoutVars>
      </dgm:prSet>
      <dgm:spPr/>
    </dgm:pt>
    <dgm:pt modelId="{366CA1BA-035F-4033-8485-D392C9FD8600}" type="pres">
      <dgm:prSet presAssocID="{FC29269D-F6EC-4BFC-898C-F74D5DF1ECD4}" presName="Name56" presStyleLbl="parChTrans1D2" presStyleIdx="5" presStyleCnt="7"/>
      <dgm:spPr/>
    </dgm:pt>
    <dgm:pt modelId="{9B6FE5B3-2AD3-4517-93C3-5416C470C39E}" type="pres">
      <dgm:prSet presAssocID="{6536AF33-998F-45CB-B660-20CCA43B11F7}" presName="text0" presStyleLbl="node1" presStyleIdx="6" presStyleCnt="8" custScaleX="212272" custRadScaleRad="89302" custRadScaleInc="-301695">
        <dgm:presLayoutVars>
          <dgm:bulletEnabled val="1"/>
        </dgm:presLayoutVars>
      </dgm:prSet>
      <dgm:spPr/>
    </dgm:pt>
    <dgm:pt modelId="{F9B2D47C-6881-42B4-94D9-0B2ACC16EAAF}" type="pres">
      <dgm:prSet presAssocID="{7DFA8D1F-8D71-4946-8CFE-C69221E87F50}" presName="Name56" presStyleLbl="parChTrans1D2" presStyleIdx="6" presStyleCnt="7"/>
      <dgm:spPr/>
    </dgm:pt>
    <dgm:pt modelId="{F5B86BA4-32B6-4BA0-93AA-8E9B8CB18F1C}" type="pres">
      <dgm:prSet presAssocID="{5666995A-1F0C-407D-9CA2-85BED7B1AC04}" presName="text0" presStyleLbl="node1" presStyleIdx="7" presStyleCnt="8" custScaleX="201677" custRadScaleRad="95846" custRadScaleInc="200915">
        <dgm:presLayoutVars>
          <dgm:bulletEnabled val="1"/>
        </dgm:presLayoutVars>
      </dgm:prSet>
      <dgm:spPr/>
    </dgm:pt>
  </dgm:ptLst>
  <dgm:cxnLst>
    <dgm:cxn modelId="{B77D5604-CEFD-4EF2-8BBD-69AC759CD24E}" srcId="{8B128FD4-8A86-4729-938E-F7D8F7FA5CAA}" destId="{6536AF33-998F-45CB-B660-20CCA43B11F7}" srcOrd="5" destOrd="0" parTransId="{FC29269D-F6EC-4BFC-898C-F74D5DF1ECD4}" sibTransId="{212EBE8A-FB3B-4B80-A61C-0B1BC9CC922C}"/>
    <dgm:cxn modelId="{6ED83807-C179-4111-BDB8-05E4871D9AA0}" srcId="{8B128FD4-8A86-4729-938E-F7D8F7FA5CAA}" destId="{5666995A-1F0C-407D-9CA2-85BED7B1AC04}" srcOrd="6" destOrd="0" parTransId="{7DFA8D1F-8D71-4946-8CFE-C69221E87F50}" sibTransId="{29CD211F-F526-4C36-BDD2-5DE87E13F4A6}"/>
    <dgm:cxn modelId="{E43C0510-1B77-43A5-BA70-7EEDCC165E4F}" type="presOf" srcId="{5666995A-1F0C-407D-9CA2-85BED7B1AC04}" destId="{F5B86BA4-32B6-4BA0-93AA-8E9B8CB18F1C}" srcOrd="0" destOrd="0" presId="urn:microsoft.com/office/officeart/2008/layout/RadialCluster"/>
    <dgm:cxn modelId="{49941012-DAC1-48C6-A5FF-3725357D6FB3}" type="presOf" srcId="{504B8858-2341-4F04-A196-D4BBCC9E17E3}" destId="{62CD84F0-48E6-4ECC-A4C2-EC17C14EC0DC}" srcOrd="0" destOrd="0" presId="urn:microsoft.com/office/officeart/2008/layout/RadialCluster"/>
    <dgm:cxn modelId="{42B22615-F9E7-4C0F-8DCE-92B022DC00C3}" srcId="{8B128FD4-8A86-4729-938E-F7D8F7FA5CAA}" destId="{CF1051BB-D62C-481D-AE6F-A3ECFCA41FD0}" srcOrd="3" destOrd="0" parTransId="{CAB09D97-ADAA-4305-A3AC-6C5A536C14A8}" sibTransId="{3A479167-4179-4778-B96D-9A5C522A9C15}"/>
    <dgm:cxn modelId="{B33A1616-FD74-4F8F-B7AE-046839A44D5A}" srcId="{CD52ADB4-3733-484D-A267-4DAFF6B096A3}" destId="{8B128FD4-8A86-4729-938E-F7D8F7FA5CAA}" srcOrd="0" destOrd="0" parTransId="{43B81D38-A431-4529-A608-4260554655E7}" sibTransId="{2024D09D-2F97-4570-9622-D2E259170EDE}"/>
    <dgm:cxn modelId="{00AC251B-FA8A-4AB0-8039-CB19FAF6F353}" srcId="{8B128FD4-8A86-4729-938E-F7D8F7FA5CAA}" destId="{8CB59CE0-724E-4152-8520-8D168774CBB0}" srcOrd="1" destOrd="0" parTransId="{D1CBCB52-9BC5-49BB-9215-EF673698182E}" sibTransId="{FBA946C4-F352-4029-931D-31F7F43354ED}"/>
    <dgm:cxn modelId="{6AC7F01E-70B0-4D7A-A62E-AFAB6481AE1F}" type="presOf" srcId="{B6CB0B7D-68F3-4BFE-A127-E2A383E9E66D}" destId="{4A77C26F-6050-49DC-ADB6-CD7D387C719D}" srcOrd="0" destOrd="0" presId="urn:microsoft.com/office/officeart/2008/layout/RadialCluster"/>
    <dgm:cxn modelId="{7288E227-4A01-44DC-BB00-AF3CA7E5FD72}" type="presOf" srcId="{1CF7386B-72BC-40CA-B639-5437D2F91619}" destId="{0F764BB6-A8AD-41DC-A6D0-B84A4A5237BF}" srcOrd="0" destOrd="0" presId="urn:microsoft.com/office/officeart/2008/layout/RadialCluster"/>
    <dgm:cxn modelId="{AC09082F-41BD-4686-ACA1-E823DB1F704B}" type="presOf" srcId="{C7CA425A-B392-41E0-8907-2D9A2B2DB544}" destId="{F5FEF569-FB01-431B-8550-83A0A2F49CA1}" srcOrd="0" destOrd="0" presId="urn:microsoft.com/office/officeart/2008/layout/RadialCluster"/>
    <dgm:cxn modelId="{A70F3A34-0988-4F67-9662-2B55C5D88EB4}" type="presOf" srcId="{63FB7B8B-E44A-4076-A1F1-03ADA2DE5380}" destId="{BED47137-96EA-4563-8905-47CD1AE65E0C}" srcOrd="0" destOrd="0" presId="urn:microsoft.com/office/officeart/2008/layout/RadialCluster"/>
    <dgm:cxn modelId="{6B78373E-C763-40A1-82C6-E9B956531444}" srcId="{8B128FD4-8A86-4729-938E-F7D8F7FA5CAA}" destId="{C7CA425A-B392-41E0-8907-2D9A2B2DB544}" srcOrd="4" destOrd="0" parTransId="{B6CB0B7D-68F3-4BFE-A127-E2A383E9E66D}" sibTransId="{38EE0F1D-179E-4D91-80D3-F502D4B354A5}"/>
    <dgm:cxn modelId="{D20F0A46-65D0-4FC2-A34A-2AD2F960C3DD}" type="presOf" srcId="{8CB59CE0-724E-4152-8520-8D168774CBB0}" destId="{54AC5F23-B67A-4AE2-9E31-3FB98E35F3B7}" srcOrd="0" destOrd="0" presId="urn:microsoft.com/office/officeart/2008/layout/RadialCluster"/>
    <dgm:cxn modelId="{126F2B68-387F-49FF-A715-05B38163A680}" type="presOf" srcId="{7DFA8D1F-8D71-4946-8CFE-C69221E87F50}" destId="{F9B2D47C-6881-42B4-94D9-0B2ACC16EAAF}" srcOrd="0" destOrd="0" presId="urn:microsoft.com/office/officeart/2008/layout/RadialCluster"/>
    <dgm:cxn modelId="{6524096F-49EF-492D-BCF0-9DD2BA2466C1}" srcId="{8B128FD4-8A86-4729-938E-F7D8F7FA5CAA}" destId="{1C93CADF-8BE1-484B-A3E1-ED37D8F92C39}" srcOrd="2" destOrd="0" parTransId="{63FB7B8B-E44A-4076-A1F1-03ADA2DE5380}" sibTransId="{6270B0A2-8414-4BF0-8569-B85AE761E261}"/>
    <dgm:cxn modelId="{3340844F-B36E-4623-92B8-6FC6216B06FF}" type="presOf" srcId="{CD52ADB4-3733-484D-A267-4DAFF6B096A3}" destId="{596484D2-CD77-4EC9-A019-3468164E3064}" srcOrd="0" destOrd="0" presId="urn:microsoft.com/office/officeart/2008/layout/RadialCluster"/>
    <dgm:cxn modelId="{1AFC3874-3E51-48FE-92E8-E305093C7B76}" type="presOf" srcId="{1C93CADF-8BE1-484B-A3E1-ED37D8F92C39}" destId="{8A5AD882-6764-482D-9DD0-D3DD1927A9B9}" srcOrd="0" destOrd="0" presId="urn:microsoft.com/office/officeart/2008/layout/RadialCluster"/>
    <dgm:cxn modelId="{69F4327E-0C44-43DD-9446-28405FCB0B0E}" srcId="{8B128FD4-8A86-4729-938E-F7D8F7FA5CAA}" destId="{1CF7386B-72BC-40CA-B639-5437D2F91619}" srcOrd="0" destOrd="0" parTransId="{504B8858-2341-4F04-A196-D4BBCC9E17E3}" sibTransId="{84BF4A45-BB1F-41CE-B475-CBBF652ECF34}"/>
    <dgm:cxn modelId="{F98D368C-B8B1-484F-B0B5-425B01A246B8}" type="presOf" srcId="{FC29269D-F6EC-4BFC-898C-F74D5DF1ECD4}" destId="{366CA1BA-035F-4033-8485-D392C9FD8600}" srcOrd="0" destOrd="0" presId="urn:microsoft.com/office/officeart/2008/layout/RadialCluster"/>
    <dgm:cxn modelId="{B80ED49E-242E-4CFE-A90B-DB2A8440EB26}" type="presOf" srcId="{CF1051BB-D62C-481D-AE6F-A3ECFCA41FD0}" destId="{3C45870D-7218-4562-85F4-2540C945F004}" srcOrd="0" destOrd="0" presId="urn:microsoft.com/office/officeart/2008/layout/RadialCluster"/>
    <dgm:cxn modelId="{741F2C9F-7288-47F7-B5AC-75A000818C17}" type="presOf" srcId="{D1CBCB52-9BC5-49BB-9215-EF673698182E}" destId="{57E8F707-41F4-4C2D-AFFF-4B6107FD9E93}" srcOrd="0" destOrd="0" presId="urn:microsoft.com/office/officeart/2008/layout/RadialCluster"/>
    <dgm:cxn modelId="{EF9FDEAA-50B5-4781-B688-041069F00AF9}" type="presOf" srcId="{6536AF33-998F-45CB-B660-20CCA43B11F7}" destId="{9B6FE5B3-2AD3-4517-93C3-5416C470C39E}" srcOrd="0" destOrd="0" presId="urn:microsoft.com/office/officeart/2008/layout/RadialCluster"/>
    <dgm:cxn modelId="{FE2023C7-3D0E-490F-B545-7060D290B148}" type="presOf" srcId="{8B128FD4-8A86-4729-938E-F7D8F7FA5CAA}" destId="{3F518975-C08C-40D3-B76F-085FE42E8B00}" srcOrd="0" destOrd="0" presId="urn:microsoft.com/office/officeart/2008/layout/RadialCluster"/>
    <dgm:cxn modelId="{E24894C7-1FDC-415F-AC32-F80C8377BE40}" type="presOf" srcId="{CAB09D97-ADAA-4305-A3AC-6C5A536C14A8}" destId="{BA7EED48-A2D2-40D4-8CE9-7021F855A674}" srcOrd="0" destOrd="0" presId="urn:microsoft.com/office/officeart/2008/layout/RadialCluster"/>
    <dgm:cxn modelId="{3D5FC51A-E6ED-4B8F-A960-00456B9B2757}" type="presParOf" srcId="{596484D2-CD77-4EC9-A019-3468164E3064}" destId="{0F3440E1-A7BE-4DDD-9E45-352388D74AE5}" srcOrd="0" destOrd="0" presId="urn:microsoft.com/office/officeart/2008/layout/RadialCluster"/>
    <dgm:cxn modelId="{877132BF-6731-4054-B961-724FE304A8E9}" type="presParOf" srcId="{0F3440E1-A7BE-4DDD-9E45-352388D74AE5}" destId="{3F518975-C08C-40D3-B76F-085FE42E8B00}" srcOrd="0" destOrd="0" presId="urn:microsoft.com/office/officeart/2008/layout/RadialCluster"/>
    <dgm:cxn modelId="{272F91DF-9627-4CFA-B6F9-57F721CE6485}" type="presParOf" srcId="{0F3440E1-A7BE-4DDD-9E45-352388D74AE5}" destId="{62CD84F0-48E6-4ECC-A4C2-EC17C14EC0DC}" srcOrd="1" destOrd="0" presId="urn:microsoft.com/office/officeart/2008/layout/RadialCluster"/>
    <dgm:cxn modelId="{56EF7022-04AD-4BD2-9E76-46ADF12F99ED}" type="presParOf" srcId="{0F3440E1-A7BE-4DDD-9E45-352388D74AE5}" destId="{0F764BB6-A8AD-41DC-A6D0-B84A4A5237BF}" srcOrd="2" destOrd="0" presId="urn:microsoft.com/office/officeart/2008/layout/RadialCluster"/>
    <dgm:cxn modelId="{6759BCB0-5989-4466-A1D4-2D7D1F8F753D}" type="presParOf" srcId="{0F3440E1-A7BE-4DDD-9E45-352388D74AE5}" destId="{57E8F707-41F4-4C2D-AFFF-4B6107FD9E93}" srcOrd="3" destOrd="0" presId="urn:microsoft.com/office/officeart/2008/layout/RadialCluster"/>
    <dgm:cxn modelId="{97F1C836-7A84-46ED-8C89-1C3D3331B543}" type="presParOf" srcId="{0F3440E1-A7BE-4DDD-9E45-352388D74AE5}" destId="{54AC5F23-B67A-4AE2-9E31-3FB98E35F3B7}" srcOrd="4" destOrd="0" presId="urn:microsoft.com/office/officeart/2008/layout/RadialCluster"/>
    <dgm:cxn modelId="{1426A07F-4E1A-4AEF-8025-289645F73722}" type="presParOf" srcId="{0F3440E1-A7BE-4DDD-9E45-352388D74AE5}" destId="{BED47137-96EA-4563-8905-47CD1AE65E0C}" srcOrd="5" destOrd="0" presId="urn:microsoft.com/office/officeart/2008/layout/RadialCluster"/>
    <dgm:cxn modelId="{4BDDA322-D7E7-4D4C-A9D1-9F2964E39A84}" type="presParOf" srcId="{0F3440E1-A7BE-4DDD-9E45-352388D74AE5}" destId="{8A5AD882-6764-482D-9DD0-D3DD1927A9B9}" srcOrd="6" destOrd="0" presId="urn:microsoft.com/office/officeart/2008/layout/RadialCluster"/>
    <dgm:cxn modelId="{D2B02D0F-6910-4B1F-8637-31A29413612B}" type="presParOf" srcId="{0F3440E1-A7BE-4DDD-9E45-352388D74AE5}" destId="{BA7EED48-A2D2-40D4-8CE9-7021F855A674}" srcOrd="7" destOrd="0" presId="urn:microsoft.com/office/officeart/2008/layout/RadialCluster"/>
    <dgm:cxn modelId="{15A8C6A6-2DF9-4D11-AA4E-3081E96F6B93}" type="presParOf" srcId="{0F3440E1-A7BE-4DDD-9E45-352388D74AE5}" destId="{3C45870D-7218-4562-85F4-2540C945F004}" srcOrd="8" destOrd="0" presId="urn:microsoft.com/office/officeart/2008/layout/RadialCluster"/>
    <dgm:cxn modelId="{39006AD8-3AF8-40F5-843E-99C894DEA340}" type="presParOf" srcId="{0F3440E1-A7BE-4DDD-9E45-352388D74AE5}" destId="{4A77C26F-6050-49DC-ADB6-CD7D387C719D}" srcOrd="9" destOrd="0" presId="urn:microsoft.com/office/officeart/2008/layout/RadialCluster"/>
    <dgm:cxn modelId="{DB39E516-BEDF-44B0-BA18-33319FD1525B}" type="presParOf" srcId="{0F3440E1-A7BE-4DDD-9E45-352388D74AE5}" destId="{F5FEF569-FB01-431B-8550-83A0A2F49CA1}" srcOrd="10" destOrd="0" presId="urn:microsoft.com/office/officeart/2008/layout/RadialCluster"/>
    <dgm:cxn modelId="{68552F0F-7DE3-40A3-B53C-EE7F8682EE2C}" type="presParOf" srcId="{0F3440E1-A7BE-4DDD-9E45-352388D74AE5}" destId="{366CA1BA-035F-4033-8485-D392C9FD8600}" srcOrd="11" destOrd="0" presId="urn:microsoft.com/office/officeart/2008/layout/RadialCluster"/>
    <dgm:cxn modelId="{FD8EE016-3263-4D09-8A54-FE2A8AFE2531}" type="presParOf" srcId="{0F3440E1-A7BE-4DDD-9E45-352388D74AE5}" destId="{9B6FE5B3-2AD3-4517-93C3-5416C470C39E}" srcOrd="12" destOrd="0" presId="urn:microsoft.com/office/officeart/2008/layout/RadialCluster"/>
    <dgm:cxn modelId="{8E9C127C-CB00-4838-9830-961B820D2C2C}" type="presParOf" srcId="{0F3440E1-A7BE-4DDD-9E45-352388D74AE5}" destId="{F9B2D47C-6881-42B4-94D9-0B2ACC16EAAF}" srcOrd="13" destOrd="0" presId="urn:microsoft.com/office/officeart/2008/layout/RadialCluster"/>
    <dgm:cxn modelId="{86F4D423-363C-470F-AD9F-A5CD27ABA886}" type="presParOf" srcId="{0F3440E1-A7BE-4DDD-9E45-352388D74AE5}" destId="{F5B86BA4-32B6-4BA0-93AA-8E9B8CB18F1C}" srcOrd="1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18975-C08C-40D3-B76F-085FE42E8B00}">
      <dsp:nvSpPr>
        <dsp:cNvPr id="0" name=""/>
        <dsp:cNvSpPr/>
      </dsp:nvSpPr>
      <dsp:spPr>
        <a:xfrm>
          <a:off x="2954571" y="1946023"/>
          <a:ext cx="1998227" cy="10158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ts val="0"/>
            </a:spcAft>
            <a:buNone/>
          </a:pPr>
          <a:r>
            <a:rPr lang="en-US" sz="2000" kern="1200" dirty="0"/>
            <a:t>DOE O 473.2A</a:t>
          </a:r>
        </a:p>
        <a:p>
          <a:pPr marL="0" lvl="0" indent="0" algn="ctr" defTabSz="889000">
            <a:lnSpc>
              <a:spcPct val="90000"/>
            </a:lnSpc>
            <a:spcBef>
              <a:spcPct val="0"/>
            </a:spcBef>
            <a:spcAft>
              <a:spcPts val="0"/>
            </a:spcAft>
            <a:buNone/>
          </a:pPr>
          <a:r>
            <a:rPr lang="en-US" sz="2000" kern="1200" dirty="0"/>
            <a:t>Protective Force Operations</a:t>
          </a:r>
        </a:p>
      </dsp:txBody>
      <dsp:txXfrm>
        <a:off x="3004162" y="1995614"/>
        <a:ext cx="1899045" cy="916694"/>
      </dsp:txXfrm>
    </dsp:sp>
    <dsp:sp modelId="{62CD84F0-48E6-4ECC-A4C2-EC17C14EC0DC}">
      <dsp:nvSpPr>
        <dsp:cNvPr id="0" name=""/>
        <dsp:cNvSpPr/>
      </dsp:nvSpPr>
      <dsp:spPr>
        <a:xfrm rot="12582741">
          <a:off x="2439178" y="1780383"/>
          <a:ext cx="668379" cy="0"/>
        </a:xfrm>
        <a:custGeom>
          <a:avLst/>
          <a:gdLst/>
          <a:ahLst/>
          <a:cxnLst/>
          <a:rect l="0" t="0" r="0" b="0"/>
          <a:pathLst>
            <a:path>
              <a:moveTo>
                <a:pt x="0" y="0"/>
              </a:moveTo>
              <a:lnTo>
                <a:pt x="66837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764BB6-A8AD-41DC-A6D0-B84A4A5237BF}">
      <dsp:nvSpPr>
        <dsp:cNvPr id="0" name=""/>
        <dsp:cNvSpPr/>
      </dsp:nvSpPr>
      <dsp:spPr>
        <a:xfrm>
          <a:off x="782722" y="630474"/>
          <a:ext cx="1700393" cy="9981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ts val="0"/>
            </a:spcAft>
            <a:buNone/>
          </a:pPr>
          <a:r>
            <a:rPr lang="en-US" sz="1800" kern="1200" dirty="0"/>
            <a:t>DOE O 470.3C</a:t>
          </a:r>
        </a:p>
        <a:p>
          <a:pPr marL="0" lvl="0" indent="0" algn="ctr" defTabSz="800100">
            <a:lnSpc>
              <a:spcPct val="90000"/>
            </a:lnSpc>
            <a:spcBef>
              <a:spcPct val="0"/>
            </a:spcBef>
            <a:spcAft>
              <a:spcPts val="0"/>
            </a:spcAft>
            <a:buNone/>
          </a:pPr>
          <a:r>
            <a:rPr lang="en-US" sz="1800" kern="1200" dirty="0"/>
            <a:t>Design Basis Threat</a:t>
          </a:r>
        </a:p>
      </dsp:txBody>
      <dsp:txXfrm>
        <a:off x="831448" y="679200"/>
        <a:ext cx="1602941" cy="900712"/>
      </dsp:txXfrm>
    </dsp:sp>
    <dsp:sp modelId="{57E8F707-41F4-4C2D-AFFF-4B6107FD9E93}">
      <dsp:nvSpPr>
        <dsp:cNvPr id="0" name=""/>
        <dsp:cNvSpPr/>
      </dsp:nvSpPr>
      <dsp:spPr>
        <a:xfrm rot="1436578">
          <a:off x="4909743" y="3100661"/>
          <a:ext cx="1000707" cy="0"/>
        </a:xfrm>
        <a:custGeom>
          <a:avLst/>
          <a:gdLst/>
          <a:ahLst/>
          <a:cxnLst/>
          <a:rect l="0" t="0" r="0" b="0"/>
          <a:pathLst>
            <a:path>
              <a:moveTo>
                <a:pt x="0" y="0"/>
              </a:moveTo>
              <a:lnTo>
                <a:pt x="100070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AC5F23-B67A-4AE2-9E31-3FB98E35F3B7}">
      <dsp:nvSpPr>
        <dsp:cNvPr id="0" name=""/>
        <dsp:cNvSpPr/>
      </dsp:nvSpPr>
      <dsp:spPr>
        <a:xfrm>
          <a:off x="5867395" y="3124196"/>
          <a:ext cx="2040452" cy="12650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kern="1200" dirty="0"/>
            <a:t>10 CFR 1047 Limited Arrest Authority/Use of Force</a:t>
          </a:r>
        </a:p>
      </dsp:txBody>
      <dsp:txXfrm>
        <a:off x="5929151" y="3185952"/>
        <a:ext cx="1916940" cy="1141566"/>
      </dsp:txXfrm>
    </dsp:sp>
    <dsp:sp modelId="{BED47137-96EA-4563-8905-47CD1AE65E0C}">
      <dsp:nvSpPr>
        <dsp:cNvPr id="0" name=""/>
        <dsp:cNvSpPr/>
      </dsp:nvSpPr>
      <dsp:spPr>
        <a:xfrm rot="20284464">
          <a:off x="4934967" y="1959745"/>
          <a:ext cx="493066" cy="0"/>
        </a:xfrm>
        <a:custGeom>
          <a:avLst/>
          <a:gdLst/>
          <a:ahLst/>
          <a:cxnLst/>
          <a:rect l="0" t="0" r="0" b="0"/>
          <a:pathLst>
            <a:path>
              <a:moveTo>
                <a:pt x="0" y="0"/>
              </a:moveTo>
              <a:lnTo>
                <a:pt x="49306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5AD882-6764-482D-9DD0-D3DD1927A9B9}">
      <dsp:nvSpPr>
        <dsp:cNvPr id="0" name=""/>
        <dsp:cNvSpPr/>
      </dsp:nvSpPr>
      <dsp:spPr>
        <a:xfrm>
          <a:off x="5410201" y="887139"/>
          <a:ext cx="2154051" cy="10940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kern="1200" dirty="0"/>
            <a:t>PPD-35 US Nuclear Command, Control, Safety and Security</a:t>
          </a:r>
        </a:p>
      </dsp:txBody>
      <dsp:txXfrm>
        <a:off x="5463609" y="940547"/>
        <a:ext cx="2047235" cy="987243"/>
      </dsp:txXfrm>
    </dsp:sp>
    <dsp:sp modelId="{BA7EED48-A2D2-40D4-8CE9-7021F855A674}">
      <dsp:nvSpPr>
        <dsp:cNvPr id="0" name=""/>
        <dsp:cNvSpPr/>
      </dsp:nvSpPr>
      <dsp:spPr>
        <a:xfrm rot="10707077">
          <a:off x="1635628" y="2498801"/>
          <a:ext cx="1319183" cy="0"/>
        </a:xfrm>
        <a:custGeom>
          <a:avLst/>
          <a:gdLst/>
          <a:ahLst/>
          <a:cxnLst/>
          <a:rect l="0" t="0" r="0" b="0"/>
          <a:pathLst>
            <a:path>
              <a:moveTo>
                <a:pt x="0" y="0"/>
              </a:moveTo>
              <a:lnTo>
                <a:pt x="131918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45870D-7218-4562-85F4-2540C945F004}">
      <dsp:nvSpPr>
        <dsp:cNvPr id="0" name=""/>
        <dsp:cNvSpPr/>
      </dsp:nvSpPr>
      <dsp:spPr>
        <a:xfrm>
          <a:off x="48935" y="2038259"/>
          <a:ext cx="1586934" cy="9996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ts val="0"/>
            </a:spcAft>
            <a:buNone/>
          </a:pPr>
          <a:r>
            <a:rPr lang="en-US" sz="1800" kern="1200" dirty="0"/>
            <a:t>10 CFR 1046</a:t>
          </a:r>
        </a:p>
        <a:p>
          <a:pPr marL="0" lvl="0" indent="0" algn="ctr" defTabSz="800100">
            <a:lnSpc>
              <a:spcPct val="90000"/>
            </a:lnSpc>
            <a:spcBef>
              <a:spcPct val="0"/>
            </a:spcBef>
            <a:spcAft>
              <a:spcPts val="0"/>
            </a:spcAft>
            <a:buNone/>
          </a:pPr>
          <a:r>
            <a:rPr lang="en-US" sz="1800" kern="1200" dirty="0"/>
            <a:t>PF Standards</a:t>
          </a:r>
        </a:p>
      </dsp:txBody>
      <dsp:txXfrm>
        <a:off x="97734" y="2087058"/>
        <a:ext cx="1489336" cy="902045"/>
      </dsp:txXfrm>
    </dsp:sp>
    <dsp:sp modelId="{4A77C26F-6050-49DC-ADB6-CD7D387C719D}">
      <dsp:nvSpPr>
        <dsp:cNvPr id="0" name=""/>
        <dsp:cNvSpPr/>
      </dsp:nvSpPr>
      <dsp:spPr>
        <a:xfrm rot="8808969">
          <a:off x="2401101" y="3193084"/>
          <a:ext cx="844778" cy="0"/>
        </a:xfrm>
        <a:custGeom>
          <a:avLst/>
          <a:gdLst/>
          <a:ahLst/>
          <a:cxnLst/>
          <a:rect l="0" t="0" r="0" b="0"/>
          <a:pathLst>
            <a:path>
              <a:moveTo>
                <a:pt x="0" y="0"/>
              </a:moveTo>
              <a:lnTo>
                <a:pt x="84477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FEF569-FB01-431B-8550-83A0A2F49CA1}">
      <dsp:nvSpPr>
        <dsp:cNvPr id="0" name=""/>
        <dsp:cNvSpPr/>
      </dsp:nvSpPr>
      <dsp:spPr>
        <a:xfrm>
          <a:off x="456603" y="3424269"/>
          <a:ext cx="2040482" cy="12989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kern="1200" dirty="0"/>
            <a:t>10 CFR 1049</a:t>
          </a:r>
          <a:br>
            <a:rPr lang="en-US" sz="1800" kern="1200" dirty="0"/>
          </a:br>
          <a:r>
            <a:rPr lang="en-US" sz="1800" kern="1200" dirty="0"/>
            <a:t>Limited Arrest Authority/Use of Force (SPR)</a:t>
          </a:r>
        </a:p>
      </dsp:txBody>
      <dsp:txXfrm>
        <a:off x="520014" y="3487680"/>
        <a:ext cx="1913660" cy="1172164"/>
      </dsp:txXfrm>
    </dsp:sp>
    <dsp:sp modelId="{366CA1BA-035F-4033-8485-D392C9FD8600}">
      <dsp:nvSpPr>
        <dsp:cNvPr id="0" name=""/>
        <dsp:cNvSpPr/>
      </dsp:nvSpPr>
      <dsp:spPr>
        <a:xfrm rot="5373394">
          <a:off x="3525950" y="3396919"/>
          <a:ext cx="870065" cy="0"/>
        </a:xfrm>
        <a:custGeom>
          <a:avLst/>
          <a:gdLst/>
          <a:ahLst/>
          <a:cxnLst/>
          <a:rect l="0" t="0" r="0" b="0"/>
          <a:pathLst>
            <a:path>
              <a:moveTo>
                <a:pt x="0" y="0"/>
              </a:moveTo>
              <a:lnTo>
                <a:pt x="87006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6FE5B3-2AD3-4517-93C3-5416C470C39E}">
      <dsp:nvSpPr>
        <dsp:cNvPr id="0" name=""/>
        <dsp:cNvSpPr/>
      </dsp:nvSpPr>
      <dsp:spPr>
        <a:xfrm>
          <a:off x="2907236" y="3831938"/>
          <a:ext cx="2121963" cy="9996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kern="1200" dirty="0"/>
            <a:t>DOE O 470.4B Safeguards and Security Planning</a:t>
          </a:r>
        </a:p>
      </dsp:txBody>
      <dsp:txXfrm>
        <a:off x="2956035" y="3880737"/>
        <a:ext cx="2024365" cy="902045"/>
      </dsp:txXfrm>
    </dsp:sp>
    <dsp:sp modelId="{F9B2D47C-6881-42B4-94D9-0B2ACC16EAAF}">
      <dsp:nvSpPr>
        <dsp:cNvPr id="0" name=""/>
        <dsp:cNvSpPr/>
      </dsp:nvSpPr>
      <dsp:spPr>
        <a:xfrm rot="16215809">
          <a:off x="3514745" y="1502713"/>
          <a:ext cx="886628" cy="0"/>
        </a:xfrm>
        <a:custGeom>
          <a:avLst/>
          <a:gdLst/>
          <a:ahLst/>
          <a:cxnLst/>
          <a:rect l="0" t="0" r="0" b="0"/>
          <a:pathLst>
            <a:path>
              <a:moveTo>
                <a:pt x="0" y="0"/>
              </a:moveTo>
              <a:lnTo>
                <a:pt x="88662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B86BA4-32B6-4BA0-93AA-8E9B8CB18F1C}">
      <dsp:nvSpPr>
        <dsp:cNvPr id="0" name=""/>
        <dsp:cNvSpPr/>
      </dsp:nvSpPr>
      <dsp:spPr>
        <a:xfrm>
          <a:off x="2954371" y="59760"/>
          <a:ext cx="2016051" cy="9996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ts val="0"/>
            </a:spcAft>
            <a:buNone/>
          </a:pPr>
          <a:r>
            <a:rPr lang="en-US" sz="1800" kern="1200" dirty="0"/>
            <a:t>Atomic Energy Act of 1954 </a:t>
          </a:r>
        </a:p>
        <a:p>
          <a:pPr marL="0" lvl="0" indent="0" algn="ctr" defTabSz="800100">
            <a:lnSpc>
              <a:spcPct val="90000"/>
            </a:lnSpc>
            <a:spcBef>
              <a:spcPct val="0"/>
            </a:spcBef>
            <a:spcAft>
              <a:spcPts val="0"/>
            </a:spcAft>
            <a:buNone/>
          </a:pPr>
          <a:r>
            <a:rPr lang="en-US" sz="1800" kern="1200" dirty="0"/>
            <a:t>(As Amended)</a:t>
          </a:r>
        </a:p>
      </dsp:txBody>
      <dsp:txXfrm>
        <a:off x="3003170" y="108559"/>
        <a:ext cx="1918453" cy="902045"/>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17A28D-6201-4E81-8337-39162D60FADF}" type="datetimeFigureOut">
              <a:rPr lang="en-US" smtClean="0"/>
              <a:t>4/19/2022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324418-EE38-4602-9A6C-D39321080480}" type="slidenum">
              <a:rPr lang="en-US" smtClean="0"/>
              <a:t>‹#›</a:t>
            </a:fld>
            <a:endParaRPr lang="en-US"/>
          </a:p>
        </p:txBody>
      </p:sp>
    </p:spTree>
    <p:extLst>
      <p:ext uri="{BB962C8B-B14F-4D97-AF65-F5344CB8AC3E}">
        <p14:creationId xmlns:p14="http://schemas.microsoft.com/office/powerpoint/2010/main" val="4014156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4324418-EE38-4602-9A6C-D39321080480}" type="slidenum">
              <a:rPr lang="en-US" smtClean="0"/>
              <a:t>1</a:t>
            </a:fld>
            <a:endParaRPr lang="en-US"/>
          </a:p>
        </p:txBody>
      </p:sp>
    </p:spTree>
    <p:extLst>
      <p:ext uri="{BB962C8B-B14F-4D97-AF65-F5344CB8AC3E}">
        <p14:creationId xmlns:p14="http://schemas.microsoft.com/office/powerpoint/2010/main" val="2799827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 through AU-50 and its predecessor office, provided TEEC certification and recertification courses for the Department at the Harvey Point Defense Training Facility, NC, from 1995 until 2014.  In 2014 the Department eliminated the AU-provided TEEC course, creating a training gap for the Department as the Order still requires site’s to use the AU-approved course if they employ an explosive breaching program.</a:t>
            </a:r>
          </a:p>
        </p:txBody>
      </p:sp>
      <p:sp>
        <p:nvSpPr>
          <p:cNvPr id="4" name="Slide Number Placeholder 3"/>
          <p:cNvSpPr>
            <a:spLocks noGrp="1"/>
          </p:cNvSpPr>
          <p:nvPr>
            <p:ph type="sldNum" sz="quarter" idx="5"/>
          </p:nvPr>
        </p:nvSpPr>
        <p:spPr/>
        <p:txBody>
          <a:bodyPr/>
          <a:lstStyle/>
          <a:p>
            <a:fld id="{04324418-EE38-4602-9A6C-D39321080480}" type="slidenum">
              <a:rPr lang="en-US" smtClean="0"/>
              <a:t>10</a:t>
            </a:fld>
            <a:endParaRPr lang="en-US"/>
          </a:p>
        </p:txBody>
      </p:sp>
    </p:spTree>
    <p:extLst>
      <p:ext uri="{BB962C8B-B14F-4D97-AF65-F5344CB8AC3E}">
        <p14:creationId xmlns:p14="http://schemas.microsoft.com/office/powerpoint/2010/main" val="1869928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at the request of Program Offices to address shortcomings in contingency planning.  There was no driver to actually having a plan in place.</a:t>
            </a:r>
          </a:p>
        </p:txBody>
      </p:sp>
      <p:sp>
        <p:nvSpPr>
          <p:cNvPr id="4" name="Slide Number Placeholder 3"/>
          <p:cNvSpPr>
            <a:spLocks noGrp="1"/>
          </p:cNvSpPr>
          <p:nvPr>
            <p:ph type="sldNum" sz="quarter" idx="5"/>
          </p:nvPr>
        </p:nvSpPr>
        <p:spPr/>
        <p:txBody>
          <a:bodyPr/>
          <a:lstStyle/>
          <a:p>
            <a:fld id="{04324418-EE38-4602-9A6C-D39321080480}" type="slidenum">
              <a:rPr lang="en-US" smtClean="0"/>
              <a:t>11</a:t>
            </a:fld>
            <a:endParaRPr lang="en-US"/>
          </a:p>
        </p:txBody>
      </p:sp>
    </p:spTree>
    <p:extLst>
      <p:ext uri="{BB962C8B-B14F-4D97-AF65-F5344CB8AC3E}">
        <p14:creationId xmlns:p14="http://schemas.microsoft.com/office/powerpoint/2010/main" val="3303756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IPT felt that TRF-100 better reflected the training necessary to address the threats we, as a Department, are now postulating…active shooter/assailant events as defined in the DBT.  IF we identify a threat, we need to ensure our SPOs are trained to that threat.</a:t>
            </a:r>
          </a:p>
          <a:p>
            <a:br>
              <a:rPr lang="en-US" dirty="0"/>
            </a:br>
            <a:r>
              <a:rPr lang="en-US" dirty="0"/>
              <a:t>NTC is updating their training courses to address this change.  Maybe point to Q, if he’s in the audience. </a:t>
            </a:r>
          </a:p>
          <a:p>
            <a:endParaRPr lang="en-US" dirty="0"/>
          </a:p>
          <a:p>
            <a:r>
              <a:rPr lang="en-US" dirty="0"/>
              <a:t>CPF officers requiring remedial training for the same deficiency during three consecutive annual refresher training periods must be removed from the applicable CPF position without a fourth remedial training period.  Aligns with weapons qual language in 10 CFR 1046.</a:t>
            </a:r>
          </a:p>
          <a:p>
            <a:endParaRPr lang="en-US" dirty="0"/>
          </a:p>
          <a:p>
            <a:r>
              <a:rPr lang="en-US" dirty="0"/>
              <a:t>IPT worked with NTC and GC to provide greater clarity to the returning SPO training requirements.  Covers re-hired officers, former officers used in contingency force operations, former officers from another DOE facility, and officers returning from military service.</a:t>
            </a:r>
          </a:p>
          <a:p>
            <a:endParaRPr lang="en-US" dirty="0"/>
          </a:p>
          <a:p>
            <a:endParaRPr lang="en-US" dirty="0"/>
          </a:p>
        </p:txBody>
      </p:sp>
      <p:sp>
        <p:nvSpPr>
          <p:cNvPr id="4" name="Slide Number Placeholder 3"/>
          <p:cNvSpPr>
            <a:spLocks noGrp="1"/>
          </p:cNvSpPr>
          <p:nvPr>
            <p:ph type="sldNum" sz="quarter" idx="5"/>
          </p:nvPr>
        </p:nvSpPr>
        <p:spPr/>
        <p:txBody>
          <a:bodyPr/>
          <a:lstStyle/>
          <a:p>
            <a:fld id="{04324418-EE38-4602-9A6C-D39321080480}" type="slidenum">
              <a:rPr lang="en-US" smtClean="0"/>
              <a:t>12</a:t>
            </a:fld>
            <a:endParaRPr lang="en-US"/>
          </a:p>
        </p:txBody>
      </p:sp>
    </p:spTree>
    <p:extLst>
      <p:ext uri="{BB962C8B-B14F-4D97-AF65-F5344CB8AC3E}">
        <p14:creationId xmlns:p14="http://schemas.microsoft.com/office/powerpoint/2010/main" val="3166110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4324418-EE38-4602-9A6C-D39321080480}" type="slidenum">
              <a:rPr lang="en-US" smtClean="0"/>
              <a:t>13</a:t>
            </a:fld>
            <a:endParaRPr lang="en-US"/>
          </a:p>
        </p:txBody>
      </p:sp>
    </p:spTree>
    <p:extLst>
      <p:ext uri="{BB962C8B-B14F-4D97-AF65-F5344CB8AC3E}">
        <p14:creationId xmlns:p14="http://schemas.microsoft.com/office/powerpoint/2010/main" val="2281553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4324418-EE38-4602-9A6C-D39321080480}" type="slidenum">
              <a:rPr lang="en-US" smtClean="0"/>
              <a:t>14</a:t>
            </a:fld>
            <a:endParaRPr lang="en-US"/>
          </a:p>
        </p:txBody>
      </p:sp>
    </p:spTree>
    <p:extLst>
      <p:ext uri="{BB962C8B-B14F-4D97-AF65-F5344CB8AC3E}">
        <p14:creationId xmlns:p14="http://schemas.microsoft.com/office/powerpoint/2010/main" val="3084099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Aligns the protection afforded to officers to the threats outlined in the DBT.  Language clarified on when body armor must be worn; interacting with the general public, ODFSA can make determination on other situations.  When not worn, must be positioned so it can be donned without impacting response times.  NAS Corpus Christi shooting at entrance gate, gate runner shot sailor manning the post, sailor took the round to the chest (plate worn), recovered and engaged the vehicle gate.  Other responders eliminated the threat.  Sailor fully recovered.</a:t>
            </a:r>
          </a:p>
          <a:p>
            <a:endParaRPr lang="en-US" dirty="0"/>
          </a:p>
          <a:p>
            <a:endParaRPr lang="en-US" dirty="0"/>
          </a:p>
        </p:txBody>
      </p:sp>
      <p:sp>
        <p:nvSpPr>
          <p:cNvPr id="4" name="Slide Number Placeholder 3"/>
          <p:cNvSpPr>
            <a:spLocks noGrp="1"/>
          </p:cNvSpPr>
          <p:nvPr>
            <p:ph type="sldNum" sz="quarter" idx="5"/>
          </p:nvPr>
        </p:nvSpPr>
        <p:spPr/>
        <p:txBody>
          <a:bodyPr/>
          <a:lstStyle/>
          <a:p>
            <a:fld id="{04324418-EE38-4602-9A6C-D39321080480}" type="slidenum">
              <a:rPr lang="en-US" smtClean="0"/>
              <a:t>15</a:t>
            </a:fld>
            <a:endParaRPr lang="en-US"/>
          </a:p>
        </p:txBody>
      </p:sp>
    </p:spTree>
    <p:extLst>
      <p:ext uri="{BB962C8B-B14F-4D97-AF65-F5344CB8AC3E}">
        <p14:creationId xmlns:p14="http://schemas.microsoft.com/office/powerpoint/2010/main" val="781622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4324418-EE38-4602-9A6C-D39321080480}" type="slidenum">
              <a:rPr lang="en-US" smtClean="0"/>
              <a:t>16</a:t>
            </a:fld>
            <a:endParaRPr lang="en-US"/>
          </a:p>
        </p:txBody>
      </p:sp>
    </p:spTree>
    <p:extLst>
      <p:ext uri="{BB962C8B-B14F-4D97-AF65-F5344CB8AC3E}">
        <p14:creationId xmlns:p14="http://schemas.microsoft.com/office/powerpoint/2010/main" val="3768880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4324418-EE38-4602-9A6C-D39321080480}" type="slidenum">
              <a:rPr lang="en-US" smtClean="0"/>
              <a:t>17</a:t>
            </a:fld>
            <a:endParaRPr lang="en-US"/>
          </a:p>
        </p:txBody>
      </p:sp>
    </p:spTree>
    <p:extLst>
      <p:ext uri="{BB962C8B-B14F-4D97-AF65-F5344CB8AC3E}">
        <p14:creationId xmlns:p14="http://schemas.microsoft.com/office/powerpoint/2010/main" val="3952081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4324418-EE38-4602-9A6C-D39321080480}" type="slidenum">
              <a:rPr lang="en-US" smtClean="0"/>
              <a:t>2</a:t>
            </a:fld>
            <a:endParaRPr lang="en-US"/>
          </a:p>
        </p:txBody>
      </p:sp>
    </p:spTree>
    <p:extLst>
      <p:ext uri="{BB962C8B-B14F-4D97-AF65-F5344CB8AC3E}">
        <p14:creationId xmlns:p14="http://schemas.microsoft.com/office/powerpoint/2010/main" val="1436864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4324418-EE38-4602-9A6C-D39321080480}" type="slidenum">
              <a:rPr lang="en-US" smtClean="0"/>
              <a:t>3</a:t>
            </a:fld>
            <a:endParaRPr lang="en-US"/>
          </a:p>
        </p:txBody>
      </p:sp>
    </p:spTree>
    <p:extLst>
      <p:ext uri="{BB962C8B-B14F-4D97-AF65-F5344CB8AC3E}">
        <p14:creationId xmlns:p14="http://schemas.microsoft.com/office/powerpoint/2010/main" val="3134514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4324418-EE38-4602-9A6C-D39321080480}" type="slidenum">
              <a:rPr lang="en-US" smtClean="0"/>
              <a:t>4</a:t>
            </a:fld>
            <a:endParaRPr lang="en-US"/>
          </a:p>
        </p:txBody>
      </p:sp>
    </p:spTree>
    <p:extLst>
      <p:ext uri="{BB962C8B-B14F-4D97-AF65-F5344CB8AC3E}">
        <p14:creationId xmlns:p14="http://schemas.microsoft.com/office/powerpoint/2010/main" val="1064277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4324418-EE38-4602-9A6C-D39321080480}" type="slidenum">
              <a:rPr lang="en-US" smtClean="0"/>
              <a:t>5</a:t>
            </a:fld>
            <a:endParaRPr lang="en-US"/>
          </a:p>
        </p:txBody>
      </p:sp>
    </p:spTree>
    <p:extLst>
      <p:ext uri="{BB962C8B-B14F-4D97-AF65-F5344CB8AC3E}">
        <p14:creationId xmlns:p14="http://schemas.microsoft.com/office/powerpoint/2010/main" val="101266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 Wanzer – NA-70</a:t>
            </a:r>
          </a:p>
          <a:p>
            <a:r>
              <a:rPr lang="en-US" dirty="0"/>
              <a:t>Dave Bradley – AU-50/PNNL longtime NNSS/NTS PF Management Official</a:t>
            </a:r>
          </a:p>
          <a:p>
            <a:r>
              <a:rPr lang="en-US" dirty="0"/>
              <a:t>David von </a:t>
            </a:r>
            <a:r>
              <a:rPr lang="en-US" dirty="0" err="1"/>
              <a:t>Damm</a:t>
            </a:r>
            <a:r>
              <a:rPr lang="en-US" dirty="0"/>
              <a:t>, Lawrence Berkely National Laboratory, National Laboratory Directors Council </a:t>
            </a:r>
          </a:p>
        </p:txBody>
      </p:sp>
      <p:sp>
        <p:nvSpPr>
          <p:cNvPr id="4" name="Slide Number Placeholder 3"/>
          <p:cNvSpPr>
            <a:spLocks noGrp="1"/>
          </p:cNvSpPr>
          <p:nvPr>
            <p:ph type="sldNum" sz="quarter" idx="5"/>
          </p:nvPr>
        </p:nvSpPr>
        <p:spPr/>
        <p:txBody>
          <a:bodyPr/>
          <a:lstStyle/>
          <a:p>
            <a:fld id="{04324418-EE38-4602-9A6C-D39321080480}" type="slidenum">
              <a:rPr lang="en-US" smtClean="0"/>
              <a:t>6</a:t>
            </a:fld>
            <a:endParaRPr lang="en-US"/>
          </a:p>
        </p:txBody>
      </p:sp>
    </p:spTree>
    <p:extLst>
      <p:ext uri="{BB962C8B-B14F-4D97-AF65-F5344CB8AC3E}">
        <p14:creationId xmlns:p14="http://schemas.microsoft.com/office/powerpoint/2010/main" val="1076427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4324418-EE38-4602-9A6C-D39321080480}" type="slidenum">
              <a:rPr lang="en-US" smtClean="0"/>
              <a:t>7</a:t>
            </a:fld>
            <a:endParaRPr lang="en-US"/>
          </a:p>
        </p:txBody>
      </p:sp>
    </p:spTree>
    <p:extLst>
      <p:ext uri="{BB962C8B-B14F-4D97-AF65-F5344CB8AC3E}">
        <p14:creationId xmlns:p14="http://schemas.microsoft.com/office/powerpoint/2010/main" val="120757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Fresh pursuit guidelines include the use of vehicle ramming, pursuit intervention technique maneuvers, and tire deflation devices.</a:t>
            </a:r>
          </a:p>
          <a:p>
            <a:endParaRPr lang="en-US" dirty="0"/>
          </a:p>
          <a:p>
            <a:r>
              <a:rPr lang="en-US" dirty="0"/>
              <a:t>Approval of these procedures was moved from the Office of Security to DOE Line Management.  Having the approval at the Office of Security level was a legacy requirements from the days of a centralized security office that oversaw all security activities within the Department, regardless of Program Office alignment.</a:t>
            </a:r>
          </a:p>
          <a:p>
            <a:endParaRPr lang="en-US" dirty="0"/>
          </a:p>
          <a:p>
            <a:r>
              <a:rPr lang="en-US" dirty="0"/>
              <a:t>The IPT thought having the Tactical Doctrine language in the PF order made more sense because it is so PF centric.</a:t>
            </a:r>
          </a:p>
        </p:txBody>
      </p:sp>
      <p:sp>
        <p:nvSpPr>
          <p:cNvPr id="4" name="Slide Number Placeholder 3"/>
          <p:cNvSpPr>
            <a:spLocks noGrp="1"/>
          </p:cNvSpPr>
          <p:nvPr>
            <p:ph type="sldNum" sz="quarter" idx="5"/>
          </p:nvPr>
        </p:nvSpPr>
        <p:spPr/>
        <p:txBody>
          <a:bodyPr/>
          <a:lstStyle/>
          <a:p>
            <a:fld id="{04324418-EE38-4602-9A6C-D39321080480}" type="slidenum">
              <a:rPr lang="en-US" smtClean="0"/>
              <a:t>8</a:t>
            </a:fld>
            <a:endParaRPr lang="en-US"/>
          </a:p>
        </p:txBody>
      </p:sp>
    </p:spTree>
    <p:extLst>
      <p:ext uri="{BB962C8B-B14F-4D97-AF65-F5344CB8AC3E}">
        <p14:creationId xmlns:p14="http://schemas.microsoft.com/office/powerpoint/2010/main" val="1653118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Pre-incident Preparations:</a:t>
            </a:r>
          </a:p>
          <a:p>
            <a:pPr marL="342900" indent="-171450">
              <a:buFont typeface="Arial" panose="020B0604020202020204" pitchFamily="34" charset="0"/>
              <a:buChar char="•"/>
            </a:pPr>
            <a:r>
              <a:rPr lang="en-US" dirty="0"/>
              <a:t>Investigatory jurisdiction</a:t>
            </a:r>
          </a:p>
          <a:p>
            <a:pPr marL="342900" indent="-171450">
              <a:buFont typeface="Arial" panose="020B0604020202020204" pitchFamily="34" charset="0"/>
              <a:buChar char="•"/>
            </a:pPr>
            <a:r>
              <a:rPr lang="en-US" dirty="0"/>
              <a:t>Crime scene responsibilities</a:t>
            </a:r>
          </a:p>
          <a:p>
            <a:pPr marL="342900" indent="-171450">
              <a:buFont typeface="Arial" panose="020B0604020202020204" pitchFamily="34" charset="0"/>
              <a:buChar char="•"/>
            </a:pPr>
            <a:r>
              <a:rPr lang="en-US" dirty="0"/>
              <a:t>Appointment of OIS response team members</a:t>
            </a:r>
          </a:p>
          <a:p>
            <a:pPr marL="342900" indent="-171450">
              <a:buFont typeface="Arial" panose="020B0604020202020204" pitchFamily="34" charset="0"/>
              <a:buChar char="•"/>
            </a:pPr>
            <a:r>
              <a:rPr lang="en-US" dirty="0"/>
              <a:t>Protocols for addressing the media</a:t>
            </a:r>
          </a:p>
          <a:p>
            <a:r>
              <a:rPr lang="en-US" dirty="0"/>
              <a:t>Incident Scene Procedures:</a:t>
            </a:r>
          </a:p>
          <a:p>
            <a:pPr marL="342900" indent="-171450">
              <a:buFont typeface="Arial" panose="020B0604020202020204" pitchFamily="34" charset="0"/>
              <a:buChar char="•"/>
            </a:pPr>
            <a:r>
              <a:rPr lang="en-US" dirty="0"/>
              <a:t>Officer involved responsibilities and legal rights/protections</a:t>
            </a:r>
          </a:p>
          <a:p>
            <a:pPr marL="342900" indent="-171450">
              <a:buFont typeface="Arial" panose="020B0604020202020204" pitchFamily="34" charset="0"/>
              <a:buChar char="•"/>
            </a:pPr>
            <a:r>
              <a:rPr lang="en-US" dirty="0"/>
              <a:t>Preservation of evidence</a:t>
            </a:r>
          </a:p>
          <a:p>
            <a:pPr marL="342900" indent="-171450">
              <a:buFont typeface="Arial" panose="020B0604020202020204" pitchFamily="34" charset="0"/>
              <a:buChar char="•"/>
            </a:pPr>
            <a:r>
              <a:rPr lang="en-US" dirty="0"/>
              <a:t>Incident Command responsibilities</a:t>
            </a:r>
          </a:p>
          <a:p>
            <a:pPr marL="342900" indent="-171450">
              <a:buFont typeface="Arial" panose="020B0604020202020204" pitchFamily="34" charset="0"/>
              <a:buChar char="•"/>
            </a:pPr>
            <a:r>
              <a:rPr lang="en-US" dirty="0"/>
              <a:t>Medical evaluation of all personnel directly involved in the incident</a:t>
            </a:r>
          </a:p>
          <a:p>
            <a:pPr marL="342900" indent="-171450">
              <a:buFont typeface="Arial" panose="020B0604020202020204" pitchFamily="34" charset="0"/>
              <a:buChar char="•"/>
            </a:pPr>
            <a:r>
              <a:rPr lang="en-US" dirty="0"/>
              <a:t>Provisions for officer legal consultation and representation</a:t>
            </a:r>
          </a:p>
          <a:p>
            <a:r>
              <a:rPr lang="en-US" dirty="0"/>
              <a:t>Post-Incident actions:</a:t>
            </a:r>
          </a:p>
          <a:p>
            <a:pPr marL="342900" indent="-171450">
              <a:buFont typeface="Arial" panose="020B0604020202020204" pitchFamily="34" charset="0"/>
              <a:buChar char="•"/>
            </a:pPr>
            <a:r>
              <a:rPr lang="en-US" dirty="0"/>
              <a:t>Notification of family members/significant others</a:t>
            </a:r>
          </a:p>
          <a:p>
            <a:pPr marL="342900" indent="-171450">
              <a:buFont typeface="Arial" panose="020B0604020202020204" pitchFamily="34" charset="0"/>
              <a:buChar char="•"/>
            </a:pPr>
            <a:r>
              <a:rPr lang="en-US" dirty="0"/>
              <a:t>Collections and examination of evidence, to include timelines for providing official statements</a:t>
            </a:r>
          </a:p>
          <a:p>
            <a:pPr marL="342900" indent="-171450">
              <a:buFont typeface="Arial" panose="020B0604020202020204" pitchFamily="34" charset="0"/>
              <a:buChar char="•"/>
            </a:pPr>
            <a:r>
              <a:rPr lang="en-US" dirty="0"/>
              <a:t>Officer involved mental health and wellness</a:t>
            </a:r>
          </a:p>
          <a:p>
            <a:pPr marL="342900" indent="-171450">
              <a:buFont typeface="Arial" panose="020B0604020202020204" pitchFamily="34" charset="0"/>
              <a:buChar char="•"/>
            </a:pPr>
            <a:r>
              <a:rPr lang="en-US" dirty="0"/>
              <a:t>Post incident leave policies</a:t>
            </a:r>
          </a:p>
          <a:p>
            <a:pPr marL="342900" indent="-171450">
              <a:buFont typeface="Arial" panose="020B0604020202020204" pitchFamily="34" charset="0"/>
              <a:buChar char="•"/>
            </a:pPr>
            <a:r>
              <a:rPr lang="en-US" dirty="0"/>
              <a:t>For cause testing, as specified in 10 CFR Part 707</a:t>
            </a:r>
          </a:p>
          <a:p>
            <a:pPr marL="342900" indent="-171450">
              <a:buFont typeface="Arial" panose="020B0604020202020204" pitchFamily="34" charset="0"/>
              <a:buChar char="•"/>
            </a:pPr>
            <a:r>
              <a:rPr lang="en-US" dirty="0"/>
              <a:t>Provisions for ongoing SPO legal consultation and representation</a:t>
            </a:r>
          </a:p>
        </p:txBody>
      </p:sp>
      <p:sp>
        <p:nvSpPr>
          <p:cNvPr id="4" name="Slide Number Placeholder 3"/>
          <p:cNvSpPr>
            <a:spLocks noGrp="1"/>
          </p:cNvSpPr>
          <p:nvPr>
            <p:ph type="sldNum" sz="quarter" idx="5"/>
          </p:nvPr>
        </p:nvSpPr>
        <p:spPr/>
        <p:txBody>
          <a:bodyPr/>
          <a:lstStyle/>
          <a:p>
            <a:fld id="{04324418-EE38-4602-9A6C-D39321080480}" type="slidenum">
              <a:rPr lang="en-US" smtClean="0"/>
              <a:t>9</a:t>
            </a:fld>
            <a:endParaRPr lang="en-US"/>
          </a:p>
        </p:txBody>
      </p:sp>
    </p:spTree>
    <p:extLst>
      <p:ext uri="{BB962C8B-B14F-4D97-AF65-F5344CB8AC3E}">
        <p14:creationId xmlns:p14="http://schemas.microsoft.com/office/powerpoint/2010/main" val="38430818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0" y="2130425"/>
            <a:ext cx="8382000" cy="1470025"/>
          </a:xfrm>
        </p:spPr>
        <p:txBody>
          <a:bodyPr/>
          <a:lstStyle>
            <a:lvl1pPr>
              <a:defRPr/>
            </a:lvl1pPr>
          </a:lstStyle>
          <a:p>
            <a:r>
              <a:rPr lang="en-US" dirty="0"/>
              <a:t>Title</a:t>
            </a:r>
          </a:p>
        </p:txBody>
      </p:sp>
      <p:sp>
        <p:nvSpPr>
          <p:cNvPr id="3" name="Subtitle 2"/>
          <p:cNvSpPr>
            <a:spLocks noGrp="1"/>
          </p:cNvSpPr>
          <p:nvPr>
            <p:ph type="subTitle" idx="1" hasCustomPrompt="1"/>
          </p:nvPr>
        </p:nvSpPr>
        <p:spPr>
          <a:xfrm>
            <a:off x="6421755" y="4267200"/>
            <a:ext cx="2297430" cy="1143000"/>
          </a:xfrm>
        </p:spPr>
        <p:txBody>
          <a:bodyPr>
            <a:normAutofit/>
          </a:bodyPr>
          <a:lstStyle>
            <a:lvl1pPr marL="0" indent="0" algn="l">
              <a:buNone/>
              <a:defRPr sz="1800" baseline="0">
                <a:solidFill>
                  <a:schemeClr val="tx1">
                    <a:tint val="75000"/>
                  </a:schemeClr>
                </a:solidFill>
                <a:latin typeface="Franklin Gothic Medium" panose="020B06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p>
          <a:p>
            <a:r>
              <a:rPr lang="en-US" dirty="0"/>
              <a:t>Title </a:t>
            </a:r>
          </a:p>
          <a:p>
            <a:r>
              <a:rPr lang="en-US" dirty="0"/>
              <a:t>Date</a:t>
            </a:r>
          </a:p>
        </p:txBody>
      </p:sp>
      <p:sp>
        <p:nvSpPr>
          <p:cNvPr id="8" name="Rectangle 4"/>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10" name="Picture 47" descr="DOE Color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2450" y="407988"/>
            <a:ext cx="120967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kenney\AppData\Local\Microsoft\Windows\Temporary Internet Files\Content.Outlook\VSWERTPF\EHSS Logo new3 updated.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477000" y="5581227"/>
            <a:ext cx="2186940" cy="971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514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52601" y="552238"/>
            <a:ext cx="6991350" cy="655638"/>
          </a:xfrm>
        </p:spPr>
        <p:txBody>
          <a:bodyPr/>
          <a:lstStyle>
            <a:lvl1pPr>
              <a:defRPr>
                <a:solidFill>
                  <a:srgbClr val="002060"/>
                </a:solidFill>
              </a:defRPr>
            </a:lvl1pPr>
          </a:lstStyle>
          <a:p>
            <a:r>
              <a:rPr lang="en-US" dirty="0"/>
              <a:t>Title</a:t>
            </a:r>
          </a:p>
        </p:txBody>
      </p:sp>
      <p:sp>
        <p:nvSpPr>
          <p:cNvPr id="3" name="Content Placeholder 2"/>
          <p:cNvSpPr>
            <a:spLocks noGrp="1"/>
          </p:cNvSpPr>
          <p:nvPr>
            <p:ph idx="1"/>
          </p:nvPr>
        </p:nvSpPr>
        <p:spPr>
          <a:xfrm>
            <a:off x="609600" y="2057401"/>
            <a:ext cx="7924800" cy="2895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552450" y="6264275"/>
            <a:ext cx="1428750" cy="365125"/>
          </a:xfrm>
        </p:spPr>
        <p:txBody>
          <a:bodyPr/>
          <a:lstStyle/>
          <a:p>
            <a:fld id="{8A870E82-CC16-47AE-89E0-C196F3D715CD}" type="datetimeFigureOut">
              <a:rPr lang="en-US" smtClean="0"/>
              <a:t>4/19/2022</a:t>
            </a:fld>
            <a:endParaRPr lang="en-US"/>
          </a:p>
        </p:txBody>
      </p:sp>
      <p:sp>
        <p:nvSpPr>
          <p:cNvPr id="6" name="Slide Number Placeholder 5"/>
          <p:cNvSpPr>
            <a:spLocks noGrp="1"/>
          </p:cNvSpPr>
          <p:nvPr>
            <p:ph type="sldNum" sz="quarter" idx="12"/>
          </p:nvPr>
        </p:nvSpPr>
        <p:spPr>
          <a:xfrm>
            <a:off x="7729538" y="6249987"/>
            <a:ext cx="957262" cy="365125"/>
          </a:xfrm>
        </p:spPr>
        <p:txBody>
          <a:bodyPr/>
          <a:lstStyle/>
          <a:p>
            <a:fld id="{421D647E-58E0-4ADB-9FE9-6A9683F2C6B9}" type="slidenum">
              <a:rPr lang="en-US" smtClean="0"/>
              <a:t>‹#›</a:t>
            </a:fld>
            <a:endParaRPr lang="en-US"/>
          </a:p>
        </p:txBody>
      </p:sp>
      <p:sp>
        <p:nvSpPr>
          <p:cNvPr id="7" name="Rectangle 4"/>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8" name="Picture 47" descr="DOE Color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304800"/>
            <a:ext cx="120967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userDrawn="1"/>
        </p:nvSpPr>
        <p:spPr>
          <a:xfrm>
            <a:off x="2057400" y="6260068"/>
            <a:ext cx="5562600" cy="369332"/>
          </a:xfrm>
          <a:prstGeom prst="rect">
            <a:avLst/>
          </a:prstGeom>
          <a:noFill/>
        </p:spPr>
        <p:txBody>
          <a:bodyPr wrap="square" rtlCol="0">
            <a:spAutoFit/>
          </a:bodyPr>
          <a:lstStyle/>
          <a:p>
            <a:pPr algn="ctr"/>
            <a:r>
              <a:rPr lang="en-US" dirty="0">
                <a:latin typeface="Franklin Gothic Medium" panose="020B0603020102020204" pitchFamily="34" charset="0"/>
              </a:rPr>
              <a:t>Office of Environment,</a:t>
            </a:r>
            <a:r>
              <a:rPr lang="en-US" baseline="0" dirty="0">
                <a:latin typeface="Franklin Gothic Medium" panose="020B0603020102020204" pitchFamily="34" charset="0"/>
              </a:rPr>
              <a:t> Health, Safety and Security</a:t>
            </a:r>
            <a:endParaRPr lang="en-US" dirty="0">
              <a:latin typeface="Franklin Gothic Medium" panose="020B0603020102020204" pitchFamily="34" charset="0"/>
            </a:endParaRPr>
          </a:p>
        </p:txBody>
      </p:sp>
    </p:spTree>
    <p:extLst>
      <p:ext uri="{BB962C8B-B14F-4D97-AF65-F5344CB8AC3E}">
        <p14:creationId xmlns:p14="http://schemas.microsoft.com/office/powerpoint/2010/main" val="3607487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70E82-CC16-47AE-89E0-C196F3D715CD}" type="datetimeFigureOut">
              <a:rPr lang="en-US" smtClean="0"/>
              <a:t>4/19/2022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D647E-58E0-4ADB-9FE9-6A9683F2C6B9}" type="slidenum">
              <a:rPr lang="en-US" smtClean="0"/>
              <a:t>‹#›</a:t>
            </a:fld>
            <a:endParaRPr lang="en-US"/>
          </a:p>
        </p:txBody>
      </p:sp>
    </p:spTree>
    <p:extLst>
      <p:ext uri="{BB962C8B-B14F-4D97-AF65-F5344CB8AC3E}">
        <p14:creationId xmlns:p14="http://schemas.microsoft.com/office/powerpoint/2010/main" val="14174275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Richard.Faiver@Hq.DOE.Gov" TargetMode="External"/><Relationship Id="rId2" Type="http://schemas.openxmlformats.org/officeDocument/2006/relationships/hyperlink" Target="mailto:Kevin.Webber@Hq.DOE.Gov" TargetMode="External"/><Relationship Id="rId1" Type="http://schemas.openxmlformats.org/officeDocument/2006/relationships/slideLayout" Target="../slideLayouts/slideLayout2.xml"/><Relationship Id="rId4" Type="http://schemas.openxmlformats.org/officeDocument/2006/relationships/hyperlink" Target="mailto:Todd.Jones@Hq.DOE.Gov"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DOE O 473.2A</a:t>
            </a:r>
            <a:br>
              <a:rPr lang="en-US" dirty="0"/>
            </a:br>
            <a:r>
              <a:rPr lang="en-US" dirty="0"/>
              <a:t>Protective Force Operations</a:t>
            </a:r>
          </a:p>
        </p:txBody>
      </p:sp>
      <p:sp>
        <p:nvSpPr>
          <p:cNvPr id="3" name="Subtitle 2"/>
          <p:cNvSpPr>
            <a:spLocks noGrp="1"/>
          </p:cNvSpPr>
          <p:nvPr>
            <p:ph type="subTitle" idx="1"/>
          </p:nvPr>
        </p:nvSpPr>
        <p:spPr>
          <a:xfrm>
            <a:off x="6096000" y="4114800"/>
            <a:ext cx="2514600" cy="1143000"/>
          </a:xfrm>
        </p:spPr>
        <p:txBody>
          <a:bodyPr>
            <a:normAutofit/>
          </a:bodyPr>
          <a:lstStyle/>
          <a:p>
            <a:r>
              <a:rPr lang="en-US" dirty="0"/>
              <a:t>Mark Hojnacke</a:t>
            </a:r>
          </a:p>
          <a:p>
            <a:r>
              <a:rPr lang="en-US" dirty="0"/>
              <a:t>Office of Security Policy</a:t>
            </a:r>
          </a:p>
        </p:txBody>
      </p:sp>
    </p:spTree>
    <p:extLst>
      <p:ext uri="{BB962C8B-B14F-4D97-AF65-F5344CB8AC3E}">
        <p14:creationId xmlns:p14="http://schemas.microsoft.com/office/powerpoint/2010/main" val="502780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8B78C-E5C5-40B9-9431-837070D3A644}"/>
              </a:ext>
            </a:extLst>
          </p:cNvPr>
          <p:cNvSpPr>
            <a:spLocks noGrp="1"/>
          </p:cNvSpPr>
          <p:nvPr>
            <p:ph type="title"/>
          </p:nvPr>
        </p:nvSpPr>
        <p:spPr/>
        <p:txBody>
          <a:bodyPr>
            <a:normAutofit fontScale="90000"/>
          </a:bodyPr>
          <a:lstStyle/>
          <a:p>
            <a:r>
              <a:rPr lang="en-US" dirty="0"/>
              <a:t>Explosive Breaching Programs</a:t>
            </a:r>
          </a:p>
        </p:txBody>
      </p:sp>
      <p:sp>
        <p:nvSpPr>
          <p:cNvPr id="3" name="Content Placeholder 2">
            <a:extLst>
              <a:ext uri="{FF2B5EF4-FFF2-40B4-BE49-F238E27FC236}">
                <a16:creationId xmlns:a16="http://schemas.microsoft.com/office/drawing/2014/main" id="{B4322E1D-8FB7-4A06-877C-97B4A4D29FBF}"/>
              </a:ext>
            </a:extLst>
          </p:cNvPr>
          <p:cNvSpPr>
            <a:spLocks noGrp="1"/>
          </p:cNvSpPr>
          <p:nvPr>
            <p:ph idx="1"/>
          </p:nvPr>
        </p:nvSpPr>
        <p:spPr>
          <a:xfrm>
            <a:off x="609600" y="2057400"/>
            <a:ext cx="7924800" cy="4114799"/>
          </a:xfrm>
        </p:spPr>
        <p:txBody>
          <a:bodyPr>
            <a:normAutofit/>
          </a:bodyPr>
          <a:lstStyle/>
          <a:p>
            <a:r>
              <a:rPr lang="en-US" dirty="0"/>
              <a:t>Approved by DOE Line Management</a:t>
            </a:r>
          </a:p>
          <a:p>
            <a:pPr lvl="1"/>
            <a:r>
              <a:rPr lang="en-US" dirty="0"/>
              <a:t>Breachers must be certified by a Nationally-recognized entity approved by the Program Secretarial Office</a:t>
            </a:r>
          </a:p>
          <a:p>
            <a:pPr lvl="1"/>
            <a:r>
              <a:rPr lang="en-US" dirty="0"/>
              <a:t>Breachers must maintain their certification in accordance with the original certifying entity’s requirements</a:t>
            </a:r>
          </a:p>
        </p:txBody>
      </p:sp>
    </p:spTree>
    <p:extLst>
      <p:ext uri="{BB962C8B-B14F-4D97-AF65-F5344CB8AC3E}">
        <p14:creationId xmlns:p14="http://schemas.microsoft.com/office/powerpoint/2010/main" val="2633687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63123-C719-4E7B-9B0D-8357EEDE4882}"/>
              </a:ext>
            </a:extLst>
          </p:cNvPr>
          <p:cNvSpPr>
            <a:spLocks noGrp="1"/>
          </p:cNvSpPr>
          <p:nvPr>
            <p:ph type="title"/>
          </p:nvPr>
        </p:nvSpPr>
        <p:spPr/>
        <p:txBody>
          <a:bodyPr>
            <a:normAutofit fontScale="90000"/>
          </a:bodyPr>
          <a:lstStyle/>
          <a:p>
            <a:r>
              <a:rPr lang="en-US" dirty="0"/>
              <a:t>PF Contingency Plan</a:t>
            </a:r>
          </a:p>
        </p:txBody>
      </p:sp>
      <p:sp>
        <p:nvSpPr>
          <p:cNvPr id="3" name="Content Placeholder 2">
            <a:extLst>
              <a:ext uri="{FF2B5EF4-FFF2-40B4-BE49-F238E27FC236}">
                <a16:creationId xmlns:a16="http://schemas.microsoft.com/office/drawing/2014/main" id="{A00E79B6-F507-45A1-81B7-F2C5A62C2B21}"/>
              </a:ext>
            </a:extLst>
          </p:cNvPr>
          <p:cNvSpPr>
            <a:spLocks noGrp="1"/>
          </p:cNvSpPr>
          <p:nvPr>
            <p:ph idx="1"/>
          </p:nvPr>
        </p:nvSpPr>
        <p:spPr/>
        <p:txBody>
          <a:bodyPr/>
          <a:lstStyle/>
          <a:p>
            <a:r>
              <a:rPr lang="en-US" dirty="0"/>
              <a:t>Sites must have an approved work stoppage contingency in place, no less than six months prior to the end of the collective bargaining agreement</a:t>
            </a:r>
          </a:p>
        </p:txBody>
      </p:sp>
    </p:spTree>
    <p:extLst>
      <p:ext uri="{BB962C8B-B14F-4D97-AF65-F5344CB8AC3E}">
        <p14:creationId xmlns:p14="http://schemas.microsoft.com/office/powerpoint/2010/main" val="4022842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7395C-CAEE-4CD0-8A8F-0A3AC8D864AC}"/>
              </a:ext>
            </a:extLst>
          </p:cNvPr>
          <p:cNvSpPr>
            <a:spLocks noGrp="1"/>
          </p:cNvSpPr>
          <p:nvPr>
            <p:ph type="title"/>
          </p:nvPr>
        </p:nvSpPr>
        <p:spPr/>
        <p:txBody>
          <a:bodyPr>
            <a:normAutofit fontScale="90000"/>
          </a:bodyPr>
          <a:lstStyle/>
          <a:p>
            <a:r>
              <a:rPr lang="en-US" dirty="0"/>
              <a:t>PF Training</a:t>
            </a:r>
          </a:p>
        </p:txBody>
      </p:sp>
      <p:sp>
        <p:nvSpPr>
          <p:cNvPr id="3" name="Content Placeholder 2">
            <a:extLst>
              <a:ext uri="{FF2B5EF4-FFF2-40B4-BE49-F238E27FC236}">
                <a16:creationId xmlns:a16="http://schemas.microsoft.com/office/drawing/2014/main" id="{E89D0091-D230-4D84-A3AC-BAE0693128CD}"/>
              </a:ext>
            </a:extLst>
          </p:cNvPr>
          <p:cNvSpPr>
            <a:spLocks noGrp="1"/>
          </p:cNvSpPr>
          <p:nvPr>
            <p:ph idx="1"/>
          </p:nvPr>
        </p:nvSpPr>
        <p:spPr>
          <a:xfrm>
            <a:off x="609600" y="2057400"/>
            <a:ext cx="7924800" cy="3809999"/>
          </a:xfrm>
        </p:spPr>
        <p:txBody>
          <a:bodyPr>
            <a:normAutofit lnSpcReduction="10000"/>
          </a:bodyPr>
          <a:lstStyle/>
          <a:p>
            <a:r>
              <a:rPr lang="en-US" dirty="0"/>
              <a:t>TRF-100 replaces Basic Security Police Officer Training</a:t>
            </a:r>
          </a:p>
          <a:p>
            <a:endParaRPr lang="en-US" dirty="0"/>
          </a:p>
          <a:p>
            <a:r>
              <a:rPr lang="en-US" dirty="0"/>
              <a:t>Remedial Training Requirements</a:t>
            </a:r>
          </a:p>
          <a:p>
            <a:pPr lvl="1"/>
            <a:r>
              <a:rPr lang="en-US" dirty="0"/>
              <a:t>Three-time failures</a:t>
            </a:r>
          </a:p>
          <a:p>
            <a:endParaRPr lang="en-US" dirty="0"/>
          </a:p>
          <a:p>
            <a:r>
              <a:rPr lang="en-US" dirty="0"/>
              <a:t>Returning PF Officer Training Requirements</a:t>
            </a:r>
          </a:p>
        </p:txBody>
      </p:sp>
    </p:spTree>
    <p:extLst>
      <p:ext uri="{BB962C8B-B14F-4D97-AF65-F5344CB8AC3E}">
        <p14:creationId xmlns:p14="http://schemas.microsoft.com/office/powerpoint/2010/main" val="3720024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282CD-CAC9-4851-BDCB-B616C768F313}"/>
              </a:ext>
            </a:extLst>
          </p:cNvPr>
          <p:cNvSpPr>
            <a:spLocks noGrp="1"/>
          </p:cNvSpPr>
          <p:nvPr>
            <p:ph type="title"/>
          </p:nvPr>
        </p:nvSpPr>
        <p:spPr/>
        <p:txBody>
          <a:bodyPr>
            <a:normAutofit fontScale="90000"/>
          </a:bodyPr>
          <a:lstStyle/>
          <a:p>
            <a:r>
              <a:rPr lang="en-US" dirty="0"/>
              <a:t>PF Training Instructors</a:t>
            </a:r>
          </a:p>
        </p:txBody>
      </p:sp>
      <p:sp>
        <p:nvSpPr>
          <p:cNvPr id="3" name="Content Placeholder 2">
            <a:extLst>
              <a:ext uri="{FF2B5EF4-FFF2-40B4-BE49-F238E27FC236}">
                <a16:creationId xmlns:a16="http://schemas.microsoft.com/office/drawing/2014/main" id="{EFF94CA8-B492-425C-BD52-E92D0A815667}"/>
              </a:ext>
            </a:extLst>
          </p:cNvPr>
          <p:cNvSpPr>
            <a:spLocks noGrp="1"/>
          </p:cNvSpPr>
          <p:nvPr>
            <p:ph idx="1"/>
          </p:nvPr>
        </p:nvSpPr>
        <p:spPr>
          <a:xfrm>
            <a:off x="609600" y="2057400"/>
            <a:ext cx="7924800" cy="4190999"/>
          </a:xfrm>
        </p:spPr>
        <p:txBody>
          <a:bodyPr>
            <a:normAutofit/>
          </a:bodyPr>
          <a:lstStyle/>
          <a:p>
            <a:r>
              <a:rPr lang="en-US" dirty="0"/>
              <a:t>Clarification on Firearms and Intermediate Force recertification timelines</a:t>
            </a:r>
          </a:p>
          <a:p>
            <a:pPr lvl="1"/>
            <a:r>
              <a:rPr lang="en-US" dirty="0"/>
              <a:t>Certification is good for 36 months</a:t>
            </a:r>
          </a:p>
          <a:p>
            <a:pPr lvl="1"/>
            <a:r>
              <a:rPr lang="en-US" dirty="0"/>
              <a:t>If not certified after 36 months, cannot perform those instructor duties</a:t>
            </a:r>
          </a:p>
          <a:p>
            <a:pPr lvl="1"/>
            <a:r>
              <a:rPr lang="en-US" dirty="0"/>
              <a:t>If not certified within 48 months, certification is lost and must attend the initial certification course</a:t>
            </a:r>
          </a:p>
        </p:txBody>
      </p:sp>
    </p:spTree>
    <p:extLst>
      <p:ext uri="{BB962C8B-B14F-4D97-AF65-F5344CB8AC3E}">
        <p14:creationId xmlns:p14="http://schemas.microsoft.com/office/powerpoint/2010/main" val="3552170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8D400-23F5-4EDC-B11F-F09A1710DB26}"/>
              </a:ext>
            </a:extLst>
          </p:cNvPr>
          <p:cNvSpPr>
            <a:spLocks noGrp="1"/>
          </p:cNvSpPr>
          <p:nvPr>
            <p:ph type="title"/>
          </p:nvPr>
        </p:nvSpPr>
        <p:spPr/>
        <p:txBody>
          <a:bodyPr>
            <a:normAutofit fontScale="90000"/>
          </a:bodyPr>
          <a:lstStyle/>
          <a:p>
            <a:r>
              <a:rPr lang="en-US" dirty="0"/>
              <a:t>Firearms Training, Qualification and Operations</a:t>
            </a:r>
          </a:p>
        </p:txBody>
      </p:sp>
      <p:sp>
        <p:nvSpPr>
          <p:cNvPr id="3" name="Content Placeholder 2">
            <a:extLst>
              <a:ext uri="{FF2B5EF4-FFF2-40B4-BE49-F238E27FC236}">
                <a16:creationId xmlns:a16="http://schemas.microsoft.com/office/drawing/2014/main" id="{E312F75C-6786-4904-8D73-F332F664E548}"/>
              </a:ext>
            </a:extLst>
          </p:cNvPr>
          <p:cNvSpPr>
            <a:spLocks noGrp="1"/>
          </p:cNvSpPr>
          <p:nvPr>
            <p:ph idx="1"/>
          </p:nvPr>
        </p:nvSpPr>
        <p:spPr>
          <a:xfrm>
            <a:off x="609600" y="2057400"/>
            <a:ext cx="7924800" cy="4248361"/>
          </a:xfrm>
        </p:spPr>
        <p:txBody>
          <a:bodyPr>
            <a:normAutofit fontScale="85000" lnSpcReduction="10000"/>
          </a:bodyPr>
          <a:lstStyle/>
          <a:p>
            <a:r>
              <a:rPr lang="en-US" dirty="0"/>
              <a:t>If supplemental sighting systems are used:</a:t>
            </a:r>
          </a:p>
          <a:p>
            <a:pPr lvl="1"/>
            <a:r>
              <a:rPr lang="en-US" dirty="0"/>
              <a:t>SPOs must be trained on sighting systems</a:t>
            </a:r>
          </a:p>
          <a:p>
            <a:pPr lvl="1"/>
            <a:r>
              <a:rPr lang="en-US" dirty="0"/>
              <a:t>One of the sighting systems must be designated as the primary sighting system</a:t>
            </a:r>
          </a:p>
          <a:p>
            <a:pPr lvl="1"/>
            <a:r>
              <a:rPr lang="en-US" dirty="0"/>
              <a:t>SPOs must qualify with the primary sighting system </a:t>
            </a:r>
          </a:p>
          <a:p>
            <a:r>
              <a:rPr lang="en-US" dirty="0"/>
              <a:t>Personnel handling firearms, ammunition, pyrotechnics, and explosives must be fit for duty</a:t>
            </a:r>
          </a:p>
          <a:p>
            <a:r>
              <a:rPr lang="en-US" dirty="0"/>
              <a:t>Loans of firearms and munitions to other organizations must be documented and approved by the ODFSA</a:t>
            </a:r>
          </a:p>
          <a:p>
            <a:endParaRPr lang="en-US" dirty="0"/>
          </a:p>
          <a:p>
            <a:pPr marL="0" indent="0">
              <a:buNone/>
            </a:pPr>
            <a:endParaRPr lang="en-US" dirty="0"/>
          </a:p>
        </p:txBody>
      </p:sp>
    </p:spTree>
    <p:extLst>
      <p:ext uri="{BB962C8B-B14F-4D97-AF65-F5344CB8AC3E}">
        <p14:creationId xmlns:p14="http://schemas.microsoft.com/office/powerpoint/2010/main" val="1837121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F1EB1-151D-40D1-BB58-C5F1D4A3D8F0}"/>
              </a:ext>
            </a:extLst>
          </p:cNvPr>
          <p:cNvSpPr>
            <a:spLocks noGrp="1"/>
          </p:cNvSpPr>
          <p:nvPr>
            <p:ph type="title"/>
          </p:nvPr>
        </p:nvSpPr>
        <p:spPr/>
        <p:txBody>
          <a:bodyPr>
            <a:normAutofit fontScale="90000"/>
          </a:bodyPr>
          <a:lstStyle/>
          <a:p>
            <a:r>
              <a:rPr lang="en-US" dirty="0"/>
              <a:t>Body Armor/Protective Masks</a:t>
            </a:r>
          </a:p>
        </p:txBody>
      </p:sp>
      <p:sp>
        <p:nvSpPr>
          <p:cNvPr id="3" name="Content Placeholder 2">
            <a:extLst>
              <a:ext uri="{FF2B5EF4-FFF2-40B4-BE49-F238E27FC236}">
                <a16:creationId xmlns:a16="http://schemas.microsoft.com/office/drawing/2014/main" id="{70643F59-F77E-429D-88EE-52B83B3D831D}"/>
              </a:ext>
            </a:extLst>
          </p:cNvPr>
          <p:cNvSpPr>
            <a:spLocks noGrp="1"/>
          </p:cNvSpPr>
          <p:nvPr>
            <p:ph idx="1"/>
          </p:nvPr>
        </p:nvSpPr>
        <p:spPr>
          <a:xfrm>
            <a:off x="609600" y="1752600"/>
            <a:ext cx="7924800" cy="4495800"/>
          </a:xfrm>
        </p:spPr>
        <p:txBody>
          <a:bodyPr>
            <a:normAutofit fontScale="92500" lnSpcReduction="10000"/>
          </a:bodyPr>
          <a:lstStyle/>
          <a:p>
            <a:r>
              <a:rPr lang="en-US" dirty="0"/>
              <a:t>Body armor requirements changed from Type IIIA to Type III</a:t>
            </a:r>
          </a:p>
          <a:p>
            <a:r>
              <a:rPr lang="en-US" dirty="0"/>
              <a:t>Protective Masks</a:t>
            </a:r>
          </a:p>
          <a:p>
            <a:pPr lvl="1"/>
            <a:r>
              <a:rPr lang="en-US" dirty="0"/>
              <a:t>Required for sites with PL-1 – PL-4 assets</a:t>
            </a:r>
          </a:p>
          <a:p>
            <a:pPr lvl="1"/>
            <a:r>
              <a:rPr lang="en-US" dirty="0"/>
              <a:t>Optional for sites with PL-5 – PL-7 assets</a:t>
            </a:r>
          </a:p>
          <a:p>
            <a:pPr lvl="2"/>
            <a:r>
              <a:rPr lang="en-US" dirty="0"/>
              <a:t>Based on a site analysis of onsite chemical biological, or radiological assets</a:t>
            </a:r>
          </a:p>
          <a:p>
            <a:pPr lvl="2"/>
            <a:r>
              <a:rPr lang="en-US" dirty="0"/>
              <a:t>Sites operating environment</a:t>
            </a:r>
          </a:p>
          <a:p>
            <a:pPr lvl="2"/>
            <a:r>
              <a:rPr lang="en-US" dirty="0"/>
              <a:t>CPF response actions</a:t>
            </a:r>
          </a:p>
          <a:p>
            <a:pPr lvl="2"/>
            <a:r>
              <a:rPr lang="en-US" dirty="0"/>
              <a:t>In consultation with the site’s Respiratory Program personnel</a:t>
            </a:r>
          </a:p>
        </p:txBody>
      </p:sp>
    </p:spTree>
    <p:extLst>
      <p:ext uri="{BB962C8B-B14F-4D97-AF65-F5344CB8AC3E}">
        <p14:creationId xmlns:p14="http://schemas.microsoft.com/office/powerpoint/2010/main" val="1825261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C2464-EC97-4B5B-907C-22573D9790C4}"/>
              </a:ext>
            </a:extLst>
          </p:cNvPr>
          <p:cNvSpPr>
            <a:spLocks noGrp="1"/>
          </p:cNvSpPr>
          <p:nvPr>
            <p:ph type="title"/>
          </p:nvPr>
        </p:nvSpPr>
        <p:spPr/>
        <p:txBody>
          <a:bodyPr>
            <a:normAutofit fontScale="90000"/>
          </a:bodyPr>
          <a:lstStyle/>
          <a:p>
            <a:r>
              <a:rPr lang="en-US" dirty="0"/>
              <a:t>Performance Testing</a:t>
            </a:r>
          </a:p>
        </p:txBody>
      </p:sp>
      <p:sp>
        <p:nvSpPr>
          <p:cNvPr id="3" name="Content Placeholder 2">
            <a:extLst>
              <a:ext uri="{FF2B5EF4-FFF2-40B4-BE49-F238E27FC236}">
                <a16:creationId xmlns:a16="http://schemas.microsoft.com/office/drawing/2014/main" id="{FD1AA550-B36F-4FEE-A5E4-30F42B334BC9}"/>
              </a:ext>
            </a:extLst>
          </p:cNvPr>
          <p:cNvSpPr>
            <a:spLocks noGrp="1"/>
          </p:cNvSpPr>
          <p:nvPr>
            <p:ph idx="1"/>
          </p:nvPr>
        </p:nvSpPr>
        <p:spPr>
          <a:xfrm>
            <a:off x="609600" y="2057400"/>
            <a:ext cx="7924800" cy="4190999"/>
          </a:xfrm>
        </p:spPr>
        <p:txBody>
          <a:bodyPr/>
          <a:lstStyle/>
          <a:p>
            <a:r>
              <a:rPr lang="en-US" dirty="0"/>
              <a:t>Asset driven PT requirements</a:t>
            </a:r>
          </a:p>
          <a:p>
            <a:pPr lvl="1"/>
            <a:r>
              <a:rPr lang="en-US" dirty="0"/>
              <a:t>PL-1/PL-2 stays semiannually</a:t>
            </a:r>
          </a:p>
          <a:p>
            <a:pPr lvl="1"/>
            <a:r>
              <a:rPr lang="en-US" dirty="0"/>
              <a:t>PL-3/PL-4 becomes once a year</a:t>
            </a:r>
          </a:p>
          <a:p>
            <a:pPr lvl="1"/>
            <a:r>
              <a:rPr lang="en-US" dirty="0"/>
              <a:t>PL-5 – PL-7 stays once a year</a:t>
            </a:r>
          </a:p>
          <a:p>
            <a:r>
              <a:rPr lang="en-US" dirty="0"/>
              <a:t>ODFSA can grant an extension to account for weather/scheduling conflicts</a:t>
            </a:r>
          </a:p>
        </p:txBody>
      </p:sp>
    </p:spTree>
    <p:extLst>
      <p:ext uri="{BB962C8B-B14F-4D97-AF65-F5344CB8AC3E}">
        <p14:creationId xmlns:p14="http://schemas.microsoft.com/office/powerpoint/2010/main" val="2199355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C2464-EC97-4B5B-907C-22573D9790C4}"/>
              </a:ext>
            </a:extLst>
          </p:cNvPr>
          <p:cNvSpPr>
            <a:spLocks noGrp="1"/>
          </p:cNvSpPr>
          <p:nvPr>
            <p:ph type="title"/>
          </p:nvPr>
        </p:nvSpPr>
        <p:spPr/>
        <p:txBody>
          <a:bodyPr>
            <a:normAutofit fontScale="90000"/>
          </a:bodyPr>
          <a:lstStyle/>
          <a:p>
            <a:r>
              <a:rPr lang="en-US" dirty="0"/>
              <a:t>Ongoing PF Policy Activities</a:t>
            </a:r>
          </a:p>
        </p:txBody>
      </p:sp>
      <p:sp>
        <p:nvSpPr>
          <p:cNvPr id="3" name="Content Placeholder 2">
            <a:extLst>
              <a:ext uri="{FF2B5EF4-FFF2-40B4-BE49-F238E27FC236}">
                <a16:creationId xmlns:a16="http://schemas.microsoft.com/office/drawing/2014/main" id="{FD1AA550-B36F-4FEE-A5E4-30F42B334BC9}"/>
              </a:ext>
            </a:extLst>
          </p:cNvPr>
          <p:cNvSpPr>
            <a:spLocks noGrp="1"/>
          </p:cNvSpPr>
          <p:nvPr>
            <p:ph idx="1"/>
          </p:nvPr>
        </p:nvSpPr>
        <p:spPr>
          <a:xfrm>
            <a:off x="609600" y="2057400"/>
            <a:ext cx="7924800" cy="4190999"/>
          </a:xfrm>
        </p:spPr>
        <p:txBody>
          <a:bodyPr/>
          <a:lstStyle/>
          <a:p>
            <a:r>
              <a:rPr lang="en-US" dirty="0"/>
              <a:t>New PF Topical Lead</a:t>
            </a:r>
          </a:p>
          <a:p>
            <a:r>
              <a:rPr lang="en-US" dirty="0"/>
              <a:t>10 CFR 1046 Update</a:t>
            </a:r>
          </a:p>
          <a:p>
            <a:r>
              <a:rPr lang="en-US" dirty="0"/>
              <a:t>PF Policy Panel</a:t>
            </a:r>
          </a:p>
          <a:p>
            <a:r>
              <a:rPr lang="en-US" dirty="0"/>
              <a:t>Firearms Qualification Technical Standard</a:t>
            </a:r>
          </a:p>
        </p:txBody>
      </p:sp>
    </p:spTree>
    <p:extLst>
      <p:ext uri="{BB962C8B-B14F-4D97-AF65-F5344CB8AC3E}">
        <p14:creationId xmlns:p14="http://schemas.microsoft.com/office/powerpoint/2010/main" val="1723363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A2F3A-0808-491A-A8AE-8838D0F80258}"/>
              </a:ext>
            </a:extLst>
          </p:cNvPr>
          <p:cNvSpPr>
            <a:spLocks noGrp="1"/>
          </p:cNvSpPr>
          <p:nvPr>
            <p:ph type="title"/>
          </p:nvPr>
        </p:nvSpPr>
        <p:spPr>
          <a:xfrm>
            <a:off x="1752600" y="685800"/>
            <a:ext cx="6991350" cy="655638"/>
          </a:xfrm>
        </p:spPr>
        <p:txBody>
          <a:bodyPr>
            <a:normAutofit fontScale="90000"/>
          </a:bodyPr>
          <a:lstStyle/>
          <a:p>
            <a:r>
              <a:rPr lang="en-US" dirty="0"/>
              <a:t>EHSS-51 Protective Force</a:t>
            </a:r>
            <a:br>
              <a:rPr lang="en-US" dirty="0"/>
            </a:br>
            <a:r>
              <a:rPr lang="en-US" dirty="0"/>
              <a:t>Contacts</a:t>
            </a:r>
          </a:p>
        </p:txBody>
      </p:sp>
      <p:sp>
        <p:nvSpPr>
          <p:cNvPr id="3" name="Content Placeholder 2">
            <a:extLst>
              <a:ext uri="{FF2B5EF4-FFF2-40B4-BE49-F238E27FC236}">
                <a16:creationId xmlns:a16="http://schemas.microsoft.com/office/drawing/2014/main" id="{EEB0E6CF-2D3F-4F20-B7AC-3700B629A08D}"/>
              </a:ext>
            </a:extLst>
          </p:cNvPr>
          <p:cNvSpPr>
            <a:spLocks noGrp="1"/>
          </p:cNvSpPr>
          <p:nvPr>
            <p:ph idx="1"/>
          </p:nvPr>
        </p:nvSpPr>
        <p:spPr/>
        <p:txBody>
          <a:bodyPr>
            <a:normAutofit fontScale="77500" lnSpcReduction="20000"/>
          </a:bodyPr>
          <a:lstStyle/>
          <a:p>
            <a:pPr marL="0" indent="0">
              <a:buNone/>
            </a:pPr>
            <a:r>
              <a:rPr lang="en-US" dirty="0"/>
              <a:t>Kevin Webber, Topical Lead</a:t>
            </a:r>
          </a:p>
          <a:p>
            <a:pPr marL="400050" lvl="1" indent="0">
              <a:buNone/>
            </a:pPr>
            <a:r>
              <a:rPr lang="en-US" dirty="0" err="1">
                <a:hlinkClick r:id="rId2"/>
              </a:rPr>
              <a:t>Kevin.Webber@Hq.DOE.Gov</a:t>
            </a:r>
            <a:r>
              <a:rPr lang="en-US" dirty="0"/>
              <a:t>  301-903-4291</a:t>
            </a:r>
          </a:p>
          <a:p>
            <a:pPr marL="400050" lvl="1" indent="0">
              <a:buNone/>
            </a:pPr>
            <a:endParaRPr lang="en-US" dirty="0"/>
          </a:p>
          <a:p>
            <a:pPr marL="0" indent="0">
              <a:buNone/>
            </a:pPr>
            <a:r>
              <a:rPr lang="en-US" dirty="0"/>
              <a:t>Rick Faiver, Program Analyst</a:t>
            </a:r>
          </a:p>
          <a:p>
            <a:pPr marL="400050" lvl="1" indent="0">
              <a:buNone/>
            </a:pPr>
            <a:r>
              <a:rPr lang="en-US" dirty="0" err="1">
                <a:hlinkClick r:id="rId3"/>
              </a:rPr>
              <a:t>Richard.Faiver@Hq.DOE.Gov</a:t>
            </a:r>
            <a:r>
              <a:rPr lang="en-US" dirty="0"/>
              <a:t>  301-903-4613</a:t>
            </a:r>
          </a:p>
          <a:p>
            <a:pPr marL="400050" lvl="1" indent="0">
              <a:buNone/>
            </a:pPr>
            <a:endParaRPr lang="en-US" dirty="0"/>
          </a:p>
          <a:p>
            <a:pPr marL="0" indent="0">
              <a:buNone/>
            </a:pPr>
            <a:r>
              <a:rPr lang="en-US" dirty="0"/>
              <a:t>Todd Jones, Security Specialist Contractor</a:t>
            </a:r>
          </a:p>
          <a:p>
            <a:pPr marL="400050" lvl="1" indent="0">
              <a:buNone/>
            </a:pPr>
            <a:r>
              <a:rPr lang="en-US" dirty="0" err="1">
                <a:hlinkClick r:id="rId4"/>
              </a:rPr>
              <a:t>Todd.Jones@Hq.DOE.Gov</a:t>
            </a:r>
            <a:r>
              <a:rPr lang="en-US" dirty="0"/>
              <a:t>  301-903-0948</a:t>
            </a:r>
          </a:p>
          <a:p>
            <a:pPr marL="0" indent="0">
              <a:buNone/>
            </a:pPr>
            <a:endParaRPr lang="en-US" dirty="0"/>
          </a:p>
          <a:p>
            <a:pPr marL="400050" lvl="1" indent="0">
              <a:buNone/>
            </a:pPr>
            <a:endParaRPr lang="en-US" dirty="0"/>
          </a:p>
        </p:txBody>
      </p:sp>
    </p:spTree>
    <p:extLst>
      <p:ext uri="{BB962C8B-B14F-4D97-AF65-F5344CB8AC3E}">
        <p14:creationId xmlns:p14="http://schemas.microsoft.com/office/powerpoint/2010/main" val="2402357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13657C-535F-4EBA-82D3-8C725BE85AB2}"/>
              </a:ext>
            </a:extLst>
          </p:cNvPr>
          <p:cNvSpPr>
            <a:spLocks noGrp="1"/>
          </p:cNvSpPr>
          <p:nvPr>
            <p:ph idx="1"/>
          </p:nvPr>
        </p:nvSpPr>
        <p:spPr>
          <a:xfrm>
            <a:off x="609600" y="1828800"/>
            <a:ext cx="7924800" cy="2895600"/>
          </a:xfrm>
        </p:spPr>
        <p:txBody>
          <a:bodyPr/>
          <a:lstStyle/>
          <a:p>
            <a:endParaRPr lang="en-US" dirty="0"/>
          </a:p>
          <a:p>
            <a:endParaRPr lang="en-US" dirty="0"/>
          </a:p>
          <a:p>
            <a:pPr marL="0" indent="0" algn="ctr">
              <a:buNone/>
            </a:pPr>
            <a:r>
              <a:rPr lang="en-US" sz="5400" dirty="0"/>
              <a:t>Questions?</a:t>
            </a:r>
          </a:p>
          <a:p>
            <a:endParaRPr lang="en-US" dirty="0"/>
          </a:p>
        </p:txBody>
      </p:sp>
    </p:spTree>
    <p:extLst>
      <p:ext uri="{BB962C8B-B14F-4D97-AF65-F5344CB8AC3E}">
        <p14:creationId xmlns:p14="http://schemas.microsoft.com/office/powerpoint/2010/main" val="305376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99199-7CB2-46F7-9B65-F88D07227D37}"/>
              </a:ext>
            </a:extLst>
          </p:cNvPr>
          <p:cNvSpPr>
            <a:spLocks noGrp="1"/>
          </p:cNvSpPr>
          <p:nvPr>
            <p:ph type="title"/>
          </p:nvPr>
        </p:nvSpPr>
        <p:spPr/>
        <p:txBody>
          <a:bodyPr>
            <a:normAutofit fontScale="90000"/>
          </a:bodyPr>
          <a:lstStyle/>
          <a:p>
            <a:r>
              <a:rPr lang="en-US" dirty="0"/>
              <a:t>Briefing Topics</a:t>
            </a:r>
          </a:p>
        </p:txBody>
      </p:sp>
      <p:sp>
        <p:nvSpPr>
          <p:cNvPr id="3" name="Content Placeholder 2">
            <a:extLst>
              <a:ext uri="{FF2B5EF4-FFF2-40B4-BE49-F238E27FC236}">
                <a16:creationId xmlns:a16="http://schemas.microsoft.com/office/drawing/2014/main" id="{AA50A780-5D69-4CC2-BC27-CF08597244A1}"/>
              </a:ext>
            </a:extLst>
          </p:cNvPr>
          <p:cNvSpPr>
            <a:spLocks noGrp="1"/>
          </p:cNvSpPr>
          <p:nvPr>
            <p:ph idx="1"/>
          </p:nvPr>
        </p:nvSpPr>
        <p:spPr>
          <a:xfrm>
            <a:off x="609600" y="2057400"/>
            <a:ext cx="7924800" cy="4038599"/>
          </a:xfrm>
        </p:spPr>
        <p:txBody>
          <a:bodyPr>
            <a:normAutofit/>
          </a:bodyPr>
          <a:lstStyle/>
          <a:p>
            <a:r>
              <a:rPr lang="en-US" dirty="0"/>
              <a:t>Order Development</a:t>
            </a:r>
          </a:p>
          <a:p>
            <a:r>
              <a:rPr lang="en-US" dirty="0"/>
              <a:t>IPT Membership</a:t>
            </a:r>
          </a:p>
          <a:p>
            <a:r>
              <a:rPr lang="en-US" dirty="0"/>
              <a:t>Major Changes in Requirements</a:t>
            </a:r>
          </a:p>
          <a:p>
            <a:r>
              <a:rPr lang="en-US" dirty="0"/>
              <a:t>On-going PF Policy Activities</a:t>
            </a:r>
          </a:p>
          <a:p>
            <a:r>
              <a:rPr lang="en-US" dirty="0"/>
              <a:t>Questions</a:t>
            </a:r>
          </a:p>
        </p:txBody>
      </p:sp>
    </p:spTree>
    <p:extLst>
      <p:ext uri="{BB962C8B-B14F-4D97-AF65-F5344CB8AC3E}">
        <p14:creationId xmlns:p14="http://schemas.microsoft.com/office/powerpoint/2010/main" val="1440904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Order Development</a:t>
            </a:r>
          </a:p>
        </p:txBody>
      </p:sp>
      <p:sp>
        <p:nvSpPr>
          <p:cNvPr id="3" name="Content Placeholder 2"/>
          <p:cNvSpPr>
            <a:spLocks noGrp="1"/>
          </p:cNvSpPr>
          <p:nvPr>
            <p:ph idx="1"/>
          </p:nvPr>
        </p:nvSpPr>
        <p:spPr>
          <a:xfrm>
            <a:off x="609600" y="1676401"/>
            <a:ext cx="7924800" cy="4648199"/>
          </a:xfrm>
        </p:spPr>
        <p:txBody>
          <a:bodyPr>
            <a:normAutofit lnSpcReduction="10000"/>
          </a:bodyPr>
          <a:lstStyle/>
          <a:p>
            <a:r>
              <a:rPr lang="en-US" dirty="0"/>
              <a:t>Integrated Project Team established in accordance with DOE O 251.1D, </a:t>
            </a:r>
            <a:r>
              <a:rPr lang="en-US" i="1" dirty="0"/>
              <a:t>Departmental Directives Program</a:t>
            </a:r>
          </a:p>
          <a:p>
            <a:r>
              <a:rPr lang="en-US" dirty="0"/>
              <a:t>Consisted of Federal and Contractor Subject Matter Experts from throughout the Department</a:t>
            </a:r>
          </a:p>
          <a:p>
            <a:r>
              <a:rPr lang="en-US" dirty="0"/>
              <a:t>Kick Off Meeting held in June 2019</a:t>
            </a:r>
          </a:p>
          <a:p>
            <a:r>
              <a:rPr lang="en-US" dirty="0"/>
              <a:t>IPT met virtually every other week for over two years</a:t>
            </a:r>
          </a:p>
        </p:txBody>
      </p:sp>
    </p:spTree>
    <p:extLst>
      <p:ext uri="{BB962C8B-B14F-4D97-AF65-F5344CB8AC3E}">
        <p14:creationId xmlns:p14="http://schemas.microsoft.com/office/powerpoint/2010/main" val="1759411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Order Development </a:t>
            </a:r>
            <a:r>
              <a:rPr lang="en-US" sz="2700" dirty="0"/>
              <a:t>(continued)</a:t>
            </a:r>
          </a:p>
        </p:txBody>
      </p:sp>
      <p:sp>
        <p:nvSpPr>
          <p:cNvPr id="3" name="Content Placeholder 2"/>
          <p:cNvSpPr>
            <a:spLocks noGrp="1"/>
          </p:cNvSpPr>
          <p:nvPr>
            <p:ph idx="1"/>
          </p:nvPr>
        </p:nvSpPr>
        <p:spPr>
          <a:xfrm>
            <a:off x="609600" y="1828800"/>
            <a:ext cx="7924800" cy="4705562"/>
          </a:xfrm>
        </p:spPr>
        <p:txBody>
          <a:bodyPr>
            <a:normAutofit fontScale="92500" lnSpcReduction="10000"/>
          </a:bodyPr>
          <a:lstStyle/>
          <a:p>
            <a:r>
              <a:rPr lang="en-US" dirty="0"/>
              <a:t>The IPT received around 700 comments on the draft order</a:t>
            </a:r>
          </a:p>
          <a:p>
            <a:pPr lvl="1"/>
            <a:r>
              <a:rPr lang="en-US" dirty="0"/>
              <a:t>Comment resolution was conducted via 11 WebEx meetings and averaged 25 participants per session</a:t>
            </a:r>
          </a:p>
          <a:p>
            <a:pPr lvl="1"/>
            <a:r>
              <a:rPr lang="en-US" dirty="0"/>
              <a:t>Approximately 70% of comments were accepted; less than 20% were not accepted</a:t>
            </a:r>
          </a:p>
          <a:p>
            <a:r>
              <a:rPr lang="en-US" dirty="0"/>
              <a:t>Another 250 comments were received during the DRB review; 86% of those were accepted</a:t>
            </a:r>
          </a:p>
          <a:p>
            <a:r>
              <a:rPr lang="en-US" dirty="0"/>
              <a:t>Approved by the Deputy Secretary on August 30, 2021</a:t>
            </a:r>
          </a:p>
        </p:txBody>
      </p:sp>
    </p:spTree>
    <p:extLst>
      <p:ext uri="{BB962C8B-B14F-4D97-AF65-F5344CB8AC3E}">
        <p14:creationId xmlns:p14="http://schemas.microsoft.com/office/powerpoint/2010/main" val="93720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Order Development </a:t>
            </a:r>
            <a:r>
              <a:rPr lang="en-US" sz="2700" dirty="0"/>
              <a:t>(continued)</a:t>
            </a:r>
          </a:p>
        </p:txBody>
      </p:sp>
      <p:graphicFrame>
        <p:nvGraphicFramePr>
          <p:cNvPr id="4" name="Content Placeholder 3">
            <a:extLst>
              <a:ext uri="{FF2B5EF4-FFF2-40B4-BE49-F238E27FC236}">
                <a16:creationId xmlns:a16="http://schemas.microsoft.com/office/drawing/2014/main" id="{B66D4E4F-6003-4FCF-9187-C6F1BDBFB07A}"/>
              </a:ext>
            </a:extLst>
          </p:cNvPr>
          <p:cNvGraphicFramePr>
            <a:graphicFrameLocks noGrp="1"/>
          </p:cNvGraphicFramePr>
          <p:nvPr>
            <p:ph idx="1"/>
            <p:extLst>
              <p:ext uri="{D42A27DB-BD31-4B8C-83A1-F6EECF244321}">
                <p14:modId xmlns:p14="http://schemas.microsoft.com/office/powerpoint/2010/main" val="1473484589"/>
              </p:ext>
            </p:extLst>
          </p:nvPr>
        </p:nvGraphicFramePr>
        <p:xfrm>
          <a:off x="609600" y="1295400"/>
          <a:ext cx="7924800" cy="4973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479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C8D0-A8D8-4246-A0AE-65D5C28FA1EA}"/>
              </a:ext>
            </a:extLst>
          </p:cNvPr>
          <p:cNvSpPr>
            <a:spLocks noGrp="1"/>
          </p:cNvSpPr>
          <p:nvPr>
            <p:ph type="title"/>
          </p:nvPr>
        </p:nvSpPr>
        <p:spPr/>
        <p:txBody>
          <a:bodyPr>
            <a:normAutofit fontScale="90000"/>
          </a:bodyPr>
          <a:lstStyle/>
          <a:p>
            <a:r>
              <a:rPr lang="en-US" dirty="0"/>
              <a:t>IPT Membership</a:t>
            </a:r>
          </a:p>
        </p:txBody>
      </p:sp>
      <p:pic>
        <p:nvPicPr>
          <p:cNvPr id="20" name="Content Placeholder 19">
            <a:extLst>
              <a:ext uri="{FF2B5EF4-FFF2-40B4-BE49-F238E27FC236}">
                <a16:creationId xmlns:a16="http://schemas.microsoft.com/office/drawing/2014/main" id="{44EE9DBE-ED0D-4A3C-AAB0-E24A4EF887C5}"/>
              </a:ext>
            </a:extLst>
          </p:cNvPr>
          <p:cNvPicPr>
            <a:picLocks noGrp="1" noChangeAspect="1"/>
          </p:cNvPicPr>
          <p:nvPr>
            <p:ph idx="1"/>
          </p:nvPr>
        </p:nvPicPr>
        <p:blipFill>
          <a:blip r:embed="rId3"/>
          <a:stretch>
            <a:fillRect/>
          </a:stretch>
        </p:blipFill>
        <p:spPr>
          <a:xfrm>
            <a:off x="407126" y="2106228"/>
            <a:ext cx="8317551" cy="3761172"/>
          </a:xfrm>
        </p:spPr>
      </p:pic>
    </p:spTree>
    <p:extLst>
      <p:ext uri="{BB962C8B-B14F-4D97-AF65-F5344CB8AC3E}">
        <p14:creationId xmlns:p14="http://schemas.microsoft.com/office/powerpoint/2010/main" val="2003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915943-3EA0-4DEE-AB3C-DB0DED9FE064}"/>
              </a:ext>
            </a:extLst>
          </p:cNvPr>
          <p:cNvSpPr>
            <a:spLocks noGrp="1"/>
          </p:cNvSpPr>
          <p:nvPr>
            <p:ph idx="1"/>
          </p:nvPr>
        </p:nvSpPr>
        <p:spPr/>
        <p:txBody>
          <a:bodyPr/>
          <a:lstStyle/>
          <a:p>
            <a:endParaRPr lang="en-US" dirty="0"/>
          </a:p>
          <a:p>
            <a:pPr marL="0" indent="0" algn="ctr">
              <a:buNone/>
            </a:pPr>
            <a:r>
              <a:rPr lang="en-US" sz="5400" dirty="0"/>
              <a:t>Major Changes in Requirements</a:t>
            </a:r>
          </a:p>
        </p:txBody>
      </p:sp>
    </p:spTree>
    <p:extLst>
      <p:ext uri="{BB962C8B-B14F-4D97-AF65-F5344CB8AC3E}">
        <p14:creationId xmlns:p14="http://schemas.microsoft.com/office/powerpoint/2010/main" val="633083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014C-34C3-472A-8593-58073E9B2400}"/>
              </a:ext>
            </a:extLst>
          </p:cNvPr>
          <p:cNvSpPr>
            <a:spLocks noGrp="1"/>
          </p:cNvSpPr>
          <p:nvPr>
            <p:ph type="title"/>
          </p:nvPr>
        </p:nvSpPr>
        <p:spPr/>
        <p:txBody>
          <a:bodyPr>
            <a:normAutofit fontScale="90000"/>
          </a:bodyPr>
          <a:lstStyle/>
          <a:p>
            <a:r>
              <a:rPr lang="en-US" dirty="0"/>
              <a:t>DOE Line Management Responsibilities</a:t>
            </a:r>
          </a:p>
        </p:txBody>
      </p:sp>
      <p:sp>
        <p:nvSpPr>
          <p:cNvPr id="3" name="Content Placeholder 2">
            <a:extLst>
              <a:ext uri="{FF2B5EF4-FFF2-40B4-BE49-F238E27FC236}">
                <a16:creationId xmlns:a16="http://schemas.microsoft.com/office/drawing/2014/main" id="{18BB6351-610B-4B15-B15E-6C92BA85129D}"/>
              </a:ext>
            </a:extLst>
          </p:cNvPr>
          <p:cNvSpPr>
            <a:spLocks noGrp="1"/>
          </p:cNvSpPr>
          <p:nvPr>
            <p:ph idx="1"/>
          </p:nvPr>
        </p:nvSpPr>
        <p:spPr>
          <a:xfrm>
            <a:off x="609600" y="2057400"/>
            <a:ext cx="7924800" cy="4248361"/>
          </a:xfrm>
        </p:spPr>
        <p:txBody>
          <a:bodyPr>
            <a:normAutofit/>
          </a:bodyPr>
          <a:lstStyle/>
          <a:p>
            <a:r>
              <a:rPr lang="en-US" dirty="0"/>
              <a:t>Approves fresh pursuit guidelines</a:t>
            </a:r>
          </a:p>
          <a:p>
            <a:r>
              <a:rPr lang="en-US" dirty="0"/>
              <a:t>Approves arrest procedures</a:t>
            </a:r>
          </a:p>
          <a:p>
            <a:r>
              <a:rPr lang="en-US" dirty="0"/>
              <a:t>Implements the DOE Tactical Doctrine (moved from DOE O 470.4b)</a:t>
            </a:r>
          </a:p>
          <a:p>
            <a:r>
              <a:rPr lang="en-US" dirty="0"/>
              <a:t>Approves requests for aviation and watercraft assistance</a:t>
            </a:r>
          </a:p>
        </p:txBody>
      </p:sp>
    </p:spTree>
    <p:extLst>
      <p:ext uri="{BB962C8B-B14F-4D97-AF65-F5344CB8AC3E}">
        <p14:creationId xmlns:p14="http://schemas.microsoft.com/office/powerpoint/2010/main" val="183036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22C72-C475-4168-A004-2B00AA01589C}"/>
              </a:ext>
            </a:extLst>
          </p:cNvPr>
          <p:cNvSpPr>
            <a:spLocks noGrp="1"/>
          </p:cNvSpPr>
          <p:nvPr>
            <p:ph type="title"/>
          </p:nvPr>
        </p:nvSpPr>
        <p:spPr>
          <a:xfrm>
            <a:off x="1524000" y="552238"/>
            <a:ext cx="7162799" cy="655638"/>
          </a:xfrm>
        </p:spPr>
        <p:txBody>
          <a:bodyPr>
            <a:normAutofit fontScale="90000"/>
          </a:bodyPr>
          <a:lstStyle/>
          <a:p>
            <a:r>
              <a:rPr lang="en-US" dirty="0"/>
              <a:t>Agent/Officer Involved Shootings</a:t>
            </a:r>
          </a:p>
        </p:txBody>
      </p:sp>
      <p:sp>
        <p:nvSpPr>
          <p:cNvPr id="3" name="Content Placeholder 2">
            <a:extLst>
              <a:ext uri="{FF2B5EF4-FFF2-40B4-BE49-F238E27FC236}">
                <a16:creationId xmlns:a16="http://schemas.microsoft.com/office/drawing/2014/main" id="{133173B2-D270-46B3-8EEA-41D268578FDF}"/>
              </a:ext>
            </a:extLst>
          </p:cNvPr>
          <p:cNvSpPr>
            <a:spLocks noGrp="1"/>
          </p:cNvSpPr>
          <p:nvPr>
            <p:ph idx="1"/>
          </p:nvPr>
        </p:nvSpPr>
        <p:spPr>
          <a:xfrm>
            <a:off x="609600" y="2057400"/>
            <a:ext cx="7924800" cy="4248361"/>
          </a:xfrm>
        </p:spPr>
        <p:txBody>
          <a:bodyPr>
            <a:normAutofit/>
          </a:bodyPr>
          <a:lstStyle/>
          <a:p>
            <a:r>
              <a:rPr lang="en-US" dirty="0"/>
              <a:t>Federal and Contractor PF programs must develop AIS/OIS response procedures:</a:t>
            </a:r>
          </a:p>
          <a:p>
            <a:pPr lvl="1"/>
            <a:r>
              <a:rPr lang="en-US" dirty="0"/>
              <a:t>Roles and responsibilities for pre-incident preparations</a:t>
            </a:r>
          </a:p>
          <a:p>
            <a:pPr lvl="1"/>
            <a:r>
              <a:rPr lang="en-US" dirty="0"/>
              <a:t>Incident scene procedures</a:t>
            </a:r>
          </a:p>
          <a:p>
            <a:pPr lvl="1"/>
            <a:r>
              <a:rPr lang="en-US" dirty="0"/>
              <a:t>Post incident procedures</a:t>
            </a:r>
          </a:p>
          <a:p>
            <a:pPr lvl="1"/>
            <a:endParaRPr lang="en-US" dirty="0"/>
          </a:p>
        </p:txBody>
      </p:sp>
    </p:spTree>
    <p:extLst>
      <p:ext uri="{BB962C8B-B14F-4D97-AF65-F5344CB8AC3E}">
        <p14:creationId xmlns:p14="http://schemas.microsoft.com/office/powerpoint/2010/main" val="2136164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25756FC81AF488F6C711D74014336" ma:contentTypeVersion="13" ma:contentTypeDescription="Create a new document." ma:contentTypeScope="" ma:versionID="7498096adf70b2ff743a08ad6617e717">
  <xsd:schema xmlns:xsd="http://www.w3.org/2001/XMLSchema" xmlns:xs="http://www.w3.org/2001/XMLSchema" xmlns:p="http://schemas.microsoft.com/office/2006/metadata/properties" xmlns:ns2="ea60b319-9d9b-4050-a2da-fb9886bc818d" xmlns:ns3="696b1dda-5637-4d41-9abe-79af3c04e813" targetNamespace="http://schemas.microsoft.com/office/2006/metadata/properties" ma:root="true" ma:fieldsID="4d3d1a04c4d207925585b3ad0f91c335" ns2:_="" ns3:_="">
    <xsd:import namespace="ea60b319-9d9b-4050-a2da-fb9886bc818d"/>
    <xsd:import namespace="696b1dda-5637-4d41-9abe-79af3c04e8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0b319-9d9b-4050-a2da-fb9886bc81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96b1dda-5637-4d41-9abe-79af3c04e8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984113-F6A6-49BB-BA50-8B9D2BA2539B}"/>
</file>

<file path=customXml/itemProps2.xml><?xml version="1.0" encoding="utf-8"?>
<ds:datastoreItem xmlns:ds="http://schemas.openxmlformats.org/officeDocument/2006/customXml" ds:itemID="{CE8E04D9-2971-4DEE-8AC7-4D4F715E9F56}"/>
</file>

<file path=customXml/itemProps3.xml><?xml version="1.0" encoding="utf-8"?>
<ds:datastoreItem xmlns:ds="http://schemas.openxmlformats.org/officeDocument/2006/customXml" ds:itemID="{4E9EEB90-326A-41D8-957D-F3A8C494DEBF}"/>
</file>

<file path=docProps/app.xml><?xml version="1.0" encoding="utf-8"?>
<Properties xmlns="http://schemas.openxmlformats.org/officeDocument/2006/extended-properties" xmlns:vt="http://schemas.openxmlformats.org/officeDocument/2006/docPropsVTypes">
  <Template/>
  <TotalTime>746</TotalTime>
  <Words>1250</Words>
  <Application>Microsoft Office PowerPoint</Application>
  <PresentationFormat>On-screen Show (4:3)</PresentationFormat>
  <Paragraphs>155</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Franklin Gothic Medium</vt:lpstr>
      <vt:lpstr>Office Theme</vt:lpstr>
      <vt:lpstr>DOE O 473.2A Protective Force Operations</vt:lpstr>
      <vt:lpstr>Briefing Topics</vt:lpstr>
      <vt:lpstr>Order Development</vt:lpstr>
      <vt:lpstr>Order Development (continued)</vt:lpstr>
      <vt:lpstr>Order Development (continued)</vt:lpstr>
      <vt:lpstr>IPT Membership</vt:lpstr>
      <vt:lpstr>PowerPoint Presentation</vt:lpstr>
      <vt:lpstr>DOE Line Management Responsibilities</vt:lpstr>
      <vt:lpstr>Agent/Officer Involved Shootings</vt:lpstr>
      <vt:lpstr>Explosive Breaching Programs</vt:lpstr>
      <vt:lpstr>PF Contingency Plan</vt:lpstr>
      <vt:lpstr>PF Training</vt:lpstr>
      <vt:lpstr>PF Training Instructors</vt:lpstr>
      <vt:lpstr>Firearms Training, Qualification and Operations</vt:lpstr>
      <vt:lpstr>Body Armor/Protective Masks</vt:lpstr>
      <vt:lpstr>Performance Testing</vt:lpstr>
      <vt:lpstr>Ongoing PF Policy Activities</vt:lpstr>
      <vt:lpstr>EHSS-51 Protective Force Contacts</vt:lpstr>
      <vt:lpstr>PowerPoint Presentation</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kenney</dc:creator>
  <cp:lastModifiedBy>Hojnacke, Mark</cp:lastModifiedBy>
  <cp:revision>27</cp:revision>
  <dcterms:created xsi:type="dcterms:W3CDTF">2014-06-16T14:14:15Z</dcterms:created>
  <dcterms:modified xsi:type="dcterms:W3CDTF">2022-04-19T16:31:55Z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0x01010070F25756FC81AF488F6C711D74014336</vt:lpwstr>
  </property>
</Properties>
</file>