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95" r:id="rId2"/>
    <p:sldId id="396" r:id="rId3"/>
    <p:sldId id="376" r:id="rId4"/>
    <p:sldId id="383" r:id="rId5"/>
    <p:sldId id="411" r:id="rId6"/>
    <p:sldId id="392" r:id="rId7"/>
    <p:sldId id="410" r:id="rId8"/>
    <p:sldId id="311" r:id="rId9"/>
    <p:sldId id="387" r:id="rId10"/>
    <p:sldId id="404" r:id="rId11"/>
    <p:sldId id="406" r:id="rId12"/>
    <p:sldId id="405" r:id="rId13"/>
    <p:sldId id="407" r:id="rId14"/>
    <p:sldId id="408" r:id="rId15"/>
    <p:sldId id="409" r:id="rId16"/>
    <p:sldId id="399" r:id="rId17"/>
    <p:sldId id="393" r:id="rId18"/>
    <p:sldId id="398" r:id="rId19"/>
    <p:sldId id="401" r:id="rId20"/>
    <p:sldId id="373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uvall, Kim (CONTR)" initials="DK(" lastIdx="1" clrIdx="0">
    <p:extLst>
      <p:ext uri="{19B8F6BF-5375-455C-9EA6-DF929625EA0E}">
        <p15:presenceInfo xmlns:p15="http://schemas.microsoft.com/office/powerpoint/2012/main" userId="S-1-5-21-2844929807-1687724802-988633214-48227" providerId="AD"/>
      </p:ext>
    </p:extLst>
  </p:cmAuthor>
  <p:cmAuthor id="2" name="Loesch, Robert" initials="LR" lastIdx="1" clrIdx="1">
    <p:extLst>
      <p:ext uri="{19B8F6BF-5375-455C-9EA6-DF929625EA0E}">
        <p15:presenceInfo xmlns:p15="http://schemas.microsoft.com/office/powerpoint/2012/main" userId="S-1-5-21-2844929807-1687724802-988633214-20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82914F-E97F-4322-B7B3-A1F69A99B04A}" v="2" dt="2022-04-15T18:29:43.1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206" autoAdjust="0"/>
    <p:restoredTop sz="82544" autoAdjust="0"/>
  </p:normalViewPr>
  <p:slideViewPr>
    <p:cSldViewPr>
      <p:cViewPr varScale="1">
        <p:scale>
          <a:sx n="55" d="100"/>
          <a:sy n="55" d="100"/>
        </p:scale>
        <p:origin x="108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Relationship Id="rId30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ter, Natasha" userId="83260263-77aa-4026-99f1-2e5e842c73b8" providerId="ADAL" clId="{A982914F-E97F-4322-B7B3-A1F69A99B04A}"/>
    <pc:docChg chg="undo redo custSel modSld">
      <pc:chgData name="Sumter, Natasha" userId="83260263-77aa-4026-99f1-2e5e842c73b8" providerId="ADAL" clId="{A982914F-E97F-4322-B7B3-A1F69A99B04A}" dt="2022-04-15T18:40:26.620" v="401" actId="20577"/>
      <pc:docMkLst>
        <pc:docMk/>
      </pc:docMkLst>
      <pc:sldChg chg="modSp mod modNotesTx">
        <pc:chgData name="Sumter, Natasha" userId="83260263-77aa-4026-99f1-2e5e842c73b8" providerId="ADAL" clId="{A982914F-E97F-4322-B7B3-A1F69A99B04A}" dt="2022-04-15T18:35:31.719" v="367" actId="20577"/>
        <pc:sldMkLst>
          <pc:docMk/>
          <pc:sldMk cId="645522098" sldId="311"/>
        </pc:sldMkLst>
        <pc:spChg chg="mod">
          <ac:chgData name="Sumter, Natasha" userId="83260263-77aa-4026-99f1-2e5e842c73b8" providerId="ADAL" clId="{A982914F-E97F-4322-B7B3-A1F69A99B04A}" dt="2022-04-15T18:35:31.719" v="367" actId="20577"/>
          <ac:spMkLst>
            <pc:docMk/>
            <pc:sldMk cId="645522098" sldId="311"/>
            <ac:spMk id="3" creationId="{00000000-0000-0000-0000-000000000000}"/>
          </ac:spMkLst>
        </pc:spChg>
      </pc:sldChg>
      <pc:sldChg chg="modSp mod">
        <pc:chgData name="Sumter, Natasha" userId="83260263-77aa-4026-99f1-2e5e842c73b8" providerId="ADAL" clId="{A982914F-E97F-4322-B7B3-A1F69A99B04A}" dt="2022-04-15T17:09:07.879" v="6" actId="1036"/>
        <pc:sldMkLst>
          <pc:docMk/>
          <pc:sldMk cId="4072328224" sldId="373"/>
        </pc:sldMkLst>
        <pc:spChg chg="mod">
          <ac:chgData name="Sumter, Natasha" userId="83260263-77aa-4026-99f1-2e5e842c73b8" providerId="ADAL" clId="{A982914F-E97F-4322-B7B3-A1F69A99B04A}" dt="2022-04-15T17:09:07.879" v="6" actId="1036"/>
          <ac:spMkLst>
            <pc:docMk/>
            <pc:sldMk cId="4072328224" sldId="373"/>
            <ac:spMk id="3" creationId="{00000000-0000-0000-0000-000000000000}"/>
          </ac:spMkLst>
        </pc:spChg>
        <pc:spChg chg="mod">
          <ac:chgData name="Sumter, Natasha" userId="83260263-77aa-4026-99f1-2e5e842c73b8" providerId="ADAL" clId="{A982914F-E97F-4322-B7B3-A1F69A99B04A}" dt="2022-04-15T17:09:07.879" v="6" actId="1036"/>
          <ac:spMkLst>
            <pc:docMk/>
            <pc:sldMk cId="4072328224" sldId="373"/>
            <ac:spMk id="6" creationId="{00000000-0000-0000-0000-000000000000}"/>
          </ac:spMkLst>
        </pc:spChg>
      </pc:sldChg>
      <pc:sldChg chg="modSp mod">
        <pc:chgData name="Sumter, Natasha" userId="83260263-77aa-4026-99f1-2e5e842c73b8" providerId="ADAL" clId="{A982914F-E97F-4322-B7B3-A1F69A99B04A}" dt="2022-04-15T18:17:09.467" v="158" actId="255"/>
        <pc:sldMkLst>
          <pc:docMk/>
          <pc:sldMk cId="4181309367" sldId="376"/>
        </pc:sldMkLst>
        <pc:spChg chg="mod">
          <ac:chgData name="Sumter, Natasha" userId="83260263-77aa-4026-99f1-2e5e842c73b8" providerId="ADAL" clId="{A982914F-E97F-4322-B7B3-A1F69A99B04A}" dt="2022-04-15T18:17:09.467" v="158" actId="255"/>
          <ac:spMkLst>
            <pc:docMk/>
            <pc:sldMk cId="4181309367" sldId="376"/>
            <ac:spMk id="3" creationId="{00000000-0000-0000-0000-000000000000}"/>
          </ac:spMkLst>
        </pc:spChg>
      </pc:sldChg>
      <pc:sldChg chg="delSp modSp mod">
        <pc:chgData name="Sumter, Natasha" userId="83260263-77aa-4026-99f1-2e5e842c73b8" providerId="ADAL" clId="{A982914F-E97F-4322-B7B3-A1F69A99B04A}" dt="2022-04-15T18:12:35.209" v="132" actId="403"/>
        <pc:sldMkLst>
          <pc:docMk/>
          <pc:sldMk cId="1943993836" sldId="383"/>
        </pc:sldMkLst>
        <pc:spChg chg="mod">
          <ac:chgData name="Sumter, Natasha" userId="83260263-77aa-4026-99f1-2e5e842c73b8" providerId="ADAL" clId="{A982914F-E97F-4322-B7B3-A1F69A99B04A}" dt="2022-04-15T18:11:40.872" v="126" actId="14100"/>
          <ac:spMkLst>
            <pc:docMk/>
            <pc:sldMk cId="1943993836" sldId="383"/>
            <ac:spMk id="6" creationId="{00000000-0000-0000-0000-000000000000}"/>
          </ac:spMkLst>
        </pc:spChg>
        <pc:spChg chg="mod">
          <ac:chgData name="Sumter, Natasha" userId="83260263-77aa-4026-99f1-2e5e842c73b8" providerId="ADAL" clId="{A982914F-E97F-4322-B7B3-A1F69A99B04A}" dt="2022-04-15T18:12:35.209" v="132" actId="403"/>
          <ac:spMkLst>
            <pc:docMk/>
            <pc:sldMk cId="1943993836" sldId="383"/>
            <ac:spMk id="7" creationId="{00000000-0000-0000-0000-000000000000}"/>
          </ac:spMkLst>
        </pc:spChg>
        <pc:spChg chg="del mod">
          <ac:chgData name="Sumter, Natasha" userId="83260263-77aa-4026-99f1-2e5e842c73b8" providerId="ADAL" clId="{A982914F-E97F-4322-B7B3-A1F69A99B04A}" dt="2022-04-15T18:12:27.252" v="131" actId="478"/>
          <ac:spMkLst>
            <pc:docMk/>
            <pc:sldMk cId="1943993836" sldId="383"/>
            <ac:spMk id="8" creationId="{00000000-0000-0000-0000-000000000000}"/>
          </ac:spMkLst>
        </pc:spChg>
        <pc:spChg chg="mod">
          <ac:chgData name="Sumter, Natasha" userId="83260263-77aa-4026-99f1-2e5e842c73b8" providerId="ADAL" clId="{A982914F-E97F-4322-B7B3-A1F69A99B04A}" dt="2022-04-15T18:08:39.972" v="90" actId="20577"/>
          <ac:spMkLst>
            <pc:docMk/>
            <pc:sldMk cId="1943993836" sldId="383"/>
            <ac:spMk id="12" creationId="{00000000-0000-0000-0000-000000000000}"/>
          </ac:spMkLst>
        </pc:spChg>
        <pc:spChg chg="mod">
          <ac:chgData name="Sumter, Natasha" userId="83260263-77aa-4026-99f1-2e5e842c73b8" providerId="ADAL" clId="{A982914F-E97F-4322-B7B3-A1F69A99B04A}" dt="2022-04-15T18:01:22.990" v="71" actId="1076"/>
          <ac:spMkLst>
            <pc:docMk/>
            <pc:sldMk cId="1943993836" sldId="383"/>
            <ac:spMk id="13" creationId="{00000000-0000-0000-0000-000000000000}"/>
          </ac:spMkLst>
        </pc:spChg>
        <pc:spChg chg="mod">
          <ac:chgData name="Sumter, Natasha" userId="83260263-77aa-4026-99f1-2e5e842c73b8" providerId="ADAL" clId="{A982914F-E97F-4322-B7B3-A1F69A99B04A}" dt="2022-04-15T18:08:38.260" v="89" actId="20577"/>
          <ac:spMkLst>
            <pc:docMk/>
            <pc:sldMk cId="1943993836" sldId="383"/>
            <ac:spMk id="14" creationId="{00000000-0000-0000-0000-000000000000}"/>
          </ac:spMkLst>
        </pc:spChg>
        <pc:cxnChg chg="mod">
          <ac:chgData name="Sumter, Natasha" userId="83260263-77aa-4026-99f1-2e5e842c73b8" providerId="ADAL" clId="{A982914F-E97F-4322-B7B3-A1F69A99B04A}" dt="2022-04-15T18:01:25.050" v="72" actId="1076"/>
          <ac:cxnSpMkLst>
            <pc:docMk/>
            <pc:sldMk cId="1943993836" sldId="383"/>
            <ac:cxnSpMk id="19" creationId="{00000000-0000-0000-0000-000000000000}"/>
          </ac:cxnSpMkLst>
        </pc:cxnChg>
      </pc:sldChg>
      <pc:sldChg chg="modSp mod">
        <pc:chgData name="Sumter, Natasha" userId="83260263-77aa-4026-99f1-2e5e842c73b8" providerId="ADAL" clId="{A982914F-E97F-4322-B7B3-A1F69A99B04A}" dt="2022-04-15T18:36:36.884" v="369" actId="1036"/>
        <pc:sldMkLst>
          <pc:docMk/>
          <pc:sldMk cId="1303768867" sldId="387"/>
        </pc:sldMkLst>
        <pc:spChg chg="mod">
          <ac:chgData name="Sumter, Natasha" userId="83260263-77aa-4026-99f1-2e5e842c73b8" providerId="ADAL" clId="{A982914F-E97F-4322-B7B3-A1F69A99B04A}" dt="2022-04-15T18:36:36.884" v="369" actId="1036"/>
          <ac:spMkLst>
            <pc:docMk/>
            <pc:sldMk cId="1303768867" sldId="387"/>
            <ac:spMk id="3" creationId="{BCE62EE6-A79F-452A-B848-103F789CD767}"/>
          </ac:spMkLst>
        </pc:spChg>
      </pc:sldChg>
      <pc:sldChg chg="modNotesTx">
        <pc:chgData name="Sumter, Natasha" userId="83260263-77aa-4026-99f1-2e5e842c73b8" providerId="ADAL" clId="{A982914F-E97F-4322-B7B3-A1F69A99B04A}" dt="2022-04-15T17:08:52.243" v="1" actId="6549"/>
        <pc:sldMkLst>
          <pc:docMk/>
          <pc:sldMk cId="2596829615" sldId="393"/>
        </pc:sldMkLst>
      </pc:sldChg>
      <pc:sldChg chg="modSp mod">
        <pc:chgData name="Sumter, Natasha" userId="83260263-77aa-4026-99f1-2e5e842c73b8" providerId="ADAL" clId="{A982914F-E97F-4322-B7B3-A1F69A99B04A}" dt="2022-04-15T18:40:26.620" v="401" actId="20577"/>
        <pc:sldMkLst>
          <pc:docMk/>
          <pc:sldMk cId="1872733565" sldId="395"/>
        </pc:sldMkLst>
        <pc:spChg chg="mod">
          <ac:chgData name="Sumter, Natasha" userId="83260263-77aa-4026-99f1-2e5e842c73b8" providerId="ADAL" clId="{A982914F-E97F-4322-B7B3-A1F69A99B04A}" dt="2022-04-15T18:40:26.620" v="401" actId="20577"/>
          <ac:spMkLst>
            <pc:docMk/>
            <pc:sldMk cId="1872733565" sldId="395"/>
            <ac:spMk id="4099" creationId="{00000000-0000-0000-0000-000000000000}"/>
          </ac:spMkLst>
        </pc:spChg>
      </pc:sldChg>
      <pc:sldChg chg="modSp mod">
        <pc:chgData name="Sumter, Natasha" userId="83260263-77aa-4026-99f1-2e5e842c73b8" providerId="ADAL" clId="{A982914F-E97F-4322-B7B3-A1F69A99B04A}" dt="2022-04-15T18:23:54.159" v="300" actId="27636"/>
        <pc:sldMkLst>
          <pc:docMk/>
          <pc:sldMk cId="574973413" sldId="398"/>
        </pc:sldMkLst>
        <pc:spChg chg="mod">
          <ac:chgData name="Sumter, Natasha" userId="83260263-77aa-4026-99f1-2e5e842c73b8" providerId="ADAL" clId="{A982914F-E97F-4322-B7B3-A1F69A99B04A}" dt="2022-04-15T18:18:22.358" v="167" actId="1076"/>
          <ac:spMkLst>
            <pc:docMk/>
            <pc:sldMk cId="574973413" sldId="398"/>
            <ac:spMk id="2" creationId="{00000000-0000-0000-0000-000000000000}"/>
          </ac:spMkLst>
        </pc:spChg>
        <pc:spChg chg="mod">
          <ac:chgData name="Sumter, Natasha" userId="83260263-77aa-4026-99f1-2e5e842c73b8" providerId="ADAL" clId="{A982914F-E97F-4322-B7B3-A1F69A99B04A}" dt="2022-04-15T18:23:54.159" v="300" actId="27636"/>
          <ac:spMkLst>
            <pc:docMk/>
            <pc:sldMk cId="574973413" sldId="398"/>
            <ac:spMk id="3" creationId="{00000000-0000-0000-0000-000000000000}"/>
          </ac:spMkLst>
        </pc:spChg>
      </pc:sldChg>
      <pc:sldChg chg="modSp mod">
        <pc:chgData name="Sumter, Natasha" userId="83260263-77aa-4026-99f1-2e5e842c73b8" providerId="ADAL" clId="{A982914F-E97F-4322-B7B3-A1F69A99B04A}" dt="2022-04-15T18:29:55.568" v="322" actId="27636"/>
        <pc:sldMkLst>
          <pc:docMk/>
          <pc:sldMk cId="1739445101" sldId="399"/>
        </pc:sldMkLst>
        <pc:spChg chg="mod">
          <ac:chgData name="Sumter, Natasha" userId="83260263-77aa-4026-99f1-2e5e842c73b8" providerId="ADAL" clId="{A982914F-E97F-4322-B7B3-A1F69A99B04A}" dt="2022-04-15T18:29:55.568" v="322" actId="27636"/>
          <ac:spMkLst>
            <pc:docMk/>
            <pc:sldMk cId="1739445101" sldId="399"/>
            <ac:spMk id="3" creationId="{4C0AADC5-D34F-4C3D-8002-AE3545A295CF}"/>
          </ac:spMkLst>
        </pc:spChg>
      </pc:sldChg>
      <pc:sldChg chg="modSp mod">
        <pc:chgData name="Sumter, Natasha" userId="83260263-77aa-4026-99f1-2e5e842c73b8" providerId="ADAL" clId="{A982914F-E97F-4322-B7B3-A1F69A99B04A}" dt="2022-04-15T18:36:49.511" v="370" actId="113"/>
        <pc:sldMkLst>
          <pc:docMk/>
          <pc:sldMk cId="4075587329" sldId="404"/>
        </pc:sldMkLst>
        <pc:spChg chg="mod">
          <ac:chgData name="Sumter, Natasha" userId="83260263-77aa-4026-99f1-2e5e842c73b8" providerId="ADAL" clId="{A982914F-E97F-4322-B7B3-A1F69A99B04A}" dt="2022-04-15T18:36:49.511" v="370" actId="113"/>
          <ac:spMkLst>
            <pc:docMk/>
            <pc:sldMk cId="4075587329" sldId="404"/>
            <ac:spMk id="2" creationId="{3D35D887-2624-407C-9D53-A08A14D4CD9D}"/>
          </ac:spMkLst>
        </pc:spChg>
        <pc:spChg chg="mod">
          <ac:chgData name="Sumter, Natasha" userId="83260263-77aa-4026-99f1-2e5e842c73b8" providerId="ADAL" clId="{A982914F-E97F-4322-B7B3-A1F69A99B04A}" dt="2022-04-15T17:47:34.642" v="17" actId="6549"/>
          <ac:spMkLst>
            <pc:docMk/>
            <pc:sldMk cId="4075587329" sldId="404"/>
            <ac:spMk id="3" creationId="{2435B3A9-F4D4-4881-9529-3B0371F7AF5F}"/>
          </ac:spMkLst>
        </pc:spChg>
      </pc:sldChg>
      <pc:sldChg chg="modSp mod">
        <pc:chgData name="Sumter, Natasha" userId="83260263-77aa-4026-99f1-2e5e842c73b8" providerId="ADAL" clId="{A982914F-E97F-4322-B7B3-A1F69A99B04A}" dt="2022-04-15T18:37:08.708" v="372" actId="113"/>
        <pc:sldMkLst>
          <pc:docMk/>
          <pc:sldMk cId="2928005980" sldId="405"/>
        </pc:sldMkLst>
        <pc:spChg chg="mod">
          <ac:chgData name="Sumter, Natasha" userId="83260263-77aa-4026-99f1-2e5e842c73b8" providerId="ADAL" clId="{A982914F-E97F-4322-B7B3-A1F69A99B04A}" dt="2022-04-15T18:37:08.708" v="372" actId="113"/>
          <ac:spMkLst>
            <pc:docMk/>
            <pc:sldMk cId="2928005980" sldId="405"/>
            <ac:spMk id="2" creationId="{32B188CB-E7A5-4615-987F-2C155B28446A}"/>
          </ac:spMkLst>
        </pc:spChg>
      </pc:sldChg>
      <pc:sldChg chg="modSp mod">
        <pc:chgData name="Sumter, Natasha" userId="83260263-77aa-4026-99f1-2e5e842c73b8" providerId="ADAL" clId="{A982914F-E97F-4322-B7B3-A1F69A99B04A}" dt="2022-04-15T18:36:57.466" v="371" actId="113"/>
        <pc:sldMkLst>
          <pc:docMk/>
          <pc:sldMk cId="1409247701" sldId="406"/>
        </pc:sldMkLst>
        <pc:spChg chg="mod">
          <ac:chgData name="Sumter, Natasha" userId="83260263-77aa-4026-99f1-2e5e842c73b8" providerId="ADAL" clId="{A982914F-E97F-4322-B7B3-A1F69A99B04A}" dt="2022-04-15T18:36:57.466" v="371" actId="113"/>
          <ac:spMkLst>
            <pc:docMk/>
            <pc:sldMk cId="1409247701" sldId="406"/>
            <ac:spMk id="2" creationId="{B91467BA-8EA5-41D5-8A7E-DE6E6366E44B}"/>
          </ac:spMkLst>
        </pc:spChg>
      </pc:sldChg>
      <pc:sldChg chg="modSp mod">
        <pc:chgData name="Sumter, Natasha" userId="83260263-77aa-4026-99f1-2e5e842c73b8" providerId="ADAL" clId="{A982914F-E97F-4322-B7B3-A1F69A99B04A}" dt="2022-04-15T18:37:16.727" v="373" actId="113"/>
        <pc:sldMkLst>
          <pc:docMk/>
          <pc:sldMk cId="2296051966" sldId="407"/>
        </pc:sldMkLst>
        <pc:spChg chg="mod">
          <ac:chgData name="Sumter, Natasha" userId="83260263-77aa-4026-99f1-2e5e842c73b8" providerId="ADAL" clId="{A982914F-E97F-4322-B7B3-A1F69A99B04A}" dt="2022-04-15T18:37:16.727" v="373" actId="113"/>
          <ac:spMkLst>
            <pc:docMk/>
            <pc:sldMk cId="2296051966" sldId="407"/>
            <ac:spMk id="2" creationId="{B77A3957-4CEB-459E-87A7-71E6893D90A8}"/>
          </ac:spMkLst>
        </pc:spChg>
      </pc:sldChg>
      <pc:sldChg chg="modSp mod">
        <pc:chgData name="Sumter, Natasha" userId="83260263-77aa-4026-99f1-2e5e842c73b8" providerId="ADAL" clId="{A982914F-E97F-4322-B7B3-A1F69A99B04A}" dt="2022-04-15T18:37:29.923" v="375" actId="113"/>
        <pc:sldMkLst>
          <pc:docMk/>
          <pc:sldMk cId="3561888092" sldId="408"/>
        </pc:sldMkLst>
        <pc:spChg chg="mod">
          <ac:chgData name="Sumter, Natasha" userId="83260263-77aa-4026-99f1-2e5e842c73b8" providerId="ADAL" clId="{A982914F-E97F-4322-B7B3-A1F69A99B04A}" dt="2022-04-15T18:37:29.923" v="375" actId="113"/>
          <ac:spMkLst>
            <pc:docMk/>
            <pc:sldMk cId="3561888092" sldId="408"/>
            <ac:spMk id="2" creationId="{B89DD204-48B9-4FC1-83ED-81270E789357}"/>
          </ac:spMkLst>
        </pc:spChg>
      </pc:sldChg>
      <pc:sldChg chg="modSp mod">
        <pc:chgData name="Sumter, Natasha" userId="83260263-77aa-4026-99f1-2e5e842c73b8" providerId="ADAL" clId="{A982914F-E97F-4322-B7B3-A1F69A99B04A}" dt="2022-04-15T18:37:38.508" v="376" actId="113"/>
        <pc:sldMkLst>
          <pc:docMk/>
          <pc:sldMk cId="1621835506" sldId="409"/>
        </pc:sldMkLst>
        <pc:spChg chg="mod">
          <ac:chgData name="Sumter, Natasha" userId="83260263-77aa-4026-99f1-2e5e842c73b8" providerId="ADAL" clId="{A982914F-E97F-4322-B7B3-A1F69A99B04A}" dt="2022-04-15T18:37:38.508" v="376" actId="113"/>
          <ac:spMkLst>
            <pc:docMk/>
            <pc:sldMk cId="1621835506" sldId="409"/>
            <ac:spMk id="2" creationId="{EEDC82EE-F235-4E8A-8019-14374EC4E4E6}"/>
          </ac:spMkLst>
        </pc:spChg>
      </pc:sldChg>
      <pc:sldChg chg="modSp mod">
        <pc:chgData name="Sumter, Natasha" userId="83260263-77aa-4026-99f1-2e5e842c73b8" providerId="ADAL" clId="{A982914F-E97F-4322-B7B3-A1F69A99B04A}" dt="2022-04-15T18:36:26.737" v="368" actId="1036"/>
        <pc:sldMkLst>
          <pc:docMk/>
          <pc:sldMk cId="3039975721" sldId="410"/>
        </pc:sldMkLst>
        <pc:spChg chg="mod">
          <ac:chgData name="Sumter, Natasha" userId="83260263-77aa-4026-99f1-2e5e842c73b8" providerId="ADAL" clId="{A982914F-E97F-4322-B7B3-A1F69A99B04A}" dt="2022-04-15T18:36:26.737" v="368" actId="1036"/>
          <ac:spMkLst>
            <pc:docMk/>
            <pc:sldMk cId="3039975721" sldId="410"/>
            <ac:spMk id="3" creationId="{BCE62EE6-A79F-452A-B848-103F789CD76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2ADB4E3-E358-4911-9B23-EC8C9D1ABAEF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5BE83E-4772-4B94-A0FA-9C0F723775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946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906C9F-C146-443B-964C-53D01A9EC041}" type="datetimeFigureOut">
              <a:rPr lang="en-US" smtClean="0"/>
              <a:t>4/15/2022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0588BCF-AB09-47BD-B1AF-8D0A04BFD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6111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958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769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8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102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825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ED2A9-C0D0-499E-B5F3-A626ECAF630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743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46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rgbClr val="002060"/>
                </a:solidFill>
              </a:rPr>
              <a:t>Table of Contents to add new sections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30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srgbClr val="002060"/>
                </a:solidFill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749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588BCF-AB09-47BD-B1AF-8D0A04BFD8D2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047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2130425"/>
            <a:ext cx="8382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421755" y="4267200"/>
            <a:ext cx="2297430" cy="114300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Franklin Gothic Medium" panose="020B06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</a:p>
          <a:p>
            <a:r>
              <a:rPr lang="en-US" dirty="0"/>
              <a:t>Title </a:t>
            </a:r>
          </a:p>
          <a:p>
            <a:r>
              <a:rPr lang="en-US" dirty="0"/>
              <a:t>Date</a:t>
            </a:r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pic>
        <p:nvPicPr>
          <p:cNvPr id="10" name="Picture 47" descr="DOE Color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407988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kenney\AppData\Local\Microsoft\Windows\Temporary Internet Files\Content.Outlook\VSWERTPF\EHSS Logo new3 updated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5581227"/>
            <a:ext cx="2186940" cy="97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51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52601" y="552238"/>
            <a:ext cx="6991350" cy="655638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7924800" cy="28956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2450" y="6264275"/>
            <a:ext cx="142875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29538" y="6249987"/>
            <a:ext cx="957262" cy="365125"/>
          </a:xfrm>
        </p:spPr>
        <p:txBody>
          <a:bodyPr/>
          <a:lstStyle/>
          <a:p>
            <a:fld id="{421D647E-58E0-4ADB-9FE9-6A9683F2C6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00800"/>
          </a:xfrm>
          <a:prstGeom prst="rect">
            <a:avLst/>
          </a:prstGeom>
          <a:noFill/>
          <a:ln w="5715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pic>
        <p:nvPicPr>
          <p:cNvPr id="8" name="Picture 47" descr="DOE Color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2096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 userDrawn="1"/>
        </p:nvSpPr>
        <p:spPr>
          <a:xfrm>
            <a:off x="2057400" y="6260068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Franklin Gothic Medium" panose="020B0603020102020204" pitchFamily="34" charset="0"/>
              </a:rPr>
              <a:t>Office of Environment,</a:t>
            </a:r>
            <a:r>
              <a:rPr lang="en-US" baseline="0" dirty="0">
                <a:latin typeface="Franklin Gothic Medium" panose="020B0603020102020204" pitchFamily="34" charset="0"/>
              </a:rPr>
              <a:t> Health, Safety and Security</a:t>
            </a:r>
            <a:endParaRPr lang="en-US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48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D647E-58E0-4ADB-9FE9-6A9683F2C6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27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Gary.whitejr@hq.doe.gov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ecelia.Hunter@hq.doe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286000"/>
            <a:ext cx="8382000" cy="1698625"/>
          </a:xfrm>
        </p:spPr>
        <p:txBody>
          <a:bodyPr>
            <a:noAutofit/>
          </a:bodyPr>
          <a:lstStyle/>
          <a:p>
            <a:r>
              <a:rPr lang="en-US" alt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Safeguards </a:t>
            </a:r>
            <a:r>
              <a:rPr lang="en-US" altLang="en-US" sz="4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Security Program</a:t>
            </a:r>
            <a:br>
              <a:rPr lang="en-US" alt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  <a:endParaRPr lang="en-US" alt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4495800"/>
            <a:ext cx="3352800" cy="1066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Natasha Sumter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Security Policy</a:t>
            </a:r>
          </a:p>
          <a:p>
            <a:pPr>
              <a:lnSpc>
                <a:spcPct val="80000"/>
              </a:lnSpc>
            </a:pPr>
            <a:r>
              <a:rPr lang="en-US" alt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19, 2022</a:t>
            </a:r>
          </a:p>
        </p:txBody>
      </p:sp>
    </p:spTree>
    <p:extLst>
      <p:ext uri="{BB962C8B-B14F-4D97-AF65-F5344CB8AC3E}">
        <p14:creationId xmlns:p14="http://schemas.microsoft.com/office/powerpoint/2010/main" val="1872733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5D887-2624-407C-9D53-A08A14D4C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188" y="609600"/>
            <a:ext cx="6991350" cy="6556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Split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5B3A9-F4D4-4881-9529-3B0371F7A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72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Aligns with current Appendices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Safeguards and Security (S&amp;S) Program Planning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Topic Lead:  Ms. Cecelia Hunter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Strategic requirements </a:t>
            </a:r>
          </a:p>
          <a:p>
            <a:pPr lvl="1"/>
            <a:endParaRPr lang="en-US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S&amp;S Program Management &amp; Operations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Topic Lead:  Ms. Natasha Sumter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Operational requirements</a:t>
            </a:r>
          </a:p>
          <a:p>
            <a:pPr lvl="2"/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B59A5A-5831-418C-ACDF-849EC7D7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87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467BA-8EA5-41D5-8A7E-DE6E6366E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325" y="609600"/>
            <a:ext cx="6991350" cy="6556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Blank Slate…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5E9BA-FBE5-4F8D-A86C-9F80FC234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4572000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002060"/>
                </a:solidFill>
              </a:rPr>
              <a:t>What’s the BIG picture (Departmental perspective, equities, risks, etc.)</a:t>
            </a:r>
          </a:p>
          <a:p>
            <a:r>
              <a:rPr lang="en-US" sz="3000" dirty="0">
                <a:solidFill>
                  <a:srgbClr val="002060"/>
                </a:solidFill>
              </a:rPr>
              <a:t>Respect Program Secretarial Officer authorities</a:t>
            </a:r>
          </a:p>
          <a:p>
            <a:r>
              <a:rPr lang="en-US" sz="3000" dirty="0">
                <a:solidFill>
                  <a:srgbClr val="002060"/>
                </a:solidFill>
              </a:rPr>
              <a:t>Where to begin?</a:t>
            </a:r>
          </a:p>
          <a:p>
            <a:r>
              <a:rPr lang="en-US" sz="3000" dirty="0">
                <a:solidFill>
                  <a:srgbClr val="002060"/>
                </a:solidFill>
              </a:rPr>
              <a:t>What are the relevant National drivers?</a:t>
            </a:r>
          </a:p>
          <a:p>
            <a:r>
              <a:rPr lang="en-US" sz="3000" dirty="0">
                <a:solidFill>
                  <a:srgbClr val="002060"/>
                </a:solidFill>
              </a:rPr>
              <a:t>What is or isn’t working?</a:t>
            </a:r>
          </a:p>
          <a:p>
            <a:r>
              <a:rPr lang="en-US" sz="3000" dirty="0">
                <a:solidFill>
                  <a:srgbClr val="002060"/>
                </a:solidFill>
              </a:rPr>
              <a:t>What makes sense?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EF47D6-5422-4E87-B631-55C230077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47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188CB-E7A5-4615-987F-2C155B284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050" y="563562"/>
            <a:ext cx="6991350" cy="6556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S&amp;S Program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E0177-8165-4431-A478-49C580756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457358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2060"/>
                </a:solidFill>
                <a:latin typeface="+mj-lt"/>
              </a:rPr>
              <a:t>Program planning (strategic) requirements…</a:t>
            </a:r>
          </a:p>
          <a:p>
            <a:pPr lvl="1" fontAlgn="base"/>
            <a:r>
              <a:rPr lang="en-US" sz="24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Safeguards and Security Planning </a:t>
            </a:r>
            <a:endParaRPr lang="en-US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lvl="1" fontAlgn="base"/>
            <a:r>
              <a:rPr lang="en-US" sz="24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Security Plans </a:t>
            </a:r>
            <a:endParaRPr lang="en-US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lvl="1" fontAlgn="base"/>
            <a:r>
              <a:rPr lang="en-US" sz="24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Performance Assurance Security Conditions </a:t>
            </a:r>
            <a:endParaRPr lang="en-US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lvl="1" fontAlgn="base"/>
            <a:r>
              <a:rPr lang="en-US" sz="24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Performance Assurance </a:t>
            </a:r>
            <a:endParaRPr lang="en-US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lvl="1" fontAlgn="base"/>
            <a:r>
              <a:rPr lang="en-US" sz="24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Survey Review and Self-Assessment Programs </a:t>
            </a:r>
            <a:endParaRPr lang="en-US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lvl="1" fontAlgn="base"/>
            <a:r>
              <a:rPr lang="en-US" sz="2400" b="0" i="0" dirty="0">
                <a:solidFill>
                  <a:srgbClr val="002060"/>
                </a:solidFill>
                <a:effectLst/>
                <a:latin typeface="Calibri" panose="020F0502020204030204" pitchFamily="34" charset="0"/>
              </a:rPr>
              <a:t>Safeguards and Security Awareness </a:t>
            </a:r>
            <a:endParaRPr lang="en-US" b="0" i="0" dirty="0">
              <a:solidFill>
                <a:srgbClr val="002060"/>
              </a:solidFill>
              <a:effectLst/>
              <a:latin typeface="Segoe UI" panose="020B0502040204020203" pitchFamily="34" charset="0"/>
            </a:endParaRPr>
          </a:p>
          <a:p>
            <a:pPr fontAlgn="base"/>
            <a:r>
              <a:rPr lang="en-US" i="0" dirty="0">
                <a:solidFill>
                  <a:srgbClr val="002060"/>
                </a:solidFill>
                <a:effectLst/>
              </a:rPr>
              <a:t>Contractor Requirements Document DOE O 470.4B, Safeguards and Security Program </a:t>
            </a:r>
          </a:p>
          <a:p>
            <a:pPr fontAlgn="base"/>
            <a:r>
              <a:rPr lang="en-US" i="0" dirty="0">
                <a:solidFill>
                  <a:srgbClr val="002060"/>
                </a:solidFill>
                <a:effectLst/>
              </a:rPr>
              <a:t>Contractor Requirements Document Safeguards and Security Program Planning 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B217E-B39E-4314-9BA4-69A6A1066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005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A3957-4CEB-459E-87A7-71E6893D9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050" y="381000"/>
            <a:ext cx="6991350" cy="13527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S&amp;S Program Management &amp;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9926E-608D-4998-98D1-91E397C8C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33762"/>
            <a:ext cx="8077200" cy="4516225"/>
          </a:xfrm>
        </p:spPr>
        <p:txBody>
          <a:bodyPr>
            <a:normAutofit fontScale="92500"/>
          </a:bodyPr>
          <a:lstStyle/>
          <a:p>
            <a:pPr algn="l" rtl="0" fontAlgn="base"/>
            <a:r>
              <a:rPr lang="en-US" i="0" dirty="0">
                <a:solidFill>
                  <a:srgbClr val="002060"/>
                </a:solidFill>
                <a:effectLst/>
              </a:rPr>
              <a:t>Management and operations requirements…</a:t>
            </a:r>
          </a:p>
          <a:p>
            <a:pPr lvl="1" fontAlgn="base"/>
            <a:r>
              <a:rPr lang="en-US" sz="2600" b="0" i="0" dirty="0">
                <a:solidFill>
                  <a:srgbClr val="002060"/>
                </a:solidFill>
                <a:effectLst/>
              </a:rPr>
              <a:t>Facilities Clearances and Registration of S&amp;S Activities </a:t>
            </a:r>
          </a:p>
          <a:p>
            <a:pPr lvl="1" fontAlgn="base"/>
            <a:r>
              <a:rPr lang="en-US" sz="2600" b="0" i="0" dirty="0">
                <a:solidFill>
                  <a:srgbClr val="002060"/>
                </a:solidFill>
                <a:effectLst/>
              </a:rPr>
              <a:t>Facility Clearance Program </a:t>
            </a:r>
          </a:p>
          <a:p>
            <a:pPr lvl="1" fontAlgn="base"/>
            <a:r>
              <a:rPr lang="en-US" sz="2600" b="0" i="0" dirty="0">
                <a:solidFill>
                  <a:srgbClr val="002060"/>
                </a:solidFill>
                <a:effectLst/>
              </a:rPr>
              <a:t>Importance Ratings  </a:t>
            </a:r>
          </a:p>
          <a:p>
            <a:pPr lvl="1" fontAlgn="base"/>
            <a:r>
              <a:rPr lang="en-US" sz="2600" b="0" i="0" dirty="0">
                <a:solidFill>
                  <a:srgbClr val="002060"/>
                </a:solidFill>
                <a:effectLst/>
              </a:rPr>
              <a:t>Facility Clearance Approval Requirements </a:t>
            </a:r>
          </a:p>
          <a:p>
            <a:pPr lvl="1" fontAlgn="base"/>
            <a:r>
              <a:rPr lang="en-US" sz="2600" b="0" i="0" dirty="0">
                <a:solidFill>
                  <a:srgbClr val="002060"/>
                </a:solidFill>
                <a:effectLst/>
              </a:rPr>
              <a:t>Interim and Limited Security Clearances  </a:t>
            </a:r>
          </a:p>
          <a:p>
            <a:pPr lvl="1" fontAlgn="base"/>
            <a:r>
              <a:rPr lang="en-US" sz="2600" b="0" i="0" dirty="0">
                <a:solidFill>
                  <a:srgbClr val="002060"/>
                </a:solidFill>
                <a:effectLst/>
              </a:rPr>
              <a:t>Personnel Security Clearances and Exclusion Procedures required in Connection with Contractor Facility Clearances  </a:t>
            </a:r>
          </a:p>
          <a:p>
            <a:pPr lvl="1" fontAlgn="base"/>
            <a:r>
              <a:rPr lang="en-US" sz="2600" b="0" i="0" dirty="0">
                <a:solidFill>
                  <a:srgbClr val="002060"/>
                </a:solidFill>
                <a:effectLst/>
              </a:rPr>
              <a:t>Facilities Clearances granted by OGA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BF3649-AE9D-4A6A-995F-665099969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51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DD204-48B9-4FC1-83ED-81270E789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5450" y="579246"/>
            <a:ext cx="6991350" cy="6556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S&amp;S Program Management &amp; Operations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41ADBB-A1EC-44B4-A31D-FFFA7488F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705562"/>
          </a:xfrm>
        </p:spPr>
        <p:txBody>
          <a:bodyPr>
            <a:noAutofit/>
          </a:bodyPr>
          <a:lstStyle/>
          <a:p>
            <a:r>
              <a:rPr lang="en-US" sz="3000" i="0" dirty="0">
                <a:solidFill>
                  <a:srgbClr val="002060"/>
                </a:solidFill>
                <a:effectLst/>
              </a:rPr>
              <a:t>Management and operations requirements…</a:t>
            </a:r>
          </a:p>
          <a:p>
            <a:pPr lvl="1"/>
            <a:r>
              <a:rPr lang="en-US" sz="2400" b="0" i="0" dirty="0">
                <a:solidFill>
                  <a:srgbClr val="002060"/>
                </a:solidFill>
                <a:effectLst/>
              </a:rPr>
              <a:t>Documentation and Registration of Security Clearances and Related  Activities </a:t>
            </a:r>
            <a:endParaRPr lang="en-US" sz="2400" dirty="0">
              <a:solidFill>
                <a:srgbClr val="002060"/>
              </a:solidFill>
            </a:endParaRP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Suspensions 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Facility Clearance Termination and Close Out 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Foreign Ownership, Control, or Influence Programs 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General FOCI Program Information 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FOCI Processing 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Changes to FOCI Information 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FOCI Mitigation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892F6-439E-4840-A19D-52776918D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888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C82EE-F235-4E8A-8019-14374EC4E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S&amp;S Program Management &amp; Operations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A0FE1-BE0B-4EE8-A55E-3065A9477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4038600"/>
          </a:xfrm>
        </p:spPr>
        <p:txBody>
          <a:bodyPr>
            <a:normAutofit/>
          </a:bodyPr>
          <a:lstStyle/>
          <a:p>
            <a:r>
              <a:rPr lang="en-US" sz="3000" i="0" dirty="0">
                <a:solidFill>
                  <a:srgbClr val="002060"/>
                </a:solidFill>
                <a:effectLst/>
              </a:rPr>
              <a:t>Management and operations requirements…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Control of Classified Visits 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Safeguards and Security Training Program</a:t>
            </a:r>
            <a:endParaRPr lang="en-US" sz="2200" dirty="0">
              <a:solidFill>
                <a:srgbClr val="002060"/>
              </a:solidFill>
            </a:endParaRP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Restrictions on the Transfer of Security-Funded Technologies </a:t>
            </a:r>
          </a:p>
          <a:p>
            <a:r>
              <a:rPr lang="en-US" sz="3000" dirty="0">
                <a:solidFill>
                  <a:srgbClr val="002060"/>
                </a:solidFill>
              </a:rPr>
              <a:t>Contractor Requirements Document Safeguards and Security Program Management Operations </a:t>
            </a:r>
          </a:p>
          <a:p>
            <a:r>
              <a:rPr lang="en-US" sz="3000" dirty="0">
                <a:solidFill>
                  <a:srgbClr val="002060"/>
                </a:solidFill>
              </a:rPr>
              <a:t>Incidents of Security Concern </a:t>
            </a:r>
          </a:p>
          <a:p>
            <a:endParaRPr lang="en-US" sz="22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BDE58-612F-480B-B8F6-BB23D4B6F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35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A8A52-7295-4B9D-88B4-6717C6762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639762"/>
            <a:ext cx="6991350" cy="6556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the Order will change…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AADC5-D34F-4C3D-8002-AE3545A29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011" y="1676400"/>
            <a:ext cx="7924800" cy="4495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Clarify Roles and Responsibilities</a:t>
            </a:r>
          </a:p>
          <a:p>
            <a:r>
              <a:rPr lang="en-US" dirty="0">
                <a:solidFill>
                  <a:srgbClr val="002060"/>
                </a:solidFill>
              </a:rPr>
              <a:t>Foreign Ownership, Control, or Influence and National Interest Determinations updates</a:t>
            </a:r>
          </a:p>
          <a:p>
            <a:r>
              <a:rPr lang="en-US" dirty="0">
                <a:solidFill>
                  <a:srgbClr val="002060"/>
                </a:solidFill>
                <a:cs typeface="Times New Roman" panose="02020603050405020304" pitchFamily="18" charset="0"/>
              </a:rPr>
              <a:t>Terminology updates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Other Changes included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Incidents of Security Concern</a:t>
            </a:r>
          </a:p>
          <a:p>
            <a:pPr lvl="1"/>
            <a:r>
              <a:rPr lang="en-US" sz="2400" dirty="0">
                <a:solidFill>
                  <a:srgbClr val="002060"/>
                </a:solidFill>
              </a:rPr>
              <a:t>Policy Clarifications</a:t>
            </a:r>
          </a:p>
          <a:p>
            <a:r>
              <a:rPr lang="en-US" dirty="0">
                <a:solidFill>
                  <a:srgbClr val="002060"/>
                </a:solidFill>
              </a:rPr>
              <a:t>And more…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6679CC-1252-42A5-9B2B-B327036C8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451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C8118-AC89-4625-A5C7-54A0B5411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2320" y="533400"/>
            <a:ext cx="5139359" cy="6556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Overflow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79E00-BF54-4E00-9B75-13C8F4E4A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6399"/>
            <a:ext cx="7924800" cy="4573587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rgbClr val="002060"/>
                </a:solidFill>
              </a:rPr>
              <a:t>Contracting:  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DEAR Contract Security Clause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Contracts</a:t>
            </a:r>
          </a:p>
          <a:p>
            <a:r>
              <a:rPr lang="en-US" sz="3000" dirty="0">
                <a:solidFill>
                  <a:srgbClr val="002060"/>
                </a:solidFill>
              </a:rPr>
              <a:t>Other DOE Directives</a:t>
            </a:r>
          </a:p>
          <a:p>
            <a:r>
              <a:rPr lang="en-US" sz="3000" dirty="0">
                <a:solidFill>
                  <a:srgbClr val="002060"/>
                </a:solidFill>
              </a:rPr>
              <a:t>DOE Forms and related systems</a:t>
            </a:r>
            <a:endParaRPr lang="en-US" sz="3000" i="1" dirty="0">
              <a:solidFill>
                <a:srgbClr val="002060"/>
              </a:solidFill>
            </a:endParaRPr>
          </a:p>
          <a:p>
            <a:r>
              <a:rPr lang="en-US" sz="3000" dirty="0">
                <a:solidFill>
                  <a:srgbClr val="002060"/>
                </a:solidFill>
              </a:rPr>
              <a:t>Technical Standards</a:t>
            </a:r>
          </a:p>
          <a:p>
            <a:r>
              <a:rPr lang="en-US" sz="3000" dirty="0">
                <a:solidFill>
                  <a:srgbClr val="002060"/>
                </a:solidFill>
              </a:rPr>
              <a:t>S&amp;S Policy Information Resource</a:t>
            </a:r>
          </a:p>
          <a:p>
            <a:r>
              <a:rPr lang="en-US" sz="3000" dirty="0">
                <a:solidFill>
                  <a:srgbClr val="002060"/>
                </a:solidFill>
              </a:rPr>
              <a:t>Training</a:t>
            </a:r>
          </a:p>
          <a:p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2F323F-1742-4F25-B133-F0C38DF31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29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42900"/>
            <a:ext cx="7467600" cy="9906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What’s Going On…What’s Next?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799"/>
            <a:ext cx="7772400" cy="4421187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>
                <a:solidFill>
                  <a:srgbClr val="002060"/>
                </a:solidFill>
                <a:cs typeface="Times New Roman" panose="02020603050405020304" pitchFamily="18" charset="0"/>
              </a:rPr>
              <a:t>Status</a:t>
            </a:r>
            <a:endParaRPr lang="en-US" sz="34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lvl="1"/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Propose the two-year project plan and Integrated Project Team (IPT) Members ✔</a:t>
            </a:r>
          </a:p>
          <a:p>
            <a:pPr lvl="1"/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Obtain Directives Review Board (DRB) approval ✔</a:t>
            </a:r>
          </a:p>
          <a:p>
            <a:pPr lvl="1"/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PPM leveraging platforms to obtain subject matter expert support (ongoing)</a:t>
            </a:r>
          </a:p>
          <a:p>
            <a:pPr lvl="1"/>
            <a:endParaRPr lang="en-US" sz="3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en-US" sz="3500" dirty="0">
                <a:solidFill>
                  <a:srgbClr val="002060"/>
                </a:solidFill>
                <a:cs typeface="Times New Roman" panose="02020603050405020304" pitchFamily="18" charset="0"/>
              </a:rPr>
              <a:t>Next Steps</a:t>
            </a:r>
          </a:p>
          <a:p>
            <a:pPr lvl="1"/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DRB Kick-off Meeting</a:t>
            </a:r>
          </a:p>
          <a:p>
            <a:pPr lvl="1"/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IPT “Orientation”</a:t>
            </a:r>
          </a:p>
          <a:p>
            <a:pPr lvl="1"/>
            <a:r>
              <a:rPr lang="en-US" sz="3000" dirty="0">
                <a:solidFill>
                  <a:srgbClr val="002060"/>
                </a:solidFill>
                <a:cs typeface="Times New Roman" panose="02020603050405020304" pitchFamily="18" charset="0"/>
              </a:rPr>
              <a:t>Roll up our sleeves</a:t>
            </a:r>
          </a:p>
          <a:p>
            <a:pPr lvl="1"/>
            <a:endParaRPr lang="en-US" sz="3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30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73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2509F26-B5DC-4BA7-B476-4CB044237A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B103EB1-B135-4526-B883-33228FC27F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480000">
            <a:off x="611505" y="683404"/>
            <a:ext cx="7920990" cy="5404104"/>
          </a:xfrm>
          <a:prstGeom prst="rect">
            <a:avLst/>
          </a:prstGeom>
          <a:solidFill>
            <a:srgbClr val="FFFFFF"/>
          </a:solidFill>
          <a:ln w="3175" cap="sq" cmpd="thinThick">
            <a:solidFill>
              <a:srgbClr val="DDDDDD"/>
            </a:solidFill>
            <a:miter lim="800000"/>
          </a:ln>
          <a:effectLst>
            <a:outerShdw blurRad="266700" dist="1143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mpact" panose="020B080603090205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F0C28EC-68DA-46D2-AEC2-99DF82A6A0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31" r="3354" b="2"/>
          <a:stretch/>
        </p:blipFill>
        <p:spPr>
          <a:xfrm rot="21480000">
            <a:off x="853377" y="1003258"/>
            <a:ext cx="7437246" cy="476439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A2131-0DF2-4324-8316-7F6D737D2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21D647E-58E0-4ADB-9FE9-6A9683F2C6B9}" type="slidenum">
              <a:rPr lang="en-US" smtClean="0"/>
              <a:pPr>
                <a:spcAft>
                  <a:spcPts val="60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13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64F8A-3684-482F-B381-EA9214C3A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609227"/>
            <a:ext cx="5791200" cy="655638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Planning &amp;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AED9BF-944A-4B6E-9F69-4AB3D0120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i="1" smtClean="0">
                <a:solidFill>
                  <a:srgbClr val="002060"/>
                </a:solidFill>
              </a:rPr>
              <a:t>2</a:t>
            </a:fld>
            <a:endParaRPr lang="en-US" i="1" dirty="0">
              <a:solidFill>
                <a:srgbClr val="00206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2279373-7FB8-455E-BB80-8BDC1D2D76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33" t="5685" r="16393" b="3675"/>
          <a:stretch/>
        </p:blipFill>
        <p:spPr>
          <a:xfrm>
            <a:off x="1185862" y="2187742"/>
            <a:ext cx="3048000" cy="2819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F221E0-CC33-4298-9050-B9FE8E3F0BE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" t="1211" r="2539" b="4443"/>
          <a:stretch/>
        </p:blipFill>
        <p:spPr>
          <a:xfrm>
            <a:off x="4800600" y="2169765"/>
            <a:ext cx="3352800" cy="247048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FBE3DD-35AC-4526-BCAD-114950BDAFD6}"/>
              </a:ext>
            </a:extLst>
          </p:cNvPr>
          <p:cNvSpPr txBox="1"/>
          <p:nvPr/>
        </p:nvSpPr>
        <p:spPr>
          <a:xfrm>
            <a:off x="1925032" y="1787632"/>
            <a:ext cx="15696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Periscope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3E724C-74B6-44A2-9DC9-60826DA50067}"/>
              </a:ext>
            </a:extLst>
          </p:cNvPr>
          <p:cNvSpPr txBox="1"/>
          <p:nvPr/>
        </p:nvSpPr>
        <p:spPr>
          <a:xfrm>
            <a:off x="5538281" y="1795252"/>
            <a:ext cx="1877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Stethoscope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506A3C-7805-47E6-9B23-CAC1E452C7DE}"/>
              </a:ext>
            </a:extLst>
          </p:cNvPr>
          <p:cNvSpPr txBox="1"/>
          <p:nvPr/>
        </p:nvSpPr>
        <p:spPr>
          <a:xfrm>
            <a:off x="3733800" y="535317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2060"/>
                </a:solidFill>
              </a:rPr>
              <a:t>2019 Images</a:t>
            </a:r>
          </a:p>
        </p:txBody>
      </p:sp>
    </p:spTree>
    <p:extLst>
      <p:ext uri="{BB962C8B-B14F-4D97-AF65-F5344CB8AC3E}">
        <p14:creationId xmlns:p14="http://schemas.microsoft.com/office/powerpoint/2010/main" val="40404596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85800"/>
            <a:ext cx="6991350" cy="65563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cs typeface="Times New Roman" panose="02020603050405020304" pitchFamily="18" charset="0"/>
              </a:rPr>
              <a:t>EHSS-51 PPM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810" y="2286000"/>
            <a:ext cx="3943350" cy="1828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rgbClr val="002060"/>
                </a:solidFill>
              </a:rPr>
              <a:t>Natasha Sumter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</a:rPr>
              <a:t>PPM Topic Lead</a:t>
            </a:r>
          </a:p>
          <a:p>
            <a:pPr marL="0" indent="0" algn="ctr">
              <a:buNone/>
            </a:pPr>
            <a:r>
              <a:rPr lang="en-US" sz="2400" dirty="0">
                <a:hlinkClick r:id="rId3"/>
              </a:rPr>
              <a:t>Natasha.Sumter@hq.doe.gov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</a:rPr>
              <a:t>301-903-4804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20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87410" y="2286000"/>
            <a:ext cx="3810000" cy="1828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002060"/>
                </a:solidFill>
              </a:rPr>
              <a:t>Cecelia Hunter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2060"/>
                </a:solidFill>
              </a:rPr>
              <a:t>PPM Topic Lead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hlinkClick r:id="rId4"/>
              </a:rPr>
              <a:t>Cecelia.Hunter@hq.doe.gov</a:t>
            </a:r>
            <a:endParaRPr lang="en-US" sz="2400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002060"/>
                </a:solidFill>
              </a:rPr>
              <a:t>301-903-0220</a:t>
            </a:r>
          </a:p>
        </p:txBody>
      </p:sp>
    </p:spTree>
    <p:extLst>
      <p:ext uri="{BB962C8B-B14F-4D97-AF65-F5344CB8AC3E}">
        <p14:creationId xmlns:p14="http://schemas.microsoft.com/office/powerpoint/2010/main" val="407232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2" y="418306"/>
            <a:ext cx="7610475" cy="762000"/>
          </a:xfrm>
        </p:spPr>
        <p:txBody>
          <a:bodyPr>
            <a:normAutofit/>
          </a:bodyPr>
          <a:lstStyle/>
          <a:p>
            <a:r>
              <a:rPr lang="en-US" sz="4000" b="1" dirty="0"/>
              <a:t>Overview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917691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Office of Security Policy [Program Planning &amp; Management (PPM) Team]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Our Partners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Updated National Drivers</a:t>
            </a:r>
          </a:p>
          <a:p>
            <a:endParaRPr lang="en-US" sz="900" i="1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DOE Order (O) 470.4B, </a:t>
            </a:r>
            <a:r>
              <a:rPr lang="en-US" i="1" dirty="0">
                <a:solidFill>
                  <a:srgbClr val="002060"/>
                </a:solidFill>
              </a:rPr>
              <a:t>Safeguards and Security Program</a:t>
            </a:r>
            <a:r>
              <a:rPr lang="en-US" dirty="0">
                <a:solidFill>
                  <a:srgbClr val="002060"/>
                </a:solidFill>
              </a:rPr>
              <a:t>, Rewrite Plan and Impacts</a:t>
            </a:r>
          </a:p>
          <a:p>
            <a:endParaRPr lang="en-US" sz="900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Status and Next Steps</a:t>
            </a:r>
          </a:p>
          <a:p>
            <a:endParaRPr lang="en-US" i="1" dirty="0">
              <a:solidFill>
                <a:srgbClr val="002060"/>
              </a:solidFill>
            </a:endParaRPr>
          </a:p>
          <a:p>
            <a:endParaRPr lang="en-US" i="1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309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63562"/>
            <a:ext cx="6991350" cy="655638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cs typeface="Times New Roman" panose="02020603050405020304" pitchFamily="18" charset="0"/>
              </a:rPr>
              <a:t>Office of Security Policy</a:t>
            </a:r>
            <a:endParaRPr lang="en-US" sz="2700" b="1" dirty="0"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87648"/>
            <a:ext cx="8610600" cy="4953000"/>
          </a:xfrm>
        </p:spPr>
        <p:txBody>
          <a:bodyPr>
            <a:normAutofit/>
          </a:bodyPr>
          <a:lstStyle/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marL="0" indent="0">
              <a:buNone/>
            </a:pPr>
            <a:endParaRPr lang="en-US" sz="4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29538" y="6111875"/>
            <a:ext cx="957262" cy="365125"/>
          </a:xfrm>
        </p:spPr>
        <p:txBody>
          <a:bodyPr/>
          <a:lstStyle/>
          <a:p>
            <a:fld id="{421D647E-58E0-4ADB-9FE9-6A9683F2C6B9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132413" y="1326194"/>
            <a:ext cx="2887387" cy="1388432"/>
          </a:xfrm>
          <a:prstGeom prst="rect">
            <a:avLst/>
          </a:prstGeom>
          <a:solidFill>
            <a:srgbClr val="EAF5F6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  <a:cs typeface="Times New Roman" pitchFamily="18" charset="0"/>
            </a:endParaRPr>
          </a:p>
        </p:txBody>
      </p:sp>
      <p:sp>
        <p:nvSpPr>
          <p:cNvPr id="7" name="Text Box 34"/>
          <p:cNvSpPr txBox="1">
            <a:spLocks noChangeArrowheads="1"/>
          </p:cNvSpPr>
          <p:nvPr/>
        </p:nvSpPr>
        <p:spPr bwMode="auto">
          <a:xfrm>
            <a:off x="3136900" y="1371600"/>
            <a:ext cx="28702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en-US" sz="20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of Security Policy (EHSS-51)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sz="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Mark Hojnacke, Director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Michelle Berger*</a:t>
            </a:r>
          </a:p>
          <a:p>
            <a:pPr algn="ctr">
              <a:spcBef>
                <a:spcPct val="50000"/>
              </a:spcBef>
              <a:buFontTx/>
              <a:buNone/>
            </a:pPr>
            <a:endParaRPr lang="en-US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399935" y="3734352"/>
            <a:ext cx="8320927" cy="1261506"/>
            <a:chOff x="556" y="1878"/>
            <a:chExt cx="2041" cy="809"/>
          </a:xfrm>
        </p:grpSpPr>
        <p:sp>
          <p:nvSpPr>
            <p:cNvPr id="10" name="Text Box 41"/>
            <p:cNvSpPr txBox="1">
              <a:spLocks noChangeArrowheads="1"/>
            </p:cNvSpPr>
            <p:nvPr/>
          </p:nvSpPr>
          <p:spPr bwMode="auto">
            <a:xfrm>
              <a:off x="1539" y="2345"/>
              <a:ext cx="402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>
                <a:buFontTx/>
                <a:buNone/>
              </a:pPr>
              <a:r>
                <a:rPr lang="en-US" sz="10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Physical Security Systems</a:t>
              </a:r>
            </a:p>
            <a:p>
              <a:pPr marL="342900" indent="-342900" algn="ctr">
                <a:buFontTx/>
                <a:buNone/>
              </a:pPr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D. Golden,  Topic Lead </a:t>
              </a:r>
            </a:p>
          </p:txBody>
        </p:sp>
        <p:sp>
          <p:nvSpPr>
            <p:cNvPr id="11" name="Text Box 42"/>
            <p:cNvSpPr txBox="1">
              <a:spLocks noChangeArrowheads="1"/>
            </p:cNvSpPr>
            <p:nvPr/>
          </p:nvSpPr>
          <p:spPr bwMode="auto">
            <a:xfrm>
              <a:off x="556" y="1990"/>
              <a:ext cx="426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>
                <a:buFontTx/>
                <a:buNone/>
              </a:pPr>
              <a:r>
                <a:rPr lang="en-US" sz="10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Material Control  </a:t>
              </a:r>
            </a:p>
            <a:p>
              <a:pPr marL="342900" indent="-342900" algn="ctr">
                <a:buFontTx/>
                <a:buNone/>
              </a:pPr>
              <a:r>
                <a:rPr lang="en-US" sz="10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&amp; Accountability</a:t>
              </a:r>
            </a:p>
            <a:p>
              <a:pPr marL="342900" indent="-342900" algn="ctr">
                <a:buFontTx/>
                <a:buNone/>
              </a:pPr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D. Holmer, Topic Lead</a:t>
              </a:r>
            </a:p>
          </p:txBody>
        </p:sp>
        <p:sp>
          <p:nvSpPr>
            <p:cNvPr id="12" name="Text Box 43"/>
            <p:cNvSpPr txBox="1">
              <a:spLocks noChangeArrowheads="1"/>
            </p:cNvSpPr>
            <p:nvPr/>
          </p:nvSpPr>
          <p:spPr bwMode="auto">
            <a:xfrm>
              <a:off x="2100" y="1973"/>
              <a:ext cx="497" cy="2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>
                <a:buFontTx/>
                <a:buNone/>
              </a:pPr>
              <a:r>
                <a:rPr lang="en-US" sz="10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Information Security</a:t>
              </a:r>
            </a:p>
            <a:p>
              <a:pPr marL="342900" indent="-342900" algn="ctr">
                <a:buFontTx/>
                <a:buNone/>
              </a:pPr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C. Piechowski, Topic Lead</a:t>
              </a:r>
            </a:p>
          </p:txBody>
        </p:sp>
        <p:sp>
          <p:nvSpPr>
            <p:cNvPr id="13" name="Text Box 44"/>
            <p:cNvSpPr txBox="1">
              <a:spLocks noChangeArrowheads="1"/>
            </p:cNvSpPr>
            <p:nvPr/>
          </p:nvSpPr>
          <p:spPr bwMode="auto">
            <a:xfrm>
              <a:off x="851" y="1878"/>
              <a:ext cx="729" cy="8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>
                <a:buFontTx/>
                <a:buNone/>
                <a:defRPr/>
              </a:pPr>
              <a:r>
                <a:rPr lang="en-US" sz="20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Program Planning </a:t>
              </a:r>
            </a:p>
            <a:p>
              <a:pPr marL="342900" indent="-342900" algn="ctr">
                <a:buFontTx/>
                <a:buNone/>
                <a:defRPr/>
              </a:pPr>
              <a:r>
                <a:rPr lang="en-US" sz="20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&amp; Management</a:t>
              </a:r>
            </a:p>
            <a:p>
              <a:pPr algn="ctr">
                <a:buNone/>
                <a:defRPr/>
              </a:pPr>
              <a:r>
                <a:rPr lang="en-US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N. Sumter, Topic Lead</a:t>
              </a:r>
            </a:p>
            <a:p>
              <a:pPr algn="ctr">
                <a:buNone/>
                <a:defRPr/>
              </a:pPr>
              <a:r>
                <a:rPr lang="en-US" b="1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C. Hunter, Topic Lead</a:t>
              </a:r>
            </a:p>
          </p:txBody>
        </p:sp>
        <p:sp>
          <p:nvSpPr>
            <p:cNvPr id="14" name="Text Box 45"/>
            <p:cNvSpPr txBox="1">
              <a:spLocks noChangeArrowheads="1"/>
            </p:cNvSpPr>
            <p:nvPr/>
          </p:nvSpPr>
          <p:spPr bwMode="auto">
            <a:xfrm>
              <a:off x="1498" y="1948"/>
              <a:ext cx="484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342900" indent="-342900" algn="ctr">
                <a:buFontTx/>
                <a:buNone/>
              </a:pPr>
              <a:r>
                <a:rPr lang="en-US" sz="10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Protection Program </a:t>
              </a:r>
            </a:p>
            <a:p>
              <a:pPr marL="342900" indent="-342900" algn="ctr">
                <a:buFontTx/>
                <a:buNone/>
              </a:pPr>
              <a:r>
                <a:rPr lang="en-US" sz="1000" b="1" u="sng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Operations</a:t>
              </a:r>
            </a:p>
            <a:p>
              <a:pPr marL="342900" indent="-342900" algn="ctr">
                <a:buFontTx/>
                <a:buNone/>
              </a:pPr>
              <a:r>
                <a:rPr lang="en-US" sz="1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K. Webber, Topic Lead</a:t>
              </a:r>
            </a:p>
          </p:txBody>
        </p:sp>
      </p:grpSp>
      <p:sp>
        <p:nvSpPr>
          <p:cNvPr id="15" name="Text Box 41"/>
          <p:cNvSpPr txBox="1">
            <a:spLocks noChangeArrowheads="1"/>
          </p:cNvSpPr>
          <p:nvPr/>
        </p:nvSpPr>
        <p:spPr bwMode="auto">
          <a:xfrm>
            <a:off x="4379323" y="4900956"/>
            <a:ext cx="16379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>
              <a:buFontTx/>
              <a:buNone/>
            </a:pPr>
            <a:r>
              <a:rPr lang="en-US" sz="1000" b="1" u="sng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Protective Force</a:t>
            </a:r>
          </a:p>
          <a:p>
            <a:pPr marL="342900" indent="-342900" algn="ctr">
              <a:buFontTx/>
              <a:buNone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Faiver, Topic Lead</a:t>
            </a:r>
          </a:p>
          <a:p>
            <a:pPr marL="342900" indent="-342900" algn="ctr">
              <a:buFontTx/>
              <a:buNone/>
            </a:pPr>
            <a:r>
              <a:rPr lang="en-US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 Jones*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212391" y="3322638"/>
            <a:ext cx="6489702" cy="1698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Box 42"/>
          <p:cNvSpPr txBox="1">
            <a:spLocks noChangeArrowheads="1"/>
          </p:cNvSpPr>
          <p:nvPr/>
        </p:nvSpPr>
        <p:spPr bwMode="auto">
          <a:xfrm>
            <a:off x="609601" y="5538152"/>
            <a:ext cx="14711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Tx/>
              <a:buNone/>
            </a:pP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Contractor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1212391" y="3322638"/>
            <a:ext cx="0" cy="49371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3048000" y="3322638"/>
            <a:ext cx="0" cy="49371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5198293" y="3339622"/>
            <a:ext cx="0" cy="49371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7702093" y="3339622"/>
            <a:ext cx="0" cy="49371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572000" y="2714626"/>
            <a:ext cx="0" cy="62499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43993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62EE6-A79F-452A-B848-103F789CD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779853"/>
            <a:ext cx="7924800" cy="685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2060"/>
                </a:solidFill>
              </a:rPr>
              <a:t>Our Partners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1C56D-7596-4EBD-81AE-86BFF677F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236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86E35-3B21-4455-B0DD-852C27853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876" y="608013"/>
            <a:ext cx="6991350" cy="65563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Our 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87F2A8-EB29-4FDB-B93C-C6EC1B381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9151" y="1676400"/>
            <a:ext cx="7924800" cy="3505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DOE/NNSA Headquarters Personnel</a:t>
            </a:r>
          </a:p>
          <a:p>
            <a:r>
              <a:rPr lang="en-US" dirty="0">
                <a:solidFill>
                  <a:srgbClr val="002060"/>
                </a:solidFill>
              </a:rPr>
              <a:t>THE National Training Center</a:t>
            </a:r>
          </a:p>
          <a:p>
            <a:r>
              <a:rPr lang="en-US" dirty="0">
                <a:solidFill>
                  <a:srgbClr val="002060"/>
                </a:solidFill>
              </a:rPr>
              <a:t>Sites and Field Offices</a:t>
            </a:r>
          </a:p>
          <a:p>
            <a:r>
              <a:rPr lang="en-US" dirty="0">
                <a:solidFill>
                  <a:srgbClr val="002060"/>
                </a:solidFill>
              </a:rPr>
              <a:t>EFCOG</a:t>
            </a:r>
          </a:p>
          <a:p>
            <a:r>
              <a:rPr lang="en-US" dirty="0">
                <a:solidFill>
                  <a:srgbClr val="002060"/>
                </a:solidFill>
              </a:rPr>
              <a:t>Security Awareness Special Interest Group</a:t>
            </a:r>
          </a:p>
          <a:p>
            <a:r>
              <a:rPr lang="en-US" dirty="0">
                <a:solidFill>
                  <a:srgbClr val="002060"/>
                </a:solidFill>
              </a:rPr>
              <a:t>Interagency Partners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911C8C-43E6-4F7C-8250-279FF3B90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>
                <a:solidFill>
                  <a:srgbClr val="002060"/>
                </a:solidFill>
              </a:rPr>
              <a:t>6</a:t>
            </a:fld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167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62EE6-A79F-452A-B848-103F789CD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819400"/>
            <a:ext cx="7924800" cy="83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2060"/>
                </a:solidFill>
              </a:rPr>
              <a:t>Updated National Drivers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1C56D-7596-4EBD-81AE-86BFF677F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97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229600" cy="838200"/>
          </a:xfrm>
        </p:spPr>
        <p:txBody>
          <a:bodyPr>
            <a:noAutofit/>
          </a:bodyPr>
          <a:lstStyle/>
          <a:p>
            <a:r>
              <a:rPr lang="en-US" sz="3200" b="1" kern="1200" dirty="0">
                <a:latin typeface="Calibri"/>
              </a:rPr>
              <a:t>Updated National Drivers &amp;</a:t>
            </a:r>
            <a:br>
              <a:rPr lang="en-US" sz="3200" b="1" kern="1200" dirty="0">
                <a:latin typeface="Calibri"/>
              </a:rPr>
            </a:br>
            <a:r>
              <a:rPr lang="en-US" sz="3200" b="1" kern="1200" dirty="0">
                <a:latin typeface="Calibri"/>
              </a:rPr>
              <a:t>Other Policies</a:t>
            </a:r>
            <a:endParaRPr lang="en-US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80322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2060"/>
                </a:solidFill>
              </a:rPr>
              <a:t>Title 32 U.S. Code of Federal Regulations (CFR) 2004, </a:t>
            </a:r>
            <a:r>
              <a:rPr lang="en-US" sz="2800" i="1" dirty="0">
                <a:solidFill>
                  <a:srgbClr val="002060"/>
                </a:solidFill>
              </a:rPr>
              <a:t>National Industrial Security Program,</a:t>
            </a:r>
            <a:r>
              <a:rPr lang="en-US" sz="2800" dirty="0">
                <a:solidFill>
                  <a:srgbClr val="002060"/>
                </a:solidFill>
              </a:rPr>
              <a:t> effective date:  May 7, 2018</a:t>
            </a:r>
          </a:p>
          <a:p>
            <a:r>
              <a:rPr lang="en-US" sz="2800" i="1" dirty="0">
                <a:solidFill>
                  <a:srgbClr val="002060"/>
                </a:solidFill>
              </a:rPr>
              <a:t>National Defense Authorization Act (NDAA) </a:t>
            </a:r>
            <a:r>
              <a:rPr lang="en-US" sz="2800" dirty="0">
                <a:solidFill>
                  <a:srgbClr val="002060"/>
                </a:solidFill>
              </a:rPr>
              <a:t>of 2019, Section 842(a), effective date:  October 1, 2020</a:t>
            </a:r>
          </a:p>
          <a:p>
            <a:r>
              <a:rPr lang="en-US" sz="2800" dirty="0">
                <a:solidFill>
                  <a:srgbClr val="002060"/>
                </a:solidFill>
              </a:rPr>
              <a:t>32 CFR 117, </a:t>
            </a:r>
            <a:r>
              <a:rPr lang="en-US" sz="2800" i="1" dirty="0">
                <a:solidFill>
                  <a:srgbClr val="002060"/>
                </a:solidFill>
              </a:rPr>
              <a:t>National Industrial Security Program Operating Manual</a:t>
            </a:r>
            <a:r>
              <a:rPr lang="en-US" sz="2800" dirty="0">
                <a:solidFill>
                  <a:srgbClr val="002060"/>
                </a:solidFill>
              </a:rPr>
              <a:t>, effective date:  February 24, 2021</a:t>
            </a:r>
          </a:p>
          <a:p>
            <a:r>
              <a:rPr lang="en-US" sz="2800" dirty="0">
                <a:solidFill>
                  <a:srgbClr val="002060"/>
                </a:solidFill>
              </a:rPr>
              <a:t>32 CFR 2001, Classified National Security Information (proposed Rule – pending public review/comment)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75EC4-A287-4590-9FB8-186796873239}" type="slidenum">
              <a:rPr lang="en-US" smtClean="0">
                <a:solidFill>
                  <a:srgbClr val="002060"/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522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62EE6-A79F-452A-B848-103F789CD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400300"/>
            <a:ext cx="7924800" cy="2095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solidFill>
                  <a:srgbClr val="002060"/>
                </a:solidFill>
              </a:rPr>
              <a:t>DOE O 470.4B, </a:t>
            </a:r>
            <a:r>
              <a:rPr lang="en-US" sz="4000" b="1" i="1" dirty="0">
                <a:solidFill>
                  <a:srgbClr val="002060"/>
                </a:solidFill>
              </a:rPr>
              <a:t>Safeguards and Security Program</a:t>
            </a:r>
            <a:r>
              <a:rPr lang="en-US" sz="4000" b="1" dirty="0">
                <a:solidFill>
                  <a:srgbClr val="002060"/>
                </a:solidFill>
              </a:rPr>
              <a:t>, Rewrite Plan and Impacts</a:t>
            </a:r>
          </a:p>
          <a:p>
            <a:pPr algn="ctr"/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01C56D-7596-4EBD-81AE-86BFF677F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D647E-58E0-4ADB-9FE9-6A9683F2C6B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768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F25756FC81AF488F6C711D74014336" ma:contentTypeVersion="13" ma:contentTypeDescription="Create a new document." ma:contentTypeScope="" ma:versionID="7498096adf70b2ff743a08ad6617e717">
  <xsd:schema xmlns:xsd="http://www.w3.org/2001/XMLSchema" xmlns:xs="http://www.w3.org/2001/XMLSchema" xmlns:p="http://schemas.microsoft.com/office/2006/metadata/properties" xmlns:ns2="ea60b319-9d9b-4050-a2da-fb9886bc818d" xmlns:ns3="696b1dda-5637-4d41-9abe-79af3c04e813" targetNamespace="http://schemas.microsoft.com/office/2006/metadata/properties" ma:root="true" ma:fieldsID="4d3d1a04c4d207925585b3ad0f91c335" ns2:_="" ns3:_="">
    <xsd:import namespace="ea60b319-9d9b-4050-a2da-fb9886bc818d"/>
    <xsd:import namespace="696b1dda-5637-4d41-9abe-79af3c04e8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60b319-9d9b-4050-a2da-fb9886bc8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b1dda-5637-4d41-9abe-79af3c04e81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71BB6C-53CB-4EFE-9D7D-2C1621226A4C}"/>
</file>

<file path=customXml/itemProps2.xml><?xml version="1.0" encoding="utf-8"?>
<ds:datastoreItem xmlns:ds="http://schemas.openxmlformats.org/officeDocument/2006/customXml" ds:itemID="{D2147823-DE6D-477D-8738-485469F0E190}"/>
</file>

<file path=customXml/itemProps3.xml><?xml version="1.0" encoding="utf-8"?>
<ds:datastoreItem xmlns:ds="http://schemas.openxmlformats.org/officeDocument/2006/customXml" ds:itemID="{0ADC7A1D-B111-4BF0-9F6B-BB2B11C8D057}"/>
</file>

<file path=docProps/app.xml><?xml version="1.0" encoding="utf-8"?>
<Properties xmlns="http://schemas.openxmlformats.org/officeDocument/2006/extended-properties" xmlns:vt="http://schemas.openxmlformats.org/officeDocument/2006/docPropsVTypes">
  <TotalTime>2787</TotalTime>
  <Words>751</Words>
  <Application>Microsoft Office PowerPoint</Application>
  <PresentationFormat>On-screen Show (4:3)</PresentationFormat>
  <Paragraphs>185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Courier New</vt:lpstr>
      <vt:lpstr>Franklin Gothic Medium</vt:lpstr>
      <vt:lpstr>Impact</vt:lpstr>
      <vt:lpstr>Segoe UI</vt:lpstr>
      <vt:lpstr>Times New Roman</vt:lpstr>
      <vt:lpstr>Office Theme</vt:lpstr>
      <vt:lpstr>Safeguards and Security Program Update</vt:lpstr>
      <vt:lpstr>Planning &amp; Management</vt:lpstr>
      <vt:lpstr>Overview </vt:lpstr>
      <vt:lpstr>Office of Security Policy</vt:lpstr>
      <vt:lpstr>PowerPoint Presentation</vt:lpstr>
      <vt:lpstr>Our Partners</vt:lpstr>
      <vt:lpstr>PowerPoint Presentation</vt:lpstr>
      <vt:lpstr>Updated National Drivers &amp; Other Policies</vt:lpstr>
      <vt:lpstr>PowerPoint Presentation</vt:lpstr>
      <vt:lpstr>The Split</vt:lpstr>
      <vt:lpstr>Blank Slate…</vt:lpstr>
      <vt:lpstr>S&amp;S Program Planning</vt:lpstr>
      <vt:lpstr>S&amp;S Program Management &amp; Operations</vt:lpstr>
      <vt:lpstr>S&amp;S Program Management &amp; Operations (cont.)</vt:lpstr>
      <vt:lpstr>S&amp;S Program Management &amp; Operations (cont.)</vt:lpstr>
      <vt:lpstr>How the Order will change…</vt:lpstr>
      <vt:lpstr>Overflow</vt:lpstr>
      <vt:lpstr>What’s Going On…What’s Next?</vt:lpstr>
      <vt:lpstr>PowerPoint Presentation</vt:lpstr>
      <vt:lpstr>EHSS-51 PPM Contacts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Planning &amp; Management Update</dc:title>
  <dc:creator>Natasha Wright</dc:creator>
  <cp:lastModifiedBy>Sumter, Natasha</cp:lastModifiedBy>
  <cp:revision>27</cp:revision>
  <dcterms:created xsi:type="dcterms:W3CDTF">2019-04-25T01:20:58Z</dcterms:created>
  <dcterms:modified xsi:type="dcterms:W3CDTF">2022-04-15T18:40:27Z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0x01010070F25756FC81AF488F6C711D74014336</vt:lpwstr>
  </property>
</Properties>
</file>