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6"/>
  </p:notesMasterIdLst>
  <p:handoutMasterIdLst>
    <p:handoutMasterId r:id="rId7"/>
  </p:handoutMasterIdLst>
  <p:sldIdLst>
    <p:sldId id="256" r:id="rId2"/>
    <p:sldId id="1801" r:id="rId3"/>
    <p:sldId id="1805" r:id="rId4"/>
    <p:sldId id="1804"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Modern Love" panose="04090805081005020601" pitchFamily="82" charset="0"/>
      <p:regular r:id="rId12"/>
    </p:embeddedFont>
    <p:embeddedFont>
      <p:font typeface="Open Sans" panose="020B0606030504020204" pitchFamily="34" charset="0"/>
      <p:regular r:id="rId13"/>
      <p:bold r:id="rId14"/>
      <p:italic r:id="rId15"/>
      <p:boldItalic r:id="rId16"/>
    </p:embeddedFont>
    <p:embeddedFont>
      <p:font typeface="Open Sans bold" panose="020B0806030504020204" pitchFamily="34" charset="0"/>
      <p:regular r:id="rId17"/>
      <p:bold r:id="rId18"/>
      <p:italic r:id="rId19"/>
      <p:boldItalic r:id="rId20"/>
    </p:embeddedFont>
    <p:embeddedFont>
      <p:font typeface="Open Sans Light" panose="020B030603050402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78F097-0A73-434B-97FE-ED3B8A0EF645}">
          <p14:sldIdLst>
            <p14:sldId id="256"/>
            <p14:sldId id="1801"/>
            <p14:sldId id="1805"/>
            <p14:sldId id="1804"/>
          </p14:sldIdLst>
        </p14:section>
        <p14:section name="About" id="{7D1F2A88-9EF1-C940-B849-EE7D1949366C}">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BE7"/>
    <a:srgbClr val="339A2E"/>
    <a:srgbClr val="00AFDD"/>
    <a:srgbClr val="1A315D"/>
    <a:srgbClr val="00ACD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showGuides="1">
      <p:cViewPr varScale="1">
        <p:scale>
          <a:sx n="103" d="100"/>
          <a:sy n="103" d="100"/>
        </p:scale>
        <p:origin x="828" y="108"/>
      </p:cViewPr>
      <p:guideLst/>
    </p:cSldViewPr>
  </p:slideViewPr>
  <p:notesTextViewPr>
    <p:cViewPr>
      <p:scale>
        <a:sx n="85" d="100"/>
        <a:sy n="85" d="100"/>
      </p:scale>
      <p:origin x="0" y="0"/>
    </p:cViewPr>
  </p:notesTextViewPr>
  <p:notesViewPr>
    <p:cSldViewPr snapToGrid="0" showGuides="1">
      <p:cViewPr varScale="1">
        <p:scale>
          <a:sx n="84" d="100"/>
          <a:sy n="84" d="100"/>
        </p:scale>
        <p:origin x="275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12B77-F7E2-4D68-A9CB-41B8CCDC9B29}" type="datetimeFigureOut">
              <a:rPr lang="en-US" smtClean="0">
                <a:latin typeface="Open Sans" panose="020B0606030504020204" pitchFamily="34" charset="0"/>
              </a:rPr>
              <a:t>4/18/2022</a:t>
            </a:fld>
            <a:endParaRPr lang="en-US" dirty="0">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C23351-3FB3-4478-AE7D-BEC670948232}"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391064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896A8DF4-6A87-4F69-8212-F0A65870B2F2}" type="datetimeFigureOut">
              <a:rPr lang="en-US" smtClean="0"/>
              <a:pPr/>
              <a:t>4/18/2022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E21A7267-269F-4D26-9F96-B6358A06B982}" type="slidenum">
              <a:rPr lang="en-US" smtClean="0"/>
              <a:pPr/>
              <a:t>‹#›</a:t>
            </a:fld>
            <a:endParaRPr lang="en-US" dirty="0"/>
          </a:p>
        </p:txBody>
      </p:sp>
    </p:spTree>
    <p:extLst>
      <p:ext uri="{BB962C8B-B14F-4D97-AF65-F5344CB8AC3E}">
        <p14:creationId xmlns:p14="http://schemas.microsoft.com/office/powerpoint/2010/main" val="34107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t>1</a:t>
            </a:fld>
            <a:endParaRPr lang="en-US"/>
          </a:p>
        </p:txBody>
      </p:sp>
    </p:spTree>
    <p:extLst>
      <p:ext uri="{BB962C8B-B14F-4D97-AF65-F5344CB8AC3E}">
        <p14:creationId xmlns:p14="http://schemas.microsoft.com/office/powerpoint/2010/main" val="385018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2022 Oversight Approval; Heather Howard: I agree this is a smart change that is necessary for SNL to adapt to the virtual working environment and according to my review of DOE Order 470.4B, this procedure you have provided is still in compliance with Order requirements. </a:t>
            </a:r>
          </a:p>
          <a:p>
            <a:endParaRPr lang="en-US" dirty="0"/>
          </a:p>
        </p:txBody>
      </p:sp>
      <p:sp>
        <p:nvSpPr>
          <p:cNvPr id="4" name="Slide Number Placeholder 3"/>
          <p:cNvSpPr>
            <a:spLocks noGrp="1"/>
          </p:cNvSpPr>
          <p:nvPr>
            <p:ph type="sldNum" sz="quarter" idx="5"/>
          </p:nvPr>
        </p:nvSpPr>
        <p:spPr/>
        <p:txBody>
          <a:bodyPr/>
          <a:lstStyle/>
          <a:p>
            <a:fld id="{E21A7267-269F-4D26-9F96-B6358A06B982}" type="slidenum">
              <a:rPr lang="en-US" smtClean="0"/>
              <a:pPr/>
              <a:t>2</a:t>
            </a:fld>
            <a:endParaRPr lang="en-US" dirty="0"/>
          </a:p>
        </p:txBody>
      </p:sp>
    </p:spTree>
    <p:extLst>
      <p:ext uri="{BB962C8B-B14F-4D97-AF65-F5344CB8AC3E}">
        <p14:creationId xmlns:p14="http://schemas.microsoft.com/office/powerpoint/2010/main" val="2176633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1575115"/>
            <a:ext cx="6165850" cy="1317382"/>
          </a:xfrm>
        </p:spPr>
        <p:txBody>
          <a:bodyPr anchor="b">
            <a:normAutofit/>
          </a:bodyPr>
          <a:lstStyle>
            <a:lvl1pPr algn="l">
              <a:defRPr sz="36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990599" y="3719997"/>
            <a:ext cx="5243147" cy="667120"/>
          </a:xfrm>
          <a:prstGeom prst="rect">
            <a:avLst/>
          </a:prstGeom>
        </p:spPr>
        <p:txBody>
          <a:bodyPr anchor="ctr">
            <a:noAutofit/>
          </a:bodyPr>
          <a:lstStyle>
            <a:lvl1pPr marL="0" indent="0" algn="l">
              <a:buNone/>
              <a:defRPr sz="1600" b="0" spc="0">
                <a:solidFill>
                  <a:schemeClr val="tx2">
                    <a:lumMod val="40000"/>
                    <a:lumOff val="6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990600" y="3015777"/>
            <a:ext cx="6165850" cy="378587"/>
          </a:xfrm>
          <a:prstGeom prst="rect">
            <a:avLst/>
          </a:prstGeom>
        </p:spPr>
        <p:txBody>
          <a:bodyPr>
            <a:normAutofit/>
          </a:bodyPr>
          <a:lstStyle>
            <a:lvl1pPr marL="0" indent="0">
              <a:buNone/>
              <a:defRPr sz="2000">
                <a:solidFill>
                  <a:schemeClr val="bg2"/>
                </a:solidFill>
              </a:defRPr>
            </a:lvl1pPr>
          </a:lstStyle>
          <a:p>
            <a:pPr lvl="0"/>
            <a:r>
              <a:rPr lang="en-US" dirty="0"/>
              <a:t>Click to add subtitle</a:t>
            </a:r>
          </a:p>
        </p:txBody>
      </p:sp>
      <p:sp>
        <p:nvSpPr>
          <p:cNvPr id="20" name="Text Placeholder 24">
            <a:extLst>
              <a:ext uri="{FF2B5EF4-FFF2-40B4-BE49-F238E27FC236}">
                <a16:creationId xmlns:a16="http://schemas.microsoft.com/office/drawing/2014/main" id="{58F7247A-244D-6A48-BBB7-15233E751B35}"/>
              </a:ext>
            </a:extLst>
          </p:cNvPr>
          <p:cNvSpPr>
            <a:spLocks noGrp="1"/>
          </p:cNvSpPr>
          <p:nvPr>
            <p:ph type="body" sz="quarter" idx="15" hasCustomPrompt="1"/>
          </p:nvPr>
        </p:nvSpPr>
        <p:spPr>
          <a:xfrm>
            <a:off x="2588669" y="6296999"/>
            <a:ext cx="1828800" cy="136525"/>
          </a:xfrm>
          <a:prstGeom prst="rect">
            <a:avLst/>
          </a:prstGeom>
        </p:spPr>
        <p:txBody>
          <a:bodyPr lIns="0" tIns="0" rIns="0" bIns="0">
            <a:normAutofit/>
          </a:bodyPr>
          <a:lstStyle>
            <a:lvl1pPr marL="0" indent="0" algn="ctr">
              <a:buNone/>
              <a:defRPr sz="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22" name="Text Placeholder 4">
            <a:extLst>
              <a:ext uri="{FF2B5EF4-FFF2-40B4-BE49-F238E27FC236}">
                <a16:creationId xmlns:a16="http://schemas.microsoft.com/office/drawing/2014/main" id="{28DA6BE7-D5D1-5C4B-8879-A66353A8517F}"/>
              </a:ext>
            </a:extLst>
          </p:cNvPr>
          <p:cNvSpPr>
            <a:spLocks noGrp="1"/>
          </p:cNvSpPr>
          <p:nvPr>
            <p:ph type="body" sz="quarter" idx="22" hasCustomPrompt="1"/>
          </p:nvPr>
        </p:nvSpPr>
        <p:spPr>
          <a:xfrm>
            <a:off x="990600" y="4509920"/>
            <a:ext cx="4297393" cy="667120"/>
          </a:xfrm>
          <a:prstGeom prst="rect">
            <a:avLst/>
          </a:prstGeom>
        </p:spPr>
        <p:txBody>
          <a:bodyPr lIns="0" tIns="0" rIns="0" bIns="0"/>
          <a:lstStyle>
            <a:lvl1pPr>
              <a:buFontTx/>
              <a:buNone/>
              <a:defRPr sz="1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DATE, LOCATION, OR ADDITIONAL CONTENT</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966239" y="479998"/>
            <a:ext cx="1271441" cy="492365"/>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userDrawn="1"/>
        </p:nvSpPr>
        <p:spPr>
          <a:xfrm>
            <a:off x="912699" y="1056087"/>
            <a:ext cx="4710777" cy="307777"/>
          </a:xfrm>
          <a:prstGeom prst="rect">
            <a:avLst/>
          </a:prstGeom>
          <a:noFill/>
        </p:spPr>
        <p:txBody>
          <a:bodyPr wrap="none" rtlCol="0">
            <a:spAutoFit/>
          </a:bodyPr>
          <a:lstStyle/>
          <a:p>
            <a:r>
              <a:rPr lang="en-US" sz="1400" spc="150" baseline="0" dirty="0">
                <a:solidFill>
                  <a:schemeClr val="bg1"/>
                </a:solidFill>
                <a:latin typeface="+mj-lt"/>
              </a:rPr>
              <a:t>Exceptional service in the national interest</a:t>
            </a:r>
          </a:p>
        </p:txBody>
      </p:sp>
      <p:sp>
        <p:nvSpPr>
          <p:cNvPr id="19" name="TextBox 18">
            <a:extLst>
              <a:ext uri="{FF2B5EF4-FFF2-40B4-BE49-F238E27FC236}">
                <a16:creationId xmlns:a16="http://schemas.microsoft.com/office/drawing/2014/main" id="{1D369985-FB39-5049-971A-8BBBC56F2C4E}"/>
              </a:ext>
            </a:extLst>
          </p:cNvPr>
          <p:cNvSpPr txBox="1"/>
          <p:nvPr userDrawn="1"/>
        </p:nvSpPr>
        <p:spPr>
          <a:xfrm>
            <a:off x="5287993" y="6307251"/>
            <a:ext cx="5642358" cy="491225"/>
          </a:xfrm>
          <a:prstGeom prst="rect">
            <a:avLst/>
          </a:prstGeom>
          <a:noFill/>
        </p:spPr>
        <p:txBody>
          <a:bodyPr wrap="square" rtlCol="0">
            <a:spAutoFit/>
          </a:bodyPr>
          <a:lstStyle/>
          <a:p>
            <a:pPr algn="r">
              <a:lnSpc>
                <a:spcPct val="110000"/>
              </a:lnSpc>
            </a:pPr>
            <a:r>
              <a:rPr lang="en-US" sz="800" b="0" i="0" kern="1200" dirty="0">
                <a:solidFill>
                  <a:schemeClr val="bg2">
                    <a:lumMod val="50000"/>
                  </a:schemeClr>
                </a:solidFill>
                <a:effectLst/>
                <a:latin typeface="Open Sans" panose="020B0606030504020204" pitchFamily="34" charset="0"/>
                <a:ea typeface="+mn-ea"/>
                <a:cs typeface="+mn-cs"/>
              </a:rPr>
              <a:t>Sandia National Laboratories is a </a:t>
            </a:r>
            <a:r>
              <a:rPr lang="en-US" sz="800" b="0" i="0" kern="1200" dirty="0" err="1">
                <a:solidFill>
                  <a:schemeClr val="bg2">
                    <a:lumMod val="50000"/>
                  </a:schemeClr>
                </a:solidFill>
                <a:effectLst/>
                <a:latin typeface="Open Sans" panose="020B0606030504020204" pitchFamily="34" charset="0"/>
                <a:ea typeface="+mn-ea"/>
                <a:cs typeface="+mn-cs"/>
              </a:rPr>
              <a:t>multimission</a:t>
            </a:r>
            <a:r>
              <a:rPr lang="en-US" sz="800" b="0" i="0" kern="1200" dirty="0">
                <a:solidFill>
                  <a:schemeClr val="bg2">
                    <a:lumMod val="50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 </a:t>
            </a:r>
            <a:endParaRPr lang="en-US" sz="800" b="0" i="0" dirty="0">
              <a:solidFill>
                <a:schemeClr val="bg2">
                  <a:lumMod val="50000"/>
                </a:schemeClr>
              </a:solidFill>
              <a:latin typeface="Open Sans" panose="020B0606030504020204" pitchFamily="34" charset="0"/>
            </a:endParaRPr>
          </a:p>
        </p:txBody>
      </p:sp>
      <p:pic>
        <p:nvPicPr>
          <p:cNvPr id="21" name="Picture 20">
            <a:extLst>
              <a:ext uri="{FF2B5EF4-FFF2-40B4-BE49-F238E27FC236}">
                <a16:creationId xmlns:a16="http://schemas.microsoft.com/office/drawing/2014/main" id="{5ADC7756-6766-FF46-BFDC-7CBCF88C2FB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65815" y="6362720"/>
            <a:ext cx="654939" cy="159193"/>
          </a:xfrm>
          <a:prstGeom prst="rect">
            <a:avLst/>
          </a:prstGeom>
        </p:spPr>
      </p:pic>
      <p:pic>
        <p:nvPicPr>
          <p:cNvPr id="23" name="Picture 22">
            <a:extLst>
              <a:ext uri="{FF2B5EF4-FFF2-40B4-BE49-F238E27FC236}">
                <a16:creationId xmlns:a16="http://schemas.microsoft.com/office/drawing/2014/main" id="{1B5135D8-0C79-D249-B01D-F828C907537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52075" y="6609587"/>
            <a:ext cx="463192" cy="134533"/>
          </a:xfrm>
          <a:prstGeom prst="rect">
            <a:avLst/>
          </a:prstGeom>
        </p:spPr>
      </p:pic>
    </p:spTree>
    <p:extLst>
      <p:ext uri="{BB962C8B-B14F-4D97-AF65-F5344CB8AC3E}">
        <p14:creationId xmlns:p14="http://schemas.microsoft.com/office/powerpoint/2010/main" val="18093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88423" y="2066192"/>
            <a:ext cx="3868616" cy="2795954"/>
          </a:xfrm>
        </p:spPr>
        <p:txBody>
          <a:bodyPr anchor="ctr">
            <a:normAutofit/>
          </a:bodyPr>
          <a:lstStyle>
            <a:lvl1pPr algn="ctr">
              <a:defRPr sz="4000">
                <a:solidFill>
                  <a:schemeClr val="bg1"/>
                </a:solidFill>
              </a:defRPr>
            </a:lvl1pPr>
          </a:lstStyle>
          <a:p>
            <a:r>
              <a:rPr lang="en-US" dirty="0"/>
              <a:t>CLICK TO ADD TITLE</a:t>
            </a:r>
          </a:p>
        </p:txBody>
      </p:sp>
    </p:spTree>
    <p:extLst>
      <p:ext uri="{BB962C8B-B14F-4D97-AF65-F5344CB8AC3E}">
        <p14:creationId xmlns:p14="http://schemas.microsoft.com/office/powerpoint/2010/main" val="415352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1985" y="2919047"/>
            <a:ext cx="4598377" cy="1767254"/>
          </a:xfrm>
        </p:spPr>
        <p:txBody>
          <a:bodyPr anchor="ctr">
            <a:normAutofit/>
          </a:bodyPr>
          <a:lstStyle>
            <a:lvl1pPr algn="l">
              <a:defRPr sz="3600">
                <a:solidFill>
                  <a:schemeClr val="bg1"/>
                </a:solidFill>
              </a:defRPr>
            </a:lvl1pPr>
          </a:lstStyle>
          <a:p>
            <a:r>
              <a:rPr lang="en-US" dirty="0"/>
              <a:t>CLICK TO ADD TITLE</a:t>
            </a:r>
          </a:p>
        </p:txBody>
      </p:sp>
    </p:spTree>
    <p:extLst>
      <p:ext uri="{BB962C8B-B14F-4D97-AF65-F5344CB8AC3E}">
        <p14:creationId xmlns:p14="http://schemas.microsoft.com/office/powerpoint/2010/main" val="387136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27ED-C799-AA4A-BA7C-2FFFBEA251A4}"/>
              </a:ext>
            </a:extLst>
          </p:cNvPr>
          <p:cNvSpPr>
            <a:spLocks noGrp="1"/>
          </p:cNvSpPr>
          <p:nvPr>
            <p:ph type="title" hasCustomPrompt="1"/>
          </p:nvPr>
        </p:nvSpPr>
        <p:spPr/>
        <p:txBody>
          <a:bodyPr/>
          <a:lstStyle/>
          <a:p>
            <a:r>
              <a:rPr lang="en-US" dirty="0"/>
              <a:t>TITLE AND CONTENT - Click to add title</a:t>
            </a:r>
          </a:p>
        </p:txBody>
      </p:sp>
      <p:sp>
        <p:nvSpPr>
          <p:cNvPr id="3" name="Slide Number Placeholder 2">
            <a:extLst>
              <a:ext uri="{FF2B5EF4-FFF2-40B4-BE49-F238E27FC236}">
                <a16:creationId xmlns:a16="http://schemas.microsoft.com/office/drawing/2014/main" id="{87D4B9F0-F682-C847-A4A4-C8832F0065E1}"/>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Content Placeholder 4">
            <a:extLst>
              <a:ext uri="{FF2B5EF4-FFF2-40B4-BE49-F238E27FC236}">
                <a16:creationId xmlns:a16="http://schemas.microsoft.com/office/drawing/2014/main" id="{BAC6C40D-F7AE-5D42-B2A9-60C9F62ADE8A}"/>
              </a:ext>
            </a:extLst>
          </p:cNvPr>
          <p:cNvSpPr>
            <a:spLocks noGrp="1"/>
          </p:cNvSpPr>
          <p:nvPr>
            <p:ph sz="quarter" idx="11" hasCustomPrompt="1"/>
          </p:nvPr>
        </p:nvSpPr>
        <p:spPr>
          <a:xfrm>
            <a:off x="647700" y="1409700"/>
            <a:ext cx="11049000" cy="4610100"/>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879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Doub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AND DOUBLE CONTENT - CLICK TO ADD TITLE</a:t>
            </a:r>
          </a:p>
        </p:txBody>
      </p:sp>
      <p:sp>
        <p:nvSpPr>
          <p:cNvPr id="3" name="Content Placeholder 2"/>
          <p:cNvSpPr>
            <a:spLocks noGrp="1"/>
          </p:cNvSpPr>
          <p:nvPr>
            <p:ph idx="1" hasCustomPrompt="1"/>
          </p:nvPr>
        </p:nvSpPr>
        <p:spPr>
          <a:xfrm>
            <a:off x="647700" y="1409701"/>
            <a:ext cx="5212412" cy="4610100"/>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Courier New" panose="02070309020205020404" pitchFamily="49" charset="0"/>
              <a:buChar char="o"/>
              <a:defRPr>
                <a:latin typeface="Open Sans" panose="020B0606030504020204" pitchFamily="34" charset="0"/>
              </a:defRPr>
            </a:lvl2pPr>
            <a:lvl3pPr>
              <a:lnSpc>
                <a:spcPct val="100000"/>
              </a:lnSpc>
              <a:buFont typeface="Courier New" panose="02070309020205020404" pitchFamily="49" charset="0"/>
              <a:buChar char="o"/>
              <a:defRPr>
                <a:latin typeface="Open Sans" panose="020B0606030504020204" pitchFamily="34" charset="0"/>
              </a:defRPr>
            </a:lvl3pPr>
            <a:lvl4pPr>
              <a:lnSpc>
                <a:spcPct val="100000"/>
              </a:lnSpc>
              <a:buFont typeface="Courier New" panose="02070309020205020404" pitchFamily="49" charset="0"/>
              <a:buChar char="o"/>
              <a:defRPr>
                <a:latin typeface="Open Sans" panose="020B0606030504020204" pitchFamily="34" charset="0"/>
              </a:defRPr>
            </a:lvl4pPr>
            <a:lvl5pPr>
              <a:lnSpc>
                <a:spcPct val="100000"/>
              </a:lnSpc>
              <a:buFont typeface="Courier New" panose="02070309020205020404" pitchFamily="49" charset="0"/>
              <a:buChar char="o"/>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6" name="Content Placeholder 2">
            <a:extLst>
              <a:ext uri="{FF2B5EF4-FFF2-40B4-BE49-F238E27FC236}">
                <a16:creationId xmlns:a16="http://schemas.microsoft.com/office/drawing/2014/main" id="{5D970262-8623-2B46-A712-FEE93CC93EDE}"/>
              </a:ext>
            </a:extLst>
          </p:cNvPr>
          <p:cNvSpPr>
            <a:spLocks noGrp="1"/>
          </p:cNvSpPr>
          <p:nvPr>
            <p:ph idx="10" hasCustomPrompt="1"/>
          </p:nvPr>
        </p:nvSpPr>
        <p:spPr>
          <a:xfrm>
            <a:off x="6331888" y="1409700"/>
            <a:ext cx="5364812" cy="4610101"/>
          </a:xfrm>
          <a:prstGeom prst="rect">
            <a:avLst/>
          </a:prstGeom>
        </p:spPr>
        <p:txBody>
          <a:bodyPr/>
          <a:lstStyle>
            <a:lvl1pPr>
              <a:lnSpc>
                <a:spcPct val="100000"/>
              </a:lnSpc>
              <a:buFontTx/>
              <a:buNone/>
              <a:defRPr b="0" i="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buFont typeface="Wingdings" pitchFamily="2" charset="2"/>
              <a:buChar char="§"/>
              <a:defRPr>
                <a:latin typeface="Open Sans" panose="020B0606030504020204" pitchFamily="34" charset="0"/>
              </a:defRPr>
            </a:lvl2pPr>
            <a:lvl3pPr>
              <a:lnSpc>
                <a:spcPct val="100000"/>
              </a:lnSpc>
              <a:buFont typeface="Wingdings" pitchFamily="2" charset="2"/>
              <a:buChar char="§"/>
              <a:defRPr>
                <a:latin typeface="Open Sans" panose="020B0606030504020204" pitchFamily="34" charset="0"/>
              </a:defRPr>
            </a:lvl3pPr>
            <a:lvl4pPr>
              <a:lnSpc>
                <a:spcPct val="100000"/>
              </a:lnSpc>
              <a:buFont typeface="Wingdings" pitchFamily="2" charset="2"/>
              <a:buChar char="§"/>
              <a:defRPr>
                <a:latin typeface="Open Sans" panose="020B0606030504020204" pitchFamily="34" charset="0"/>
              </a:defRPr>
            </a:lvl4pPr>
            <a:lvl5pPr>
              <a:lnSpc>
                <a:spcPct val="100000"/>
              </a:lnSpc>
              <a:buFont typeface="Wingdings" pitchFamily="2" charset="2"/>
              <a:buChar cha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p:txBody>
      </p:sp>
      <p:sp>
        <p:nvSpPr>
          <p:cNvPr id="8" name="Slide Number Placeholder 5">
            <a:extLst>
              <a:ext uri="{FF2B5EF4-FFF2-40B4-BE49-F238E27FC236}">
                <a16:creationId xmlns:a16="http://schemas.microsoft.com/office/drawing/2014/main" id="{1CF5FC13-FF8A-8C4E-BA9B-B1FED8AA82E4}"/>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4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a:defRPr/>
            </a:lvl1pPr>
          </a:lstStyle>
          <a:p>
            <a:r>
              <a:rPr lang="en-US" dirty="0"/>
              <a:t>TITLE ONLY - CLICK TO ADD TITLE</a:t>
            </a:r>
          </a:p>
        </p:txBody>
      </p:sp>
      <p:sp>
        <p:nvSpPr>
          <p:cNvPr id="5" name="Slide Number Placeholder 5">
            <a:extLst>
              <a:ext uri="{FF2B5EF4-FFF2-40B4-BE49-F238E27FC236}">
                <a16:creationId xmlns:a16="http://schemas.microsoft.com/office/drawing/2014/main" id="{6E97028B-705D-5846-9BF6-441624A3FB9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03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B71B262-AC2E-494D-B366-04431A29FCBF}"/>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07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61257"/>
            <a:ext cx="10096500" cy="774779"/>
          </a:xfrm>
          <a:prstGeom prst="rect">
            <a:avLst/>
          </a:prstGeom>
        </p:spPr>
        <p:txBody>
          <a:bodyPr vert="horz" lIns="0" tIns="0" rIns="0" bIns="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CAC4959A-AD2F-9049-854D-6985DFCF4E46}"/>
              </a:ext>
            </a:extLst>
          </p:cNvPr>
          <p:cNvSpPr>
            <a:spLocks noGrp="1"/>
          </p:cNvSpPr>
          <p:nvPr>
            <p:ph type="body" idx="1"/>
          </p:nvPr>
        </p:nvSpPr>
        <p:spPr>
          <a:xfrm>
            <a:off x="654222" y="1429233"/>
            <a:ext cx="11042478" cy="459056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7C06173-326E-C842-95A0-26D69A4B9AFD}"/>
              </a:ext>
            </a:extLst>
          </p:cNvPr>
          <p:cNvSpPr>
            <a:spLocks noGrp="1"/>
          </p:cNvSpPr>
          <p:nvPr>
            <p:ph type="sldNum" sz="quarter" idx="4"/>
          </p:nvPr>
        </p:nvSpPr>
        <p:spPr>
          <a:xfrm>
            <a:off x="11702562" y="6471387"/>
            <a:ext cx="489438" cy="365125"/>
          </a:xfrm>
          <a:prstGeom prst="rect">
            <a:avLst/>
          </a:prstGeom>
        </p:spPr>
        <p:txBody>
          <a:bodyPr vert="horz" lIns="0" tIns="0" rIns="0" bIns="0" rtlCol="0" anchor="ctr"/>
          <a:lstStyle>
            <a:lvl1pPr algn="ctr">
              <a:defRPr sz="1400" b="0" i="0">
                <a:solidFill>
                  <a:srgbClr val="FFFFFF"/>
                </a:solidFill>
                <a:latin typeface="Open Sans" panose="020B060603050402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0262625"/>
      </p:ext>
    </p:extLst>
  </p:cSld>
  <p:clrMap bg1="lt1" tx1="dk1" bg2="lt2" tx2="dk2" accent1="accent1" accent2="accent2" accent3="accent3" accent4="accent4" accent5="accent5" accent6="accent6" hlink="hlink" folHlink="folHlink"/>
  <p:sldLayoutIdLst>
    <p:sldLayoutId id="2147483752" r:id="rId1"/>
    <p:sldLayoutId id="2147483733" r:id="rId2"/>
    <p:sldLayoutId id="2147483758" r:id="rId3"/>
    <p:sldLayoutId id="2147483763" r:id="rId4"/>
    <p:sldLayoutId id="2147483760" r:id="rId5"/>
    <p:sldLayoutId id="2147483761" r:id="rId6"/>
    <p:sldLayoutId id="214748376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8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6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200" b="0" i="0" kern="120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2.xml"/><Relationship Id="rId16" Type="http://schemas.openxmlformats.org/officeDocument/2006/relationships/image" Target="../media/image20.svg"/><Relationship Id="rId1" Type="http://schemas.openxmlformats.org/officeDocument/2006/relationships/slideLayout" Target="../slideLayouts/slideLayout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EA49-B5D0-1541-8EC1-3C4BE870D2BF}"/>
              </a:ext>
            </a:extLst>
          </p:cNvPr>
          <p:cNvSpPr>
            <a:spLocks noGrp="1"/>
          </p:cNvSpPr>
          <p:nvPr>
            <p:ph type="ctrTitle"/>
          </p:nvPr>
        </p:nvSpPr>
        <p:spPr/>
        <p:txBody>
          <a:bodyPr/>
          <a:lstStyle/>
          <a:p>
            <a:r>
              <a:rPr lang="en-US" dirty="0"/>
              <a:t>EFCOG Safeguards &amp; Security Working Group</a:t>
            </a:r>
          </a:p>
        </p:txBody>
      </p:sp>
      <p:sp>
        <p:nvSpPr>
          <p:cNvPr id="9" name="Text Placeholder 8">
            <a:extLst>
              <a:ext uri="{FF2B5EF4-FFF2-40B4-BE49-F238E27FC236}">
                <a16:creationId xmlns:a16="http://schemas.microsoft.com/office/drawing/2014/main" id="{A56AD260-9467-CE4A-B0C7-B567ACAF5F67}"/>
              </a:ext>
            </a:extLst>
          </p:cNvPr>
          <p:cNvSpPr>
            <a:spLocks noGrp="1"/>
          </p:cNvSpPr>
          <p:nvPr>
            <p:ph type="body" sz="quarter" idx="10"/>
          </p:nvPr>
        </p:nvSpPr>
        <p:spPr/>
        <p:txBody>
          <a:bodyPr/>
          <a:lstStyle/>
          <a:p>
            <a:r>
              <a:rPr lang="en-US" dirty="0"/>
              <a:t>April 20, 2022</a:t>
            </a:r>
          </a:p>
        </p:txBody>
      </p:sp>
      <p:sp>
        <p:nvSpPr>
          <p:cNvPr id="10" name="Text Placeholder 9">
            <a:extLst>
              <a:ext uri="{FF2B5EF4-FFF2-40B4-BE49-F238E27FC236}">
                <a16:creationId xmlns:a16="http://schemas.microsoft.com/office/drawing/2014/main" id="{28F954A9-F33E-B244-9544-B81C0D328DDE}"/>
              </a:ext>
            </a:extLst>
          </p:cNvPr>
          <p:cNvSpPr>
            <a:spLocks noGrp="1"/>
          </p:cNvSpPr>
          <p:nvPr>
            <p:ph type="body" sz="quarter" idx="15"/>
          </p:nvPr>
        </p:nvSpPr>
        <p:spPr/>
        <p:txBody>
          <a:bodyPr>
            <a:normAutofit fontScale="62500" lnSpcReduction="2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SAND2022-4703 PE</a:t>
            </a:r>
            <a:endParaRPr lang="en-US" dirty="0"/>
          </a:p>
        </p:txBody>
      </p:sp>
      <p:sp>
        <p:nvSpPr>
          <p:cNvPr id="11" name="Text Placeholder 10">
            <a:extLst>
              <a:ext uri="{FF2B5EF4-FFF2-40B4-BE49-F238E27FC236}">
                <a16:creationId xmlns:a16="http://schemas.microsoft.com/office/drawing/2014/main" id="{FA7190E4-6146-D042-8C7F-132DA96089B5}"/>
              </a:ext>
            </a:extLst>
          </p:cNvPr>
          <p:cNvSpPr>
            <a:spLocks noGrp="1"/>
          </p:cNvSpPr>
          <p:nvPr>
            <p:ph type="body" sz="quarter" idx="22"/>
          </p:nvPr>
        </p:nvSpPr>
        <p:spPr>
          <a:xfrm>
            <a:off x="990600" y="4010254"/>
            <a:ext cx="5550877" cy="667120"/>
          </a:xfrm>
        </p:spPr>
        <p:txBody>
          <a:bodyPr>
            <a:noAutofit/>
          </a:bodyPr>
          <a:lstStyle/>
          <a:p>
            <a:r>
              <a:rPr lang="en-US" sz="2000" dirty="0"/>
              <a:t>Return to Onsite Operations Security Awareness Efforts, Impacts and Path Forward</a:t>
            </a:r>
          </a:p>
        </p:txBody>
      </p:sp>
      <p:sp>
        <p:nvSpPr>
          <p:cNvPr id="33" name="TextBox 32">
            <a:extLst>
              <a:ext uri="{FF2B5EF4-FFF2-40B4-BE49-F238E27FC236}">
                <a16:creationId xmlns:a16="http://schemas.microsoft.com/office/drawing/2014/main" id="{13E54DF6-4A33-0F44-BFF9-3FDCAA65F7F8}"/>
              </a:ext>
            </a:extLst>
          </p:cNvPr>
          <p:cNvSpPr txBox="1"/>
          <p:nvPr/>
        </p:nvSpPr>
        <p:spPr>
          <a:xfrm>
            <a:off x="3438144" y="3596640"/>
            <a:ext cx="0" cy="0"/>
          </a:xfrm>
          <a:prstGeom prst="rect">
            <a:avLst/>
          </a:prstGeom>
        </p:spPr>
        <p:txBody>
          <a:bodyPr vert="horz" wrap="none" lIns="91440" tIns="45720" rIns="91440" bIns="45720" rtlCol="0">
            <a:noAutofit/>
          </a:bodyPr>
          <a:lstStyle/>
          <a:p>
            <a:pPr algn="l"/>
            <a:endParaRPr lang="en-US" dirty="0">
              <a:latin typeface="Open Sans" panose="020B0606030504020204" pitchFamily="34" charset="0"/>
            </a:endParaRPr>
          </a:p>
        </p:txBody>
      </p:sp>
    </p:spTree>
    <p:extLst>
      <p:ext uri="{BB962C8B-B14F-4D97-AF65-F5344CB8AC3E}">
        <p14:creationId xmlns:p14="http://schemas.microsoft.com/office/powerpoint/2010/main" val="21817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CC173-4D57-E24E-AC26-5A8FEA086A8E}"/>
              </a:ext>
            </a:extLst>
          </p:cNvPr>
          <p:cNvSpPr>
            <a:spLocks noGrp="1"/>
          </p:cNvSpPr>
          <p:nvPr>
            <p:ph type="title"/>
          </p:nvPr>
        </p:nvSpPr>
        <p:spPr>
          <a:xfrm>
            <a:off x="1257300" y="261257"/>
            <a:ext cx="10439400" cy="774779"/>
          </a:xfrm>
        </p:spPr>
        <p:txBody>
          <a:bodyPr/>
          <a:lstStyle/>
          <a:p>
            <a:r>
              <a:rPr lang="en-US" dirty="0"/>
              <a:t>Marching To The Beat of a New Drum</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10"/>
          </p:nvPr>
        </p:nvSpPr>
        <p:spPr>
          <a:xfrm>
            <a:off x="11702562" y="6471387"/>
            <a:ext cx="489438" cy="365125"/>
          </a:xfrm>
        </p:spPr>
        <p:txBody>
          <a:bodyPr/>
          <a:lstStyle/>
          <a:p>
            <a:fld id="{F6B149FD-26F7-3645-B4E7-BA8B8CC5EEA8}" type="slidenum">
              <a:rPr lang="en-US" smtClean="0"/>
              <a:pPr/>
              <a:t>2</a:t>
            </a:fld>
            <a:endParaRPr lang="en-US" dirty="0"/>
          </a:p>
        </p:txBody>
      </p:sp>
      <p:pic>
        <p:nvPicPr>
          <p:cNvPr id="6" name="Content Placeholder 5" descr="Covid-19 with solid fill">
            <a:extLst>
              <a:ext uri="{FF2B5EF4-FFF2-40B4-BE49-F238E27FC236}">
                <a16:creationId xmlns:a16="http://schemas.microsoft.com/office/drawing/2014/main" id="{5BA487B8-7D58-4C97-88F1-6F15AD60B1AB}"/>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500" y="1139942"/>
            <a:ext cx="914400" cy="914400"/>
          </a:xfrm>
        </p:spPr>
      </p:pic>
      <p:pic>
        <p:nvPicPr>
          <p:cNvPr id="8" name="Graphic 7" descr="Pandemic flattening curve bar graph with solid fill">
            <a:extLst>
              <a:ext uri="{FF2B5EF4-FFF2-40B4-BE49-F238E27FC236}">
                <a16:creationId xmlns:a16="http://schemas.microsoft.com/office/drawing/2014/main" id="{7CD842D9-3907-47F5-AF9C-BB733D708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500" y="2428240"/>
            <a:ext cx="914400" cy="914400"/>
          </a:xfrm>
          <a:prstGeom prst="rect">
            <a:avLst/>
          </a:prstGeom>
        </p:spPr>
      </p:pic>
      <p:pic>
        <p:nvPicPr>
          <p:cNvPr id="10" name="Graphic 9" descr="Online meeting with solid fill">
            <a:extLst>
              <a:ext uri="{FF2B5EF4-FFF2-40B4-BE49-F238E27FC236}">
                <a16:creationId xmlns:a16="http://schemas.microsoft.com/office/drawing/2014/main" id="{7C4208A2-3794-4E22-A9EE-62F07172FD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1500" y="3266279"/>
            <a:ext cx="914400" cy="914400"/>
          </a:xfrm>
          <a:prstGeom prst="rect">
            <a:avLst/>
          </a:prstGeom>
        </p:spPr>
      </p:pic>
      <p:sp>
        <p:nvSpPr>
          <p:cNvPr id="11" name="TextBox 10">
            <a:extLst>
              <a:ext uri="{FF2B5EF4-FFF2-40B4-BE49-F238E27FC236}">
                <a16:creationId xmlns:a16="http://schemas.microsoft.com/office/drawing/2014/main" id="{95FC8E42-2E59-40DB-B91D-7ECA529570F7}"/>
              </a:ext>
            </a:extLst>
          </p:cNvPr>
          <p:cNvSpPr txBox="1"/>
          <p:nvPr/>
        </p:nvSpPr>
        <p:spPr>
          <a:xfrm>
            <a:off x="1463040" y="1037648"/>
            <a:ext cx="10728960" cy="1286452"/>
          </a:xfrm>
          <a:prstGeom prst="rect">
            <a:avLst/>
          </a:prstGeom>
        </p:spPr>
        <p:txBody>
          <a:bodyPr vert="horz" wrap="square" lIns="91440" tIns="45720" rIns="91440" bIns="45720" rtlCol="0">
            <a:noAutofit/>
          </a:bodyPr>
          <a:lstStyle/>
          <a:p>
            <a:pPr algn="l"/>
            <a:r>
              <a:rPr lang="en-US" b="1" dirty="0"/>
              <a:t>March 2020 </a:t>
            </a:r>
            <a:r>
              <a:rPr lang="en-US" dirty="0"/>
              <a:t>– non mission-essential workers sent home as a result of COVID19.</a:t>
            </a:r>
          </a:p>
          <a:p>
            <a:pPr marL="285750" indent="-285750" algn="l">
              <a:buFont typeface="Arial" panose="020B0604020202020204" pitchFamily="34" charset="0"/>
              <a:buChar char="•"/>
            </a:pPr>
            <a:r>
              <a:rPr lang="en-US" b="1" dirty="0"/>
              <a:t>Live</a:t>
            </a:r>
            <a:r>
              <a:rPr lang="en-US" dirty="0"/>
              <a:t> Comprehensive Security Briefings suspended.</a:t>
            </a:r>
          </a:p>
          <a:p>
            <a:pPr marL="285750" indent="-285750" algn="l">
              <a:buFont typeface="Arial" panose="020B0604020202020204" pitchFamily="34" charset="0"/>
              <a:buChar char="•"/>
            </a:pPr>
            <a:r>
              <a:rPr lang="en-US" dirty="0"/>
              <a:t>Supplemental Awareness activities </a:t>
            </a:r>
            <a:r>
              <a:rPr lang="en-US" b="1" dirty="0"/>
              <a:t>suspended.</a:t>
            </a:r>
          </a:p>
          <a:p>
            <a:pPr marL="285750" indent="-285750">
              <a:buFont typeface="Arial" panose="020B0604020202020204" pitchFamily="34" charset="0"/>
              <a:buChar char="•"/>
            </a:pPr>
            <a:r>
              <a:rPr lang="en-US" dirty="0"/>
              <a:t>SF312 witnessing </a:t>
            </a:r>
            <a:r>
              <a:rPr lang="en-US" b="1" dirty="0"/>
              <a:t>suspended</a:t>
            </a:r>
            <a:r>
              <a:rPr lang="en-US" dirty="0"/>
              <a:t> to reduce exposure at all site Personnel Security offices.</a:t>
            </a:r>
          </a:p>
          <a:p>
            <a:pPr marL="285750" indent="-285750" algn="l">
              <a:buFont typeface="Arial" panose="020B0604020202020204" pitchFamily="34" charset="0"/>
              <a:buChar char="•"/>
            </a:pPr>
            <a:endParaRPr lang="en-US" b="1" dirty="0"/>
          </a:p>
        </p:txBody>
      </p:sp>
      <p:sp>
        <p:nvSpPr>
          <p:cNvPr id="12" name="TextBox 11">
            <a:extLst>
              <a:ext uri="{FF2B5EF4-FFF2-40B4-BE49-F238E27FC236}">
                <a16:creationId xmlns:a16="http://schemas.microsoft.com/office/drawing/2014/main" id="{A8ED2ACF-B54A-42F5-8F9A-DE5047AE939D}"/>
              </a:ext>
            </a:extLst>
          </p:cNvPr>
          <p:cNvSpPr txBox="1"/>
          <p:nvPr/>
        </p:nvSpPr>
        <p:spPr>
          <a:xfrm>
            <a:off x="1463040" y="2324100"/>
            <a:ext cx="10486683" cy="1941396"/>
          </a:xfrm>
          <a:prstGeom prst="rect">
            <a:avLst/>
          </a:prstGeom>
        </p:spPr>
        <p:txBody>
          <a:bodyPr vert="horz" wrap="square" lIns="91440" tIns="45720" rIns="91440" bIns="45720" rtlCol="0">
            <a:noAutofit/>
          </a:bodyPr>
          <a:lstStyle/>
          <a:p>
            <a:pPr algn="l"/>
            <a:r>
              <a:rPr lang="en-US" b="1" dirty="0"/>
              <a:t>March 2021 </a:t>
            </a:r>
            <a:r>
              <a:rPr lang="en-US" dirty="0"/>
              <a:t>– Sandia guidance to continue with reduced onsite workforce.</a:t>
            </a:r>
          </a:p>
          <a:p>
            <a:pPr marL="285750" indent="-285750" algn="l">
              <a:buFont typeface="Arial" panose="020B0604020202020204" pitchFamily="34" charset="0"/>
              <a:buChar char="•"/>
            </a:pPr>
            <a:r>
              <a:rPr lang="en-US" dirty="0"/>
              <a:t>Comprehensive Security Briefing </a:t>
            </a:r>
            <a:r>
              <a:rPr lang="en-US" b="1" dirty="0"/>
              <a:t>booklets</a:t>
            </a:r>
            <a:r>
              <a:rPr lang="en-US" dirty="0"/>
              <a:t> replace </a:t>
            </a:r>
            <a:r>
              <a:rPr lang="en-US" b="1" dirty="0"/>
              <a:t>Live</a:t>
            </a:r>
            <a:r>
              <a:rPr lang="en-US" dirty="0"/>
              <a:t> Comprehensive Security Briefings to ensure </a:t>
            </a:r>
            <a:r>
              <a:rPr lang="en-US" b="1" dirty="0"/>
              <a:t>compliance</a:t>
            </a:r>
            <a:r>
              <a:rPr lang="en-US" dirty="0"/>
              <a:t>. </a:t>
            </a:r>
          </a:p>
          <a:p>
            <a:pPr marL="285750" indent="-285750" algn="l">
              <a:buFont typeface="Arial" panose="020B0604020202020204" pitchFamily="34" charset="0"/>
              <a:buChar char="•"/>
            </a:pPr>
            <a:r>
              <a:rPr lang="en-US" dirty="0"/>
              <a:t>Virtual </a:t>
            </a:r>
            <a:r>
              <a:rPr lang="en-US" b="1" dirty="0"/>
              <a:t>60 Minutes with Safeguards &amp; Security </a:t>
            </a:r>
            <a:r>
              <a:rPr lang="en-US" dirty="0"/>
              <a:t>provided</a:t>
            </a:r>
            <a:r>
              <a:rPr lang="en-US" b="1" dirty="0"/>
              <a:t> </a:t>
            </a:r>
            <a:r>
              <a:rPr lang="en-US" dirty="0"/>
              <a:t>to members of the workforce to review the Comprehensive Security Briefing booklets and address security policies and best practices while working from home.</a:t>
            </a:r>
          </a:p>
          <a:p>
            <a:pPr marL="285750" indent="-285750" algn="l">
              <a:buFont typeface="Arial" panose="020B0604020202020204" pitchFamily="34" charset="0"/>
              <a:buChar char="•"/>
            </a:pPr>
            <a:r>
              <a:rPr lang="en-US" dirty="0"/>
              <a:t>Partner with our Oversight to develop process for virtual witnessing of SF312s</a:t>
            </a:r>
          </a:p>
        </p:txBody>
      </p:sp>
      <p:sp>
        <p:nvSpPr>
          <p:cNvPr id="13" name="TextBox 12">
            <a:extLst>
              <a:ext uri="{FF2B5EF4-FFF2-40B4-BE49-F238E27FC236}">
                <a16:creationId xmlns:a16="http://schemas.microsoft.com/office/drawing/2014/main" id="{0F181B4E-0ED1-4C86-8AD8-598E9C5F453F}"/>
              </a:ext>
            </a:extLst>
          </p:cNvPr>
          <p:cNvSpPr txBox="1"/>
          <p:nvPr/>
        </p:nvSpPr>
        <p:spPr>
          <a:xfrm>
            <a:off x="1463040" y="4400818"/>
            <a:ext cx="10352817" cy="2300372"/>
          </a:xfrm>
          <a:prstGeom prst="rect">
            <a:avLst/>
          </a:prstGeom>
        </p:spPr>
        <p:txBody>
          <a:bodyPr vert="horz" wrap="square" lIns="91440" tIns="45720" rIns="91440" bIns="45720" rtlCol="0">
            <a:noAutofit/>
          </a:bodyPr>
          <a:lstStyle/>
          <a:p>
            <a:pPr algn="l"/>
            <a:r>
              <a:rPr lang="en-US" b="1" dirty="0"/>
              <a:t>March 2022 </a:t>
            </a:r>
            <a:r>
              <a:rPr lang="en-US" dirty="0"/>
              <a:t>– Safer Federal Workforce guidance allows members of the workforce to return to site.</a:t>
            </a:r>
          </a:p>
          <a:p>
            <a:pPr marL="285750" indent="-285750" algn="l">
              <a:buFont typeface="Arial" panose="020B0604020202020204" pitchFamily="34" charset="0"/>
              <a:buChar char="•"/>
            </a:pPr>
            <a:r>
              <a:rPr lang="en-US" b="1" dirty="0"/>
              <a:t>Virtual and Live </a:t>
            </a:r>
            <a:r>
              <a:rPr lang="en-US" dirty="0"/>
              <a:t>Comprehensive Security Briefings available for enrollment. </a:t>
            </a:r>
          </a:p>
          <a:p>
            <a:pPr marL="285750" indent="-285750" algn="l">
              <a:buFont typeface="Arial" panose="020B0604020202020204" pitchFamily="34" charset="0"/>
              <a:buChar char="•"/>
            </a:pPr>
            <a:r>
              <a:rPr lang="en-US" b="1" dirty="0"/>
              <a:t>Security Update </a:t>
            </a:r>
            <a:r>
              <a:rPr lang="en-US" dirty="0"/>
              <a:t>presentations (10 @ 10) are scheduled for members of the workforce to provide security policy reminders, e.g., No Vouching and No Mobile Devices in Secure Space.</a:t>
            </a:r>
          </a:p>
          <a:p>
            <a:pPr marL="285750" indent="-285750" algn="l">
              <a:buFont typeface="Arial" panose="020B0604020202020204" pitchFamily="34" charset="0"/>
              <a:buChar char="•"/>
            </a:pPr>
            <a:r>
              <a:rPr lang="en-US" b="1" dirty="0"/>
              <a:t>Telecommuter Resource Fair presentation </a:t>
            </a:r>
            <a:r>
              <a:rPr lang="en-US" dirty="0"/>
              <a:t>to provide continued security guidance for virtual employees. </a:t>
            </a:r>
          </a:p>
          <a:p>
            <a:pPr marL="285750" indent="-285750" algn="l">
              <a:buFont typeface="Arial" panose="020B0604020202020204" pitchFamily="34" charset="0"/>
              <a:buChar char="•"/>
            </a:pPr>
            <a:r>
              <a:rPr lang="en-US" dirty="0"/>
              <a:t>Virtual SF312 witness process approved by Sandia Oversight, implemented and effective.</a:t>
            </a:r>
          </a:p>
        </p:txBody>
      </p:sp>
      <p:pic>
        <p:nvPicPr>
          <p:cNvPr id="14" name="Graphic 13" descr="Online meeting with solid fill">
            <a:extLst>
              <a:ext uri="{FF2B5EF4-FFF2-40B4-BE49-F238E27FC236}">
                <a16:creationId xmlns:a16="http://schemas.microsoft.com/office/drawing/2014/main" id="{D8DA22D2-13EA-4A7D-816A-CBAF37C4BB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1500" y="4345860"/>
            <a:ext cx="914400" cy="914400"/>
          </a:xfrm>
          <a:prstGeom prst="rect">
            <a:avLst/>
          </a:prstGeom>
        </p:spPr>
      </p:pic>
      <p:pic>
        <p:nvPicPr>
          <p:cNvPr id="16" name="Graphic 15" descr="Classroom with solid fill">
            <a:extLst>
              <a:ext uri="{FF2B5EF4-FFF2-40B4-BE49-F238E27FC236}">
                <a16:creationId xmlns:a16="http://schemas.microsoft.com/office/drawing/2014/main" id="{BAE635FD-0392-4700-9575-82665E1A0B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500" y="5158740"/>
            <a:ext cx="914400" cy="914400"/>
          </a:xfrm>
          <a:prstGeom prst="rect">
            <a:avLst/>
          </a:prstGeom>
        </p:spPr>
      </p:pic>
      <p:grpSp>
        <p:nvGrpSpPr>
          <p:cNvPr id="21" name="Group 20">
            <a:extLst>
              <a:ext uri="{FF2B5EF4-FFF2-40B4-BE49-F238E27FC236}">
                <a16:creationId xmlns:a16="http://schemas.microsoft.com/office/drawing/2014/main" id="{3AB8DA87-04C3-46D5-8EFB-80FA527AEF5F}"/>
              </a:ext>
            </a:extLst>
          </p:cNvPr>
          <p:cNvGrpSpPr/>
          <p:nvPr/>
        </p:nvGrpSpPr>
        <p:grpSpPr>
          <a:xfrm>
            <a:off x="621533" y="6065423"/>
            <a:ext cx="749062" cy="635767"/>
            <a:chOff x="438653" y="6065423"/>
            <a:chExt cx="749062" cy="635767"/>
          </a:xfrm>
        </p:grpSpPr>
        <p:pic>
          <p:nvPicPr>
            <p:cNvPr id="18" name="Graphic 17" descr="Document with solid fill">
              <a:extLst>
                <a:ext uri="{FF2B5EF4-FFF2-40B4-BE49-F238E27FC236}">
                  <a16:creationId xmlns:a16="http://schemas.microsoft.com/office/drawing/2014/main" id="{A52F0B0A-B3AF-4F07-87F4-E5487F3BB54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8653" y="6065423"/>
              <a:ext cx="635767" cy="635767"/>
            </a:xfrm>
            <a:prstGeom prst="rect">
              <a:avLst/>
            </a:prstGeom>
          </p:spPr>
        </p:pic>
        <p:pic>
          <p:nvPicPr>
            <p:cNvPr id="20" name="Graphic 19" descr="Signature with solid fill">
              <a:extLst>
                <a:ext uri="{FF2B5EF4-FFF2-40B4-BE49-F238E27FC236}">
                  <a16:creationId xmlns:a16="http://schemas.microsoft.com/office/drawing/2014/main" id="{E150E8B7-2F29-4FBD-B83F-64462ED2A00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0515" y="6230143"/>
              <a:ext cx="457200" cy="457200"/>
            </a:xfrm>
            <a:prstGeom prst="rect">
              <a:avLst/>
            </a:prstGeom>
          </p:spPr>
        </p:pic>
      </p:grpSp>
    </p:spTree>
    <p:extLst>
      <p:ext uri="{BB962C8B-B14F-4D97-AF65-F5344CB8AC3E}">
        <p14:creationId xmlns:p14="http://schemas.microsoft.com/office/powerpoint/2010/main" val="199388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5339-A1F9-414C-851C-3825ED5A20D4}"/>
              </a:ext>
            </a:extLst>
          </p:cNvPr>
          <p:cNvSpPr>
            <a:spLocks noGrp="1"/>
          </p:cNvSpPr>
          <p:nvPr>
            <p:ph type="title"/>
          </p:nvPr>
        </p:nvSpPr>
        <p:spPr>
          <a:xfrm>
            <a:off x="1600200" y="185057"/>
            <a:ext cx="10096500" cy="774779"/>
          </a:xfrm>
        </p:spPr>
        <p:txBody>
          <a:bodyPr/>
          <a:lstStyle/>
          <a:p>
            <a:r>
              <a:rPr lang="en-US" dirty="0"/>
              <a:t>Path Forward</a:t>
            </a:r>
          </a:p>
        </p:txBody>
      </p:sp>
      <p:sp>
        <p:nvSpPr>
          <p:cNvPr id="3" name="Slide Number Placeholder 2">
            <a:extLst>
              <a:ext uri="{FF2B5EF4-FFF2-40B4-BE49-F238E27FC236}">
                <a16:creationId xmlns:a16="http://schemas.microsoft.com/office/drawing/2014/main" id="{6AEFAA37-56E3-48FA-AAD3-BEDCDD6CDE8E}"/>
              </a:ext>
            </a:extLst>
          </p:cNvPr>
          <p:cNvSpPr>
            <a:spLocks noGrp="1"/>
          </p:cNvSpPr>
          <p:nvPr>
            <p:ph type="sldNum" sz="quarter" idx="10"/>
          </p:nvPr>
        </p:nvSpPr>
        <p:spPr/>
        <p:txBody>
          <a:bodyPr/>
          <a:lstStyle/>
          <a:p>
            <a:fld id="{4FAB73BC-B049-4115-A692-8D63A059BFB8}" type="slidenum">
              <a:rPr lang="en-US" smtClean="0"/>
              <a:pPr/>
              <a:t>3</a:t>
            </a:fld>
            <a:endParaRPr lang="en-US" dirty="0"/>
          </a:p>
        </p:txBody>
      </p:sp>
      <p:sp>
        <p:nvSpPr>
          <p:cNvPr id="10" name="TextBox 9">
            <a:extLst>
              <a:ext uri="{FF2B5EF4-FFF2-40B4-BE49-F238E27FC236}">
                <a16:creationId xmlns:a16="http://schemas.microsoft.com/office/drawing/2014/main" id="{2A14BC3F-8080-4928-B3D8-18DC3BE7FAD8}"/>
              </a:ext>
            </a:extLst>
          </p:cNvPr>
          <p:cNvSpPr txBox="1"/>
          <p:nvPr/>
        </p:nvSpPr>
        <p:spPr>
          <a:xfrm>
            <a:off x="6455229" y="5192486"/>
            <a:ext cx="5241471" cy="1023257"/>
          </a:xfrm>
          <a:prstGeom prst="rect">
            <a:avLst/>
          </a:prstGeom>
        </p:spPr>
        <p:txBody>
          <a:bodyPr vert="horz" wrap="square" lIns="91440" tIns="45720" rIns="91440" bIns="45720" rtlCol="0">
            <a:noAutofit/>
          </a:bodyPr>
          <a:lstStyle/>
          <a:p>
            <a:pPr algn="l"/>
            <a:r>
              <a:rPr lang="en-US" sz="7200" dirty="0">
                <a:solidFill>
                  <a:srgbClr val="00AFDD"/>
                </a:solidFill>
                <a:latin typeface="Modern Love" panose="020B0604020202020204" pitchFamily="82" charset="0"/>
              </a:rPr>
              <a:t>Thank you!</a:t>
            </a:r>
          </a:p>
        </p:txBody>
      </p:sp>
      <p:sp>
        <p:nvSpPr>
          <p:cNvPr id="11" name="TextBox 10">
            <a:extLst>
              <a:ext uri="{FF2B5EF4-FFF2-40B4-BE49-F238E27FC236}">
                <a16:creationId xmlns:a16="http://schemas.microsoft.com/office/drawing/2014/main" id="{DD88F914-47BC-4ECE-A652-3D43D94F29EC}"/>
              </a:ext>
            </a:extLst>
          </p:cNvPr>
          <p:cNvSpPr txBox="1"/>
          <p:nvPr/>
        </p:nvSpPr>
        <p:spPr>
          <a:xfrm>
            <a:off x="1230086" y="1230086"/>
            <a:ext cx="10466614" cy="4626428"/>
          </a:xfrm>
          <a:prstGeom prst="rect">
            <a:avLst/>
          </a:prstGeom>
        </p:spPr>
        <p:txBody>
          <a:bodyPr vert="horz" wrap="square" lIns="91440" tIns="45720" rIns="91440" bIns="45720" rtlCol="0">
            <a:noAutofit/>
          </a:bodyPr>
          <a:lstStyle/>
          <a:p>
            <a:pPr algn="l"/>
            <a:r>
              <a:rPr lang="en-US" b="1" dirty="0">
                <a:latin typeface="Open Sans" panose="020B0606030504020204" pitchFamily="34" charset="0"/>
                <a:ea typeface="Open Sans" panose="020B0606030504020204" pitchFamily="34" charset="0"/>
                <a:cs typeface="Open Sans" panose="020B0606030504020204" pitchFamily="34" charset="0"/>
              </a:rPr>
              <a:t>Continue to:</a:t>
            </a:r>
          </a:p>
          <a:p>
            <a:pPr algn="l"/>
            <a:endParaRPr lang="en-US" b="1"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Identify </a:t>
            </a: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NEW</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BETTER</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b="1" dirty="0">
                <a:solidFill>
                  <a:srgbClr val="DC4BE7"/>
                </a:solidFill>
                <a:latin typeface="Open Sans" panose="020B0606030504020204" pitchFamily="34" charset="0"/>
                <a:ea typeface="Open Sans" panose="020B0606030504020204" pitchFamily="34" charset="0"/>
                <a:cs typeface="Open Sans" panose="020B0606030504020204" pitchFamily="34" charset="0"/>
              </a:rPr>
              <a:t>DIFFERENT</a:t>
            </a:r>
            <a:r>
              <a:rPr lang="en-US" dirty="0">
                <a:latin typeface="Open Sans" panose="020B0606030504020204" pitchFamily="34" charset="0"/>
                <a:ea typeface="Open Sans" panose="020B0606030504020204" pitchFamily="34" charset="0"/>
                <a:cs typeface="Open Sans" panose="020B0606030504020204" pitchFamily="34" charset="0"/>
              </a:rPr>
              <a:t> ways to accomplish our DOE program requirements.</a:t>
            </a:r>
          </a:p>
          <a:p>
            <a:pPr marL="285750" indent="-285750" algn="l">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Partner with our Site Oversight to approve necessary efforts to meet those requirements. </a:t>
            </a:r>
          </a:p>
          <a:p>
            <a:pPr marL="285750" indent="-285750" algn="l">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Engage the members of the workforce to execute work both on and off site while making security a top priority.</a:t>
            </a:r>
          </a:p>
          <a:p>
            <a:pPr algn="l"/>
            <a:r>
              <a:rPr lang="en-US" dirty="0">
                <a:latin typeface="Open Sans" panose="020B0606030504020204" pitchFamily="34" charset="0"/>
                <a:ea typeface="Open Sans" panose="020B0606030504020204" pitchFamily="34" charset="0"/>
                <a:cs typeface="Open Sans" panose="020B0606030504020204" pitchFamily="34" charset="0"/>
              </a:rPr>
              <a:t> </a:t>
            </a:r>
          </a:p>
        </p:txBody>
      </p:sp>
      <p:pic>
        <p:nvPicPr>
          <p:cNvPr id="15" name="Graphic 14" descr="Lights On with solid fill">
            <a:extLst>
              <a:ext uri="{FF2B5EF4-FFF2-40B4-BE49-F238E27FC236}">
                <a16:creationId xmlns:a16="http://schemas.microsoft.com/office/drawing/2014/main" id="{9A01DA58-06BC-4065-9535-33698E344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5686" y="1532896"/>
            <a:ext cx="914400" cy="914400"/>
          </a:xfrm>
          <a:prstGeom prst="rect">
            <a:avLst/>
          </a:prstGeom>
        </p:spPr>
      </p:pic>
      <p:pic>
        <p:nvPicPr>
          <p:cNvPr id="17" name="Graphic 16" descr="Handshake with solid fill">
            <a:extLst>
              <a:ext uri="{FF2B5EF4-FFF2-40B4-BE49-F238E27FC236}">
                <a16:creationId xmlns:a16="http://schemas.microsoft.com/office/drawing/2014/main" id="{0EDC2C5B-F1FB-43AC-9598-279CCCC897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5686" y="2633346"/>
            <a:ext cx="914400" cy="914400"/>
          </a:xfrm>
          <a:prstGeom prst="rect">
            <a:avLst/>
          </a:prstGeom>
        </p:spPr>
      </p:pic>
      <p:pic>
        <p:nvPicPr>
          <p:cNvPr id="23" name="Graphic 22" descr="Group success with solid fill">
            <a:extLst>
              <a:ext uri="{FF2B5EF4-FFF2-40B4-BE49-F238E27FC236}">
                <a16:creationId xmlns:a16="http://schemas.microsoft.com/office/drawing/2014/main" id="{BA85B91A-67E1-4DB4-B5E1-259C49EBA2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5686" y="3818537"/>
            <a:ext cx="914400" cy="914400"/>
          </a:xfrm>
          <a:prstGeom prst="rect">
            <a:avLst/>
          </a:prstGeom>
        </p:spPr>
      </p:pic>
    </p:spTree>
    <p:extLst>
      <p:ext uri="{BB962C8B-B14F-4D97-AF65-F5344CB8AC3E}">
        <p14:creationId xmlns:p14="http://schemas.microsoft.com/office/powerpoint/2010/main" val="40618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CC173-4D57-E24E-AC26-5A8FEA086A8E}"/>
              </a:ext>
            </a:extLst>
          </p:cNvPr>
          <p:cNvSpPr>
            <a:spLocks noGrp="1"/>
          </p:cNvSpPr>
          <p:nvPr>
            <p:ph type="title"/>
          </p:nvPr>
        </p:nvSpPr>
        <p:spPr>
          <a:xfrm>
            <a:off x="1257300" y="261257"/>
            <a:ext cx="10439400" cy="774779"/>
          </a:xfrm>
        </p:spPr>
        <p:txBody>
          <a:bodyPr/>
          <a:lstStyle/>
          <a:p>
            <a:r>
              <a:rPr lang="en-US" dirty="0"/>
              <a:t>The Issue with Witnessing an SF-312</a:t>
            </a:r>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10"/>
          </p:nvPr>
        </p:nvSpPr>
        <p:spPr>
          <a:xfrm>
            <a:off x="11702562" y="6471387"/>
            <a:ext cx="489438" cy="365125"/>
          </a:xfrm>
        </p:spPr>
        <p:txBody>
          <a:bodyPr/>
          <a:lstStyle/>
          <a:p>
            <a:fld id="{F6B149FD-26F7-3645-B4E7-BA8B8CC5EEA8}" type="slidenum">
              <a:rPr lang="en-US" smtClean="0"/>
              <a:pPr/>
              <a:t>4</a:t>
            </a:fld>
            <a:endParaRPr lang="en-US" dirty="0"/>
          </a:p>
        </p:txBody>
      </p:sp>
      <p:sp>
        <p:nvSpPr>
          <p:cNvPr id="5" name="Content Placeholder 4">
            <a:extLst>
              <a:ext uri="{FF2B5EF4-FFF2-40B4-BE49-F238E27FC236}">
                <a16:creationId xmlns:a16="http://schemas.microsoft.com/office/drawing/2014/main" id="{B9BB5E29-EF83-A04A-8152-EB38D2747B6D}"/>
              </a:ext>
            </a:extLst>
          </p:cNvPr>
          <p:cNvSpPr>
            <a:spLocks noGrp="1"/>
          </p:cNvSpPr>
          <p:nvPr>
            <p:ph sz="quarter" idx="11"/>
          </p:nvPr>
        </p:nvSpPr>
        <p:spPr>
          <a:xfrm>
            <a:off x="647700" y="1036036"/>
            <a:ext cx="11049000" cy="5800476"/>
          </a:xfrm>
        </p:spPr>
        <p:txBody>
          <a:bodyPr>
            <a:normAutofit fontScale="62500" lnSpcReduction="20000"/>
          </a:bodyPr>
          <a:lstStyle/>
          <a:p>
            <a:pPr marR="0" lvl="0" fontAlgn="base">
              <a:lnSpc>
                <a:spcPct val="107000"/>
              </a:lnSpc>
              <a:spcBef>
                <a:spcPts val="0"/>
              </a:spcBef>
              <a:spcAft>
                <a:spcPts val="1110"/>
              </a:spcAft>
              <a:buClr>
                <a:srgbClr val="000000"/>
              </a:buClr>
              <a:buSzPts val="1200"/>
            </a:pPr>
            <a:r>
              <a:rPr lang="en-US" sz="3100" b="1" strike="noStrike" dirty="0">
                <a:solidFill>
                  <a:schemeClr val="tx1"/>
                </a:solidFill>
                <a:effectLst/>
                <a:uFill>
                  <a:solidFill>
                    <a:srgbClr val="000000"/>
                  </a:solidFill>
                </a:uFill>
              </a:rPr>
              <a:t>7. Classified Information Nondisclosure Agreement (Sf 312). </a:t>
            </a:r>
          </a:p>
          <a:p>
            <a:pPr marR="0" lvl="0" defTabSz="171450" fontAlgn="base">
              <a:lnSpc>
                <a:spcPct val="107000"/>
              </a:lnSpc>
              <a:spcBef>
                <a:spcPts val="0"/>
              </a:spcBef>
              <a:spcAft>
                <a:spcPts val="1110"/>
              </a:spcAft>
              <a:buClr>
                <a:srgbClr val="000000"/>
              </a:buClr>
              <a:buSzPts val="1200"/>
              <a:tabLst>
                <a:tab pos="114300" algn="l"/>
              </a:tabLst>
            </a:pPr>
            <a:r>
              <a:rPr lang="en-US" sz="3100" dirty="0">
                <a:solidFill>
                  <a:schemeClr val="tx1"/>
                </a:solidFill>
                <a:uFill>
                  <a:solidFill>
                    <a:srgbClr val="000000"/>
                  </a:solidFill>
                </a:uFill>
              </a:rPr>
              <a:t>	a. 	</a:t>
            </a:r>
            <a:r>
              <a:rPr lang="en-US" sz="3100" u="none" strike="noStrike" dirty="0">
                <a:solidFill>
                  <a:schemeClr val="tx1"/>
                </a:solidFill>
                <a:effectLst/>
                <a:uFill>
                  <a:solidFill>
                    <a:srgbClr val="000000"/>
                  </a:solidFill>
                </a:uFill>
              </a:rPr>
              <a:t>Administration. </a:t>
            </a:r>
          </a:p>
          <a:p>
            <a:pPr marL="114300" marR="0" lvl="2" indent="0" defTabSz="258763" fontAlgn="base">
              <a:lnSpc>
                <a:spcPct val="103000"/>
              </a:lnSpc>
              <a:spcBef>
                <a:spcPts val="0"/>
              </a:spcBef>
              <a:spcAft>
                <a:spcPts val="1150"/>
              </a:spcAft>
              <a:buClr>
                <a:srgbClr val="000000"/>
              </a:buClr>
              <a:buSzPts val="1200"/>
              <a:buNone/>
            </a:pPr>
            <a:r>
              <a:rPr lang="en-US" sz="3100" u="none" strike="noStrike" dirty="0">
                <a:solidFill>
                  <a:schemeClr val="tx1"/>
                </a:solidFill>
                <a:effectLst/>
                <a:uFill>
                  <a:solidFill>
                    <a:srgbClr val="000000"/>
                  </a:solidFill>
                </a:uFill>
              </a:rPr>
              <a:t>		(1) As a condition of access, a cleared individual must complete an SF 312 either </a:t>
            </a:r>
            <a:r>
              <a:rPr lang="en-US" sz="3100" u="none" strike="noStrike" dirty="0">
                <a:solidFill>
                  <a:schemeClr val="accent3">
                    <a:lumMod val="75000"/>
                  </a:schemeClr>
                </a:solidFill>
                <a:effectLst/>
                <a:uFill>
                  <a:solidFill>
                    <a:srgbClr val="000000"/>
                  </a:solidFill>
                </a:uFill>
              </a:rPr>
              <a:t>at the time </a:t>
            </a:r>
            <a:r>
              <a:rPr lang="en-US" sz="3100" u="none" strike="noStrike" dirty="0">
                <a:solidFill>
                  <a:schemeClr val="tx1"/>
                </a:solidFill>
                <a:effectLst/>
                <a:uFill>
                  <a:solidFill>
                    <a:srgbClr val="000000"/>
                  </a:solidFill>
                </a:uFill>
              </a:rPr>
              <a:t>			</a:t>
            </a:r>
            <a:r>
              <a:rPr lang="en-US" sz="3100" u="none" strike="noStrike" dirty="0">
                <a:solidFill>
                  <a:schemeClr val="accent3">
                    <a:lumMod val="75000"/>
                  </a:schemeClr>
                </a:solidFill>
                <a:effectLst/>
                <a:uFill>
                  <a:solidFill>
                    <a:srgbClr val="000000"/>
                  </a:solidFill>
                </a:uFill>
              </a:rPr>
              <a:t>of, or after, the comprehensive briefing </a:t>
            </a:r>
            <a:r>
              <a:rPr lang="en-US" sz="3100" u="none" strike="noStrike" dirty="0">
                <a:solidFill>
                  <a:schemeClr val="tx1"/>
                </a:solidFill>
                <a:effectLst/>
                <a:uFill>
                  <a:solidFill>
                    <a:srgbClr val="000000"/>
                  </a:solidFill>
                </a:uFill>
              </a:rPr>
              <a:t>and </a:t>
            </a:r>
            <a:r>
              <a:rPr lang="en-US" sz="3100" u="none" strike="noStrike" dirty="0">
                <a:solidFill>
                  <a:schemeClr val="accent3">
                    <a:lumMod val="75000"/>
                  </a:schemeClr>
                </a:solidFill>
                <a:effectLst/>
                <a:uFill>
                  <a:solidFill>
                    <a:srgbClr val="000000"/>
                  </a:solidFill>
                </a:uFill>
              </a:rPr>
              <a:t>before accessing classified information or 					matter, or SNM. </a:t>
            </a:r>
          </a:p>
          <a:p>
            <a:pPr marL="114300" marR="0" lvl="2" indent="403225" fontAlgn="base">
              <a:lnSpc>
                <a:spcPct val="103000"/>
              </a:lnSpc>
              <a:spcBef>
                <a:spcPts val="0"/>
              </a:spcBef>
              <a:spcAft>
                <a:spcPts val="1150"/>
              </a:spcAft>
              <a:buClr>
                <a:srgbClr val="000000"/>
              </a:buClr>
              <a:buSzPts val="1200"/>
              <a:buNone/>
              <a:tabLst>
                <a:tab pos="517525" algn="l"/>
              </a:tabLst>
            </a:pPr>
            <a:r>
              <a:rPr lang="en-US" sz="3100" u="none" strike="noStrike" dirty="0">
                <a:solidFill>
                  <a:schemeClr val="tx1"/>
                </a:solidFill>
                <a:effectLst/>
                <a:uFill>
                  <a:solidFill>
                    <a:srgbClr val="000000"/>
                  </a:solidFill>
                </a:uFill>
              </a:rPr>
              <a:t>(2) Any individual who refuses to execute an agreement must be denied access to classified 	information or matter, or SNM and reported to the DOE cognizant security office.  The 	processing personnel security office responsible for the clearance must be notified of the 	refusal to sign the SF 312 within 48 hours of the refusal.   </a:t>
            </a:r>
          </a:p>
          <a:p>
            <a:pPr marL="517525" marR="0" lvl="2" indent="0" defTabSz="517525" fontAlgn="base">
              <a:lnSpc>
                <a:spcPct val="103000"/>
              </a:lnSpc>
              <a:spcBef>
                <a:spcPts val="0"/>
              </a:spcBef>
              <a:spcAft>
                <a:spcPts val="1150"/>
              </a:spcAft>
              <a:buClr>
                <a:srgbClr val="000000"/>
              </a:buClr>
              <a:buSzPts val="1200"/>
              <a:buNone/>
              <a:tabLst>
                <a:tab pos="517525" algn="l"/>
              </a:tabLst>
            </a:pPr>
            <a:r>
              <a:rPr lang="en-US" sz="3100" u="none" strike="noStrike" dirty="0">
                <a:solidFill>
                  <a:schemeClr val="tx1"/>
                </a:solidFill>
                <a:effectLst/>
                <a:uFill>
                  <a:solidFill>
                    <a:srgbClr val="000000"/>
                  </a:solidFill>
                </a:uFill>
              </a:rPr>
              <a:t>(3) In most cases, the </a:t>
            </a:r>
            <a:r>
              <a:rPr lang="en-US" sz="3100" u="none" strike="noStrike" dirty="0">
                <a:solidFill>
                  <a:srgbClr val="339A2E"/>
                </a:solidFill>
                <a:effectLst/>
                <a:uFill>
                  <a:solidFill>
                    <a:srgbClr val="000000"/>
                  </a:solidFill>
                </a:uFill>
              </a:rPr>
              <a:t>same person may serve as both the witness and acceptor of the SF 312 </a:t>
            </a:r>
            <a:r>
              <a:rPr lang="en-US" sz="3100" u="none" strike="noStrike" dirty="0">
                <a:solidFill>
                  <a:schemeClr val="tx1"/>
                </a:solidFill>
                <a:effectLst/>
                <a:uFill>
                  <a:solidFill>
                    <a:srgbClr val="000000"/>
                  </a:solidFill>
                </a:uFill>
              </a:rPr>
              <a:t>as long as that person has been authorized to accept the signed form on behalf of the United States.  Any DOE Federal employee may witness the execution of the SF 312 by a Government or non-Government employee.  A DOE Federal employee specifically authorized to do so may accept on behalf of the United States an SF 312 executed by either an employee of DOE or a contractor employee whose clearance is granted by DOE.  An authorized representative of a contractor who has </a:t>
            </a:r>
            <a:r>
              <a:rPr lang="en-US" sz="3100" dirty="0">
                <a:solidFill>
                  <a:schemeClr val="tx1"/>
                </a:solidFill>
                <a:effectLst/>
              </a:rPr>
              <a:t>been specifically designated to act as an agent of the United States may witness and accept an SF 312 executed by an employee of the same organization. </a:t>
            </a:r>
          </a:p>
          <a:p>
            <a:endParaRPr lang="en-US" dirty="0"/>
          </a:p>
        </p:txBody>
      </p:sp>
    </p:spTree>
    <p:extLst>
      <p:ext uri="{BB962C8B-B14F-4D97-AF65-F5344CB8AC3E}">
        <p14:creationId xmlns:p14="http://schemas.microsoft.com/office/powerpoint/2010/main" val="172160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ndia Angles">
  <a:themeElements>
    <a:clrScheme name="SandiaBrandTheme">
      <a:dk1>
        <a:srgbClr val="3C3C3C"/>
      </a:dk1>
      <a:lt1>
        <a:srgbClr val="FFFFFF"/>
      </a:lt1>
      <a:dk2>
        <a:srgbClr val="005376"/>
      </a:dk2>
      <a:lt2>
        <a:srgbClr val="FFFFFF"/>
      </a:lt2>
      <a:accent1>
        <a:srgbClr val="00ADD0"/>
      </a:accent1>
      <a:accent2>
        <a:srgbClr val="6CB312"/>
      </a:accent2>
      <a:accent3>
        <a:srgbClr val="FFA033"/>
      </a:accent3>
      <a:accent4>
        <a:srgbClr val="008E74"/>
      </a:accent4>
      <a:accent5>
        <a:srgbClr val="A92C00"/>
      </a:accent5>
      <a:accent6>
        <a:srgbClr val="7D0D7C"/>
      </a:accent6>
      <a:hlink>
        <a:srgbClr val="27ADCF"/>
      </a:hlink>
      <a:folHlink>
        <a:srgbClr val="2588BA"/>
      </a:folHlink>
    </a:clrScheme>
    <a:fontScheme name="Open Sans Bold &amp; light">
      <a:majorFont>
        <a:latin typeface="Open Sans 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3" ma:contentTypeDescription="Create a new document." ma:contentTypeScope="" ma:versionID="7498096adf70b2ff743a08ad6617e717">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4d3d1a04c4d207925585b3ad0f91c335"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B25476-B863-4650-98C1-E6C6767FE293}"/>
</file>

<file path=customXml/itemProps2.xml><?xml version="1.0" encoding="utf-8"?>
<ds:datastoreItem xmlns:ds="http://schemas.openxmlformats.org/officeDocument/2006/customXml" ds:itemID="{10898DEF-F934-4303-92A6-2A896208BD6C}"/>
</file>

<file path=customXml/itemProps3.xml><?xml version="1.0" encoding="utf-8"?>
<ds:datastoreItem xmlns:ds="http://schemas.openxmlformats.org/officeDocument/2006/customXml" ds:itemID="{2F11A977-643D-4B37-BD45-7FF030FD5351}"/>
</file>

<file path=docProps/app.xml><?xml version="1.0" encoding="utf-8"?>
<Properties xmlns="http://schemas.openxmlformats.org/officeDocument/2006/extended-properties" xmlns:vt="http://schemas.openxmlformats.org/officeDocument/2006/docPropsVTypes">
  <Template>Office Theme</Template>
  <TotalTime>9040</TotalTime>
  <Words>608</Words>
  <Application>Microsoft Office PowerPoint</Application>
  <PresentationFormat>Widescreen</PresentationFormat>
  <Paragraphs>44</Paragraphs>
  <Slides>4</Slides>
  <Notes>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Calibri</vt:lpstr>
      <vt:lpstr>Courier New</vt:lpstr>
      <vt:lpstr>Wingdings</vt:lpstr>
      <vt:lpstr>Open Sans</vt:lpstr>
      <vt:lpstr>Arial</vt:lpstr>
      <vt:lpstr>Open Sans bold</vt:lpstr>
      <vt:lpstr>Open Sans Light</vt:lpstr>
      <vt:lpstr>Modern Love</vt:lpstr>
      <vt:lpstr>Sandia Angles</vt:lpstr>
      <vt:lpstr>EFCOG Safeguards &amp; Security Working Group</vt:lpstr>
      <vt:lpstr>Marching To The Beat of a New Drum</vt:lpstr>
      <vt:lpstr>Path Forward</vt:lpstr>
      <vt:lpstr>The Issue with Witnessing an SF-312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Sylvia</cp:lastModifiedBy>
  <cp:revision>470</cp:revision>
  <dcterms:created xsi:type="dcterms:W3CDTF">2018-07-21T13:25:45Z</dcterms:created>
  <dcterms:modified xsi:type="dcterms:W3CDTF">2022-04-18T18:27:46Z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0x01010070F25756FC81AF488F6C711D74014336</vt:lpwstr>
  </property>
</Properties>
</file>