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90" r:id="rId4"/>
    <p:sldId id="302" r:id="rId5"/>
    <p:sldId id="303" r:id="rId6"/>
    <p:sldId id="304" r:id="rId7"/>
    <p:sldId id="305" r:id="rId8"/>
    <p:sldId id="286" r:id="rId9"/>
    <p:sldId id="306" r:id="rId10"/>
    <p:sldId id="307" r:id="rId11"/>
    <p:sldId id="292" r:id="rId12"/>
    <p:sldId id="293" r:id="rId13"/>
    <p:sldId id="308" r:id="rId14"/>
    <p:sldId id="270" r:id="rId15"/>
    <p:sldId id="309" r:id="rId16"/>
    <p:sldId id="274" r:id="rId17"/>
    <p:sldId id="310" r:id="rId18"/>
    <p:sldId id="321" r:id="rId19"/>
    <p:sldId id="282" r:id="rId20"/>
    <p:sldId id="315" r:id="rId21"/>
    <p:sldId id="318" r:id="rId22"/>
    <p:sldId id="311" r:id="rId23"/>
    <p:sldId id="314" r:id="rId24"/>
    <p:sldId id="320" r:id="rId25"/>
    <p:sldId id="296" r:id="rId26"/>
    <p:sldId id="299" r:id="rId27"/>
    <p:sldId id="285" r:id="rId28"/>
    <p:sldId id="294" r:id="rId29"/>
    <p:sldId id="313" r:id="rId30"/>
    <p:sldId id="316" r:id="rId31"/>
    <p:sldId id="319" r:id="rId32"/>
    <p:sldId id="280"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lly, Thomas" initials="RT" lastIdx="6" clrIdx="0">
    <p:extLst>
      <p:ext uri="{19B8F6BF-5375-455C-9EA6-DF929625EA0E}">
        <p15:presenceInfo xmlns:p15="http://schemas.microsoft.com/office/powerpoint/2012/main" userId="S-1-5-21-2844929807-1687724802-988633214-179972" providerId="AD"/>
      </p:ext>
    </p:extLst>
  </p:cmAuthor>
  <p:cmAuthor id="2" name="Pak, Christina" initials="PC" lastIdx="1" clrIdx="1">
    <p:extLst>
      <p:ext uri="{19B8F6BF-5375-455C-9EA6-DF929625EA0E}">
        <p15:presenceInfo xmlns:p15="http://schemas.microsoft.com/office/powerpoint/2012/main" userId="S-1-5-21-2844929807-1687724802-988633214-35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81" d="100"/>
          <a:sy n="81" d="100"/>
        </p:scale>
        <p:origin x="1493" y="62"/>
      </p:cViewPr>
      <p:guideLst>
        <p:guide orient="horz" pos="2160"/>
        <p:guide pos="2880"/>
      </p:guideLst>
    </p:cSldViewPr>
  </p:slideViewPr>
  <p:notesTextViewPr>
    <p:cViewPr>
      <p:scale>
        <a:sx n="1" d="1"/>
        <a:sy n="1" d="1"/>
      </p:scale>
      <p:origin x="0" y="0"/>
    </p:cViewPr>
  </p:notesTextViewPr>
  <p:sorterViewPr>
    <p:cViewPr>
      <p:scale>
        <a:sx n="100" d="100"/>
        <a:sy n="100" d="100"/>
      </p:scale>
      <p:origin x="0" y="-60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BD655A6C-FD35-4212-B04D-66D0D3172607}" type="datetimeFigureOut">
              <a:rPr lang="en-US" smtClean="0"/>
              <a:t>4/18/2022</a:t>
            </a:fld>
            <a:endParaRPr lang="en-US" dirty="0"/>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C591DCC5-4800-4725-80C8-926E25CCEEF7}" type="slidenum">
              <a:rPr lang="en-US" smtClean="0"/>
              <a:t>‹#›</a:t>
            </a:fld>
            <a:endParaRPr lang="en-US" dirty="0"/>
          </a:p>
        </p:txBody>
      </p:sp>
    </p:spTree>
    <p:extLst>
      <p:ext uri="{BB962C8B-B14F-4D97-AF65-F5344CB8AC3E}">
        <p14:creationId xmlns:p14="http://schemas.microsoft.com/office/powerpoint/2010/main" val="8466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65B52232-FB4C-499D-A770-168C5B662C8F}" type="datetimeFigureOut">
              <a:rPr lang="en-US" smtClean="0"/>
              <a:t>4/18/2022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AB231832-3C56-4F71-B60F-EF3204E717DD}" type="slidenum">
              <a:rPr lang="en-US" smtClean="0"/>
              <a:t>‹#›</a:t>
            </a:fld>
            <a:endParaRPr lang="en-US" dirty="0"/>
          </a:p>
        </p:txBody>
      </p:sp>
    </p:spTree>
    <p:extLst>
      <p:ext uri="{BB962C8B-B14F-4D97-AF65-F5344CB8AC3E}">
        <p14:creationId xmlns:p14="http://schemas.microsoft.com/office/powerpoint/2010/main" val="221908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a:t>
            </a:fld>
            <a:endParaRPr lang="en-US" dirty="0"/>
          </a:p>
        </p:txBody>
      </p:sp>
    </p:spTree>
    <p:extLst>
      <p:ext uri="{BB962C8B-B14F-4D97-AF65-F5344CB8AC3E}">
        <p14:creationId xmlns:p14="http://schemas.microsoft.com/office/powerpoint/2010/main" val="32432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10</a:t>
            </a:fld>
            <a:endParaRPr lang="en-US" dirty="0"/>
          </a:p>
        </p:txBody>
      </p:sp>
    </p:spTree>
    <p:extLst>
      <p:ext uri="{BB962C8B-B14F-4D97-AF65-F5344CB8AC3E}">
        <p14:creationId xmlns:p14="http://schemas.microsoft.com/office/powerpoint/2010/main" val="159447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11</a:t>
            </a:fld>
            <a:endParaRPr lang="en-US" dirty="0"/>
          </a:p>
        </p:txBody>
      </p:sp>
    </p:spTree>
    <p:extLst>
      <p:ext uri="{BB962C8B-B14F-4D97-AF65-F5344CB8AC3E}">
        <p14:creationId xmlns:p14="http://schemas.microsoft.com/office/powerpoint/2010/main" val="425969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defTabSz="924641">
              <a:defRPr/>
            </a:pPr>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12</a:t>
            </a:fld>
            <a:endParaRPr lang="en-US" dirty="0"/>
          </a:p>
        </p:txBody>
      </p:sp>
    </p:spTree>
    <p:extLst>
      <p:ext uri="{BB962C8B-B14F-4D97-AF65-F5344CB8AC3E}">
        <p14:creationId xmlns:p14="http://schemas.microsoft.com/office/powerpoint/2010/main" val="159299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13</a:t>
            </a:fld>
            <a:endParaRPr lang="en-US" dirty="0"/>
          </a:p>
        </p:txBody>
      </p:sp>
    </p:spTree>
    <p:extLst>
      <p:ext uri="{BB962C8B-B14F-4D97-AF65-F5344CB8AC3E}">
        <p14:creationId xmlns:p14="http://schemas.microsoft.com/office/powerpoint/2010/main" val="247384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14</a:t>
            </a:fld>
            <a:endParaRPr lang="en-US" dirty="0"/>
          </a:p>
        </p:txBody>
      </p:sp>
    </p:spTree>
    <p:extLst>
      <p:ext uri="{BB962C8B-B14F-4D97-AF65-F5344CB8AC3E}">
        <p14:creationId xmlns:p14="http://schemas.microsoft.com/office/powerpoint/2010/main" val="42562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31832-3C56-4F71-B60F-EF3204E717DD}" type="slidenum">
              <a:rPr lang="en-US" smtClean="0"/>
              <a:t>16</a:t>
            </a:fld>
            <a:endParaRPr lang="en-US" dirty="0"/>
          </a:p>
        </p:txBody>
      </p:sp>
    </p:spTree>
    <p:extLst>
      <p:ext uri="{BB962C8B-B14F-4D97-AF65-F5344CB8AC3E}">
        <p14:creationId xmlns:p14="http://schemas.microsoft.com/office/powerpoint/2010/main" val="105162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17</a:t>
            </a:fld>
            <a:endParaRPr lang="en-US" dirty="0"/>
          </a:p>
        </p:txBody>
      </p:sp>
    </p:spTree>
    <p:extLst>
      <p:ext uri="{BB962C8B-B14F-4D97-AF65-F5344CB8AC3E}">
        <p14:creationId xmlns:p14="http://schemas.microsoft.com/office/powerpoint/2010/main" val="126464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31</a:t>
            </a:fld>
            <a:endParaRPr lang="en-US" dirty="0"/>
          </a:p>
        </p:txBody>
      </p:sp>
    </p:spTree>
    <p:extLst>
      <p:ext uri="{BB962C8B-B14F-4D97-AF65-F5344CB8AC3E}">
        <p14:creationId xmlns:p14="http://schemas.microsoft.com/office/powerpoint/2010/main" val="377853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2</a:t>
            </a:fld>
            <a:endParaRPr lang="en-US" dirty="0"/>
          </a:p>
        </p:txBody>
      </p:sp>
    </p:spTree>
    <p:extLst>
      <p:ext uri="{BB962C8B-B14F-4D97-AF65-F5344CB8AC3E}">
        <p14:creationId xmlns:p14="http://schemas.microsoft.com/office/powerpoint/2010/main" val="259103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3</a:t>
            </a:fld>
            <a:endParaRPr lang="en-US" dirty="0"/>
          </a:p>
        </p:txBody>
      </p:sp>
    </p:spTree>
    <p:extLst>
      <p:ext uri="{BB962C8B-B14F-4D97-AF65-F5344CB8AC3E}">
        <p14:creationId xmlns:p14="http://schemas.microsoft.com/office/powerpoint/2010/main" val="43016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4</a:t>
            </a:fld>
            <a:endParaRPr lang="en-US" dirty="0"/>
          </a:p>
        </p:txBody>
      </p:sp>
    </p:spTree>
    <p:extLst>
      <p:ext uri="{BB962C8B-B14F-4D97-AF65-F5344CB8AC3E}">
        <p14:creationId xmlns:p14="http://schemas.microsoft.com/office/powerpoint/2010/main" val="11383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5</a:t>
            </a:fld>
            <a:endParaRPr lang="en-US" dirty="0"/>
          </a:p>
        </p:txBody>
      </p:sp>
    </p:spTree>
    <p:extLst>
      <p:ext uri="{BB962C8B-B14F-4D97-AF65-F5344CB8AC3E}">
        <p14:creationId xmlns:p14="http://schemas.microsoft.com/office/powerpoint/2010/main" val="33232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6</a:t>
            </a:fld>
            <a:endParaRPr lang="en-US" dirty="0"/>
          </a:p>
        </p:txBody>
      </p:sp>
    </p:spTree>
    <p:extLst>
      <p:ext uri="{BB962C8B-B14F-4D97-AF65-F5344CB8AC3E}">
        <p14:creationId xmlns:p14="http://schemas.microsoft.com/office/powerpoint/2010/main" val="289958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7</a:t>
            </a:fld>
            <a:endParaRPr lang="en-US" dirty="0"/>
          </a:p>
        </p:txBody>
      </p:sp>
    </p:spTree>
    <p:extLst>
      <p:ext uri="{BB962C8B-B14F-4D97-AF65-F5344CB8AC3E}">
        <p14:creationId xmlns:p14="http://schemas.microsoft.com/office/powerpoint/2010/main" val="302894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baseline="0"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8</a:t>
            </a:fld>
            <a:endParaRPr lang="en-US" dirty="0"/>
          </a:p>
        </p:txBody>
      </p:sp>
    </p:spTree>
    <p:extLst>
      <p:ext uri="{BB962C8B-B14F-4D97-AF65-F5344CB8AC3E}">
        <p14:creationId xmlns:p14="http://schemas.microsoft.com/office/powerpoint/2010/main" val="244139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AB231832-3C56-4F71-B60F-EF3204E717DD}" type="slidenum">
              <a:rPr lang="en-US" smtClean="0"/>
              <a:t>9</a:t>
            </a:fld>
            <a:endParaRPr lang="en-US" dirty="0"/>
          </a:p>
        </p:txBody>
      </p:sp>
    </p:spTree>
    <p:extLst>
      <p:ext uri="{BB962C8B-B14F-4D97-AF65-F5344CB8AC3E}">
        <p14:creationId xmlns:p14="http://schemas.microsoft.com/office/powerpoint/2010/main" val="1825115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2130425"/>
            <a:ext cx="8382000" cy="1470025"/>
          </a:xfrm>
        </p:spPr>
        <p:txBody>
          <a:bodyPr/>
          <a:lstStyle>
            <a:lvl1pPr>
              <a:defRPr/>
            </a:lvl1pPr>
          </a:lstStyle>
          <a:p>
            <a:r>
              <a:rPr lang="en-US" dirty="0"/>
              <a:t>Title</a:t>
            </a:r>
          </a:p>
        </p:txBody>
      </p:sp>
      <p:sp>
        <p:nvSpPr>
          <p:cNvPr id="3" name="Subtitle 2"/>
          <p:cNvSpPr>
            <a:spLocks noGrp="1"/>
          </p:cNvSpPr>
          <p:nvPr>
            <p:ph type="subTitle" idx="1" hasCustomPrompt="1"/>
          </p:nvPr>
        </p:nvSpPr>
        <p:spPr>
          <a:xfrm>
            <a:off x="6421755" y="4267200"/>
            <a:ext cx="2297430" cy="1143000"/>
          </a:xfrm>
        </p:spPr>
        <p:txBody>
          <a:bodyPr>
            <a:normAutofit/>
          </a:bodyPr>
          <a:lstStyle>
            <a:lvl1pPr marL="0" indent="0" algn="l">
              <a:buNone/>
              <a:defRPr sz="1800" baseline="0">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p>
          <a:p>
            <a:r>
              <a:rPr lang="en-US" dirty="0"/>
              <a:t>Title </a:t>
            </a:r>
          </a:p>
          <a:p>
            <a:r>
              <a:rPr lang="en-US" dirty="0"/>
              <a:t>Date</a:t>
            </a:r>
          </a:p>
        </p:txBody>
      </p:sp>
      <p:sp>
        <p:nvSpPr>
          <p:cNvPr id="8" name="Rectangle 4"/>
          <p:cNvSpPr>
            <a:spLocks noChangeArrowheads="1"/>
          </p:cNvSpPr>
          <p:nvPr userDrawn="1"/>
        </p:nvSpPr>
        <p:spPr bwMode="auto">
          <a:xfrm>
            <a:off x="228600" y="228600"/>
            <a:ext cx="8686800" cy="6400800"/>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0" name="Picture 47" descr="DOE Colo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450" y="407988"/>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kenney\AppData\Local\Microsoft\Windows\Temporary Internet Files\Content.Outlook\VSWERTPF\EHSS Logo new3 updat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5581227"/>
            <a:ext cx="2186940" cy="9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1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1" y="552238"/>
            <a:ext cx="6991350" cy="655638"/>
          </a:xfrm>
        </p:spPr>
        <p:txBody>
          <a:bodyPr/>
          <a:lstStyle>
            <a:lvl1pPr>
              <a:defRPr>
                <a:solidFill>
                  <a:srgbClr val="002060"/>
                </a:solidFill>
              </a:defRPr>
            </a:lvl1pPr>
          </a:lstStyle>
          <a:p>
            <a:r>
              <a:rPr lang="en-US" dirty="0"/>
              <a:t>Title</a:t>
            </a:r>
          </a:p>
        </p:txBody>
      </p:sp>
      <p:sp>
        <p:nvSpPr>
          <p:cNvPr id="3" name="Content Placeholder 2"/>
          <p:cNvSpPr>
            <a:spLocks noGrp="1"/>
          </p:cNvSpPr>
          <p:nvPr>
            <p:ph idx="1"/>
          </p:nvPr>
        </p:nvSpPr>
        <p:spPr>
          <a:xfrm>
            <a:off x="609600" y="2057401"/>
            <a:ext cx="7924800" cy="2895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52450" y="6264275"/>
            <a:ext cx="1428750" cy="365125"/>
          </a:xfrm>
        </p:spPr>
        <p:txBody>
          <a:bodyPr/>
          <a:lstStyle/>
          <a:p>
            <a:endParaRPr lang="en-US" dirty="0"/>
          </a:p>
        </p:txBody>
      </p:sp>
      <p:sp>
        <p:nvSpPr>
          <p:cNvPr id="6" name="Slide Number Placeholder 5"/>
          <p:cNvSpPr>
            <a:spLocks noGrp="1"/>
          </p:cNvSpPr>
          <p:nvPr>
            <p:ph type="sldNum" sz="quarter" idx="12"/>
          </p:nvPr>
        </p:nvSpPr>
        <p:spPr>
          <a:xfrm>
            <a:off x="7729538" y="6249987"/>
            <a:ext cx="957262" cy="365125"/>
          </a:xfrm>
        </p:spPr>
        <p:txBody>
          <a:bodyPr/>
          <a:lstStyle/>
          <a:p>
            <a:fld id="{421D647E-58E0-4ADB-9FE9-6A9683F2C6B9}" type="slidenum">
              <a:rPr lang="en-US" smtClean="0"/>
              <a:t>‹#›</a:t>
            </a:fld>
            <a:endParaRPr lang="en-US" dirty="0"/>
          </a:p>
        </p:txBody>
      </p:sp>
      <p:sp>
        <p:nvSpPr>
          <p:cNvPr id="7" name="Rectangle 4"/>
          <p:cNvSpPr>
            <a:spLocks noChangeArrowheads="1"/>
          </p:cNvSpPr>
          <p:nvPr userDrawn="1"/>
        </p:nvSpPr>
        <p:spPr bwMode="auto">
          <a:xfrm>
            <a:off x="228600" y="228600"/>
            <a:ext cx="8686800" cy="6400800"/>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8" name="Picture 47" descr="DOE Colo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04800"/>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057400" y="6260068"/>
            <a:ext cx="5562600" cy="369332"/>
          </a:xfrm>
          <a:prstGeom prst="rect">
            <a:avLst/>
          </a:prstGeom>
          <a:noFill/>
        </p:spPr>
        <p:txBody>
          <a:bodyPr wrap="square" rtlCol="0">
            <a:spAutoFit/>
          </a:bodyPr>
          <a:lstStyle/>
          <a:p>
            <a:pPr algn="ctr"/>
            <a:r>
              <a:rPr lang="en-US" dirty="0">
                <a:latin typeface="Franklin Gothic Medium" panose="020B0603020102020204" pitchFamily="34" charset="0"/>
              </a:rPr>
              <a:t>Office of Environment,</a:t>
            </a:r>
            <a:r>
              <a:rPr lang="en-US" baseline="0" dirty="0">
                <a:latin typeface="Franklin Gothic Medium" panose="020B0603020102020204" pitchFamily="34" charset="0"/>
              </a:rPr>
              <a:t> Health, Safety and Security</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607487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D647E-58E0-4ADB-9FE9-6A9683F2C6B9}" type="slidenum">
              <a:rPr lang="en-US" smtClean="0"/>
              <a:t>‹#›</a:t>
            </a:fld>
            <a:endParaRPr lang="en-US" dirty="0"/>
          </a:p>
        </p:txBody>
      </p:sp>
    </p:spTree>
    <p:extLst>
      <p:ext uri="{BB962C8B-B14F-4D97-AF65-F5344CB8AC3E}">
        <p14:creationId xmlns:p14="http://schemas.microsoft.com/office/powerpoint/2010/main" val="141742755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1752600"/>
            <a:ext cx="8686800" cy="2438400"/>
          </a:xfrm>
        </p:spPr>
        <p:txBody>
          <a:bodyPr numCol="1">
            <a:noAutofit/>
          </a:bodyPr>
          <a:lstStyle/>
          <a:p>
            <a:pPr>
              <a:spcBef>
                <a:spcPct val="50000"/>
              </a:spcBef>
            </a:pPr>
            <a:br>
              <a:rPr lang="en-US" sz="3600" dirty="0"/>
            </a:br>
            <a:br>
              <a:rPr lang="en-US" sz="36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Personnel Security </a:t>
            </a:r>
            <a:br>
              <a:rPr lang="en-US" sz="40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Information Briefing</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261256" y="5562600"/>
            <a:ext cx="6291943" cy="1077218"/>
          </a:xfrm>
          <a:prstGeom prst="rect">
            <a:avLst/>
          </a:prstGeom>
          <a:noFill/>
        </p:spPr>
        <p:txBody>
          <a:bodyPr wrap="square" numCol="1" rtlCol="0">
            <a:spAutoFit/>
          </a:bodyPr>
          <a:lstStyle/>
          <a:p>
            <a:endParaRPr lang="en-US" sz="1600" dirty="0"/>
          </a:p>
          <a:p>
            <a:r>
              <a:rPr lang="en-US" sz="1600" dirty="0"/>
              <a:t>Tracy L. Kindle, Personnel Security Policy Program Manager</a:t>
            </a:r>
          </a:p>
          <a:p>
            <a:r>
              <a:rPr lang="en-US" sz="1600" dirty="0"/>
              <a:t>Paul Du Fresne, Personnel Security Field Assistance Program Manager</a:t>
            </a:r>
          </a:p>
          <a:p>
            <a:endParaRPr lang="en-US" sz="1600" dirty="0"/>
          </a:p>
        </p:txBody>
      </p:sp>
    </p:spTree>
    <p:extLst>
      <p:ext uri="{BB962C8B-B14F-4D97-AF65-F5344CB8AC3E}">
        <p14:creationId xmlns:p14="http://schemas.microsoft.com/office/powerpoint/2010/main" val="50278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Policy Changes</a:t>
            </a:r>
            <a:endParaRPr lang="en-US" sz="3200" dirty="0"/>
          </a:p>
        </p:txBody>
      </p:sp>
      <p:sp>
        <p:nvSpPr>
          <p:cNvPr id="4" name="TextBox 11"/>
          <p:cNvSpPr txBox="1">
            <a:spLocks noGrp="1"/>
          </p:cNvSpPr>
          <p:nvPr>
            <p:ph idx="1"/>
          </p:nvPr>
        </p:nvSpPr>
        <p:spPr>
          <a:xfrm>
            <a:off x="269240" y="1036638"/>
            <a:ext cx="8382000" cy="6432530"/>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2"/>
            <a:r>
              <a:rPr lang="en-US" sz="2000" b="0" dirty="0">
                <a:latin typeface="Arial" panose="020B0604020202020204" pitchFamily="34" charset="0"/>
                <a:cs typeface="Arial" panose="020B0604020202020204" pitchFamily="34" charset="0"/>
              </a:rPr>
              <a:t>Dual Citizenship</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Shared Access </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Processing Investigation Results</a:t>
            </a:r>
          </a:p>
          <a:p>
            <a:pPr lvl="3"/>
            <a:r>
              <a:rPr lang="en-US" sz="2000" b="0" dirty="0">
                <a:latin typeface="Arial" panose="020B0604020202020204" pitchFamily="34" charset="0"/>
                <a:cs typeface="Arial" panose="020B0604020202020204" pitchFamily="34" charset="0"/>
              </a:rPr>
              <a:t>Dual Citizen</a:t>
            </a:r>
          </a:p>
          <a:p>
            <a:pPr lvl="3"/>
            <a:r>
              <a:rPr lang="en-US" sz="2000" b="0" dirty="0">
                <a:latin typeface="Arial" panose="020B0604020202020204" pitchFamily="34" charset="0"/>
                <a:cs typeface="Arial" panose="020B0604020202020204" pitchFamily="34" charset="0"/>
              </a:rPr>
              <a:t>Personnel Security Consultations</a:t>
            </a:r>
          </a:p>
          <a:p>
            <a:pPr lvl="3"/>
            <a:r>
              <a:rPr lang="en-US" sz="2000" b="0" dirty="0">
                <a:latin typeface="Arial" panose="020B0604020202020204" pitchFamily="34" charset="0"/>
                <a:cs typeface="Arial" panose="020B0604020202020204" pitchFamily="34" charset="0"/>
              </a:rPr>
              <a:t>DOE F 472.1, Fair Credit Reporting Action Authorization </a:t>
            </a:r>
          </a:p>
          <a:p>
            <a:pPr lvl="1"/>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SEAD 6, Continuous Evaluation</a:t>
            </a:r>
          </a:p>
          <a:p>
            <a:pPr lvl="1"/>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Reinvestigations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Intra-Agency Security Clearance Actions</a:t>
            </a:r>
          </a:p>
          <a:p>
            <a:pPr lvl="2"/>
            <a:endParaRPr lang="en-US" sz="2000" b="0" dirty="0">
              <a:latin typeface="Arial" panose="020B0604020202020204" pitchFamily="34" charset="0"/>
              <a:cs typeface="Arial" panose="020B0604020202020204" pitchFamily="34" charset="0"/>
            </a:endParaRPr>
          </a:p>
          <a:p>
            <a:pPr lvl="1"/>
            <a:endParaRPr lang="en-US" sz="2000" b="0" dirty="0">
              <a:latin typeface="Arial" panose="020B0604020202020204" pitchFamily="34" charset="0"/>
              <a:cs typeface="Arial" panose="020B0604020202020204" pitchFamily="34" charset="0"/>
            </a:endParaRPr>
          </a:p>
          <a:p>
            <a:pPr lvl="1"/>
            <a:endParaRPr lang="en-US" sz="2000" b="0" dirty="0">
              <a:latin typeface="Arial" panose="020B0604020202020204" pitchFamily="34" charset="0"/>
              <a:cs typeface="Arial" panose="020B0604020202020204" pitchFamily="34"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spTree>
    <p:extLst>
      <p:ext uri="{BB962C8B-B14F-4D97-AF65-F5344CB8AC3E}">
        <p14:creationId xmlns:p14="http://schemas.microsoft.com/office/powerpoint/2010/main" val="43497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Policy Changes</a:t>
            </a:r>
            <a:endParaRPr lang="en-US" sz="3200" dirty="0"/>
          </a:p>
        </p:txBody>
      </p:sp>
      <p:sp>
        <p:nvSpPr>
          <p:cNvPr id="4" name="TextBox 11"/>
          <p:cNvSpPr txBox="1">
            <a:spLocks noGrp="1"/>
          </p:cNvSpPr>
          <p:nvPr>
            <p:ph idx="1"/>
          </p:nvPr>
        </p:nvSpPr>
        <p:spPr>
          <a:xfrm>
            <a:off x="591207" y="1015617"/>
            <a:ext cx="8382000" cy="4955203"/>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Administrative Withdrawals of Clearances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Personnel Security Files</a:t>
            </a:r>
          </a:p>
          <a:p>
            <a:pPr lvl="1"/>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SEAD 3 Reporting Requirements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Added Table of Contents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Appendix – B Personnel Security Files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Appendix – C Adjudicative Considerations related to Statutory Requirements and Departmental Requirements*</a:t>
            </a:r>
          </a:p>
          <a:p>
            <a:pPr lvl="3"/>
            <a:r>
              <a:rPr lang="en-US" sz="2000" b="0" dirty="0">
                <a:latin typeface="Arial" panose="020B0604020202020204" pitchFamily="34" charset="0"/>
                <a:cs typeface="Arial" panose="020B0604020202020204" pitchFamily="34" charset="0"/>
              </a:rPr>
              <a:t>Drug Certification Form</a:t>
            </a:r>
            <a:endParaRPr lang="en-US" sz="16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spTree>
    <p:extLst>
      <p:ext uri="{BB962C8B-B14F-4D97-AF65-F5344CB8AC3E}">
        <p14:creationId xmlns:p14="http://schemas.microsoft.com/office/powerpoint/2010/main" val="321161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Policy Changes</a:t>
            </a:r>
            <a:endParaRPr lang="en-US" sz="3200" dirty="0"/>
          </a:p>
        </p:txBody>
      </p:sp>
      <p:sp>
        <p:nvSpPr>
          <p:cNvPr id="4" name="TextBox 11"/>
          <p:cNvSpPr txBox="1">
            <a:spLocks noGrp="1"/>
          </p:cNvSpPr>
          <p:nvPr>
            <p:ph idx="1"/>
          </p:nvPr>
        </p:nvSpPr>
        <p:spPr>
          <a:xfrm>
            <a:off x="269240" y="1036638"/>
            <a:ext cx="8646160" cy="5293757"/>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685800" lvl="2" indent="0">
              <a:buNone/>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Appendix – D Other Government Agency Clearance</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Appendix – E Reciprocity of Background Investigations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Appendix – F Access By Former Political Appointees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Attachment 1 – Contractor Requirements Document</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Attachment 2 – Security Clearance Requestion/Justification and Access Authorizations </a:t>
            </a:r>
          </a:p>
          <a:p>
            <a:pPr lvl="1">
              <a:buFont typeface="Arial" panose="020B0604020202020204" pitchFamily="34" charset="0"/>
              <a:buChar char="•"/>
            </a:pPr>
            <a:endParaRPr lang="en-US" dirty="0">
              <a:latin typeface="+mn-lt"/>
              <a:cs typeface="Times New Roman" panose="02020603050405020304" pitchFamily="18" charset="0"/>
            </a:endParaRPr>
          </a:p>
          <a:p>
            <a:pPr lvl="1">
              <a:buFont typeface="Arial" panose="020B0604020202020204" pitchFamily="34" charset="0"/>
              <a:buChar char="•"/>
            </a:pPr>
            <a:endParaRPr lang="en-US" dirty="0">
              <a:latin typeface="+mn-lt"/>
              <a:cs typeface="Times New Roman" panose="02020603050405020304" pitchFamily="18" charset="0"/>
            </a:endParaRPr>
          </a:p>
          <a:p>
            <a:pPr lvl="2">
              <a:buFont typeface="Courier New" panose="02070309020205020404" pitchFamily="49" charset="0"/>
              <a:buChar char="o"/>
            </a:pPr>
            <a:endParaRPr lang="en-US" sz="18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spTree>
    <p:extLst>
      <p:ext uri="{BB962C8B-B14F-4D97-AF65-F5344CB8AC3E}">
        <p14:creationId xmlns:p14="http://schemas.microsoft.com/office/powerpoint/2010/main" val="249252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Policy Changes</a:t>
            </a:r>
            <a:endParaRPr lang="en-US" sz="3200" dirty="0"/>
          </a:p>
        </p:txBody>
      </p:sp>
      <p:sp>
        <p:nvSpPr>
          <p:cNvPr id="4" name="TextBox 11"/>
          <p:cNvSpPr txBox="1">
            <a:spLocks noGrp="1"/>
          </p:cNvSpPr>
          <p:nvPr>
            <p:ph idx="1"/>
          </p:nvPr>
        </p:nvSpPr>
        <p:spPr>
          <a:xfrm>
            <a:off x="269240" y="1036638"/>
            <a:ext cx="8382000" cy="6186309"/>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1">
              <a:buFont typeface="Arial" panose="020B0604020202020204" pitchFamily="34" charset="0"/>
              <a:buChar char="•"/>
            </a:pPr>
            <a:endParaRPr lang="en-US" dirty="0">
              <a:latin typeface="+mn-lt"/>
              <a:cs typeface="Times New Roman" panose="02020603050405020304" pitchFamily="18"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3 – Limited Access for Non-U.S. Citizens</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4 – Temporary Eligibility</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5 – Reporting Requirements</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 6 Personnel Security Quality and Training</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 7 Definitions</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2000" b="0" dirty="0">
                <a:latin typeface="Arial" panose="020B0604020202020204" pitchFamily="34" charset="0"/>
                <a:cs typeface="Arial" panose="020B0604020202020204" pitchFamily="34" charset="0"/>
              </a:rPr>
              <a:t>Attachment – 8 References</a:t>
            </a:r>
          </a:p>
          <a:p>
            <a:pPr lvl="3">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mn-lt"/>
              <a:cs typeface="Times New Roman" panose="02020603050405020304" pitchFamily="18" charset="0"/>
            </a:endParaRPr>
          </a:p>
          <a:p>
            <a:pPr lvl="2">
              <a:buFont typeface="Courier New" panose="02070309020205020404" pitchFamily="49" charset="0"/>
              <a:buChar char="o"/>
            </a:pPr>
            <a:endParaRPr lang="en-US" sz="1800" b="0" dirty="0">
              <a:latin typeface="+mn-lt"/>
              <a:cs typeface="Times New Roman" panose="02020603050405020304" pitchFamily="18" charset="0"/>
            </a:endParaRPr>
          </a:p>
          <a:p>
            <a:pPr lvl="2">
              <a:buFont typeface="Courier New" panose="02070309020205020404" pitchFamily="49" charset="0"/>
              <a:buChar char="o"/>
            </a:pPr>
            <a:endParaRPr lang="en-US" sz="18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spTree>
    <p:extLst>
      <p:ext uri="{BB962C8B-B14F-4D97-AF65-F5344CB8AC3E}">
        <p14:creationId xmlns:p14="http://schemas.microsoft.com/office/powerpoint/2010/main" val="233692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52238"/>
            <a:ext cx="8439151" cy="655638"/>
          </a:xfrm>
        </p:spPr>
        <p:txBody>
          <a:bodyPr numCol="1">
            <a:noAutofit/>
          </a:bodyPr>
          <a:lstStyle/>
          <a:p>
            <a:r>
              <a:rPr lang="en-US" sz="3200" dirty="0">
                <a:solidFill>
                  <a:schemeClr val="tx1"/>
                </a:solidFill>
                <a:latin typeface="Arial" panose="020B0604020202020204" pitchFamily="34" charset="0"/>
                <a:cs typeface="Arial" panose="020B0604020202020204" pitchFamily="34" charset="0"/>
              </a:rPr>
              <a:t>Actions/Status</a:t>
            </a:r>
          </a:p>
        </p:txBody>
      </p:sp>
      <p:sp>
        <p:nvSpPr>
          <p:cNvPr id="5" name="Content Placeholder 4"/>
          <p:cNvSpPr>
            <a:spLocks noGrp="1"/>
          </p:cNvSpPr>
          <p:nvPr>
            <p:ph idx="1"/>
          </p:nvPr>
        </p:nvSpPr>
        <p:spPr>
          <a:xfrm>
            <a:off x="304800" y="1223116"/>
            <a:ext cx="8610600" cy="6247864"/>
          </a:xfrm>
          <a:prstGeom prst="rect">
            <a:avLst/>
          </a:prstGeom>
        </p:spPr>
        <p:txBody>
          <a:bodyPr wrap="square" numCol="1">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marL="628650" lvl="2" indent="0">
              <a:buNone/>
            </a:pPr>
            <a:endParaRPr lang="en-US" sz="1600" b="0" dirty="0">
              <a:latin typeface="+mn-lt"/>
              <a:cs typeface="Times New Roman" panose="02020603050405020304" pitchFamily="18"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Actions Taken</a:t>
            </a:r>
          </a:p>
          <a:p>
            <a:pPr lvl="2"/>
            <a:r>
              <a:rPr lang="en-US" b="0" dirty="0">
                <a:latin typeface="Arial" panose="020B0604020202020204" pitchFamily="34" charset="0"/>
                <a:cs typeface="Arial" panose="020B0604020202020204" pitchFamily="34" charset="0"/>
              </a:rPr>
              <a:t>The IPT received over 1,000 comments during pre-RevCom review, the Directives Review Board (DRB) RevCom review, and two DRB coordination reviews.</a:t>
            </a:r>
          </a:p>
          <a:p>
            <a:pPr lvl="2"/>
            <a:endParaRPr lang="en-US" b="0" dirty="0">
              <a:latin typeface="Arial" panose="020B0604020202020204" pitchFamily="34" charset="0"/>
              <a:cs typeface="Arial" panose="020B0604020202020204" pitchFamily="34" charset="0"/>
            </a:endParaRPr>
          </a:p>
          <a:p>
            <a:pPr lvl="2"/>
            <a:r>
              <a:rPr lang="en-US" b="0" dirty="0">
                <a:latin typeface="Arial" panose="020B0604020202020204" pitchFamily="34" charset="0"/>
                <a:cs typeface="Arial" panose="020B0604020202020204" pitchFamily="34" charset="0"/>
              </a:rPr>
              <a:t>The IPT and the Office Primary Interest adjudicated all comments, and most comments were accepted or accepted with modifications. </a:t>
            </a: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Status: </a:t>
            </a:r>
          </a:p>
          <a:p>
            <a:pPr lvl="2"/>
            <a:r>
              <a:rPr lang="en-US" b="0" dirty="0">
                <a:latin typeface="Arial" panose="020B0604020202020204" pitchFamily="34" charset="0"/>
                <a:cs typeface="Arial" panose="020B0604020202020204" pitchFamily="34" charset="0"/>
              </a:rPr>
              <a:t>IPT received DRB concurrence on April  11</a:t>
            </a:r>
          </a:p>
          <a:p>
            <a:pPr lvl="2"/>
            <a:r>
              <a:rPr lang="en-US" b="0" dirty="0">
                <a:latin typeface="Arial" panose="020B0604020202020204" pitchFamily="34" charset="0"/>
                <a:cs typeface="Arial" panose="020B0604020202020204" pitchFamily="34" charset="0"/>
              </a:rPr>
              <a:t>Currently pending approval from the Deputy Secretary</a:t>
            </a:r>
          </a:p>
          <a:p>
            <a:pPr lvl="1">
              <a:buFont typeface="Arial" panose="020B0604020202020204" pitchFamily="34" charset="0"/>
              <a:buChar char="•"/>
            </a:pPr>
            <a:endParaRPr lang="en-US" sz="2000" dirty="0">
              <a:latin typeface="+mn-lt"/>
              <a:cs typeface="Times New Roman" panose="02020603050405020304" pitchFamily="18" charset="0"/>
            </a:endParaRPr>
          </a:p>
          <a:p>
            <a:endParaRPr lang="en-US" sz="1600" dirty="0">
              <a:latin typeface="+mn-lt"/>
              <a:cs typeface="Times New Roman" panose="02020603050405020304" pitchFamily="18" charset="0"/>
            </a:endParaRPr>
          </a:p>
          <a:p>
            <a:endParaRPr lang="en-US" sz="2000" b="0" dirty="0">
              <a:latin typeface="+mn-lt"/>
            </a:endParaRPr>
          </a:p>
          <a:p>
            <a:endParaRPr lang="en-US" sz="2000" b="0" dirty="0">
              <a:latin typeface="+mn-lt"/>
              <a:cs typeface="Times New Roman" panose="02020603050405020304" pitchFamily="18" charset="0"/>
            </a:endParaRPr>
          </a:p>
          <a:p>
            <a:pPr marL="685800" lvl="2" indent="0">
              <a:buNone/>
            </a:pPr>
            <a:endParaRPr lang="en-US" sz="2000" b="0" dirty="0">
              <a:latin typeface="+mn-lt"/>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315199" y="552238"/>
            <a:ext cx="1430355" cy="1338461"/>
          </a:xfrm>
          <a:prstGeom prst="rect">
            <a:avLst/>
          </a:prstGeom>
        </p:spPr>
      </p:pic>
    </p:spTree>
    <p:extLst>
      <p:ext uri="{BB962C8B-B14F-4D97-AF65-F5344CB8AC3E}">
        <p14:creationId xmlns:p14="http://schemas.microsoft.com/office/powerpoint/2010/main" val="222419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Summary</a:t>
            </a:r>
            <a:endParaRPr lang="en-US" sz="3200" dirty="0"/>
          </a:p>
        </p:txBody>
      </p:sp>
      <p:sp>
        <p:nvSpPr>
          <p:cNvPr id="4" name="TextBox 11"/>
          <p:cNvSpPr txBox="1">
            <a:spLocks noGrp="1"/>
          </p:cNvSpPr>
          <p:nvPr>
            <p:ph idx="1"/>
          </p:nvPr>
        </p:nvSpPr>
        <p:spPr>
          <a:xfrm>
            <a:off x="457200" y="855192"/>
            <a:ext cx="8382000" cy="4955203"/>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Background		</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IPT Membership</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Policy Changes</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Actions/Status</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Summary</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0" dirty="0">
                <a:latin typeface="Arial" panose="020B0604020202020204" pitchFamily="34" charset="0"/>
                <a:cs typeface="Arial" panose="020B0604020202020204" pitchFamily="34" charset="0"/>
              </a:rPr>
              <a:t>Questions</a:t>
            </a:r>
          </a:p>
          <a:p>
            <a:pPr marL="685800" lvl="2" indent="0">
              <a:buNone/>
            </a:pPr>
            <a:endParaRPr lang="en-US" sz="16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867400" y="1143000"/>
            <a:ext cx="2743200" cy="2098548"/>
          </a:xfrm>
          <a:prstGeom prst="rect">
            <a:avLst/>
          </a:prstGeom>
        </p:spPr>
      </p:pic>
    </p:spTree>
    <p:extLst>
      <p:ext uri="{BB962C8B-B14F-4D97-AF65-F5344CB8AC3E}">
        <p14:creationId xmlns:p14="http://schemas.microsoft.com/office/powerpoint/2010/main" val="30592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97116"/>
            <a:ext cx="8686800" cy="2141484"/>
          </a:xfrm>
        </p:spPr>
        <p:txBody>
          <a:bodyPr>
            <a:noAutofit/>
          </a:bodyPr>
          <a:lstStyle/>
          <a:p>
            <a:pPr>
              <a:spcBef>
                <a:spcPct val="50000"/>
              </a:spcBef>
            </a:pPr>
            <a:br>
              <a:rPr lang="en-US" altLang="en-US" sz="3600" dirty="0"/>
            </a:br>
            <a:br>
              <a:rPr lang="en-US" altLang="en-US" sz="3600" dirty="0"/>
            </a:br>
            <a:br>
              <a:rPr lang="en-US" altLang="en-US" sz="3600" dirty="0"/>
            </a:br>
            <a:r>
              <a:rPr lang="en-US" altLang="en-US" sz="3600" dirty="0"/>
              <a:t>Trusted Workforce (TW) 2.0</a:t>
            </a:r>
            <a:br>
              <a:rPr lang="en-US" altLang="en-US" sz="3600" dirty="0"/>
            </a:br>
            <a:br>
              <a:rPr lang="en-US" altLang="en-US" sz="3600" dirty="0"/>
            </a:br>
            <a:endParaRPr lang="en-US" altLang="en-US" sz="3600" dirty="0"/>
          </a:p>
        </p:txBody>
      </p:sp>
    </p:spTree>
    <p:extLst>
      <p:ext uri="{BB962C8B-B14F-4D97-AF65-F5344CB8AC3E}">
        <p14:creationId xmlns:p14="http://schemas.microsoft.com/office/powerpoint/2010/main" val="2518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Overview</a:t>
            </a:r>
            <a:endParaRPr lang="en-US" sz="3200" dirty="0"/>
          </a:p>
        </p:txBody>
      </p:sp>
      <p:sp>
        <p:nvSpPr>
          <p:cNvPr id="4" name="TextBox 11"/>
          <p:cNvSpPr txBox="1">
            <a:spLocks noGrp="1"/>
          </p:cNvSpPr>
          <p:nvPr>
            <p:ph idx="1"/>
          </p:nvPr>
        </p:nvSpPr>
        <p:spPr>
          <a:xfrm>
            <a:off x="381000" y="381000"/>
            <a:ext cx="8382000" cy="5447645"/>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Background</a:t>
            </a:r>
          </a:p>
          <a:p>
            <a:pPr lvl="2"/>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Phase 1</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Policy Issuances </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Trusted Workforce Working Group</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TW Transitional States </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Phase 2</a:t>
            </a:r>
          </a:p>
          <a:p>
            <a:pPr lvl="2"/>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Summary</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Questions</a:t>
            </a:r>
          </a:p>
          <a:p>
            <a:pPr marL="685800" lvl="2" indent="0">
              <a:buNone/>
            </a:pPr>
            <a:endParaRPr lang="en-US" sz="12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p:txBody>
      </p:sp>
    </p:spTree>
    <p:extLst>
      <p:ext uri="{BB962C8B-B14F-4D97-AF65-F5344CB8AC3E}">
        <p14:creationId xmlns:p14="http://schemas.microsoft.com/office/powerpoint/2010/main" val="176568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D647E-58E0-4ADB-9FE9-6A9683F2C6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447800"/>
            <a:ext cx="3886200" cy="3886200"/>
          </a:xfrm>
        </p:spPr>
      </p:pic>
    </p:spTree>
    <p:extLst>
      <p:ext uri="{BB962C8B-B14F-4D97-AF65-F5344CB8AC3E}">
        <p14:creationId xmlns:p14="http://schemas.microsoft.com/office/powerpoint/2010/main" val="174222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2" y="552238"/>
            <a:ext cx="8378190" cy="655638"/>
          </a:xfrm>
        </p:spPr>
        <p:txBody>
          <a:bodyPr>
            <a:normAutofit fontScale="90000"/>
          </a:bodyPr>
          <a:lstStyle/>
          <a:p>
            <a:r>
              <a:rPr lang="en-US" dirty="0"/>
              <a:t>Background</a:t>
            </a:r>
          </a:p>
        </p:txBody>
      </p:sp>
      <p:sp>
        <p:nvSpPr>
          <p:cNvPr id="4" name="Slide Number Placeholder 3"/>
          <p:cNvSpPr>
            <a:spLocks noGrp="1"/>
          </p:cNvSpPr>
          <p:nvPr>
            <p:ph type="sldNum" sz="quarter" idx="12"/>
          </p:nvPr>
        </p:nvSpPr>
        <p:spPr/>
        <p:txBody>
          <a:bodyPr/>
          <a:lstStyle/>
          <a:p>
            <a:fld id="{421D647E-58E0-4ADB-9FE9-6A9683F2C6B9}" type="slidenum">
              <a:rPr lang="en-US" smtClean="0"/>
              <a:t>19</a:t>
            </a:fld>
            <a:endParaRPr lang="en-US" dirty="0"/>
          </a:p>
        </p:txBody>
      </p:sp>
      <p:sp>
        <p:nvSpPr>
          <p:cNvPr id="10" name="Content Placeholder 2">
            <a:extLst>
              <a:ext uri="{FF2B5EF4-FFF2-40B4-BE49-F238E27FC236}">
                <a16:creationId xmlns:a16="http://schemas.microsoft.com/office/drawing/2014/main" id="{3686DDC5-BEFF-4DC6-A4CB-BE8F5A91E888}"/>
              </a:ext>
            </a:extLst>
          </p:cNvPr>
          <p:cNvSpPr>
            <a:spLocks noGrp="1"/>
          </p:cNvSpPr>
          <p:nvPr>
            <p:ph idx="1"/>
          </p:nvPr>
        </p:nvSpPr>
        <p:spPr>
          <a:xfrm>
            <a:off x="365761" y="1524000"/>
            <a:ext cx="8305799" cy="3657600"/>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March 2018, the Performance Accountability Council (PAC) convened Executive Branch, Congress, academia, and industry leaders for a two-day offsite.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expressed a commitment to reform and agreed to fundamentally overhaul Federal personnel vetting. The resulting effort – Trusted Workforce (TW) 2.0 – chartered the boldest personnel vetting reforms in decades.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group recommended TW 2.0 be organized into two phases.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Phase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was to focus on preparing the enterprise for change by addressing the sizeable background investigation inventory and timeliness of investigations. Once these pressing issues were under control,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Phase Two </a:t>
            </a:r>
            <a:r>
              <a:rPr lang="en-US" sz="1800" dirty="0">
                <a:effectLst/>
                <a:latin typeface="Calibri" panose="020F0502020204030204" pitchFamily="34" charset="0"/>
                <a:ea typeface="Calibri" panose="020F0502020204030204" pitchFamily="34" charset="0"/>
                <a:cs typeface="Times New Roman" panose="02020603050405020304" pitchFamily="18" charset="0"/>
              </a:rPr>
              <a:t>would focus on transforming personnel vetting from the ground up.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ea typeface="Calibri" panose="020F0502020204030204" pitchFamily="34" charset="0"/>
                <a:cs typeface="Times New Roman" panose="02020603050405020304" pitchFamily="18" charset="0"/>
              </a:rPr>
              <a:t>“</a:t>
            </a:r>
            <a:r>
              <a:rPr lang="en-US" sz="2000" b="1" dirty="0">
                <a:ea typeface="Calibri" panose="020F0502020204030204" pitchFamily="34" charset="0"/>
                <a:cs typeface="Times New Roman" panose="02020603050405020304" pitchFamily="18" charset="0"/>
              </a:rPr>
              <a:t>NOTE: </a:t>
            </a:r>
            <a:r>
              <a:rPr lang="en-US" sz="2000" dirty="0">
                <a:ea typeface="Calibri" panose="020F0502020204030204" pitchFamily="34" charset="0"/>
                <a:cs typeface="Times New Roman" panose="02020603050405020304" pitchFamily="18" charset="0"/>
              </a:rPr>
              <a:t>At this time, only the cleared population is being enrolled in TW.  The remainder of the population will be enrolled as the vetting process moves to TW 2.0 – guidance pending with the Executive Agents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72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Overview</a:t>
            </a:r>
            <a:endParaRPr lang="en-US" sz="3200" dirty="0"/>
          </a:p>
        </p:txBody>
      </p:sp>
      <p:sp>
        <p:nvSpPr>
          <p:cNvPr id="4" name="TextBox 11"/>
          <p:cNvSpPr txBox="1">
            <a:spLocks noGrp="1"/>
          </p:cNvSpPr>
          <p:nvPr>
            <p:ph idx="1"/>
          </p:nvPr>
        </p:nvSpPr>
        <p:spPr>
          <a:xfrm>
            <a:off x="457200" y="855192"/>
            <a:ext cx="8382000" cy="5570756"/>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2"/>
            <a:r>
              <a:rPr lang="en-US" sz="2000" b="0" dirty="0">
                <a:latin typeface="Arial" panose="020B0604020202020204" pitchFamily="34" charset="0"/>
                <a:cs typeface="Arial" panose="020B0604020202020204" pitchFamily="34" charset="0"/>
              </a:rPr>
              <a:t>Integrated Project Team (IPT) Update</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Background		</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IPT Membership</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Policy Changes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Actions/Status</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Summary</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Questions</a:t>
            </a: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marL="685800" lvl="2" indent="0">
              <a:buNone/>
            </a:pPr>
            <a:endParaRPr lang="en-US" sz="16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867400" y="1143000"/>
            <a:ext cx="2743200" cy="2098548"/>
          </a:xfrm>
          <a:prstGeom prst="rect">
            <a:avLst/>
          </a:prstGeom>
        </p:spPr>
      </p:pic>
    </p:spTree>
    <p:extLst>
      <p:ext uri="{BB962C8B-B14F-4D97-AF65-F5344CB8AC3E}">
        <p14:creationId xmlns:p14="http://schemas.microsoft.com/office/powerpoint/2010/main" val="216500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B7DA-52E1-492A-8804-371194778484}"/>
              </a:ext>
            </a:extLst>
          </p:cNvPr>
          <p:cNvSpPr>
            <a:spLocks noGrp="1"/>
          </p:cNvSpPr>
          <p:nvPr>
            <p:ph type="title"/>
          </p:nvPr>
        </p:nvSpPr>
        <p:spPr>
          <a:xfrm>
            <a:off x="533400" y="552238"/>
            <a:ext cx="8210551" cy="655638"/>
          </a:xfrm>
        </p:spPr>
        <p:txBody>
          <a:bodyPr>
            <a:normAutofit fontScale="90000"/>
          </a:bodyPr>
          <a:lstStyle/>
          <a:p>
            <a:r>
              <a:rPr lang="en-US" dirty="0"/>
              <a:t>Background</a:t>
            </a:r>
          </a:p>
        </p:txBody>
      </p:sp>
      <p:sp>
        <p:nvSpPr>
          <p:cNvPr id="4" name="Slide Number Placeholder 3">
            <a:extLst>
              <a:ext uri="{FF2B5EF4-FFF2-40B4-BE49-F238E27FC236}">
                <a16:creationId xmlns:a16="http://schemas.microsoft.com/office/drawing/2014/main" id="{A210A4A5-F035-4E76-ACE8-00630545FAB0}"/>
              </a:ext>
            </a:extLst>
          </p:cNvPr>
          <p:cNvSpPr>
            <a:spLocks noGrp="1"/>
          </p:cNvSpPr>
          <p:nvPr>
            <p:ph type="sldNum" sz="quarter" idx="12"/>
          </p:nvPr>
        </p:nvSpPr>
        <p:spPr/>
        <p:txBody>
          <a:bodyPr/>
          <a:lstStyle/>
          <a:p>
            <a:fld id="{421D647E-58E0-4ADB-9FE9-6A9683F2C6B9}" type="slidenum">
              <a:rPr lang="en-US" smtClean="0"/>
              <a:t>20</a:t>
            </a:fld>
            <a:endParaRPr lang="en-US" dirty="0"/>
          </a:p>
        </p:txBody>
      </p:sp>
      <p:pic>
        <p:nvPicPr>
          <p:cNvPr id="5" name="Content Placeholder 4">
            <a:extLst>
              <a:ext uri="{FF2B5EF4-FFF2-40B4-BE49-F238E27FC236}">
                <a16:creationId xmlns:a16="http://schemas.microsoft.com/office/drawing/2014/main" id="{00C567F4-473D-4D39-9504-F43666CBAF0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4947" y="2057400"/>
            <a:ext cx="6714105" cy="2895600"/>
          </a:xfrm>
          <a:prstGeom prst="rect">
            <a:avLst/>
          </a:prstGeom>
          <a:noFill/>
          <a:ln>
            <a:noFill/>
          </a:ln>
        </p:spPr>
      </p:pic>
    </p:spTree>
    <p:extLst>
      <p:ext uri="{BB962C8B-B14F-4D97-AF65-F5344CB8AC3E}">
        <p14:creationId xmlns:p14="http://schemas.microsoft.com/office/powerpoint/2010/main" val="63589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F905-D958-42AC-9C1D-3E9E8774906C}"/>
              </a:ext>
            </a:extLst>
          </p:cNvPr>
          <p:cNvSpPr>
            <a:spLocks noGrp="1"/>
          </p:cNvSpPr>
          <p:nvPr>
            <p:ph type="title"/>
          </p:nvPr>
        </p:nvSpPr>
        <p:spPr>
          <a:xfrm>
            <a:off x="990600" y="552238"/>
            <a:ext cx="7753351" cy="655638"/>
          </a:xfrm>
        </p:spPr>
        <p:txBody>
          <a:bodyPr>
            <a:normAutofit fontScale="90000"/>
          </a:bodyPr>
          <a:lstStyle/>
          <a:p>
            <a:r>
              <a:rPr lang="en-US" dirty="0"/>
              <a:t>Background</a:t>
            </a:r>
          </a:p>
        </p:txBody>
      </p:sp>
      <p:sp>
        <p:nvSpPr>
          <p:cNvPr id="4" name="Slide Number Placeholder 3">
            <a:extLst>
              <a:ext uri="{FF2B5EF4-FFF2-40B4-BE49-F238E27FC236}">
                <a16:creationId xmlns:a16="http://schemas.microsoft.com/office/drawing/2014/main" id="{C47993A4-AECD-4058-98EB-6B788787F159}"/>
              </a:ext>
            </a:extLst>
          </p:cNvPr>
          <p:cNvSpPr>
            <a:spLocks noGrp="1"/>
          </p:cNvSpPr>
          <p:nvPr>
            <p:ph type="sldNum" sz="quarter" idx="12"/>
          </p:nvPr>
        </p:nvSpPr>
        <p:spPr/>
        <p:txBody>
          <a:bodyPr/>
          <a:lstStyle/>
          <a:p>
            <a:fld id="{421D647E-58E0-4ADB-9FE9-6A9683F2C6B9}" type="slidenum">
              <a:rPr lang="en-US" smtClean="0"/>
              <a:t>21</a:t>
            </a:fld>
            <a:endParaRPr lang="en-US" dirty="0"/>
          </a:p>
        </p:txBody>
      </p:sp>
      <p:pic>
        <p:nvPicPr>
          <p:cNvPr id="5" name="Content Placeholder 4">
            <a:extLst>
              <a:ext uri="{FF2B5EF4-FFF2-40B4-BE49-F238E27FC236}">
                <a16:creationId xmlns:a16="http://schemas.microsoft.com/office/drawing/2014/main" id="{CFD5C2B4-5FB6-4654-87FA-3066FEC7E44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858000" cy="4572000"/>
          </a:xfrm>
          <a:prstGeom prst="rect">
            <a:avLst/>
          </a:prstGeom>
          <a:noFill/>
        </p:spPr>
      </p:pic>
    </p:spTree>
    <p:extLst>
      <p:ext uri="{BB962C8B-B14F-4D97-AF65-F5344CB8AC3E}">
        <p14:creationId xmlns:p14="http://schemas.microsoft.com/office/powerpoint/2010/main" val="21966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DCD7-B317-4900-BE82-7B56AF702B36}"/>
              </a:ext>
            </a:extLst>
          </p:cNvPr>
          <p:cNvSpPr>
            <a:spLocks noGrp="1"/>
          </p:cNvSpPr>
          <p:nvPr>
            <p:ph type="title"/>
          </p:nvPr>
        </p:nvSpPr>
        <p:spPr>
          <a:xfrm>
            <a:off x="609600" y="533400"/>
            <a:ext cx="8134350" cy="655638"/>
          </a:xfrm>
        </p:spPr>
        <p:txBody>
          <a:bodyPr>
            <a:normAutofit fontScale="90000"/>
          </a:bodyPr>
          <a:lstStyle/>
          <a:p>
            <a:r>
              <a:rPr lang="en-US" dirty="0"/>
              <a:t>Phase 1</a:t>
            </a:r>
          </a:p>
        </p:txBody>
      </p:sp>
      <p:sp>
        <p:nvSpPr>
          <p:cNvPr id="3" name="Content Placeholder 2">
            <a:extLst>
              <a:ext uri="{FF2B5EF4-FFF2-40B4-BE49-F238E27FC236}">
                <a16:creationId xmlns:a16="http://schemas.microsoft.com/office/drawing/2014/main" id="{3AE65E42-34AD-47D5-8654-E15DF9CCBAD9}"/>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Phase One the Executive Agents issued Executive Correspondence with measures for reducing the inventory and improving timeliness. By March 2020, the inventory was stabilized at 200,000 cases and timeliness for investigations was significantly reduced - Top Secret from 411 to 79 days and Secret from 173 to 56 days. These improvements were made concurrently with efforts to transfer the National Background Investigation Bureau’s (NBIB) mission to the Department of Defense (DoD), that was completed in October 2019. </a:t>
            </a:r>
          </a:p>
          <a:p>
            <a:endParaRPr lang="en-US" dirty="0"/>
          </a:p>
        </p:txBody>
      </p:sp>
      <p:sp>
        <p:nvSpPr>
          <p:cNvPr id="4" name="Slide Number Placeholder 3">
            <a:extLst>
              <a:ext uri="{FF2B5EF4-FFF2-40B4-BE49-F238E27FC236}">
                <a16:creationId xmlns:a16="http://schemas.microsoft.com/office/drawing/2014/main" id="{9E7F8FA1-EB11-4174-B745-061212F82603}"/>
              </a:ext>
            </a:extLst>
          </p:cNvPr>
          <p:cNvSpPr>
            <a:spLocks noGrp="1"/>
          </p:cNvSpPr>
          <p:nvPr>
            <p:ph type="sldNum" sz="quarter" idx="12"/>
          </p:nvPr>
        </p:nvSpPr>
        <p:spPr/>
        <p:txBody>
          <a:bodyPr/>
          <a:lstStyle/>
          <a:p>
            <a:fld id="{421D647E-58E0-4ADB-9FE9-6A9683F2C6B9}" type="slidenum">
              <a:rPr lang="en-US" smtClean="0"/>
              <a:t>22</a:t>
            </a:fld>
            <a:endParaRPr lang="en-US" dirty="0"/>
          </a:p>
        </p:txBody>
      </p:sp>
    </p:spTree>
    <p:extLst>
      <p:ext uri="{BB962C8B-B14F-4D97-AF65-F5344CB8AC3E}">
        <p14:creationId xmlns:p14="http://schemas.microsoft.com/office/powerpoint/2010/main" val="350310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7682-C65E-41F0-9A9F-A0F9CC014759}"/>
              </a:ext>
            </a:extLst>
          </p:cNvPr>
          <p:cNvSpPr>
            <a:spLocks noGrp="1"/>
          </p:cNvSpPr>
          <p:nvPr>
            <p:ph type="title"/>
          </p:nvPr>
        </p:nvSpPr>
        <p:spPr>
          <a:xfrm>
            <a:off x="685800" y="552238"/>
            <a:ext cx="8058151" cy="655638"/>
          </a:xfrm>
        </p:spPr>
        <p:txBody>
          <a:bodyPr>
            <a:normAutofit fontScale="90000"/>
          </a:bodyPr>
          <a:lstStyle/>
          <a:p>
            <a:r>
              <a:rPr lang="en-US" dirty="0"/>
              <a:t>Policy Issuances</a:t>
            </a:r>
          </a:p>
        </p:txBody>
      </p:sp>
      <p:sp>
        <p:nvSpPr>
          <p:cNvPr id="3" name="Content Placeholder 2">
            <a:extLst>
              <a:ext uri="{FF2B5EF4-FFF2-40B4-BE49-F238E27FC236}">
                <a16:creationId xmlns:a16="http://schemas.microsoft.com/office/drawing/2014/main" id="{8E51675D-44F9-41AF-B0DC-041DE4066ED2}"/>
              </a:ext>
            </a:extLst>
          </p:cNvPr>
          <p:cNvSpPr>
            <a:spLocks noGrp="1"/>
          </p:cNvSpPr>
          <p:nvPr>
            <p:ph idx="1"/>
          </p:nvPr>
        </p:nvSpPr>
        <p:spPr>
          <a:xfrm>
            <a:off x="609600" y="2057400"/>
            <a:ext cx="7924800" cy="3886199"/>
          </a:xfrm>
        </p:spPr>
        <p:txBody>
          <a:bodyPr>
            <a:normAutofit fontScale="70000" lnSpcReduction="20000"/>
          </a:bodyPr>
          <a:lstStyle/>
          <a:p>
            <a:r>
              <a:rPr lang="en-US" dirty="0"/>
              <a:t>Federal Personnel Vetting Core Doctrine (February 2021)</a:t>
            </a:r>
          </a:p>
          <a:p>
            <a:pPr marL="457200" lvl="1" indent="0">
              <a:buNone/>
            </a:pPr>
            <a:r>
              <a:rPr lang="en-US" dirty="0"/>
              <a:t>Establishes the philosophy for transforming the Federal Government’s personnel vetting process. </a:t>
            </a:r>
          </a:p>
          <a:p>
            <a:endParaRPr lang="en-US" dirty="0"/>
          </a:p>
          <a:p>
            <a:r>
              <a:rPr lang="en-US" dirty="0"/>
              <a:t>Executive Agents  (DNI and OPM) Issued and Executive Correspondence January 2021</a:t>
            </a:r>
          </a:p>
          <a:p>
            <a:endParaRPr lang="en-US" dirty="0"/>
          </a:p>
          <a:p>
            <a:r>
              <a:rPr lang="en-US" dirty="0"/>
              <a:t>DOE Internal Policies</a:t>
            </a:r>
          </a:p>
          <a:p>
            <a:pPr lvl="2"/>
            <a:r>
              <a:rPr lang="en-US" sz="3200" b="0" dirty="0">
                <a:cs typeface="Arial" panose="020B0604020202020204" pitchFamily="34" charset="0"/>
              </a:rPr>
              <a:t>DOE O 472.2A, Personnel Security</a:t>
            </a:r>
          </a:p>
          <a:p>
            <a:pPr lvl="2"/>
            <a:r>
              <a:rPr lang="en-US" sz="3200" b="0" dirty="0">
                <a:cs typeface="Arial" panose="020B0604020202020204" pitchFamily="34" charset="0"/>
              </a:rPr>
              <a:t>TW 2.0 Secretarial Memorandum</a:t>
            </a:r>
          </a:p>
          <a:p>
            <a:endParaRPr lang="en-US" dirty="0"/>
          </a:p>
          <a:p>
            <a:r>
              <a:rPr lang="en-US" dirty="0"/>
              <a:t>TW Phase 2 Policies are under development</a:t>
            </a:r>
          </a:p>
          <a:p>
            <a:pPr lvl="1"/>
            <a:endParaRPr lang="en-US" dirty="0"/>
          </a:p>
        </p:txBody>
      </p:sp>
      <p:sp>
        <p:nvSpPr>
          <p:cNvPr id="4" name="Slide Number Placeholder 3">
            <a:extLst>
              <a:ext uri="{FF2B5EF4-FFF2-40B4-BE49-F238E27FC236}">
                <a16:creationId xmlns:a16="http://schemas.microsoft.com/office/drawing/2014/main" id="{D64C5CF0-14B0-41E5-82D3-07C12CDB102F}"/>
              </a:ext>
            </a:extLst>
          </p:cNvPr>
          <p:cNvSpPr>
            <a:spLocks noGrp="1"/>
          </p:cNvSpPr>
          <p:nvPr>
            <p:ph type="sldNum" sz="quarter" idx="12"/>
          </p:nvPr>
        </p:nvSpPr>
        <p:spPr/>
        <p:txBody>
          <a:bodyPr/>
          <a:lstStyle/>
          <a:p>
            <a:fld id="{421D647E-58E0-4ADB-9FE9-6A9683F2C6B9}" type="slidenum">
              <a:rPr lang="en-US" smtClean="0"/>
              <a:t>23</a:t>
            </a:fld>
            <a:endParaRPr lang="en-US" dirty="0"/>
          </a:p>
        </p:txBody>
      </p:sp>
    </p:spTree>
    <p:extLst>
      <p:ext uri="{BB962C8B-B14F-4D97-AF65-F5344CB8AC3E}">
        <p14:creationId xmlns:p14="http://schemas.microsoft.com/office/powerpoint/2010/main" val="143141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5824-C42D-4977-8690-E70029B94FFC}"/>
              </a:ext>
            </a:extLst>
          </p:cNvPr>
          <p:cNvSpPr>
            <a:spLocks noGrp="1"/>
          </p:cNvSpPr>
          <p:nvPr>
            <p:ph type="title"/>
          </p:nvPr>
        </p:nvSpPr>
        <p:spPr>
          <a:xfrm>
            <a:off x="1123951" y="552238"/>
            <a:ext cx="7620000" cy="655638"/>
          </a:xfrm>
        </p:spPr>
        <p:txBody>
          <a:bodyPr>
            <a:normAutofit fontScale="90000"/>
          </a:bodyPr>
          <a:lstStyle/>
          <a:p>
            <a:r>
              <a:rPr lang="en-US" dirty="0"/>
              <a:t>Policy Issuances</a:t>
            </a:r>
          </a:p>
        </p:txBody>
      </p:sp>
      <p:sp>
        <p:nvSpPr>
          <p:cNvPr id="4" name="Slide Number Placeholder 3">
            <a:extLst>
              <a:ext uri="{FF2B5EF4-FFF2-40B4-BE49-F238E27FC236}">
                <a16:creationId xmlns:a16="http://schemas.microsoft.com/office/drawing/2014/main" id="{262CBD45-43C6-4333-A13B-47806230C6DF}"/>
              </a:ext>
            </a:extLst>
          </p:cNvPr>
          <p:cNvSpPr>
            <a:spLocks noGrp="1"/>
          </p:cNvSpPr>
          <p:nvPr>
            <p:ph type="sldNum" sz="quarter" idx="12"/>
          </p:nvPr>
        </p:nvSpPr>
        <p:spPr/>
        <p:txBody>
          <a:bodyPr/>
          <a:lstStyle/>
          <a:p>
            <a:fld id="{421D647E-58E0-4ADB-9FE9-6A9683F2C6B9}" type="slidenum">
              <a:rPr lang="en-US" smtClean="0"/>
              <a:t>24</a:t>
            </a:fld>
            <a:endParaRPr lang="en-US" dirty="0"/>
          </a:p>
        </p:txBody>
      </p:sp>
      <p:pic>
        <p:nvPicPr>
          <p:cNvPr id="5" name="Content Placeholder 4">
            <a:extLst>
              <a:ext uri="{FF2B5EF4-FFF2-40B4-BE49-F238E27FC236}">
                <a16:creationId xmlns:a16="http://schemas.microsoft.com/office/drawing/2014/main" id="{58C018D5-ECD9-4514-9988-F45D1EF39B5C}"/>
              </a:ext>
            </a:extLst>
          </p:cNvPr>
          <p:cNvPicPr>
            <a:picLocks noGrp="1"/>
          </p:cNvPicPr>
          <p:nvPr>
            <p:ph idx="1"/>
          </p:nvPr>
        </p:nvPicPr>
        <p:blipFill>
          <a:blip r:embed="rId2"/>
          <a:stretch>
            <a:fillRect/>
          </a:stretch>
        </p:blipFill>
        <p:spPr>
          <a:xfrm>
            <a:off x="838200" y="1600200"/>
            <a:ext cx="7620000" cy="4267200"/>
          </a:xfrm>
          <a:prstGeom prst="rect">
            <a:avLst/>
          </a:prstGeom>
        </p:spPr>
      </p:pic>
    </p:spTree>
    <p:extLst>
      <p:ext uri="{BB962C8B-B14F-4D97-AF65-F5344CB8AC3E}">
        <p14:creationId xmlns:p14="http://schemas.microsoft.com/office/powerpoint/2010/main" val="58433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2238"/>
            <a:ext cx="7753351" cy="655638"/>
          </a:xfrm>
        </p:spPr>
        <p:txBody>
          <a:bodyPr>
            <a:normAutofit fontScale="90000"/>
          </a:bodyPr>
          <a:lstStyle/>
          <a:p>
            <a:r>
              <a:rPr lang="en-US" dirty="0"/>
              <a:t>Policy Issuances</a:t>
            </a:r>
          </a:p>
        </p:txBody>
      </p:sp>
      <p:sp>
        <p:nvSpPr>
          <p:cNvPr id="4" name="Slide Number Placeholder 3"/>
          <p:cNvSpPr>
            <a:spLocks noGrp="1"/>
          </p:cNvSpPr>
          <p:nvPr>
            <p:ph type="sldNum" sz="quarter" idx="12"/>
          </p:nvPr>
        </p:nvSpPr>
        <p:spPr/>
        <p:txBody>
          <a:bodyPr/>
          <a:lstStyle/>
          <a:p>
            <a:fld id="{421D647E-58E0-4ADB-9FE9-6A9683F2C6B9}" type="slidenum">
              <a:rPr lang="en-US" smtClean="0"/>
              <a:t>25</a:t>
            </a:fld>
            <a:endParaRPr lang="en-US" dirty="0"/>
          </a:p>
        </p:txBody>
      </p:sp>
      <p:sp>
        <p:nvSpPr>
          <p:cNvPr id="10" name="Content Placeholder 2">
            <a:extLst>
              <a:ext uri="{FF2B5EF4-FFF2-40B4-BE49-F238E27FC236}">
                <a16:creationId xmlns:a16="http://schemas.microsoft.com/office/drawing/2014/main" id="{3686DDC5-BEFF-4DC6-A4CB-BE8F5A91E888}"/>
              </a:ext>
            </a:extLst>
          </p:cNvPr>
          <p:cNvSpPr>
            <a:spLocks noGrp="1"/>
          </p:cNvSpPr>
          <p:nvPr>
            <p:ph idx="1"/>
          </p:nvPr>
        </p:nvSpPr>
        <p:spPr>
          <a:xfrm>
            <a:off x="449582" y="1295400"/>
            <a:ext cx="8305799" cy="4724400"/>
          </a:xfrm>
        </p:spPr>
        <p:txBody>
          <a:bodyPr>
            <a:noAutofit/>
          </a:bodyPr>
          <a:lstStyle/>
          <a:p>
            <a:pPr marL="0" indent="0" algn="ctr">
              <a:lnSpc>
                <a:spcPct val="107000"/>
              </a:lnSpc>
              <a:spcBef>
                <a:spcPts val="0"/>
              </a:spcBef>
              <a:buNone/>
            </a:pPr>
            <a:r>
              <a:rPr lang="en-US" sz="2400" b="1" dirty="0">
                <a:effectLst/>
                <a:latin typeface="Calibri" panose="020F0502020204030204" pitchFamily="34" charset="0"/>
                <a:ea typeface="Calibri" panose="020F0502020204030204" pitchFamily="34" charset="0"/>
                <a:cs typeface="Calibri" panose="020F0502020204030204" pitchFamily="34" charset="0"/>
              </a:rPr>
              <a:t>Executive Correspondence</a:t>
            </a:r>
          </a:p>
          <a:p>
            <a:pPr marL="0" indent="0" algn="ctr">
              <a:lnSpc>
                <a:spcPct val="107000"/>
              </a:lnSpc>
              <a:spcBef>
                <a:spcPts val="0"/>
              </a:spcBef>
              <a:buNone/>
            </a:pPr>
            <a:r>
              <a:rPr lang="en-US" sz="1800" b="1" dirty="0">
                <a:effectLst/>
                <a:latin typeface="Calibri" panose="020F0502020204030204" pitchFamily="34" charset="0"/>
                <a:ea typeface="Calibri" panose="020F0502020204030204" pitchFamily="34" charset="0"/>
                <a:cs typeface="Calibri" panose="020F0502020204030204" pitchFamily="34" charset="0"/>
              </a:rPr>
              <a:t>National Milestones: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15 February 2021</a:t>
            </a:r>
            <a:r>
              <a:rPr lang="en-US" sz="1800" dirty="0">
                <a:effectLst/>
                <a:latin typeface="Calibri" panose="020F0502020204030204" pitchFamily="34" charset="0"/>
                <a:ea typeface="Calibri" panose="020F0502020204030204" pitchFamily="34" charset="0"/>
                <a:cs typeface="Calibri" panose="020F0502020204030204" pitchFamily="34" charset="0"/>
              </a:rPr>
              <a:t> is the deadline for agencies to establish an enrollment plan that meets the minimum requirement for their national security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31 March 2021:</a:t>
            </a:r>
            <a:r>
              <a:rPr lang="en-US" sz="1800" dirty="0">
                <a:effectLst/>
                <a:latin typeface="Calibri" panose="020F0502020204030204" pitchFamily="34" charset="0"/>
                <a:ea typeface="Calibri" panose="020F0502020204030204" pitchFamily="34" charset="0"/>
                <a:cs typeface="Calibri" panose="020F0502020204030204" pitchFamily="34" charset="0"/>
              </a:rPr>
              <a:t> All Tier 3 and Tier 5 individuals whose periodic reinvestigations (PR) are currently deferred in accordance with previous Executive Agent guidance must be enrolled in a TW 1.25 or TW 1.5 capability.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DOE is the process of deferring PRs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30 September 2021:</a:t>
            </a:r>
            <a:r>
              <a:rPr lang="en-US" sz="1800" dirty="0">
                <a:effectLst/>
                <a:latin typeface="Calibri" panose="020F0502020204030204" pitchFamily="34" charset="0"/>
                <a:ea typeface="Calibri" panose="020F0502020204030204" pitchFamily="34" charset="0"/>
                <a:cs typeface="Calibri" panose="020F0502020204030204" pitchFamily="34" charset="0"/>
              </a:rPr>
              <a:t> All departments/agencies (D/As) must enroll their full national security population at a minimum in a TW 1.25 capability. This includes those individuals who are not yet due for a periodic reinvestigation under Reference F. D/As may choose to enroll some of that population in a TW 1.5 capability as well.</a:t>
            </a:r>
            <a:endParaRPr lang="en-U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30 September 2022:</a:t>
            </a:r>
            <a:r>
              <a:rPr lang="en-US" sz="1800" dirty="0">
                <a:effectLst/>
                <a:latin typeface="Calibri" panose="020F0502020204030204" pitchFamily="34" charset="0"/>
                <a:ea typeface="Calibri" panose="020F0502020204030204" pitchFamily="34" charset="0"/>
              </a:rPr>
              <a:t> All D/As must enroll their full national security population in the TW 1.5 capability. This includes those individuals who are not yet due for a periodic reinvestigation</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496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2238"/>
            <a:ext cx="7905751" cy="655638"/>
          </a:xfrm>
        </p:spPr>
        <p:txBody>
          <a:bodyPr>
            <a:normAutofit fontScale="90000"/>
          </a:bodyPr>
          <a:lstStyle/>
          <a:p>
            <a:r>
              <a:rPr lang="en-US" dirty="0"/>
              <a:t>DOE TW Working Group</a:t>
            </a:r>
          </a:p>
        </p:txBody>
      </p:sp>
      <p:sp>
        <p:nvSpPr>
          <p:cNvPr id="4" name="Slide Number Placeholder 3"/>
          <p:cNvSpPr>
            <a:spLocks noGrp="1"/>
          </p:cNvSpPr>
          <p:nvPr>
            <p:ph type="sldNum" sz="quarter" idx="12"/>
          </p:nvPr>
        </p:nvSpPr>
        <p:spPr/>
        <p:txBody>
          <a:bodyPr/>
          <a:lstStyle/>
          <a:p>
            <a:fld id="{421D647E-58E0-4ADB-9FE9-6A9683F2C6B9}" type="slidenum">
              <a:rPr lang="en-US" smtClean="0"/>
              <a:t>26</a:t>
            </a:fld>
            <a:endParaRPr lang="en-US" dirty="0"/>
          </a:p>
        </p:txBody>
      </p:sp>
      <p:sp>
        <p:nvSpPr>
          <p:cNvPr id="10" name="Content Placeholder 2">
            <a:extLst>
              <a:ext uri="{FF2B5EF4-FFF2-40B4-BE49-F238E27FC236}">
                <a16:creationId xmlns:a16="http://schemas.microsoft.com/office/drawing/2014/main" id="{3686DDC5-BEFF-4DC6-A4CB-BE8F5A91E888}"/>
              </a:ext>
            </a:extLst>
          </p:cNvPr>
          <p:cNvSpPr>
            <a:spLocks noGrp="1"/>
          </p:cNvSpPr>
          <p:nvPr>
            <p:ph idx="1"/>
          </p:nvPr>
        </p:nvSpPr>
        <p:spPr>
          <a:xfrm>
            <a:off x="449582" y="1600200"/>
            <a:ext cx="8305799" cy="4419600"/>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Formed in March 2021 to address the </a:t>
            </a:r>
            <a:r>
              <a:rPr lang="en-US" sz="2400" dirty="0">
                <a:effectLst/>
                <a:latin typeface="Calibri" panose="020F0502020204030204" pitchFamily="34" charset="0"/>
                <a:ea typeface="Calibri" panose="020F0502020204030204" pitchFamily="34" charset="0"/>
              </a:rPr>
              <a:t>numerous actions required to implement TW,  our office formed a TW working group comprised of stakeholders from across the Complex</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The creation of the TW Working Group (WG) allows for better prioritization of needs; provides greater overall transparency; and facilitates consistency as DOE moves forward to implementing TW</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The work of this group will have a significant impact upon the future success of the Department of Energy Personnel Security Program</a:t>
            </a:r>
          </a:p>
        </p:txBody>
      </p:sp>
    </p:spTree>
    <p:extLst>
      <p:ext uri="{BB962C8B-B14F-4D97-AF65-F5344CB8AC3E}">
        <p14:creationId xmlns:p14="http://schemas.microsoft.com/office/powerpoint/2010/main" val="257590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D647E-58E0-4ADB-9FE9-6A9683F2C6B9}" type="slidenum">
              <a:rPr lang="en-US" smtClean="0"/>
              <a:t>27</a:t>
            </a:fld>
            <a:endParaRPr lang="en-US" dirty="0"/>
          </a:p>
        </p:txBody>
      </p:sp>
      <p:sp>
        <p:nvSpPr>
          <p:cNvPr id="8" name="Title 1">
            <a:extLst>
              <a:ext uri="{FF2B5EF4-FFF2-40B4-BE49-F238E27FC236}">
                <a16:creationId xmlns:a16="http://schemas.microsoft.com/office/drawing/2014/main" id="{6AE95E0A-06E4-4DEB-B36D-70C79E24B1C2}"/>
              </a:ext>
            </a:extLst>
          </p:cNvPr>
          <p:cNvSpPr>
            <a:spLocks noGrp="1"/>
          </p:cNvSpPr>
          <p:nvPr>
            <p:ph type="title"/>
          </p:nvPr>
        </p:nvSpPr>
        <p:spPr>
          <a:xfrm>
            <a:off x="990600" y="552238"/>
            <a:ext cx="7753351" cy="655638"/>
          </a:xfrm>
        </p:spPr>
        <p:txBody>
          <a:bodyPr>
            <a:noAutofit/>
          </a:bodyPr>
          <a:lstStyle/>
          <a:p>
            <a:r>
              <a:rPr lang="en-US" sz="3600" dirty="0"/>
              <a:t>Transitional State 1.25</a:t>
            </a:r>
          </a:p>
        </p:txBody>
      </p:sp>
      <p:sp>
        <p:nvSpPr>
          <p:cNvPr id="13" name="Rectangle: Rounded Corners 4">
            <a:extLst>
              <a:ext uri="{FF2B5EF4-FFF2-40B4-BE49-F238E27FC236}">
                <a16:creationId xmlns:a16="http://schemas.microsoft.com/office/drawing/2014/main" id="{7ABEB78F-6F44-4EB8-B10C-3CE63F416D91}"/>
              </a:ext>
            </a:extLst>
          </p:cNvPr>
          <p:cNvSpPr txBox="1"/>
          <p:nvPr/>
        </p:nvSpPr>
        <p:spPr>
          <a:xfrm>
            <a:off x="698236" y="1829760"/>
            <a:ext cx="7747528" cy="44186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Enroll the full national security population in a TW 1.25 Capability</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cleared individuals are in a continuous vetting capability (Completed in November 2019).  The Continuous Vetting checks include:  </a:t>
            </a:r>
          </a:p>
          <a:p>
            <a:pPr marL="742950" marR="0" lvl="1" indent="-285750">
              <a:lnSpc>
                <a:spcPct val="107000"/>
              </a:lnSpc>
              <a:spcBef>
                <a:spcPts val="0"/>
              </a:spcBef>
              <a:spcAft>
                <a:spcPts val="0"/>
              </a:spcAft>
              <a:buFont typeface="Courier New" panose="02070309020205020404" pitchFamily="49" charset="0"/>
              <a:buChar char="o"/>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Eligibility</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Terrorism</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Criminal Activity</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Agencies allowed to defer periodic reinvestigations (PR) and eliminate the traditional periodic reinvestigation</a:t>
            </a:r>
          </a:p>
          <a:p>
            <a:pPr marL="1200150" lvl="2" indent="-285750">
              <a:lnSpc>
                <a:spcPct val="107000"/>
              </a:lnSpc>
              <a:buFont typeface="Courier New" panose="02070309020205020404" pitchFamily="49" charset="0"/>
              <a:buChar char="o"/>
            </a:pP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DOE began deferring PRs in April 2022</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Cleared individuals still required to complete a SF 86 every five years</a:t>
            </a:r>
          </a:p>
          <a:p>
            <a:pPr marL="0" lvl="0" indent="0" algn="l" defTabSz="711200">
              <a:lnSpc>
                <a:spcPct val="90000"/>
              </a:lnSpc>
              <a:spcBef>
                <a:spcPct val="0"/>
              </a:spcBef>
              <a:spcAft>
                <a:spcPct val="35000"/>
              </a:spcAft>
              <a:buNone/>
            </a:pPr>
            <a:endParaRPr lang="en-US" sz="1600" kern="1200" dirty="0"/>
          </a:p>
        </p:txBody>
      </p:sp>
      <p:sp>
        <p:nvSpPr>
          <p:cNvPr id="10" name="TextBox 9">
            <a:extLst>
              <a:ext uri="{FF2B5EF4-FFF2-40B4-BE49-F238E27FC236}">
                <a16:creationId xmlns:a16="http://schemas.microsoft.com/office/drawing/2014/main" id="{CC722E79-132B-4581-A817-8CBAE12BB7FE}"/>
              </a:ext>
            </a:extLst>
          </p:cNvPr>
          <p:cNvSpPr txBox="1"/>
          <p:nvPr/>
        </p:nvSpPr>
        <p:spPr>
          <a:xfrm>
            <a:off x="3457575" y="321405"/>
            <a:ext cx="2819400" cy="461665"/>
          </a:xfrm>
          <a:prstGeom prst="rect">
            <a:avLst/>
          </a:prstGeom>
          <a:noFill/>
        </p:spPr>
        <p:txBody>
          <a:bodyPr wrap="square" rtlCol="0">
            <a:spAutoFit/>
          </a:bodyPr>
          <a:lstStyle/>
          <a:p>
            <a:pPr algn="ctr"/>
            <a:r>
              <a:rPr lang="en-US" sz="2400" dirty="0"/>
              <a:t>CUI</a:t>
            </a:r>
            <a:endParaRPr lang="en-US" dirty="0"/>
          </a:p>
        </p:txBody>
      </p:sp>
    </p:spTree>
    <p:extLst>
      <p:ext uri="{BB962C8B-B14F-4D97-AF65-F5344CB8AC3E}">
        <p14:creationId xmlns:p14="http://schemas.microsoft.com/office/powerpoint/2010/main" val="312951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D647E-58E0-4ADB-9FE9-6A9683F2C6B9}" type="slidenum">
              <a:rPr lang="en-US" smtClean="0"/>
              <a:t>28</a:t>
            </a:fld>
            <a:endParaRPr lang="en-US" dirty="0"/>
          </a:p>
        </p:txBody>
      </p:sp>
      <p:sp>
        <p:nvSpPr>
          <p:cNvPr id="8" name="Title 1">
            <a:extLst>
              <a:ext uri="{FF2B5EF4-FFF2-40B4-BE49-F238E27FC236}">
                <a16:creationId xmlns:a16="http://schemas.microsoft.com/office/drawing/2014/main" id="{6AE95E0A-06E4-4DEB-B36D-70C79E24B1C2}"/>
              </a:ext>
            </a:extLst>
          </p:cNvPr>
          <p:cNvSpPr>
            <a:spLocks noGrp="1"/>
          </p:cNvSpPr>
          <p:nvPr>
            <p:ph type="title"/>
          </p:nvPr>
        </p:nvSpPr>
        <p:spPr>
          <a:xfrm>
            <a:off x="990600" y="552238"/>
            <a:ext cx="7753351" cy="655638"/>
          </a:xfrm>
        </p:spPr>
        <p:txBody>
          <a:bodyPr>
            <a:noAutofit/>
          </a:bodyPr>
          <a:lstStyle/>
          <a:p>
            <a:r>
              <a:rPr lang="en-US" sz="3600" dirty="0"/>
              <a:t>Transitional State 1.5</a:t>
            </a:r>
          </a:p>
        </p:txBody>
      </p:sp>
      <p:sp>
        <p:nvSpPr>
          <p:cNvPr id="10" name="Rectangle: Rounded Corners 4">
            <a:extLst>
              <a:ext uri="{FF2B5EF4-FFF2-40B4-BE49-F238E27FC236}">
                <a16:creationId xmlns:a16="http://schemas.microsoft.com/office/drawing/2014/main" id="{651CE37B-59DD-45AB-A592-48828C78274A}"/>
              </a:ext>
            </a:extLst>
          </p:cNvPr>
          <p:cNvSpPr txBox="1"/>
          <p:nvPr/>
        </p:nvSpPr>
        <p:spPr>
          <a:xfrm>
            <a:off x="457200" y="1295400"/>
            <a:ext cx="8583695" cy="403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342900" marR="0" lvl="0" indent="-34290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Includes all the checks at TW 1.25 in addition to the following checks:</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Criminal Activity FBI Next Generation Identification Rap Back</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Foreign Travel </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Suspicious Financial Activity</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Credit Bureau Checks </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Public Record Checks </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Employment Conduct</a:t>
            </a:r>
          </a:p>
          <a:p>
            <a:pPr marL="800100" lvl="1" indent="-342900">
              <a:lnSpc>
                <a:spcPct val="107000"/>
              </a:lnSpc>
              <a:buFont typeface="Courier New" panose="02070309020205020404" pitchFamily="49" charset="0"/>
              <a:buChar char="o"/>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Subject Interviews</a:t>
            </a:r>
          </a:p>
          <a:p>
            <a:pPr marL="342900" marR="0" lvl="0" indent="-342900">
              <a:lnSpc>
                <a:spcPct val="107000"/>
              </a:lnSpc>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Agencies may cease periodic reinvestigations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we know them today –Note: Targeted investigations and PRs can be requested as needed</a:t>
            </a:r>
          </a:p>
          <a:p>
            <a:pPr marL="342900" marR="0" lvl="0" indent="-342900">
              <a:lnSpc>
                <a:spcPct val="107000"/>
              </a:lnSpc>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Cleared individuals still required to complete a SF 86 every five years</a:t>
            </a:r>
          </a:p>
        </p:txBody>
      </p:sp>
      <p:sp>
        <p:nvSpPr>
          <p:cNvPr id="5" name="TextBox 4">
            <a:extLst>
              <a:ext uri="{FF2B5EF4-FFF2-40B4-BE49-F238E27FC236}">
                <a16:creationId xmlns:a16="http://schemas.microsoft.com/office/drawing/2014/main" id="{4EBC2290-FB8F-4BE5-9615-D53F7E2E66EB}"/>
              </a:ext>
            </a:extLst>
          </p:cNvPr>
          <p:cNvSpPr txBox="1"/>
          <p:nvPr/>
        </p:nvSpPr>
        <p:spPr>
          <a:xfrm>
            <a:off x="3457575" y="321405"/>
            <a:ext cx="2819400" cy="461665"/>
          </a:xfrm>
          <a:prstGeom prst="rect">
            <a:avLst/>
          </a:prstGeom>
          <a:noFill/>
        </p:spPr>
        <p:txBody>
          <a:bodyPr wrap="square" rtlCol="0">
            <a:spAutoFit/>
          </a:bodyPr>
          <a:lstStyle/>
          <a:p>
            <a:pPr algn="ctr"/>
            <a:r>
              <a:rPr lang="en-US" sz="2400" dirty="0"/>
              <a:t>CUI</a:t>
            </a:r>
            <a:endParaRPr lang="en-US" dirty="0"/>
          </a:p>
        </p:txBody>
      </p:sp>
    </p:spTree>
    <p:extLst>
      <p:ext uri="{BB962C8B-B14F-4D97-AF65-F5344CB8AC3E}">
        <p14:creationId xmlns:p14="http://schemas.microsoft.com/office/powerpoint/2010/main" val="2286189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8BBB-811E-4F45-AAC5-7BEB1DA29B1C}"/>
              </a:ext>
            </a:extLst>
          </p:cNvPr>
          <p:cNvSpPr>
            <a:spLocks noGrp="1"/>
          </p:cNvSpPr>
          <p:nvPr>
            <p:ph type="title"/>
          </p:nvPr>
        </p:nvSpPr>
        <p:spPr>
          <a:xfrm>
            <a:off x="762000" y="552238"/>
            <a:ext cx="7981951" cy="655638"/>
          </a:xfrm>
        </p:spPr>
        <p:txBody>
          <a:bodyPr>
            <a:normAutofit fontScale="90000"/>
          </a:bodyPr>
          <a:lstStyle/>
          <a:p>
            <a:r>
              <a:rPr lang="en-US" dirty="0"/>
              <a:t>Phase 2</a:t>
            </a:r>
          </a:p>
        </p:txBody>
      </p:sp>
      <p:sp>
        <p:nvSpPr>
          <p:cNvPr id="3" name="Content Placeholder 2">
            <a:extLst>
              <a:ext uri="{FF2B5EF4-FFF2-40B4-BE49-F238E27FC236}">
                <a16:creationId xmlns:a16="http://schemas.microsoft.com/office/drawing/2014/main" id="{4892E638-B745-498C-B8AB-B0B84F39BBC6}"/>
              </a:ext>
            </a:extLst>
          </p:cNvPr>
          <p:cNvSpPr>
            <a:spLocks noGrp="1"/>
          </p:cNvSpPr>
          <p:nvPr>
            <p:ph idx="1"/>
          </p:nvPr>
        </p:nvSpPr>
        <p:spPr>
          <a:xfrm>
            <a:off x="381000" y="1600200"/>
            <a:ext cx="2514600" cy="4572000"/>
          </a:xfrm>
        </p:spPr>
        <p:txBody>
          <a:bodyPr>
            <a:normAutofit fontScale="92500" lnSpcReduction="20000"/>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Phase Two work of transforming personnel vetting from the ground up has been divided into three phases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Establishes a new personnel vetting framework approach </a:t>
            </a:r>
            <a:r>
              <a:rPr lang="en-US"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(Complete)</a:t>
            </a:r>
            <a:endPar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 One policy framework to align the personnel vetting domains—national security, suitability and fitness, and credentialing.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 Three investigative tiers to speed up processing times, reduce duplication and complexity, and improve mobility.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5 - Five personnel vetting scenarios to follow the lifecycle of an individual working for or on behalf of the Federal Government: initial vetting, continuous vetting, upgrades, transfer of trust, and re-establishment of trust.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CF36243-76C5-4138-A294-F3F530085FEA}"/>
              </a:ext>
            </a:extLst>
          </p:cNvPr>
          <p:cNvSpPr>
            <a:spLocks noGrp="1"/>
          </p:cNvSpPr>
          <p:nvPr>
            <p:ph type="sldNum" sz="quarter" idx="12"/>
          </p:nvPr>
        </p:nvSpPr>
        <p:spPr/>
        <p:txBody>
          <a:bodyPr/>
          <a:lstStyle/>
          <a:p>
            <a:fld id="{421D647E-58E0-4ADB-9FE9-6A9683F2C6B9}" type="slidenum">
              <a:rPr lang="en-US" smtClean="0"/>
              <a:t>29</a:t>
            </a:fld>
            <a:endParaRPr lang="en-US" dirty="0"/>
          </a:p>
        </p:txBody>
      </p:sp>
      <p:pic>
        <p:nvPicPr>
          <p:cNvPr id="5" name="Content Placeholder 4">
            <a:extLst>
              <a:ext uri="{FF2B5EF4-FFF2-40B4-BE49-F238E27FC236}">
                <a16:creationId xmlns:a16="http://schemas.microsoft.com/office/drawing/2014/main" id="{529B6E41-CB11-4CC9-87EA-EBB6FAFD42A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752600"/>
            <a:ext cx="5562600" cy="3581400"/>
          </a:xfrm>
          <a:prstGeom prst="rect">
            <a:avLst/>
          </a:prstGeom>
          <a:noFill/>
          <a:ln>
            <a:noFill/>
          </a:ln>
        </p:spPr>
      </p:pic>
      <p:sp>
        <p:nvSpPr>
          <p:cNvPr id="6" name="TextBox 5">
            <a:extLst>
              <a:ext uri="{FF2B5EF4-FFF2-40B4-BE49-F238E27FC236}">
                <a16:creationId xmlns:a16="http://schemas.microsoft.com/office/drawing/2014/main" id="{408ACB14-8D04-4793-B674-55F80D0AD3CC}"/>
              </a:ext>
            </a:extLst>
          </p:cNvPr>
          <p:cNvSpPr txBox="1"/>
          <p:nvPr/>
        </p:nvSpPr>
        <p:spPr>
          <a:xfrm>
            <a:off x="3429000" y="321405"/>
            <a:ext cx="2819400" cy="461665"/>
          </a:xfrm>
          <a:prstGeom prst="rect">
            <a:avLst/>
          </a:prstGeom>
          <a:noFill/>
        </p:spPr>
        <p:txBody>
          <a:bodyPr wrap="square" rtlCol="0">
            <a:spAutoFit/>
          </a:bodyPr>
          <a:lstStyle/>
          <a:p>
            <a:pPr algn="ctr"/>
            <a:r>
              <a:rPr lang="en-US" sz="2400" dirty="0"/>
              <a:t>CUI</a:t>
            </a:r>
            <a:endParaRPr lang="en-US" dirty="0"/>
          </a:p>
        </p:txBody>
      </p:sp>
    </p:spTree>
    <p:extLst>
      <p:ext uri="{BB962C8B-B14F-4D97-AF65-F5344CB8AC3E}">
        <p14:creationId xmlns:p14="http://schemas.microsoft.com/office/powerpoint/2010/main" val="133009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52238"/>
            <a:ext cx="8439151" cy="655638"/>
          </a:xfrm>
        </p:spPr>
        <p:txBody>
          <a:bodyPr numCol="1">
            <a:noAutofit/>
          </a:bodyPr>
          <a:lstStyle/>
          <a:p>
            <a:r>
              <a:rPr lang="en-US" sz="3200" dirty="0">
                <a:latin typeface="Arial" panose="020B0604020202020204" pitchFamily="34" charset="0"/>
                <a:cs typeface="Arial" panose="020B0604020202020204" pitchFamily="34" charset="0"/>
              </a:rPr>
              <a:t>Background</a:t>
            </a:r>
          </a:p>
        </p:txBody>
      </p:sp>
      <p:sp>
        <p:nvSpPr>
          <p:cNvPr id="5" name="Content Placeholder 4"/>
          <p:cNvSpPr>
            <a:spLocks noGrp="1"/>
          </p:cNvSpPr>
          <p:nvPr>
            <p:ph idx="1"/>
          </p:nvPr>
        </p:nvSpPr>
        <p:spPr>
          <a:xfrm>
            <a:off x="304800" y="1600200"/>
            <a:ext cx="8610600" cy="5139869"/>
          </a:xfrm>
          <a:prstGeom prst="rect">
            <a:avLst/>
          </a:prstGeom>
        </p:spPr>
        <p:txBody>
          <a:bodyPr wrap="square" numCol="1">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marL="628650" lvl="2" indent="0">
              <a:buNone/>
            </a:pPr>
            <a:endParaRPr lang="en-US" sz="1600" b="0" dirty="0">
              <a:latin typeface="+mn-lt"/>
              <a:cs typeface="Times New Roman" panose="02020603050405020304" pitchFamily="18"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AUG 2019 Workshop: </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FEB 2020 DRB Approval</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MAR 2020 3 Day Virtual Workshop</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APR 2020 Focus on Sub working groups</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MAY 2020 – Present </a:t>
            </a:r>
          </a:p>
          <a:p>
            <a:pPr lvl="1">
              <a:buFont typeface="Courier New" panose="02070309020205020404" pitchFamily="49" charset="0"/>
              <a:buChar char="o"/>
            </a:pPr>
            <a:endParaRPr lang="en-US" sz="2000" b="0" dirty="0">
              <a:latin typeface="+mn-lt"/>
              <a:cs typeface="Times New Roman" panose="02020603050405020304" pitchFamily="18" charset="0"/>
            </a:endParaRPr>
          </a:p>
          <a:p>
            <a:endParaRPr lang="en-US" sz="1600" dirty="0">
              <a:latin typeface="+mn-lt"/>
              <a:cs typeface="Times New Roman" panose="02020603050405020304" pitchFamily="18" charset="0"/>
            </a:endParaRPr>
          </a:p>
          <a:p>
            <a:endParaRPr lang="en-US" sz="2000" b="0" dirty="0">
              <a:latin typeface="+mn-lt"/>
            </a:endParaRPr>
          </a:p>
          <a:p>
            <a:endParaRPr lang="en-US" sz="2000" b="0" dirty="0">
              <a:latin typeface="+mn-lt"/>
              <a:cs typeface="Times New Roman" panose="02020603050405020304" pitchFamily="18" charset="0"/>
            </a:endParaRPr>
          </a:p>
          <a:p>
            <a:pPr marL="685800" lvl="2" indent="0">
              <a:buNone/>
            </a:pPr>
            <a:endParaRPr lang="en-US" sz="2000" b="0" dirty="0">
              <a:latin typeface="+mn-lt"/>
              <a:cs typeface="Times New Roman" panose="02020603050405020304" pitchFamily="18" charset="0"/>
            </a:endParaRPr>
          </a:p>
        </p:txBody>
      </p:sp>
    </p:spTree>
    <p:extLst>
      <p:ext uri="{BB962C8B-B14F-4D97-AF65-F5344CB8AC3E}">
        <p14:creationId xmlns:p14="http://schemas.microsoft.com/office/powerpoint/2010/main" val="362741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8BBB-811E-4F45-AAC5-7BEB1DA29B1C}"/>
              </a:ext>
            </a:extLst>
          </p:cNvPr>
          <p:cNvSpPr>
            <a:spLocks noGrp="1"/>
          </p:cNvSpPr>
          <p:nvPr>
            <p:ph type="title"/>
          </p:nvPr>
        </p:nvSpPr>
        <p:spPr>
          <a:xfrm>
            <a:off x="762000" y="552238"/>
            <a:ext cx="7981951" cy="655638"/>
          </a:xfrm>
        </p:spPr>
        <p:txBody>
          <a:bodyPr>
            <a:normAutofit fontScale="90000"/>
          </a:bodyPr>
          <a:lstStyle/>
          <a:p>
            <a:r>
              <a:rPr lang="en-US" dirty="0"/>
              <a:t>Phase 2</a:t>
            </a:r>
          </a:p>
        </p:txBody>
      </p:sp>
      <p:sp>
        <p:nvSpPr>
          <p:cNvPr id="3" name="Content Placeholder 2">
            <a:extLst>
              <a:ext uri="{FF2B5EF4-FFF2-40B4-BE49-F238E27FC236}">
                <a16:creationId xmlns:a16="http://schemas.microsoft.com/office/drawing/2014/main" id="{4892E638-B745-498C-B8AB-B0B84F39BBC6}"/>
              </a:ext>
            </a:extLst>
          </p:cNvPr>
          <p:cNvSpPr>
            <a:spLocks noGrp="1"/>
          </p:cNvSpPr>
          <p:nvPr>
            <p:ph idx="1"/>
          </p:nvPr>
        </p:nvSpPr>
        <p:spPr>
          <a:xfrm>
            <a:off x="609600" y="1524000"/>
            <a:ext cx="7924800" cy="464820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Implements transitional states of continuous vetting to deliver early results while progress is made on finalizing policies and building new capabilities to support the TW 2.0 framework </a:t>
            </a:r>
            <a:r>
              <a:rPr lang="en-US" sz="1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(Underway). </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February 2020 and January 2021, the Executive Agents issued Executive Correspondences establishing minimum standards for transitional continuous vetting states, called TW 1.25 and TW 1.5. These transitional states advance reform and improve risk management as the new suite of TW 2.0 policies is being developed. The Executive Agents directed agencies to enroll their national security sensitive populations in a minimum of a TW 1.25-compliant capability by September 30, 2021 and a TW 1.5-compliant capability by September 30,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Focuses on the full implementation of the TW 2.0 future state </a:t>
            </a:r>
            <a:r>
              <a:rPr lang="en-US" sz="1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(Underway).</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Implementing the new 1-3-5 approach, by finalizing the new TW 2.0 suite of policies to create the one aligned model; implementing the new three investigative tiers; and implementing the new five vetting scenarios. The effort required to put the new TW 2.0 future state in place will require changes across all aspects of the personnel vetting program from the ground 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CF36243-76C5-4138-A294-F3F530085FEA}"/>
              </a:ext>
            </a:extLst>
          </p:cNvPr>
          <p:cNvSpPr>
            <a:spLocks noGrp="1"/>
          </p:cNvSpPr>
          <p:nvPr>
            <p:ph type="sldNum" sz="quarter" idx="12"/>
          </p:nvPr>
        </p:nvSpPr>
        <p:spPr/>
        <p:txBody>
          <a:bodyPr/>
          <a:lstStyle/>
          <a:p>
            <a:fld id="{421D647E-58E0-4ADB-9FE9-6A9683F2C6B9}" type="slidenum">
              <a:rPr lang="en-US" smtClean="0"/>
              <a:t>30</a:t>
            </a:fld>
            <a:endParaRPr lang="en-US" dirty="0"/>
          </a:p>
        </p:txBody>
      </p:sp>
      <p:sp>
        <p:nvSpPr>
          <p:cNvPr id="5" name="TextBox 4">
            <a:extLst>
              <a:ext uri="{FF2B5EF4-FFF2-40B4-BE49-F238E27FC236}">
                <a16:creationId xmlns:a16="http://schemas.microsoft.com/office/drawing/2014/main" id="{0F394BC9-3251-4B0C-8D10-35038B186C47}"/>
              </a:ext>
            </a:extLst>
          </p:cNvPr>
          <p:cNvSpPr txBox="1"/>
          <p:nvPr/>
        </p:nvSpPr>
        <p:spPr>
          <a:xfrm>
            <a:off x="3457575" y="321405"/>
            <a:ext cx="2819400" cy="461665"/>
          </a:xfrm>
          <a:prstGeom prst="rect">
            <a:avLst/>
          </a:prstGeom>
          <a:noFill/>
        </p:spPr>
        <p:txBody>
          <a:bodyPr wrap="square" rtlCol="0">
            <a:spAutoFit/>
          </a:bodyPr>
          <a:lstStyle/>
          <a:p>
            <a:pPr algn="ctr"/>
            <a:r>
              <a:rPr lang="en-US" sz="2400" dirty="0"/>
              <a:t>CUI</a:t>
            </a:r>
            <a:endParaRPr lang="en-US" dirty="0"/>
          </a:p>
        </p:txBody>
      </p:sp>
    </p:spTree>
    <p:extLst>
      <p:ext uri="{BB962C8B-B14F-4D97-AF65-F5344CB8AC3E}">
        <p14:creationId xmlns:p14="http://schemas.microsoft.com/office/powerpoint/2010/main" val="18338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Summary</a:t>
            </a:r>
            <a:endParaRPr lang="en-US" sz="3200" dirty="0"/>
          </a:p>
        </p:txBody>
      </p:sp>
      <p:sp>
        <p:nvSpPr>
          <p:cNvPr id="4" name="TextBox 11"/>
          <p:cNvSpPr txBox="1">
            <a:spLocks noGrp="1"/>
          </p:cNvSpPr>
          <p:nvPr>
            <p:ph idx="1"/>
          </p:nvPr>
        </p:nvSpPr>
        <p:spPr>
          <a:xfrm>
            <a:off x="381000" y="381000"/>
            <a:ext cx="8382000" cy="5447645"/>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1">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Background</a:t>
            </a:r>
          </a:p>
          <a:p>
            <a:pPr lvl="2"/>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Phase 1</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Policy Issuances </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Trusted Workforce Working Group</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TW Transitional States </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Phase 2</a:t>
            </a:r>
          </a:p>
          <a:p>
            <a:pPr lvl="2"/>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Summary</a:t>
            </a:r>
          </a:p>
          <a:p>
            <a:pPr lvl="1">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600" b="0" dirty="0">
                <a:latin typeface="Arial" panose="020B0604020202020204" pitchFamily="34" charset="0"/>
                <a:cs typeface="Arial" panose="020B0604020202020204" pitchFamily="34" charset="0"/>
              </a:rPr>
              <a:t>Questions</a:t>
            </a:r>
          </a:p>
          <a:p>
            <a:pPr marL="685800" lvl="2" indent="0">
              <a:buNone/>
            </a:pPr>
            <a:endParaRPr lang="en-US" sz="12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p:txBody>
      </p:sp>
    </p:spTree>
    <p:extLst>
      <p:ext uri="{BB962C8B-B14F-4D97-AF65-F5344CB8AC3E}">
        <p14:creationId xmlns:p14="http://schemas.microsoft.com/office/powerpoint/2010/main" val="13195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D647E-58E0-4ADB-9FE9-6A9683F2C6B9}" type="slidenum">
              <a:rPr lang="en-US" smtClean="0"/>
              <a:t>32</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447800"/>
            <a:ext cx="3886200" cy="3886200"/>
          </a:xfrm>
        </p:spPr>
      </p:pic>
    </p:spTree>
    <p:extLst>
      <p:ext uri="{BB962C8B-B14F-4D97-AF65-F5344CB8AC3E}">
        <p14:creationId xmlns:p14="http://schemas.microsoft.com/office/powerpoint/2010/main" val="377236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IPT Membership</a:t>
            </a:r>
            <a:endParaRPr lang="en-US" sz="3200" dirty="0"/>
          </a:p>
        </p:txBody>
      </p:sp>
      <p:sp>
        <p:nvSpPr>
          <p:cNvPr id="4" name="TextBox 11"/>
          <p:cNvSpPr txBox="1">
            <a:spLocks noGrp="1"/>
          </p:cNvSpPr>
          <p:nvPr>
            <p:ph idx="1"/>
          </p:nvPr>
        </p:nvSpPr>
        <p:spPr>
          <a:xfrm>
            <a:off x="457200" y="527448"/>
            <a:ext cx="8382000" cy="1261884"/>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endParaRPr lang="en-US"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15200" y="266222"/>
            <a:ext cx="1416780" cy="1062585"/>
          </a:xfrm>
          <a:prstGeom prst="rect">
            <a:avLst/>
          </a:prstGeom>
        </p:spPr>
      </p:pic>
      <p:sp>
        <p:nvSpPr>
          <p:cNvPr id="7" name="Rectangle 1"/>
          <p:cNvSpPr>
            <a:spLocks noChangeArrowheads="1"/>
          </p:cNvSpPr>
          <p:nvPr/>
        </p:nvSpPr>
        <p:spPr bwMode="auto">
          <a:xfrm>
            <a:off x="-6041885" y="1268498"/>
            <a:ext cx="262171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3E102FCA-64D0-4655-8B98-96E87FE37780}"/>
              </a:ext>
            </a:extLst>
          </p:cNvPr>
          <p:cNvGraphicFramePr>
            <a:graphicFrameLocks noGrp="1"/>
          </p:cNvGraphicFramePr>
          <p:nvPr>
            <p:extLst>
              <p:ext uri="{D42A27DB-BD31-4B8C-83A1-F6EECF244321}">
                <p14:modId xmlns:p14="http://schemas.microsoft.com/office/powerpoint/2010/main" val="1971711752"/>
              </p:ext>
            </p:extLst>
          </p:nvPr>
        </p:nvGraphicFramePr>
        <p:xfrm>
          <a:off x="457200" y="1575150"/>
          <a:ext cx="8382000" cy="4901852"/>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762200745"/>
                    </a:ext>
                  </a:extLst>
                </a:gridCol>
                <a:gridCol w="4191000">
                  <a:extLst>
                    <a:ext uri="{9D8B030D-6E8A-4147-A177-3AD203B41FA5}">
                      <a16:colId xmlns:a16="http://schemas.microsoft.com/office/drawing/2014/main" val="4169830169"/>
                    </a:ext>
                  </a:extLst>
                </a:gridCol>
              </a:tblGrid>
              <a:tr h="202150">
                <a:tc>
                  <a:txBody>
                    <a:bodyPr/>
                    <a:lstStyle/>
                    <a:p>
                      <a:pPr marL="0" marR="0" algn="ctr">
                        <a:lnSpc>
                          <a:spcPct val="107000"/>
                        </a:lnSpc>
                        <a:spcBef>
                          <a:spcPts val="0"/>
                        </a:spcBef>
                        <a:spcAft>
                          <a:spcPts val="600"/>
                        </a:spcAft>
                      </a:pPr>
                      <a:r>
                        <a:rPr lang="en-US" sz="1200" dirty="0">
                          <a:effectLst/>
                        </a:rPr>
                        <a:t>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gn="ctr">
                        <a:lnSpc>
                          <a:spcPct val="107000"/>
                        </a:lnSpc>
                        <a:spcBef>
                          <a:spcPts val="0"/>
                        </a:spcBef>
                        <a:spcAft>
                          <a:spcPts val="600"/>
                        </a:spcAft>
                      </a:pPr>
                      <a:r>
                        <a:rPr lang="en-US" sz="1200" dirty="0">
                          <a:effectLst/>
                        </a:rPr>
                        <a:t>Organization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3701991268"/>
                  </a:ext>
                </a:extLst>
              </a:tr>
              <a:tr h="618270">
                <a:tc>
                  <a:txBody>
                    <a:bodyPr/>
                    <a:lstStyle/>
                    <a:p>
                      <a:pPr marL="0" marR="0">
                        <a:lnSpc>
                          <a:spcPct val="107000"/>
                        </a:lnSpc>
                        <a:spcBef>
                          <a:spcPts val="0"/>
                        </a:spcBef>
                        <a:spcAft>
                          <a:spcPts val="600"/>
                        </a:spcAft>
                      </a:pPr>
                      <a:r>
                        <a:rPr lang="en-US" sz="1200" dirty="0">
                          <a:effectLst/>
                        </a:rPr>
                        <a:t>Co-Chair Tracy Kindle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Office of Environment, Health, Safety and 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3554562305"/>
                  </a:ext>
                </a:extLst>
              </a:tr>
              <a:tr h="409104">
                <a:tc>
                  <a:txBody>
                    <a:bodyPr/>
                    <a:lstStyle/>
                    <a:p>
                      <a:pPr marL="0" marR="0">
                        <a:lnSpc>
                          <a:spcPct val="107000"/>
                        </a:lnSpc>
                        <a:spcBef>
                          <a:spcPts val="0"/>
                        </a:spcBef>
                        <a:spcAft>
                          <a:spcPts val="600"/>
                        </a:spcAft>
                      </a:pPr>
                      <a:r>
                        <a:rPr lang="en-US" sz="1200" dirty="0">
                          <a:effectLst/>
                        </a:rPr>
                        <a:t>Co-Chair Jeff Lascheid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National Nuclear Security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877956081"/>
                  </a:ext>
                </a:extLst>
              </a:tr>
              <a:tr h="409104">
                <a:tc>
                  <a:txBody>
                    <a:bodyPr/>
                    <a:lstStyle/>
                    <a:p>
                      <a:pPr marL="0" marR="0">
                        <a:lnSpc>
                          <a:spcPct val="107000"/>
                        </a:lnSpc>
                        <a:spcBef>
                          <a:spcPts val="0"/>
                        </a:spcBef>
                        <a:spcAft>
                          <a:spcPts val="600"/>
                        </a:spcAft>
                      </a:pPr>
                      <a:r>
                        <a:rPr lang="en-US" sz="1200" dirty="0">
                          <a:effectLst/>
                        </a:rPr>
                        <a:t>Amanda Gerhardt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Headquarters Personnel Security Operations (AU)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117817473"/>
                  </a:ext>
                </a:extLst>
              </a:tr>
              <a:tr h="202150">
                <a:tc>
                  <a:txBody>
                    <a:bodyPr/>
                    <a:lstStyle/>
                    <a:p>
                      <a:pPr marL="0" marR="0">
                        <a:lnSpc>
                          <a:spcPct val="107000"/>
                        </a:lnSpc>
                        <a:spcBef>
                          <a:spcPts val="0"/>
                        </a:spcBef>
                        <a:spcAft>
                          <a:spcPts val="600"/>
                        </a:spcAft>
                      </a:pPr>
                      <a:r>
                        <a:rPr lang="en-US" sz="1200" dirty="0">
                          <a:effectLst/>
                        </a:rPr>
                        <a:t>Christina Pak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General Counsel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251723829"/>
                  </a:ext>
                </a:extLst>
              </a:tr>
              <a:tr h="409104">
                <a:tc>
                  <a:txBody>
                    <a:bodyPr/>
                    <a:lstStyle/>
                    <a:p>
                      <a:pPr marL="0" marR="0">
                        <a:lnSpc>
                          <a:spcPct val="107000"/>
                        </a:lnSpc>
                        <a:spcBef>
                          <a:spcPts val="0"/>
                        </a:spcBef>
                        <a:spcAft>
                          <a:spcPts val="600"/>
                        </a:spcAft>
                      </a:pPr>
                      <a:r>
                        <a:rPr lang="en-US" sz="1200" dirty="0">
                          <a:effectLst/>
                        </a:rPr>
                        <a:t>Kayla Lozano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Environmental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474915119"/>
                  </a:ext>
                </a:extLst>
              </a:tr>
              <a:tr h="202150">
                <a:tc>
                  <a:txBody>
                    <a:bodyPr/>
                    <a:lstStyle/>
                    <a:p>
                      <a:pPr marL="0" marR="0">
                        <a:lnSpc>
                          <a:spcPct val="107000"/>
                        </a:lnSpc>
                        <a:spcBef>
                          <a:spcPts val="0"/>
                        </a:spcBef>
                        <a:spcAft>
                          <a:spcPts val="600"/>
                        </a:spcAft>
                      </a:pPr>
                      <a:r>
                        <a:rPr lang="en-US" sz="1200" dirty="0">
                          <a:effectLst/>
                        </a:rPr>
                        <a:t>Solita Greene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Nuclear Energy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1124645798"/>
                  </a:ext>
                </a:extLst>
              </a:tr>
              <a:tr h="202150">
                <a:tc>
                  <a:txBody>
                    <a:bodyPr/>
                    <a:lstStyle/>
                    <a:p>
                      <a:pPr marL="0" marR="0">
                        <a:lnSpc>
                          <a:spcPct val="107000"/>
                        </a:lnSpc>
                        <a:spcBef>
                          <a:spcPts val="0"/>
                        </a:spcBef>
                        <a:spcAft>
                          <a:spcPts val="600"/>
                        </a:spcAft>
                      </a:pPr>
                      <a:r>
                        <a:rPr lang="en-US" sz="1200" dirty="0">
                          <a:effectLst/>
                        </a:rPr>
                        <a:t>Kernan Longua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DOE-ID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591220174"/>
                  </a:ext>
                </a:extLst>
              </a:tr>
              <a:tr h="409104">
                <a:tc>
                  <a:txBody>
                    <a:bodyPr/>
                    <a:lstStyle/>
                    <a:p>
                      <a:pPr marL="0" marR="0">
                        <a:lnSpc>
                          <a:spcPct val="107000"/>
                        </a:lnSpc>
                        <a:spcBef>
                          <a:spcPts val="0"/>
                        </a:spcBef>
                        <a:spcAft>
                          <a:spcPts val="600"/>
                        </a:spcAft>
                      </a:pPr>
                      <a:r>
                        <a:rPr lang="en-US" sz="1200" dirty="0">
                          <a:effectLst/>
                        </a:rPr>
                        <a:t>Amy Bagley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Intelligence and Counterintelligence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443123730"/>
                  </a:ext>
                </a:extLst>
              </a:tr>
              <a:tr h="202150">
                <a:tc>
                  <a:txBody>
                    <a:bodyPr/>
                    <a:lstStyle/>
                    <a:p>
                      <a:pPr marL="0" marR="0">
                        <a:lnSpc>
                          <a:spcPct val="107000"/>
                        </a:lnSpc>
                        <a:spcBef>
                          <a:spcPts val="0"/>
                        </a:spcBef>
                        <a:spcAft>
                          <a:spcPts val="600"/>
                        </a:spcAft>
                      </a:pPr>
                      <a:r>
                        <a:rPr lang="en-US" sz="1200" dirty="0">
                          <a:effectLst/>
                        </a:rPr>
                        <a:t>Harold Sebastian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International Affairs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736138468"/>
                  </a:ext>
                </a:extLst>
              </a:tr>
              <a:tr h="409104">
                <a:tc>
                  <a:txBody>
                    <a:bodyPr/>
                    <a:lstStyle/>
                    <a:p>
                      <a:pPr marL="0" marR="0">
                        <a:lnSpc>
                          <a:spcPct val="107000"/>
                        </a:lnSpc>
                        <a:spcBef>
                          <a:spcPts val="0"/>
                        </a:spcBef>
                        <a:spcAft>
                          <a:spcPts val="600"/>
                        </a:spcAft>
                      </a:pPr>
                      <a:r>
                        <a:rPr lang="en-US" sz="1200" dirty="0">
                          <a:effectLst/>
                        </a:rPr>
                        <a:t>Jason Gordon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National Nuclear Security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100811014"/>
                  </a:ext>
                </a:extLst>
              </a:tr>
              <a:tr h="409104">
                <a:tc>
                  <a:txBody>
                    <a:bodyPr/>
                    <a:lstStyle/>
                    <a:p>
                      <a:pPr marL="0" marR="0">
                        <a:lnSpc>
                          <a:spcPct val="107000"/>
                        </a:lnSpc>
                        <a:spcBef>
                          <a:spcPts val="0"/>
                        </a:spcBef>
                        <a:spcAft>
                          <a:spcPts val="600"/>
                        </a:spcAft>
                      </a:pPr>
                      <a:r>
                        <a:rPr lang="en-US" sz="1200" dirty="0">
                          <a:effectLst/>
                        </a:rPr>
                        <a:t>Katheranne Esquibel-Mead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National Nuclear Security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485026777"/>
                  </a:ext>
                </a:extLst>
              </a:tr>
              <a:tr h="409104">
                <a:tc>
                  <a:txBody>
                    <a:bodyPr/>
                    <a:lstStyle/>
                    <a:p>
                      <a:pPr marL="0" marR="0">
                        <a:lnSpc>
                          <a:spcPct val="107000"/>
                        </a:lnSpc>
                        <a:spcBef>
                          <a:spcPts val="0"/>
                        </a:spcBef>
                        <a:spcAft>
                          <a:spcPts val="600"/>
                        </a:spcAft>
                      </a:pPr>
                      <a:r>
                        <a:rPr lang="en-US" sz="1200" dirty="0">
                          <a:effectLst/>
                        </a:rPr>
                        <a:t>Megan Bakkala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Naval Reactors Headquarters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1237621244"/>
                  </a:ext>
                </a:extLst>
              </a:tr>
              <a:tr h="409104">
                <a:tc>
                  <a:txBody>
                    <a:bodyPr/>
                    <a:lstStyle/>
                    <a:p>
                      <a:pPr marL="0" marR="0">
                        <a:lnSpc>
                          <a:spcPct val="107000"/>
                        </a:lnSpc>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Jill Fennell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tc>
                  <a:txBody>
                    <a:bodyPr/>
                    <a:lstStyle/>
                    <a:p>
                      <a:pPr marL="0" marR="0">
                        <a:lnSpc>
                          <a:spcPct val="107000"/>
                        </a:lnSpc>
                        <a:spcBef>
                          <a:spcPts val="0"/>
                        </a:spcBef>
                        <a:spcAft>
                          <a:spcPts val="600"/>
                        </a:spcAft>
                      </a:pPr>
                      <a:r>
                        <a:rPr lang="en-US" sz="1200" dirty="0">
                          <a:effectLst/>
                        </a:rPr>
                        <a:t>Richland Operations Office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9" marR="67829" marT="0" marB="0"/>
                </a:tc>
                <a:extLst>
                  <a:ext uri="{0D108BD9-81ED-4DB2-BD59-A6C34878D82A}">
                    <a16:rowId xmlns:a16="http://schemas.microsoft.com/office/drawing/2014/main" val="2133359650"/>
                  </a:ext>
                </a:extLst>
              </a:tr>
            </a:tbl>
          </a:graphicData>
        </a:graphic>
      </p:graphicFrame>
    </p:spTree>
    <p:extLst>
      <p:ext uri="{BB962C8B-B14F-4D97-AF65-F5344CB8AC3E}">
        <p14:creationId xmlns:p14="http://schemas.microsoft.com/office/powerpoint/2010/main" val="24799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IPT Membership</a:t>
            </a:r>
            <a:endParaRPr lang="en-US" sz="3200" dirty="0"/>
          </a:p>
        </p:txBody>
      </p:sp>
      <p:sp>
        <p:nvSpPr>
          <p:cNvPr id="4" name="TextBox 11"/>
          <p:cNvSpPr txBox="1">
            <a:spLocks noGrp="1"/>
          </p:cNvSpPr>
          <p:nvPr>
            <p:ph idx="1"/>
          </p:nvPr>
        </p:nvSpPr>
        <p:spPr>
          <a:xfrm>
            <a:off x="457200" y="527448"/>
            <a:ext cx="8382000" cy="1261884"/>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endParaRPr lang="en-US"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15200" y="266222"/>
            <a:ext cx="1416780" cy="1062585"/>
          </a:xfrm>
          <a:prstGeom prst="rect">
            <a:avLst/>
          </a:prstGeom>
        </p:spPr>
      </p:pic>
      <p:sp>
        <p:nvSpPr>
          <p:cNvPr id="7" name="Rectangle 1"/>
          <p:cNvSpPr>
            <a:spLocks noChangeArrowheads="1"/>
          </p:cNvSpPr>
          <p:nvPr/>
        </p:nvSpPr>
        <p:spPr bwMode="auto">
          <a:xfrm>
            <a:off x="-6041885" y="1268498"/>
            <a:ext cx="262171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2203CA7-4C77-4780-94C3-9F369F0860D3}"/>
              </a:ext>
            </a:extLst>
          </p:cNvPr>
          <p:cNvGraphicFramePr>
            <a:graphicFrameLocks noGrp="1"/>
          </p:cNvGraphicFramePr>
          <p:nvPr/>
        </p:nvGraphicFramePr>
        <p:xfrm>
          <a:off x="381000" y="1524000"/>
          <a:ext cx="8350980" cy="4648200"/>
        </p:xfrm>
        <a:graphic>
          <a:graphicData uri="http://schemas.openxmlformats.org/drawingml/2006/table">
            <a:tbl>
              <a:tblPr firstRow="1" firstCol="1" bandRow="1">
                <a:tableStyleId>{5C22544A-7EE6-4342-B048-85BDC9FD1C3A}</a:tableStyleId>
              </a:tblPr>
              <a:tblGrid>
                <a:gridCol w="4175490">
                  <a:extLst>
                    <a:ext uri="{9D8B030D-6E8A-4147-A177-3AD203B41FA5}">
                      <a16:colId xmlns:a16="http://schemas.microsoft.com/office/drawing/2014/main" val="3896383307"/>
                    </a:ext>
                  </a:extLst>
                </a:gridCol>
                <a:gridCol w="4175490">
                  <a:extLst>
                    <a:ext uri="{9D8B030D-6E8A-4147-A177-3AD203B41FA5}">
                      <a16:colId xmlns:a16="http://schemas.microsoft.com/office/drawing/2014/main" val="1146989204"/>
                    </a:ext>
                  </a:extLst>
                </a:gridCol>
              </a:tblGrid>
              <a:tr h="517765">
                <a:tc>
                  <a:txBody>
                    <a:bodyPr/>
                    <a:lstStyle/>
                    <a:p>
                      <a:pPr marL="0" marR="0">
                        <a:lnSpc>
                          <a:spcPct val="107000"/>
                        </a:lnSpc>
                        <a:spcBef>
                          <a:spcPts val="0"/>
                        </a:spcBef>
                        <a:spcAft>
                          <a:spcPts val="600"/>
                        </a:spcAft>
                      </a:pPr>
                      <a:r>
                        <a:rPr lang="en-US" sz="1200" dirty="0">
                          <a:effectLst/>
                        </a:rPr>
                        <a:t>Marcia Delmore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Savannah Rivers Operations Office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458993"/>
                  </a:ext>
                </a:extLst>
              </a:tr>
              <a:tr h="253041">
                <a:tc>
                  <a:txBody>
                    <a:bodyPr/>
                    <a:lstStyle/>
                    <a:p>
                      <a:pPr marL="0" marR="0">
                        <a:lnSpc>
                          <a:spcPct val="107000"/>
                        </a:lnSpc>
                        <a:spcBef>
                          <a:spcPts val="0"/>
                        </a:spcBef>
                        <a:spcAft>
                          <a:spcPts val="600"/>
                        </a:spcAft>
                      </a:pPr>
                      <a:r>
                        <a:rPr lang="en-US" sz="1200" dirty="0">
                          <a:effectLst/>
                        </a:rPr>
                        <a:t>Angela Harvey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Science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665953"/>
                  </a:ext>
                </a:extLst>
              </a:tr>
              <a:tr h="253041">
                <a:tc>
                  <a:txBody>
                    <a:bodyPr/>
                    <a:lstStyle/>
                    <a:p>
                      <a:pPr marL="0" marR="0">
                        <a:lnSpc>
                          <a:spcPct val="107000"/>
                        </a:lnSpc>
                        <a:spcBef>
                          <a:spcPts val="0"/>
                        </a:spcBef>
                        <a:spcAft>
                          <a:spcPts val="600"/>
                        </a:spcAft>
                      </a:pPr>
                      <a:r>
                        <a:rPr lang="en-US" sz="1200" dirty="0">
                          <a:effectLst/>
                        </a:rPr>
                        <a:t>Rachel Mack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508279"/>
                  </a:ext>
                </a:extLst>
              </a:tr>
              <a:tr h="517765">
                <a:tc>
                  <a:txBody>
                    <a:bodyPr/>
                    <a:lstStyle/>
                    <a:p>
                      <a:pPr marL="0" marR="0">
                        <a:lnSpc>
                          <a:spcPct val="107000"/>
                        </a:lnSpc>
                        <a:spcBef>
                          <a:spcPts val="0"/>
                        </a:spcBef>
                        <a:spcAft>
                          <a:spcPts val="600"/>
                        </a:spcAft>
                      </a:pPr>
                      <a:r>
                        <a:rPr lang="en-US" sz="1200" dirty="0">
                          <a:effectLst/>
                        </a:rPr>
                        <a:t>Darin A. Stockstad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Idaho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145930"/>
                  </a:ext>
                </a:extLst>
              </a:tr>
              <a:tr h="782488">
                <a:tc>
                  <a:txBody>
                    <a:bodyPr/>
                    <a:lstStyle/>
                    <a:p>
                      <a:pPr marL="0" marR="0">
                        <a:lnSpc>
                          <a:spcPct val="107000"/>
                        </a:lnSpc>
                        <a:spcBef>
                          <a:spcPts val="0"/>
                        </a:spcBef>
                        <a:spcAft>
                          <a:spcPts val="600"/>
                        </a:spcAft>
                      </a:pPr>
                      <a:r>
                        <a:rPr lang="en-US" sz="1200" dirty="0">
                          <a:effectLst/>
                        </a:rPr>
                        <a:t>Joseph Thill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National Renewable Energy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437487"/>
                  </a:ext>
                </a:extLst>
              </a:tr>
              <a:tr h="517765">
                <a:tc>
                  <a:txBody>
                    <a:bodyPr/>
                    <a:lstStyle/>
                    <a:p>
                      <a:pPr marL="0" marR="0">
                        <a:lnSpc>
                          <a:spcPct val="107000"/>
                        </a:lnSpc>
                        <a:spcBef>
                          <a:spcPts val="0"/>
                        </a:spcBef>
                        <a:spcAft>
                          <a:spcPts val="600"/>
                        </a:spcAft>
                      </a:pPr>
                      <a:r>
                        <a:rPr lang="en-US" sz="1200" dirty="0">
                          <a:effectLst/>
                        </a:rPr>
                        <a:t>DeAnn Ingram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Oak Ridge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022440"/>
                  </a:ext>
                </a:extLst>
              </a:tr>
              <a:tr h="782488">
                <a:tc>
                  <a:txBody>
                    <a:bodyPr/>
                    <a:lstStyle/>
                    <a:p>
                      <a:pPr marL="0" marR="0">
                        <a:lnSpc>
                          <a:spcPct val="107000"/>
                        </a:lnSpc>
                        <a:spcBef>
                          <a:spcPts val="0"/>
                        </a:spcBef>
                        <a:spcAft>
                          <a:spcPts val="600"/>
                        </a:spcAft>
                        <a:tabLst>
                          <a:tab pos="1275080" algn="l"/>
                        </a:tabLst>
                      </a:pPr>
                      <a:r>
                        <a:rPr lang="en-US" sz="1200" dirty="0">
                          <a:effectLst/>
                        </a:rPr>
                        <a:t>Alisa Haller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Pacific Northwest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615999"/>
                  </a:ext>
                </a:extLst>
              </a:tr>
              <a:tr h="517765">
                <a:tc>
                  <a:txBody>
                    <a:bodyPr/>
                    <a:lstStyle/>
                    <a:p>
                      <a:pPr marL="0" marR="0">
                        <a:lnSpc>
                          <a:spcPct val="107000"/>
                        </a:lnSpc>
                        <a:spcBef>
                          <a:spcPts val="0"/>
                        </a:spcBef>
                        <a:spcAft>
                          <a:spcPts val="600"/>
                        </a:spcAft>
                        <a:tabLst>
                          <a:tab pos="1275080" algn="l"/>
                        </a:tabLst>
                      </a:pPr>
                      <a:r>
                        <a:rPr lang="en-US" sz="1200" dirty="0">
                          <a:effectLst/>
                        </a:rPr>
                        <a:t>Justin Martinez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Sandia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61168"/>
                  </a:ext>
                </a:extLst>
              </a:tr>
              <a:tr h="253041">
                <a:tc>
                  <a:txBody>
                    <a:bodyPr/>
                    <a:lstStyle/>
                    <a:p>
                      <a:pPr marL="0" marR="0">
                        <a:lnSpc>
                          <a:spcPct val="107000"/>
                        </a:lnSpc>
                        <a:spcBef>
                          <a:spcPts val="0"/>
                        </a:spcBef>
                        <a:spcAft>
                          <a:spcPts val="600"/>
                        </a:spcAft>
                      </a:pPr>
                      <a:r>
                        <a:rPr lang="en-US" sz="1200" dirty="0">
                          <a:effectLst/>
                        </a:rPr>
                        <a:t>Jeffery Williams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Human Capital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203796"/>
                  </a:ext>
                </a:extLst>
              </a:tr>
              <a:tr h="253041">
                <a:tc>
                  <a:txBody>
                    <a:bodyPr/>
                    <a:lstStyle/>
                    <a:p>
                      <a:pPr marL="0" marR="0">
                        <a:lnSpc>
                          <a:spcPct val="107000"/>
                        </a:lnSpc>
                        <a:spcBef>
                          <a:spcPts val="0"/>
                        </a:spcBef>
                        <a:spcAft>
                          <a:spcPts val="600"/>
                        </a:spcAft>
                      </a:pPr>
                      <a:r>
                        <a:rPr lang="en-US" sz="1200" dirty="0">
                          <a:effectLst/>
                        </a:rPr>
                        <a:t>Catherine Komljenovich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Human Capital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961497"/>
                  </a:ext>
                </a:extLst>
              </a:tr>
            </a:tbl>
          </a:graphicData>
        </a:graphic>
      </p:graphicFrame>
    </p:spTree>
    <p:extLst>
      <p:ext uri="{BB962C8B-B14F-4D97-AF65-F5344CB8AC3E}">
        <p14:creationId xmlns:p14="http://schemas.microsoft.com/office/powerpoint/2010/main" val="323659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IPT Membership</a:t>
            </a:r>
            <a:endParaRPr lang="en-US" sz="3200" dirty="0"/>
          </a:p>
        </p:txBody>
      </p:sp>
      <p:sp>
        <p:nvSpPr>
          <p:cNvPr id="4" name="TextBox 11"/>
          <p:cNvSpPr txBox="1">
            <a:spLocks noGrp="1"/>
          </p:cNvSpPr>
          <p:nvPr>
            <p:ph idx="1"/>
          </p:nvPr>
        </p:nvSpPr>
        <p:spPr>
          <a:xfrm>
            <a:off x="457200" y="527448"/>
            <a:ext cx="8382000" cy="1261884"/>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endParaRPr lang="en-US"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15200" y="266222"/>
            <a:ext cx="1416780" cy="1062585"/>
          </a:xfrm>
          <a:prstGeom prst="rect">
            <a:avLst/>
          </a:prstGeom>
        </p:spPr>
      </p:pic>
      <p:sp>
        <p:nvSpPr>
          <p:cNvPr id="7" name="Rectangle 1"/>
          <p:cNvSpPr>
            <a:spLocks noChangeArrowheads="1"/>
          </p:cNvSpPr>
          <p:nvPr/>
        </p:nvSpPr>
        <p:spPr bwMode="auto">
          <a:xfrm>
            <a:off x="-6041885" y="1268498"/>
            <a:ext cx="262171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2203CA7-4C77-4780-94C3-9F369F0860D3}"/>
              </a:ext>
            </a:extLst>
          </p:cNvPr>
          <p:cNvGraphicFramePr>
            <a:graphicFrameLocks noGrp="1"/>
          </p:cNvGraphicFramePr>
          <p:nvPr/>
        </p:nvGraphicFramePr>
        <p:xfrm>
          <a:off x="381000" y="1524000"/>
          <a:ext cx="8350980" cy="4648200"/>
        </p:xfrm>
        <a:graphic>
          <a:graphicData uri="http://schemas.openxmlformats.org/drawingml/2006/table">
            <a:tbl>
              <a:tblPr firstRow="1" firstCol="1" bandRow="1">
                <a:tableStyleId>{5C22544A-7EE6-4342-B048-85BDC9FD1C3A}</a:tableStyleId>
              </a:tblPr>
              <a:tblGrid>
                <a:gridCol w="4175490">
                  <a:extLst>
                    <a:ext uri="{9D8B030D-6E8A-4147-A177-3AD203B41FA5}">
                      <a16:colId xmlns:a16="http://schemas.microsoft.com/office/drawing/2014/main" val="3896383307"/>
                    </a:ext>
                  </a:extLst>
                </a:gridCol>
                <a:gridCol w="4175490">
                  <a:extLst>
                    <a:ext uri="{9D8B030D-6E8A-4147-A177-3AD203B41FA5}">
                      <a16:colId xmlns:a16="http://schemas.microsoft.com/office/drawing/2014/main" val="1146989204"/>
                    </a:ext>
                  </a:extLst>
                </a:gridCol>
              </a:tblGrid>
              <a:tr h="517765">
                <a:tc>
                  <a:txBody>
                    <a:bodyPr/>
                    <a:lstStyle/>
                    <a:p>
                      <a:pPr marL="0" marR="0">
                        <a:lnSpc>
                          <a:spcPct val="107000"/>
                        </a:lnSpc>
                        <a:spcBef>
                          <a:spcPts val="0"/>
                        </a:spcBef>
                        <a:spcAft>
                          <a:spcPts val="600"/>
                        </a:spcAft>
                      </a:pPr>
                      <a:r>
                        <a:rPr lang="en-US" sz="1200" dirty="0">
                          <a:effectLst/>
                        </a:rPr>
                        <a:t>Marcia Delmore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Savannah Rivers Operations Office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458993"/>
                  </a:ext>
                </a:extLst>
              </a:tr>
              <a:tr h="253041">
                <a:tc>
                  <a:txBody>
                    <a:bodyPr/>
                    <a:lstStyle/>
                    <a:p>
                      <a:pPr marL="0" marR="0">
                        <a:lnSpc>
                          <a:spcPct val="107000"/>
                        </a:lnSpc>
                        <a:spcBef>
                          <a:spcPts val="0"/>
                        </a:spcBef>
                        <a:spcAft>
                          <a:spcPts val="600"/>
                        </a:spcAft>
                      </a:pPr>
                      <a:r>
                        <a:rPr lang="en-US" sz="1200" dirty="0">
                          <a:effectLst/>
                        </a:rPr>
                        <a:t>Angela Harvey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Science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665953"/>
                  </a:ext>
                </a:extLst>
              </a:tr>
              <a:tr h="253041">
                <a:tc>
                  <a:txBody>
                    <a:bodyPr/>
                    <a:lstStyle/>
                    <a:p>
                      <a:pPr marL="0" marR="0">
                        <a:lnSpc>
                          <a:spcPct val="107000"/>
                        </a:lnSpc>
                        <a:spcBef>
                          <a:spcPts val="0"/>
                        </a:spcBef>
                        <a:spcAft>
                          <a:spcPts val="600"/>
                        </a:spcAft>
                      </a:pPr>
                      <a:r>
                        <a:rPr lang="en-US" sz="1200" dirty="0">
                          <a:effectLst/>
                        </a:rPr>
                        <a:t>Rachel Mack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508279"/>
                  </a:ext>
                </a:extLst>
              </a:tr>
              <a:tr h="517765">
                <a:tc>
                  <a:txBody>
                    <a:bodyPr/>
                    <a:lstStyle/>
                    <a:p>
                      <a:pPr marL="0" marR="0">
                        <a:lnSpc>
                          <a:spcPct val="107000"/>
                        </a:lnSpc>
                        <a:spcBef>
                          <a:spcPts val="0"/>
                        </a:spcBef>
                        <a:spcAft>
                          <a:spcPts val="600"/>
                        </a:spcAft>
                      </a:pPr>
                      <a:r>
                        <a:rPr lang="en-US" sz="1200" dirty="0">
                          <a:effectLst/>
                        </a:rPr>
                        <a:t>Darin A. Stockstad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Idaho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145930"/>
                  </a:ext>
                </a:extLst>
              </a:tr>
              <a:tr h="782488">
                <a:tc>
                  <a:txBody>
                    <a:bodyPr/>
                    <a:lstStyle/>
                    <a:p>
                      <a:pPr marL="0" marR="0">
                        <a:lnSpc>
                          <a:spcPct val="107000"/>
                        </a:lnSpc>
                        <a:spcBef>
                          <a:spcPts val="0"/>
                        </a:spcBef>
                        <a:spcAft>
                          <a:spcPts val="600"/>
                        </a:spcAft>
                      </a:pPr>
                      <a:r>
                        <a:rPr lang="en-US" sz="1200" dirty="0">
                          <a:effectLst/>
                        </a:rPr>
                        <a:t>Joseph Thill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National Renewable Energy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437487"/>
                  </a:ext>
                </a:extLst>
              </a:tr>
              <a:tr h="517765">
                <a:tc>
                  <a:txBody>
                    <a:bodyPr/>
                    <a:lstStyle/>
                    <a:p>
                      <a:pPr marL="0" marR="0">
                        <a:lnSpc>
                          <a:spcPct val="107000"/>
                        </a:lnSpc>
                        <a:spcBef>
                          <a:spcPts val="0"/>
                        </a:spcBef>
                        <a:spcAft>
                          <a:spcPts val="600"/>
                        </a:spcAft>
                      </a:pPr>
                      <a:r>
                        <a:rPr lang="en-US" sz="1200" dirty="0">
                          <a:effectLst/>
                        </a:rPr>
                        <a:t>DeAnn Ingram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Oak Ridge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022440"/>
                  </a:ext>
                </a:extLst>
              </a:tr>
              <a:tr h="782488">
                <a:tc>
                  <a:txBody>
                    <a:bodyPr/>
                    <a:lstStyle/>
                    <a:p>
                      <a:pPr marL="0" marR="0">
                        <a:lnSpc>
                          <a:spcPct val="107000"/>
                        </a:lnSpc>
                        <a:spcBef>
                          <a:spcPts val="0"/>
                        </a:spcBef>
                        <a:spcAft>
                          <a:spcPts val="600"/>
                        </a:spcAft>
                        <a:tabLst>
                          <a:tab pos="1275080" algn="l"/>
                        </a:tabLst>
                      </a:pPr>
                      <a:r>
                        <a:rPr lang="en-US" sz="1200" dirty="0">
                          <a:effectLst/>
                        </a:rPr>
                        <a:t>Alisa Haller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Pacific Northwest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615999"/>
                  </a:ext>
                </a:extLst>
              </a:tr>
              <a:tr h="517765">
                <a:tc>
                  <a:txBody>
                    <a:bodyPr/>
                    <a:lstStyle/>
                    <a:p>
                      <a:pPr marL="0" marR="0">
                        <a:lnSpc>
                          <a:spcPct val="107000"/>
                        </a:lnSpc>
                        <a:spcBef>
                          <a:spcPts val="0"/>
                        </a:spcBef>
                        <a:spcAft>
                          <a:spcPts val="600"/>
                        </a:spcAft>
                        <a:tabLst>
                          <a:tab pos="1275080" algn="l"/>
                        </a:tabLst>
                      </a:pPr>
                      <a:r>
                        <a:rPr lang="en-US" sz="1200" dirty="0">
                          <a:effectLst/>
                        </a:rPr>
                        <a:t>Justin Martinez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Sandia National Laboratory (NLDC)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61168"/>
                  </a:ext>
                </a:extLst>
              </a:tr>
              <a:tr h="253041">
                <a:tc>
                  <a:txBody>
                    <a:bodyPr/>
                    <a:lstStyle/>
                    <a:p>
                      <a:pPr marL="0" marR="0">
                        <a:lnSpc>
                          <a:spcPct val="107000"/>
                        </a:lnSpc>
                        <a:spcBef>
                          <a:spcPts val="0"/>
                        </a:spcBef>
                        <a:spcAft>
                          <a:spcPts val="600"/>
                        </a:spcAft>
                      </a:pPr>
                      <a:r>
                        <a:rPr lang="en-US" sz="1200" dirty="0">
                          <a:effectLst/>
                        </a:rPr>
                        <a:t>Jeffery Williams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Human Capital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203796"/>
                  </a:ext>
                </a:extLst>
              </a:tr>
              <a:tr h="253041">
                <a:tc>
                  <a:txBody>
                    <a:bodyPr/>
                    <a:lstStyle/>
                    <a:p>
                      <a:pPr marL="0" marR="0">
                        <a:lnSpc>
                          <a:spcPct val="107000"/>
                        </a:lnSpc>
                        <a:spcBef>
                          <a:spcPts val="0"/>
                        </a:spcBef>
                        <a:spcAft>
                          <a:spcPts val="600"/>
                        </a:spcAft>
                      </a:pPr>
                      <a:r>
                        <a:rPr lang="en-US" sz="1200" dirty="0">
                          <a:effectLst/>
                        </a:rPr>
                        <a:t>Catherine Komljenovich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Human Capital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961497"/>
                  </a:ext>
                </a:extLst>
              </a:tr>
            </a:tbl>
          </a:graphicData>
        </a:graphic>
      </p:graphicFrame>
    </p:spTree>
    <p:extLst>
      <p:ext uri="{BB962C8B-B14F-4D97-AF65-F5344CB8AC3E}">
        <p14:creationId xmlns:p14="http://schemas.microsoft.com/office/powerpoint/2010/main" val="389092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IPT Membership</a:t>
            </a:r>
            <a:endParaRPr lang="en-US" sz="3200" dirty="0"/>
          </a:p>
        </p:txBody>
      </p:sp>
      <p:sp>
        <p:nvSpPr>
          <p:cNvPr id="4" name="TextBox 11"/>
          <p:cNvSpPr txBox="1">
            <a:spLocks noGrp="1"/>
          </p:cNvSpPr>
          <p:nvPr>
            <p:ph idx="1"/>
          </p:nvPr>
        </p:nvSpPr>
        <p:spPr>
          <a:xfrm>
            <a:off x="457200" y="527448"/>
            <a:ext cx="8382000" cy="1261884"/>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endParaRPr lang="en-US"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15200" y="266222"/>
            <a:ext cx="1416780" cy="1062585"/>
          </a:xfrm>
          <a:prstGeom prst="rect">
            <a:avLst/>
          </a:prstGeom>
        </p:spPr>
      </p:pic>
      <p:sp>
        <p:nvSpPr>
          <p:cNvPr id="7" name="Rectangle 1"/>
          <p:cNvSpPr>
            <a:spLocks noChangeArrowheads="1"/>
          </p:cNvSpPr>
          <p:nvPr/>
        </p:nvSpPr>
        <p:spPr bwMode="auto">
          <a:xfrm>
            <a:off x="-6041885" y="1268498"/>
            <a:ext cx="262171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F1154B12-EE58-4551-BF7F-2D0D13A92ADD}"/>
              </a:ext>
            </a:extLst>
          </p:cNvPr>
          <p:cNvGraphicFramePr>
            <a:graphicFrameLocks noGrp="1"/>
          </p:cNvGraphicFramePr>
          <p:nvPr/>
        </p:nvGraphicFramePr>
        <p:xfrm>
          <a:off x="609600" y="1935780"/>
          <a:ext cx="8122380" cy="3075732"/>
        </p:xfrm>
        <a:graphic>
          <a:graphicData uri="http://schemas.openxmlformats.org/drawingml/2006/table">
            <a:tbl>
              <a:tblPr firstRow="1" firstCol="1" bandRow="1">
                <a:tableStyleId>{5C22544A-7EE6-4342-B048-85BDC9FD1C3A}</a:tableStyleId>
              </a:tblPr>
              <a:tblGrid>
                <a:gridCol w="4061190">
                  <a:extLst>
                    <a:ext uri="{9D8B030D-6E8A-4147-A177-3AD203B41FA5}">
                      <a16:colId xmlns:a16="http://schemas.microsoft.com/office/drawing/2014/main" val="4197334499"/>
                    </a:ext>
                  </a:extLst>
                </a:gridCol>
                <a:gridCol w="4061190">
                  <a:extLst>
                    <a:ext uri="{9D8B030D-6E8A-4147-A177-3AD203B41FA5}">
                      <a16:colId xmlns:a16="http://schemas.microsoft.com/office/drawing/2014/main" val="4099842779"/>
                    </a:ext>
                  </a:extLst>
                </a:gridCol>
              </a:tblGrid>
              <a:tr h="512622">
                <a:tc>
                  <a:txBody>
                    <a:bodyPr/>
                    <a:lstStyle/>
                    <a:p>
                      <a:pPr marL="0" marR="0">
                        <a:lnSpc>
                          <a:spcPct val="107000"/>
                        </a:lnSpc>
                        <a:spcBef>
                          <a:spcPts val="0"/>
                        </a:spcBef>
                        <a:spcAft>
                          <a:spcPts val="600"/>
                        </a:spcAft>
                      </a:pPr>
                      <a:r>
                        <a:rPr lang="en-US" sz="1200" dirty="0">
                          <a:effectLst/>
                        </a:rPr>
                        <a:t>IPT Subject Matter Experts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865101"/>
                  </a:ext>
                </a:extLst>
              </a:tr>
              <a:tr h="512622">
                <a:tc>
                  <a:txBody>
                    <a:bodyPr/>
                    <a:lstStyle/>
                    <a:p>
                      <a:pPr marL="0" marR="0">
                        <a:lnSpc>
                          <a:spcPct val="107000"/>
                        </a:lnSpc>
                        <a:spcBef>
                          <a:spcPts val="0"/>
                        </a:spcBef>
                        <a:spcAft>
                          <a:spcPts val="600"/>
                        </a:spcAft>
                      </a:pPr>
                      <a:r>
                        <a:rPr lang="en-US" sz="1200" dirty="0">
                          <a:effectLst/>
                        </a:rPr>
                        <a:t>Kim Mandekich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Argonne National Laboratory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186579"/>
                  </a:ext>
                </a:extLst>
              </a:tr>
              <a:tr h="512622">
                <a:tc>
                  <a:txBody>
                    <a:bodyPr/>
                    <a:lstStyle/>
                    <a:p>
                      <a:pPr marL="0" marR="0">
                        <a:lnSpc>
                          <a:spcPct val="107000"/>
                        </a:lnSpc>
                        <a:spcBef>
                          <a:spcPts val="0"/>
                        </a:spcBef>
                        <a:spcAft>
                          <a:spcPts val="600"/>
                        </a:spcAft>
                      </a:pPr>
                      <a:r>
                        <a:rPr lang="en-US" sz="1200" dirty="0">
                          <a:effectLst/>
                        </a:rPr>
                        <a:t>Jill A. Treacy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Kansas City National Security Campus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756482"/>
                  </a:ext>
                </a:extLst>
              </a:tr>
              <a:tr h="512622">
                <a:tc>
                  <a:txBody>
                    <a:bodyPr/>
                    <a:lstStyle/>
                    <a:p>
                      <a:pPr marL="0" marR="0">
                        <a:lnSpc>
                          <a:spcPct val="107000"/>
                        </a:lnSpc>
                        <a:spcBef>
                          <a:spcPts val="0"/>
                        </a:spcBef>
                        <a:spcAft>
                          <a:spcPts val="600"/>
                        </a:spcAft>
                        <a:tabLst>
                          <a:tab pos="1275080" algn="l"/>
                        </a:tabLst>
                      </a:pPr>
                      <a:r>
                        <a:rPr lang="en-US" sz="1200" dirty="0">
                          <a:effectLst/>
                        </a:rPr>
                        <a:t>Kelly Karstens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Lawrence Livermore National Laboratory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672805"/>
                  </a:ext>
                </a:extLst>
              </a:tr>
              <a:tr h="512622">
                <a:tc>
                  <a:txBody>
                    <a:bodyPr/>
                    <a:lstStyle/>
                    <a:p>
                      <a:pPr marL="0" marR="0">
                        <a:lnSpc>
                          <a:spcPct val="107000"/>
                        </a:lnSpc>
                        <a:spcBef>
                          <a:spcPts val="0"/>
                        </a:spcBef>
                        <a:spcAft>
                          <a:spcPts val="600"/>
                        </a:spcAft>
                        <a:tabLst>
                          <a:tab pos="1275080" algn="l"/>
                        </a:tabLst>
                      </a:pPr>
                      <a:r>
                        <a:rPr lang="en-US" sz="1200" dirty="0">
                          <a:effectLst/>
                        </a:rPr>
                        <a:t>Deborah (Deb) Martinez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Los Alamos National Laboratory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760807"/>
                  </a:ext>
                </a:extLst>
              </a:tr>
              <a:tr h="512622">
                <a:tc>
                  <a:txBody>
                    <a:bodyPr/>
                    <a:lstStyle/>
                    <a:p>
                      <a:pPr marL="0" marR="0">
                        <a:lnSpc>
                          <a:spcPct val="107000"/>
                        </a:lnSpc>
                        <a:spcBef>
                          <a:spcPts val="0"/>
                        </a:spcBef>
                        <a:spcAft>
                          <a:spcPts val="600"/>
                        </a:spcAft>
                        <a:tabLst>
                          <a:tab pos="1275080" algn="l"/>
                        </a:tabLst>
                      </a:pPr>
                      <a:r>
                        <a:rPr lang="en-US" sz="1200" dirty="0">
                          <a:effectLst/>
                        </a:rPr>
                        <a:t>Paulette Solis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200" dirty="0">
                          <a:effectLst/>
                        </a:rPr>
                        <a:t>Sandia National Laboratories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8022247"/>
                  </a:ext>
                </a:extLst>
              </a:tr>
            </a:tbl>
          </a:graphicData>
        </a:graphic>
      </p:graphicFrame>
    </p:spTree>
    <p:extLst>
      <p:ext uri="{BB962C8B-B14F-4D97-AF65-F5344CB8AC3E}">
        <p14:creationId xmlns:p14="http://schemas.microsoft.com/office/powerpoint/2010/main" val="169333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IPT Meetings</a:t>
            </a:r>
            <a:endParaRPr lang="en-US" sz="3200" dirty="0"/>
          </a:p>
        </p:txBody>
      </p:sp>
      <p:sp>
        <p:nvSpPr>
          <p:cNvPr id="4" name="TextBox 11"/>
          <p:cNvSpPr txBox="1">
            <a:spLocks noGrp="1"/>
          </p:cNvSpPr>
          <p:nvPr>
            <p:ph idx="1"/>
          </p:nvPr>
        </p:nvSpPr>
        <p:spPr>
          <a:xfrm>
            <a:off x="457200" y="855192"/>
            <a:ext cx="8382000" cy="6863417"/>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As needed</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Approach to updating Order</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IPT members comments and feedback</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Update Order to align with National policy</a:t>
            </a: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0" dirty="0">
                <a:latin typeface="Arial" panose="020B0604020202020204" pitchFamily="34" charset="0"/>
                <a:cs typeface="Arial" panose="020B0604020202020204" pitchFamily="34" charset="0"/>
              </a:rPr>
              <a:t>Maintain Secretary’s Authority for Restricted Data</a:t>
            </a:r>
          </a:p>
          <a:p>
            <a:pPr lvl="1">
              <a:buFont typeface="Arial" panose="020B0604020202020204" pitchFamily="34" charset="0"/>
              <a:buChar char="•"/>
            </a:pPr>
            <a:endParaRPr lang="en-US" dirty="0">
              <a:latin typeface="+mn-lt"/>
              <a:cs typeface="Times New Roman" panose="02020603050405020304" pitchFamily="18" charset="0"/>
            </a:endParaRPr>
          </a:p>
          <a:p>
            <a:pPr lvl="1">
              <a:buFont typeface="Arial" panose="020B0604020202020204" pitchFamily="34" charset="0"/>
              <a:buChar char="•"/>
            </a:pPr>
            <a:endParaRPr lang="en-US" dirty="0">
              <a:latin typeface="+mn-lt"/>
              <a:cs typeface="Times New Roman" panose="02020603050405020304" pitchFamily="18" charset="0"/>
            </a:endParaRPr>
          </a:p>
          <a:p>
            <a:pPr lvl="1">
              <a:buFont typeface="Arial" panose="020B0604020202020204" pitchFamily="34" charset="0"/>
              <a:buChar char="•"/>
            </a:pPr>
            <a:endParaRPr lang="en-US" dirty="0">
              <a:latin typeface="+mn-lt"/>
              <a:cs typeface="Times New Roman" panose="02020603050405020304" pitchFamily="18" charset="0"/>
            </a:endParaRPr>
          </a:p>
          <a:p>
            <a:pPr lvl="1">
              <a:buFont typeface="Courier New" panose="02070309020205020404" pitchFamily="49" charset="0"/>
              <a:buChar char="o"/>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2000" b="0" dirty="0">
              <a:latin typeface="+mn-lt"/>
              <a:cs typeface="Times New Roman" panose="02020603050405020304" pitchFamily="18" charset="0"/>
            </a:endParaRPr>
          </a:p>
          <a:p>
            <a:pPr marL="685800" lvl="2" indent="0">
              <a:buNone/>
            </a:pPr>
            <a:endParaRPr lang="en-US" sz="2000" b="0" dirty="0">
              <a:latin typeface="+mn-lt"/>
              <a:cs typeface="Times New Roman" panose="02020603050405020304" pitchFamily="18" charset="0"/>
            </a:endParaRPr>
          </a:p>
          <a:p>
            <a:pPr lvl="1">
              <a:buFont typeface="Courier New" panose="02070309020205020404" pitchFamily="49" charset="0"/>
              <a:buChar char="o"/>
            </a:pPr>
            <a:endParaRPr lang="en-US" sz="20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953000" y="1036638"/>
            <a:ext cx="3709885" cy="1184006"/>
          </a:xfrm>
          <a:prstGeom prst="rect">
            <a:avLst/>
          </a:prstGeom>
        </p:spPr>
      </p:pic>
    </p:spTree>
    <p:extLst>
      <p:ext uri="{BB962C8B-B14F-4D97-AF65-F5344CB8AC3E}">
        <p14:creationId xmlns:p14="http://schemas.microsoft.com/office/powerpoint/2010/main" val="29255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655638"/>
          </a:xfrm>
        </p:spPr>
        <p:txBody>
          <a:bodyPr numCol="1">
            <a:noAutofit/>
          </a:bodyPr>
          <a:lstStyle/>
          <a:p>
            <a:r>
              <a:rPr lang="en-US" sz="3200" dirty="0">
                <a:latin typeface="Arial" panose="020B0604020202020204" pitchFamily="34" charset="0"/>
                <a:cs typeface="Arial" panose="020B0604020202020204" pitchFamily="34" charset="0"/>
              </a:rPr>
              <a:t>Policy Changes</a:t>
            </a:r>
            <a:endParaRPr lang="en-US" sz="3200" dirty="0"/>
          </a:p>
        </p:txBody>
      </p:sp>
      <p:sp>
        <p:nvSpPr>
          <p:cNvPr id="4" name="TextBox 11"/>
          <p:cNvSpPr txBox="1">
            <a:spLocks noGrp="1"/>
          </p:cNvSpPr>
          <p:nvPr>
            <p:ph idx="1"/>
          </p:nvPr>
        </p:nvSpPr>
        <p:spPr>
          <a:xfrm>
            <a:off x="283779" y="832957"/>
            <a:ext cx="8382000" cy="6063198"/>
          </a:xfrm>
          <a:prstGeom prst="rect">
            <a:avLst/>
          </a:prstGeom>
          <a:noFill/>
        </p:spPr>
        <p:txBody>
          <a:bodyPr wrap="square" numCol="1" rtlCol="0">
            <a:spAutoFit/>
          </a:bodyP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lvl="1" indent="-342900">
              <a:buFont typeface="Arial" panose="020B0604020202020204" pitchFamily="34" charset="0"/>
              <a:buChar char="•"/>
            </a:pPr>
            <a:endParaRPr lang="en-US" sz="2000" b="0" dirty="0">
              <a:latin typeface="+mn-lt"/>
              <a:cs typeface="Times New Roman" panose="02020603050405020304" pitchFamily="18" charset="0"/>
            </a:endParaRPr>
          </a:p>
          <a:p>
            <a:pPr marL="971550" lvl="2" indent="-342900">
              <a:buFont typeface="Courier New" panose="02070309020205020404" pitchFamily="49" charset="0"/>
              <a:buChar char="o"/>
            </a:pPr>
            <a:endParaRPr lang="en-US" sz="2000" b="0" dirty="0">
              <a:latin typeface="+mn-lt"/>
              <a:cs typeface="Times New Roman" panose="02020603050405020304" pitchFamily="18" charset="0"/>
            </a:endParaRPr>
          </a:p>
          <a:p>
            <a:pPr lvl="2"/>
            <a:r>
              <a:rPr lang="en-US" sz="2000" b="0" dirty="0">
                <a:latin typeface="Arial" panose="020B0604020202020204" pitchFamily="34" charset="0"/>
                <a:cs typeface="Arial" panose="020B0604020202020204" pitchFamily="34" charset="0"/>
              </a:rPr>
              <a:t>Continuous Vetting/Trusted Workforce</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Clearance Action Tracking System</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SEAD 7, Reciprocity</a:t>
            </a:r>
            <a:r>
              <a:rPr lang="en-US" sz="2000" b="0" dirty="0">
                <a:solidFill>
                  <a:srgbClr val="FF0000"/>
                </a:solidFill>
                <a:latin typeface="Arial" panose="020B0604020202020204" pitchFamily="34" charset="0"/>
                <a:cs typeface="Arial" panose="020B0604020202020204" pitchFamily="34" charset="0"/>
              </a:rPr>
              <a:t>*</a:t>
            </a:r>
          </a:p>
          <a:p>
            <a:pPr lvl="3"/>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Reinstatements and Reapprovals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Access by Former Presidential Appointees</a:t>
            </a:r>
          </a:p>
          <a:p>
            <a:pPr lvl="2"/>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Other Government Agency Clearances</a:t>
            </a:r>
          </a:p>
          <a:p>
            <a:pPr lvl="1"/>
            <a:endParaRPr lang="en-US" sz="2000" b="0" dirty="0">
              <a:latin typeface="Arial" panose="020B0604020202020204" pitchFamily="34" charset="0"/>
              <a:cs typeface="Arial" panose="020B0604020202020204" pitchFamily="34" charset="0"/>
            </a:endParaRPr>
          </a:p>
          <a:p>
            <a:pPr lvl="2"/>
            <a:r>
              <a:rPr lang="en-US" sz="2000" b="0" dirty="0">
                <a:latin typeface="Arial" panose="020B0604020202020204" pitchFamily="34" charset="0"/>
                <a:cs typeface="Arial" panose="020B0604020202020204" pitchFamily="34" charset="0"/>
              </a:rPr>
              <a:t>SEAD 8, Temporary Eligibility</a:t>
            </a:r>
            <a:r>
              <a:rPr lang="en-US" sz="2000" b="0" dirty="0">
                <a:solidFill>
                  <a:srgbClr val="FF0000"/>
                </a:solidFill>
                <a:latin typeface="Arial" panose="020B0604020202020204" pitchFamily="34" charset="0"/>
                <a:cs typeface="Arial" panose="020B0604020202020204" pitchFamily="34" charset="0"/>
              </a:rPr>
              <a:t>*</a:t>
            </a:r>
          </a:p>
          <a:p>
            <a:pPr lvl="1"/>
            <a:endParaRPr lang="en-US" sz="2000" b="0" dirty="0">
              <a:latin typeface="Arial" panose="020B0604020202020204" pitchFamily="34" charset="0"/>
              <a:cs typeface="Arial" panose="020B0604020202020204" pitchFamily="34" charset="0"/>
            </a:endParaRPr>
          </a:p>
          <a:p>
            <a:pPr marL="685800" lvl="2" indent="0">
              <a:buNone/>
            </a:pPr>
            <a:r>
              <a:rPr lang="en-US" sz="1800" b="0" dirty="0">
                <a:solidFill>
                  <a:srgbClr val="FF0000"/>
                </a:solidFill>
                <a:latin typeface="+mn-lt"/>
                <a:cs typeface="Times New Roman" panose="02020603050405020304" pitchFamily="18" charset="0"/>
              </a:rPr>
              <a:t>*Implemented by Secretarial Memorandum</a:t>
            </a:r>
          </a:p>
          <a:p>
            <a:pPr lvl="2">
              <a:buFont typeface="Courier New" panose="02070309020205020404" pitchFamily="49" charset="0"/>
              <a:buChar char="o"/>
            </a:pPr>
            <a:endParaRPr lang="en-US" sz="18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a:p>
            <a:pPr lvl="2">
              <a:buFont typeface="Courier New" panose="02070309020205020404" pitchFamily="49" charset="0"/>
              <a:buChar char="o"/>
            </a:pPr>
            <a:endParaRPr lang="en-US" sz="1600" b="0" dirty="0">
              <a:latin typeface="+mn-lt"/>
              <a:cs typeface="Times New Roman" panose="02020603050405020304" pitchFamily="18" charset="0"/>
            </a:endParaRPr>
          </a:p>
        </p:txBody>
      </p:sp>
    </p:spTree>
    <p:extLst>
      <p:ext uri="{BB962C8B-B14F-4D97-AF65-F5344CB8AC3E}">
        <p14:creationId xmlns:p14="http://schemas.microsoft.com/office/powerpoint/2010/main" val="422192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4909EB-D278-4AC3-A91F-4A3C71DCDBA4}"/>
</file>

<file path=customXml/itemProps2.xml><?xml version="1.0" encoding="utf-8"?>
<ds:datastoreItem xmlns:ds="http://schemas.openxmlformats.org/officeDocument/2006/customXml" ds:itemID="{458CA9E1-595C-4EB1-9CC6-F06BE3FB9F4B}"/>
</file>

<file path=customXml/itemProps3.xml><?xml version="1.0" encoding="utf-8"?>
<ds:datastoreItem xmlns:ds="http://schemas.openxmlformats.org/officeDocument/2006/customXml" ds:itemID="{FED41B6B-2E30-456B-96D6-A27EDF10EF58}"/>
</file>

<file path=docProps/app.xml><?xml version="1.0" encoding="utf-8"?>
<Properties xmlns="http://schemas.openxmlformats.org/officeDocument/2006/extended-properties" xmlns:vt="http://schemas.openxmlformats.org/officeDocument/2006/docPropsVTypes">
  <Template/>
  <TotalTime>4097</TotalTime>
  <Words>1736</Words>
  <Application>Microsoft Office PowerPoint</Application>
  <PresentationFormat>On-screen Show (4:3)</PresentationFormat>
  <Paragraphs>413</Paragraphs>
  <Slides>32</Slides>
  <Notes>18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Franklin Gothic Medium</vt:lpstr>
      <vt:lpstr>Symbol</vt:lpstr>
      <vt:lpstr>Times New Roman</vt:lpstr>
      <vt:lpstr>Office Theme</vt:lpstr>
      <vt:lpstr>  Personnel Security  Information Briefing </vt:lpstr>
      <vt:lpstr>Overview</vt:lpstr>
      <vt:lpstr>Background</vt:lpstr>
      <vt:lpstr>IPT Membership</vt:lpstr>
      <vt:lpstr>IPT Membership</vt:lpstr>
      <vt:lpstr>IPT Membership</vt:lpstr>
      <vt:lpstr>IPT Membership</vt:lpstr>
      <vt:lpstr>IPT Meetings</vt:lpstr>
      <vt:lpstr>Policy Changes</vt:lpstr>
      <vt:lpstr>Policy Changes</vt:lpstr>
      <vt:lpstr>Policy Changes</vt:lpstr>
      <vt:lpstr>Policy Changes</vt:lpstr>
      <vt:lpstr>Policy Changes</vt:lpstr>
      <vt:lpstr>Actions/Status</vt:lpstr>
      <vt:lpstr>Summary</vt:lpstr>
      <vt:lpstr>   Trusted Workforce (TW) 2.0  </vt:lpstr>
      <vt:lpstr>Overview</vt:lpstr>
      <vt:lpstr>PowerPoint Presentation</vt:lpstr>
      <vt:lpstr>Background</vt:lpstr>
      <vt:lpstr>Background</vt:lpstr>
      <vt:lpstr>Background</vt:lpstr>
      <vt:lpstr>Phase 1</vt:lpstr>
      <vt:lpstr>Policy Issuances</vt:lpstr>
      <vt:lpstr>Policy Issuances</vt:lpstr>
      <vt:lpstr>Policy Issuances</vt:lpstr>
      <vt:lpstr>DOE TW Working Group</vt:lpstr>
      <vt:lpstr>Transitional State 1.25</vt:lpstr>
      <vt:lpstr>Transitional State 1.5</vt:lpstr>
      <vt:lpstr>Phase 2</vt:lpstr>
      <vt:lpstr>Phase 2</vt:lpstr>
      <vt:lpstr>Summary</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kenney</dc:creator>
  <cp:lastModifiedBy>Kindle, Tracy</cp:lastModifiedBy>
  <cp:revision>348</cp:revision>
  <cp:lastPrinted>2021-11-17T13:30:48Z</cp:lastPrinted>
  <dcterms:created xsi:type="dcterms:W3CDTF">2014-06-16T14:14:15Z</dcterms:created>
  <dcterms:modified xsi:type="dcterms:W3CDTF">2022-04-18T13:39:21Z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