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6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7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8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9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0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1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5"/>
  </p:sldMasterIdLst>
  <p:notesMasterIdLst>
    <p:notesMasterId r:id="rId26"/>
  </p:notesMasterIdLst>
  <p:handoutMasterIdLst>
    <p:handoutMasterId r:id="rId27"/>
  </p:handoutMasterIdLst>
  <p:sldIdLst>
    <p:sldId id="453" r:id="rId6"/>
    <p:sldId id="419" r:id="rId7"/>
    <p:sldId id="452" r:id="rId8"/>
    <p:sldId id="506" r:id="rId9"/>
    <p:sldId id="507" r:id="rId10"/>
    <p:sldId id="517" r:id="rId11"/>
    <p:sldId id="516" r:id="rId12"/>
    <p:sldId id="511" r:id="rId13"/>
    <p:sldId id="508" r:id="rId14"/>
    <p:sldId id="512" r:id="rId15"/>
    <p:sldId id="491" r:id="rId16"/>
    <p:sldId id="490" r:id="rId17"/>
    <p:sldId id="518" r:id="rId18"/>
    <p:sldId id="458" r:id="rId19"/>
    <p:sldId id="513" r:id="rId20"/>
    <p:sldId id="505" r:id="rId21"/>
    <p:sldId id="519" r:id="rId22"/>
    <p:sldId id="514" r:id="rId23"/>
    <p:sldId id="463" r:id="rId24"/>
    <p:sldId id="425" r:id="rId2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333F7A7-6C08-A081-512B-9056F6F06442}" name="Fulfer, Jennifer (CONTR)" initials="FJ(" userId="S::jennifer.fulfer@hq.doe.gov::190bff3c-5d27-488d-be5b-c2f7c2675041" providerId="AD"/>
  <p188:author id="{750D47D1-B3F6-A287-7710-74279C6E8DA0}" name="Zimmerman, Carrianne" initials="ZC" userId="S::carrianne.zimmerman@hq.doe.gov::17043c7e-e2b9-41c8-ad0e-f6b84a34e27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Carty, Kathy" initials="MK" lastIdx="1" clrIdx="0">
    <p:extLst>
      <p:ext uri="{19B8F6BF-5375-455C-9EA6-DF929625EA0E}">
        <p15:presenceInfo xmlns:p15="http://schemas.microsoft.com/office/powerpoint/2012/main" userId="S-1-5-21-2844929807-1687724802-988633214-3967" providerId="AD"/>
      </p:ext>
    </p:extLst>
  </p:cmAuthor>
  <p:cmAuthor id="2" name="Hailstone, Robert" initials="HR" lastIdx="1" clrIdx="1">
    <p:extLst>
      <p:ext uri="{19B8F6BF-5375-455C-9EA6-DF929625EA0E}">
        <p15:presenceInfo xmlns:p15="http://schemas.microsoft.com/office/powerpoint/2012/main" userId="S::robert.hailstone@hq.doe.gov::2d535c39-8cda-42f7-8f4f-6b5af076e6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CD65"/>
    <a:srgbClr val="E8EB65"/>
    <a:srgbClr val="F4EE00"/>
    <a:srgbClr val="FFFF66"/>
    <a:srgbClr val="F57E1B"/>
    <a:srgbClr val="333399"/>
    <a:srgbClr val="E9EDF4"/>
    <a:srgbClr val="000000"/>
    <a:srgbClr val="000066"/>
    <a:srgbClr val="3030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EC2184-E019-40C4-A8E5-7E7B028BF31E}" v="2" dt="2023-04-14T19:26:58.6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93184" autoAdjust="0"/>
  </p:normalViewPr>
  <p:slideViewPr>
    <p:cSldViewPr>
      <p:cViewPr varScale="1">
        <p:scale>
          <a:sx n="102" d="100"/>
          <a:sy n="102" d="100"/>
        </p:scale>
        <p:origin x="792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6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014" y="6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32" Type="http://schemas.openxmlformats.org/officeDocument/2006/relationships/tableStyles" Target="tableStyles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35" Type="http://schemas.microsoft.com/office/2018/10/relationships/authors" Target="authors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sell, Jill (CONTR)" userId="e96274ac-1854-4fdf-ba27-788bd1dd8806" providerId="ADAL" clId="{63EC2184-E019-40C4-A8E5-7E7B028BF31E}"/>
    <pc:docChg chg="custSel modSld">
      <pc:chgData name="Gesell, Jill (CONTR)" userId="e96274ac-1854-4fdf-ba27-788bd1dd8806" providerId="ADAL" clId="{63EC2184-E019-40C4-A8E5-7E7B028BF31E}" dt="2023-04-14T19:36:44.512" v="26" actId="20577"/>
      <pc:docMkLst>
        <pc:docMk/>
      </pc:docMkLst>
      <pc:sldChg chg="modSp mod">
        <pc:chgData name="Gesell, Jill (CONTR)" userId="e96274ac-1854-4fdf-ba27-788bd1dd8806" providerId="ADAL" clId="{63EC2184-E019-40C4-A8E5-7E7B028BF31E}" dt="2023-04-14T19:36:44.512" v="26" actId="20577"/>
        <pc:sldMkLst>
          <pc:docMk/>
          <pc:sldMk cId="3050792750" sldId="453"/>
        </pc:sldMkLst>
        <pc:spChg chg="mod">
          <ac:chgData name="Gesell, Jill (CONTR)" userId="e96274ac-1854-4fdf-ba27-788bd1dd8806" providerId="ADAL" clId="{63EC2184-E019-40C4-A8E5-7E7B028BF31E}" dt="2023-04-14T19:36:41.419" v="22" actId="20577"/>
          <ac:spMkLst>
            <pc:docMk/>
            <pc:sldMk cId="3050792750" sldId="453"/>
            <ac:spMk id="12" creationId="{058B69A4-A2C4-4ACE-87A6-E85BEFFDDF2F}"/>
          </ac:spMkLst>
        </pc:spChg>
        <pc:spChg chg="mod">
          <ac:chgData name="Gesell, Jill (CONTR)" userId="e96274ac-1854-4fdf-ba27-788bd1dd8806" providerId="ADAL" clId="{63EC2184-E019-40C4-A8E5-7E7B028BF31E}" dt="2023-04-14T19:36:44.512" v="26" actId="20577"/>
          <ac:spMkLst>
            <pc:docMk/>
            <pc:sldMk cId="3050792750" sldId="453"/>
            <ac:spMk id="13" creationId="{1E268B7D-DA50-4455-B2EA-758F71D9E526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8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9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0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244604841061529E-2"/>
          <c:y val="2.3675382823136411E-2"/>
          <c:w val="0.9277800865169632"/>
          <c:h val="0.65352901621376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FY 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Total # of 
Incidents</c:v>
                </c:pt>
                <c:pt idx="1">
                  <c:v>Handling/
Storage</c:v>
                </c:pt>
                <c:pt idx="2">
                  <c:v>Cyber</c:v>
                </c:pt>
                <c:pt idx="3">
                  <c:v>Classification
Issues</c:v>
                </c:pt>
                <c:pt idx="4">
                  <c:v>Controlled Articles
w/Nexus to Classified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349</c:v>
                </c:pt>
                <c:pt idx="1">
                  <c:v>270</c:v>
                </c:pt>
                <c:pt idx="2">
                  <c:v>195</c:v>
                </c:pt>
                <c:pt idx="3">
                  <c:v>148</c:v>
                </c:pt>
                <c:pt idx="4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86-45C6-808B-53EE275332E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FY 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Total # of 
Incidents</c:v>
                </c:pt>
                <c:pt idx="1">
                  <c:v>Handling/
Storage</c:v>
                </c:pt>
                <c:pt idx="2">
                  <c:v>Cyber</c:v>
                </c:pt>
                <c:pt idx="3">
                  <c:v>Classification
Issues</c:v>
                </c:pt>
                <c:pt idx="4">
                  <c:v>Controlled Articles
w/Nexus to Classified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323</c:v>
                </c:pt>
                <c:pt idx="1">
                  <c:v>282</c:v>
                </c:pt>
                <c:pt idx="2">
                  <c:v>165</c:v>
                </c:pt>
                <c:pt idx="3">
                  <c:v>109</c:v>
                </c:pt>
                <c:pt idx="4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86-45C6-808B-53EE275332E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FY 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Total # of 
Incidents</c:v>
                </c:pt>
                <c:pt idx="1">
                  <c:v>Handling/
Storage</c:v>
                </c:pt>
                <c:pt idx="2">
                  <c:v>Cyber</c:v>
                </c:pt>
                <c:pt idx="3">
                  <c:v>Classification
Issues</c:v>
                </c:pt>
                <c:pt idx="4">
                  <c:v>Controlled Articles
w/Nexus to Classified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137</c:v>
                </c:pt>
                <c:pt idx="1">
                  <c:v>123</c:v>
                </c:pt>
                <c:pt idx="2">
                  <c:v>63</c:v>
                </c:pt>
                <c:pt idx="3">
                  <c:v>26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86-45C6-808B-53EE275332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6666064"/>
        <c:axId val="245523760"/>
      </c:barChart>
      <c:catAx>
        <c:axId val="24666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523760"/>
        <c:crosses val="autoZero"/>
        <c:auto val="1"/>
        <c:lblAlgn val="ctr"/>
        <c:lblOffset val="100"/>
        <c:noMultiLvlLbl val="0"/>
      </c:catAx>
      <c:valAx>
        <c:axId val="245523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66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217592592592593"/>
          <c:y val="0.91131382967372976"/>
          <c:w val="0.33433982210557012"/>
          <c:h val="6.42959317585301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556421769592856"/>
          <c:y val="0"/>
          <c:w val="0.26696904622459383"/>
          <c:h val="0.8344936763790137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# of IOSCs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570-4D83-BB3E-E8B011689E95}"/>
              </c:ext>
            </c:extLst>
          </c:dPt>
          <c:dPt>
            <c:idx val="1"/>
            <c:bubble3D val="0"/>
            <c:explosion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570-4D83-BB3E-E8B011689E95}"/>
              </c:ext>
            </c:extLst>
          </c:dPt>
          <c:dLbls>
            <c:dLbl>
              <c:idx val="1"/>
              <c:layout>
                <c:manualLayout>
                  <c:x val="6.3907073599271086E-2"/>
                  <c:y val="0.1421973959135674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70-4D83-BB3E-E8B011689E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Actual or Potential Compromise</c:v>
                </c:pt>
                <c:pt idx="1">
                  <c:v>No Compromise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231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570-4D83-BB3E-E8B011689E9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27768595041322314"/>
          <c:y val="0.91553332346284821"/>
          <c:w val="0.44352617079889806"/>
          <c:h val="8.446667653715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855248844335689E-2"/>
          <c:y val="2.1502529929394811E-3"/>
          <c:w val="0.96367249830104273"/>
          <c:h val="0.9978497470070605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# of IOSCs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4E5-4C25-B88E-BE023B7CA6D2}"/>
              </c:ext>
            </c:extLst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4E5-4C25-B88E-BE023B7CA6D2}"/>
              </c:ext>
            </c:extLst>
          </c:dPt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043999708369784"/>
                      <c:h val="0.172129629629629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4E5-4C25-B88E-BE023B7CA6D2}"/>
                </c:ext>
              </c:extLst>
            </c:dLbl>
            <c:dLbl>
              <c:idx val="1"/>
              <c:layout>
                <c:manualLayout>
                  <c:x val="0.17126235633543016"/>
                  <c:y val="0.1322743803469738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11807378244386"/>
                      <c:h val="0.172129629629629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4E5-4C25-B88E-BE023B7CA6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Actual or Potential Compromise</c:v>
                </c:pt>
                <c:pt idx="1">
                  <c:v>No Compromise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250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E5-4C25-B88E-BE023B7CA6D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7.2298775153105859E-3"/>
          <c:w val="0.99277012248468943"/>
          <c:h val="0.9927701224846894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# of IOSCs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0C0-495E-AC01-4E40DF64C933}"/>
              </c:ext>
            </c:extLst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0C0-495E-AC01-4E40DF64C933}"/>
              </c:ext>
            </c:extLst>
          </c:dPt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19925634295714"/>
                      <c:h val="0.172129629629629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0C0-495E-AC01-4E40DF64C933}"/>
                </c:ext>
              </c:extLst>
            </c:dLbl>
            <c:dLbl>
              <c:idx val="1"/>
              <c:layout>
                <c:manualLayout>
                  <c:x val="0.17968759113444149"/>
                  <c:y val="7.012758821813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506962671332749"/>
                      <c:h val="0.172129629629629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0C0-495E-AC01-4E40DF64C9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Actual or Potential Compromise</c:v>
                </c:pt>
                <c:pt idx="1">
                  <c:v>No Compromise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0C0-495E-AC01-4E40DF64C93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244604841061529E-2"/>
          <c:y val="2.0291776027996502E-2"/>
          <c:w val="0.93125227836103808"/>
          <c:h val="0.783271664212705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FY 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Personnel
Error</c:v>
                </c:pt>
                <c:pt idx="1">
                  <c:v>Procedure
Problem</c:v>
                </c:pt>
                <c:pt idx="2">
                  <c:v>Management 
Problem</c:v>
                </c:pt>
                <c:pt idx="3">
                  <c:v>Training
Deficiency</c:v>
                </c:pt>
                <c:pt idx="4">
                  <c:v>External Phenomena</c:v>
                </c:pt>
                <c:pt idx="5">
                  <c:v>Design Problem</c:v>
                </c:pt>
                <c:pt idx="6">
                  <c:v>Equipment/
Material Problem</c:v>
                </c:pt>
                <c:pt idx="7">
                  <c:v>Other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268</c:v>
                </c:pt>
                <c:pt idx="1">
                  <c:v>45</c:v>
                </c:pt>
                <c:pt idx="2">
                  <c:v>19</c:v>
                </c:pt>
                <c:pt idx="3">
                  <c:v>41</c:v>
                </c:pt>
                <c:pt idx="4">
                  <c:v>1</c:v>
                </c:pt>
                <c:pt idx="5">
                  <c:v>2</c:v>
                </c:pt>
                <c:pt idx="6">
                  <c:v>6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86-45C6-808B-53EE275332E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FY 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Personnel
Error</c:v>
                </c:pt>
                <c:pt idx="1">
                  <c:v>Procedure
Problem</c:v>
                </c:pt>
                <c:pt idx="2">
                  <c:v>Management 
Problem</c:v>
                </c:pt>
                <c:pt idx="3">
                  <c:v>Training
Deficiency</c:v>
                </c:pt>
                <c:pt idx="4">
                  <c:v>External Phenomena</c:v>
                </c:pt>
                <c:pt idx="5">
                  <c:v>Design Problem</c:v>
                </c:pt>
                <c:pt idx="6">
                  <c:v>Equipment/
Material Problem</c:v>
                </c:pt>
                <c:pt idx="7">
                  <c:v>Other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267</c:v>
                </c:pt>
                <c:pt idx="1">
                  <c:v>39</c:v>
                </c:pt>
                <c:pt idx="2">
                  <c:v>25</c:v>
                </c:pt>
                <c:pt idx="3">
                  <c:v>40</c:v>
                </c:pt>
                <c:pt idx="4">
                  <c:v>1</c:v>
                </c:pt>
                <c:pt idx="5">
                  <c:v>1</c:v>
                </c:pt>
                <c:pt idx="6">
                  <c:v>4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86-45C6-808B-53EE275332E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FY 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Personnel
Error</c:v>
                </c:pt>
                <c:pt idx="1">
                  <c:v>Procedure
Problem</c:v>
                </c:pt>
                <c:pt idx="2">
                  <c:v>Management 
Problem</c:v>
                </c:pt>
                <c:pt idx="3">
                  <c:v>Training
Deficiency</c:v>
                </c:pt>
                <c:pt idx="4">
                  <c:v>External Phenomena</c:v>
                </c:pt>
                <c:pt idx="5">
                  <c:v>Design Problem</c:v>
                </c:pt>
                <c:pt idx="6">
                  <c:v>Equipment/
Material Problem</c:v>
                </c:pt>
                <c:pt idx="7">
                  <c:v>Other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8"/>
                <c:pt idx="0">
                  <c:v>63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86-45C6-808B-53EE275332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30"/>
        <c:axId val="246666064"/>
        <c:axId val="245523760"/>
      </c:barChart>
      <c:catAx>
        <c:axId val="24666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523760"/>
        <c:crosses val="autoZero"/>
        <c:auto val="1"/>
        <c:lblAlgn val="ctr"/>
        <c:lblOffset val="100"/>
        <c:noMultiLvlLbl val="0"/>
      </c:catAx>
      <c:valAx>
        <c:axId val="245523760"/>
        <c:scaling>
          <c:orientation val="minMax"/>
          <c:max val="27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66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313837222290858"/>
          <c:y val="0.93570406824146979"/>
          <c:w val="0.25260917906095071"/>
          <c:h val="6.36638232720909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944687469621861E-2"/>
          <c:y val="4.5264631033137263E-2"/>
          <c:w val="0.9151386154855643"/>
          <c:h val="0.714982037401574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Inadvertent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FY 2021</c:v>
                </c:pt>
                <c:pt idx="1">
                  <c:v>FY 2022</c:v>
                </c:pt>
                <c:pt idx="2">
                  <c:v>FY 2023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35</c:v>
                </c:pt>
                <c:pt idx="1">
                  <c:v>21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F0-41F6-8EB4-2DA056076DD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Negligence</c:v>
                </c:pt>
              </c:strCache>
            </c:strRef>
          </c:tx>
          <c:spPr>
            <a:solidFill>
              <a:srgbClr val="E8CD6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FY 2021</c:v>
                </c:pt>
                <c:pt idx="1">
                  <c:v>FY 2022</c:v>
                </c:pt>
                <c:pt idx="2">
                  <c:v>FY 2023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267</c:v>
                </c:pt>
                <c:pt idx="1">
                  <c:v>260</c:v>
                </c:pt>
                <c:pt idx="2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F0-41F6-8EB4-2DA056076DD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Gross Negligence</c:v>
                </c:pt>
              </c:strCache>
            </c:strRef>
          </c:tx>
          <c:spPr>
            <a:solidFill>
              <a:srgbClr val="F57E1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FY 2021</c:v>
                </c:pt>
                <c:pt idx="1">
                  <c:v>FY 2022</c:v>
                </c:pt>
                <c:pt idx="2">
                  <c:v>FY 2023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5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F0-41F6-8EB4-2DA056076DD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Willful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FY 2021</c:v>
                </c:pt>
                <c:pt idx="1">
                  <c:v>FY 2022</c:v>
                </c:pt>
                <c:pt idx="2">
                  <c:v>FY 2023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F0-41F6-8EB4-2DA056076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475544"/>
        <c:axId val="527477896"/>
      </c:barChart>
      <c:catAx>
        <c:axId val="527475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7896"/>
        <c:crosses val="autoZero"/>
        <c:auto val="1"/>
        <c:lblAlgn val="ctr"/>
        <c:lblOffset val="100"/>
        <c:noMultiLvlLbl val="0"/>
      </c:catAx>
      <c:valAx>
        <c:axId val="527477896"/>
        <c:scaling>
          <c:orientation val="minMax"/>
          <c:max val="27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5544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244604841061529E-2"/>
          <c:y val="2.3675382823136411E-2"/>
          <c:w val="0.9277800865169632"/>
          <c:h val="0.620195756780402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FY 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Coaching/
Counseling/
Lessons Learned/
Retrained</c:v>
                </c:pt>
                <c:pt idx="1">
                  <c:v>Policy/
Procedural Change</c:v>
                </c:pt>
                <c:pt idx="2">
                  <c:v>Training
Modification</c:v>
                </c:pt>
                <c:pt idx="3">
                  <c:v>Other</c:v>
                </c:pt>
                <c:pt idx="4">
                  <c:v>Disciplinary Action</c:v>
                </c:pt>
                <c:pt idx="5">
                  <c:v>Physical Security
System Modification</c:v>
                </c:pt>
                <c:pt idx="6">
                  <c:v>Communication Security
System Modification</c:v>
                </c:pt>
                <c:pt idx="7">
                  <c:v>Cyber Security System Modification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180</c:v>
                </c:pt>
                <c:pt idx="1">
                  <c:v>111</c:v>
                </c:pt>
                <c:pt idx="2">
                  <c:v>54</c:v>
                </c:pt>
                <c:pt idx="3">
                  <c:v>29</c:v>
                </c:pt>
                <c:pt idx="4">
                  <c:v>17</c:v>
                </c:pt>
                <c:pt idx="5">
                  <c:v>8</c:v>
                </c:pt>
                <c:pt idx="6">
                  <c:v>11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86-45C6-808B-53EE275332E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FY 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Coaching/
Counseling/
Lessons Learned/
Retrained</c:v>
                </c:pt>
                <c:pt idx="1">
                  <c:v>Policy/
Procedural Change</c:v>
                </c:pt>
                <c:pt idx="2">
                  <c:v>Training
Modification</c:v>
                </c:pt>
                <c:pt idx="3">
                  <c:v>Other</c:v>
                </c:pt>
                <c:pt idx="4">
                  <c:v>Disciplinary Action</c:v>
                </c:pt>
                <c:pt idx="5">
                  <c:v>Physical Security
System Modification</c:v>
                </c:pt>
                <c:pt idx="6">
                  <c:v>Communication Security
System Modification</c:v>
                </c:pt>
                <c:pt idx="7">
                  <c:v>Cyber Security System Modification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194</c:v>
                </c:pt>
                <c:pt idx="1">
                  <c:v>136</c:v>
                </c:pt>
                <c:pt idx="2">
                  <c:v>83</c:v>
                </c:pt>
                <c:pt idx="3">
                  <c:v>75</c:v>
                </c:pt>
                <c:pt idx="4">
                  <c:v>29</c:v>
                </c:pt>
                <c:pt idx="5">
                  <c:v>13</c:v>
                </c:pt>
                <c:pt idx="6">
                  <c:v>14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86-45C6-808B-53EE275332E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FY 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Coaching/
Counseling/
Lessons Learned/
Retrained</c:v>
                </c:pt>
                <c:pt idx="1">
                  <c:v>Policy/
Procedural Change</c:v>
                </c:pt>
                <c:pt idx="2">
                  <c:v>Training
Modification</c:v>
                </c:pt>
                <c:pt idx="3">
                  <c:v>Other</c:v>
                </c:pt>
                <c:pt idx="4">
                  <c:v>Disciplinary Action</c:v>
                </c:pt>
                <c:pt idx="5">
                  <c:v>Physical Security
System Modification</c:v>
                </c:pt>
                <c:pt idx="6">
                  <c:v>Communication Security
System Modification</c:v>
                </c:pt>
                <c:pt idx="7">
                  <c:v>Cyber Security System Modification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8"/>
                <c:pt idx="0">
                  <c:v>47</c:v>
                </c:pt>
                <c:pt idx="1">
                  <c:v>22</c:v>
                </c:pt>
                <c:pt idx="2">
                  <c:v>18</c:v>
                </c:pt>
                <c:pt idx="3">
                  <c:v>9</c:v>
                </c:pt>
                <c:pt idx="4">
                  <c:v>6</c:v>
                </c:pt>
                <c:pt idx="5">
                  <c:v>1</c:v>
                </c:pt>
                <c:pt idx="6">
                  <c:v>4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86-45C6-808B-53EE275332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6666064"/>
        <c:axId val="245523760"/>
      </c:barChart>
      <c:catAx>
        <c:axId val="24666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523760"/>
        <c:crosses val="autoZero"/>
        <c:auto val="1"/>
        <c:lblAlgn val="ctr"/>
        <c:lblOffset val="100"/>
        <c:noMultiLvlLbl val="0"/>
      </c:catAx>
      <c:valAx>
        <c:axId val="245523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66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268518518518517"/>
          <c:y val="0.91625962379702541"/>
          <c:w val="0.25260917906095071"/>
          <c:h val="6.36638232720909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244604841061529E-2"/>
          <c:y val="2.3675382823136411E-2"/>
          <c:w val="0.9277800865169632"/>
          <c:h val="0.635608267716535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In Use</c:v>
                </c:pt>
                <c:pt idx="1">
                  <c:v>Reproduction</c:v>
                </c:pt>
                <c:pt idx="2">
                  <c:v>Storage</c:v>
                </c:pt>
                <c:pt idx="3">
                  <c:v>Destruction</c:v>
                </c:pt>
                <c:pt idx="4">
                  <c:v>Verbal</c:v>
                </c:pt>
                <c:pt idx="5">
                  <c:v>Visual</c:v>
                </c:pt>
                <c:pt idx="6">
                  <c:v>Access Granted to Un-/Inapprop. Cleared</c:v>
                </c:pt>
                <c:pt idx="7">
                  <c:v>Conf. Call/VTC/Virtual Meeting</c:v>
                </c:pt>
                <c:pt idx="8">
                  <c:v>Unapproved Facility to Process/Store</c:v>
                </c:pt>
                <c:pt idx="9">
                  <c:v>Improper Trans. - Hand Carry</c:v>
                </c:pt>
                <c:pt idx="10">
                  <c:v>Improper Escort</c:v>
                </c:pt>
                <c:pt idx="11">
                  <c:v>Mail/Shipped/Express Delivery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43</c:v>
                </c:pt>
                <c:pt idx="1">
                  <c:v>6</c:v>
                </c:pt>
                <c:pt idx="2">
                  <c:v>173</c:v>
                </c:pt>
                <c:pt idx="3">
                  <c:v>1</c:v>
                </c:pt>
                <c:pt idx="4">
                  <c:v>43</c:v>
                </c:pt>
                <c:pt idx="5">
                  <c:v>14</c:v>
                </c:pt>
                <c:pt idx="6">
                  <c:v>54</c:v>
                </c:pt>
                <c:pt idx="7">
                  <c:v>28</c:v>
                </c:pt>
                <c:pt idx="8">
                  <c:v>18</c:v>
                </c:pt>
                <c:pt idx="9">
                  <c:v>14</c:v>
                </c:pt>
                <c:pt idx="10">
                  <c:v>7</c:v>
                </c:pt>
                <c:pt idx="1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86-45C6-808B-53EE275332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In Use</c:v>
                </c:pt>
                <c:pt idx="1">
                  <c:v>Reproduction</c:v>
                </c:pt>
                <c:pt idx="2">
                  <c:v>Storage</c:v>
                </c:pt>
                <c:pt idx="3">
                  <c:v>Destruction</c:v>
                </c:pt>
                <c:pt idx="4">
                  <c:v>Verbal</c:v>
                </c:pt>
                <c:pt idx="5">
                  <c:v>Visual</c:v>
                </c:pt>
                <c:pt idx="6">
                  <c:v>Access Granted to Un-/Inapprop. Cleared</c:v>
                </c:pt>
                <c:pt idx="7">
                  <c:v>Conf. Call/VTC/Virtual Meeting</c:v>
                </c:pt>
                <c:pt idx="8">
                  <c:v>Unapproved Facility to Process/Store</c:v>
                </c:pt>
                <c:pt idx="9">
                  <c:v>Improper Trans. - Hand Carry</c:v>
                </c:pt>
                <c:pt idx="10">
                  <c:v>Improper Escort</c:v>
                </c:pt>
                <c:pt idx="11">
                  <c:v>Mail/Shipped/Express Delivery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68</c:v>
                </c:pt>
                <c:pt idx="1">
                  <c:v>10</c:v>
                </c:pt>
                <c:pt idx="2">
                  <c:v>204</c:v>
                </c:pt>
                <c:pt idx="3">
                  <c:v>5</c:v>
                </c:pt>
                <c:pt idx="4">
                  <c:v>53</c:v>
                </c:pt>
                <c:pt idx="5">
                  <c:v>38</c:v>
                </c:pt>
                <c:pt idx="6">
                  <c:v>49</c:v>
                </c:pt>
                <c:pt idx="7">
                  <c:v>19</c:v>
                </c:pt>
                <c:pt idx="8">
                  <c:v>31</c:v>
                </c:pt>
                <c:pt idx="9">
                  <c:v>11</c:v>
                </c:pt>
                <c:pt idx="10">
                  <c:v>11</c:v>
                </c:pt>
                <c:pt idx="1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86-45C6-808B-53EE275332E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 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In Use</c:v>
                </c:pt>
                <c:pt idx="1">
                  <c:v>Reproduction</c:v>
                </c:pt>
                <c:pt idx="2">
                  <c:v>Storage</c:v>
                </c:pt>
                <c:pt idx="3">
                  <c:v>Destruction</c:v>
                </c:pt>
                <c:pt idx="4">
                  <c:v>Verbal</c:v>
                </c:pt>
                <c:pt idx="5">
                  <c:v>Visual</c:v>
                </c:pt>
                <c:pt idx="6">
                  <c:v>Access Granted to Un-/Inapprop. Cleared</c:v>
                </c:pt>
                <c:pt idx="7">
                  <c:v>Conf. Call/VTC/Virtual Meeting</c:v>
                </c:pt>
                <c:pt idx="8">
                  <c:v>Unapproved Facility to Process/Store</c:v>
                </c:pt>
                <c:pt idx="9">
                  <c:v>Improper Trans. - Hand Carry</c:v>
                </c:pt>
                <c:pt idx="10">
                  <c:v>Improper Escort</c:v>
                </c:pt>
                <c:pt idx="11">
                  <c:v>Mail/Shipped/Express Delivery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28</c:v>
                </c:pt>
                <c:pt idx="1">
                  <c:v>3</c:v>
                </c:pt>
                <c:pt idx="2">
                  <c:v>86</c:v>
                </c:pt>
                <c:pt idx="3">
                  <c:v>0</c:v>
                </c:pt>
                <c:pt idx="4">
                  <c:v>28</c:v>
                </c:pt>
                <c:pt idx="5">
                  <c:v>20</c:v>
                </c:pt>
                <c:pt idx="6">
                  <c:v>24</c:v>
                </c:pt>
                <c:pt idx="7">
                  <c:v>11</c:v>
                </c:pt>
                <c:pt idx="8">
                  <c:v>14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86-45C6-808B-53EE275332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-20"/>
        <c:axId val="246666064"/>
        <c:axId val="245523760"/>
      </c:barChart>
      <c:catAx>
        <c:axId val="246666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2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523760"/>
        <c:crosses val="autoZero"/>
        <c:auto val="1"/>
        <c:lblAlgn val="ctr"/>
        <c:lblOffset val="50"/>
        <c:tickLblSkip val="1"/>
        <c:tickMarkSkip val="1"/>
        <c:noMultiLvlLbl val="0"/>
      </c:catAx>
      <c:valAx>
        <c:axId val="245523760"/>
        <c:scaling>
          <c:orientation val="minMax"/>
          <c:max val="21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666064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319289634250262"/>
          <c:y val="0.93134242366045705"/>
          <c:w val="0.26996932201656609"/>
          <c:h val="6.86575763395429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244604841061529E-2"/>
          <c:y val="2.3675382823136411E-2"/>
          <c:w val="0.9277800865169632"/>
          <c:h val="0.750751312335958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Unauthorized Use of 
a Classified System</c:v>
                </c:pt>
                <c:pt idx="1">
                  <c:v>Unclassified System 
Used to Process/Store</c:v>
                </c:pt>
                <c:pt idx="2">
                  <c:v>Email-Inside the Network</c:v>
                </c:pt>
                <c:pt idx="3">
                  <c:v>Email-Outside the Network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32</c:v>
                </c:pt>
                <c:pt idx="1">
                  <c:v>163</c:v>
                </c:pt>
                <c:pt idx="2">
                  <c:v>109</c:v>
                </c:pt>
                <c:pt idx="3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86-45C6-808B-53EE275332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Unauthorized Use of 
a Classified System</c:v>
                </c:pt>
                <c:pt idx="1">
                  <c:v>Unclassified System 
Used to Process/Store</c:v>
                </c:pt>
                <c:pt idx="2">
                  <c:v>Email-Inside the Network</c:v>
                </c:pt>
                <c:pt idx="3">
                  <c:v>Email-Outside the Network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29</c:v>
                </c:pt>
                <c:pt idx="1">
                  <c:v>137</c:v>
                </c:pt>
                <c:pt idx="2">
                  <c:v>87</c:v>
                </c:pt>
                <c:pt idx="3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86-45C6-808B-53EE275332E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 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Unauthorized Use of 
a Classified System</c:v>
                </c:pt>
                <c:pt idx="1">
                  <c:v>Unclassified System 
Used to Process/Store</c:v>
                </c:pt>
                <c:pt idx="2">
                  <c:v>Email-Inside the Network</c:v>
                </c:pt>
                <c:pt idx="3">
                  <c:v>Email-Outside the Network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8</c:v>
                </c:pt>
                <c:pt idx="1">
                  <c:v>56</c:v>
                </c:pt>
                <c:pt idx="2">
                  <c:v>30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86-45C6-808B-53EE275332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6666064"/>
        <c:axId val="245523760"/>
      </c:barChart>
      <c:catAx>
        <c:axId val="24666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523760"/>
        <c:crosses val="autoZero"/>
        <c:auto val="1"/>
        <c:lblAlgn val="ctr"/>
        <c:lblOffset val="100"/>
        <c:noMultiLvlLbl val="0"/>
      </c:catAx>
      <c:valAx>
        <c:axId val="245523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66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648148148148145"/>
          <c:y val="0.93570406824146979"/>
          <c:w val="0.28326425342665501"/>
          <c:h val="6.36638232720909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091545833822759E-2"/>
          <c:y val="1.2919947506561679E-2"/>
          <c:w val="0.96090842811315247"/>
          <c:h val="0.9722156605424322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# of IOSCs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4E5-4C25-B88E-BE023B7CA6D2}"/>
              </c:ext>
            </c:extLst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4E5-4C25-B88E-BE023B7CA6D2}"/>
              </c:ext>
            </c:extLst>
          </c:dPt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043999708369784"/>
                      <c:h val="0.172129629629629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4E5-4C25-B88E-BE023B7CA6D2}"/>
                </c:ext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11807378244386"/>
                      <c:h val="0.172129629629629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4E5-4C25-B88E-BE023B7CA6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IOSCs Involving Classification Issues</c:v>
                </c:pt>
                <c:pt idx="1">
                  <c:v>IOSCs NOT Involving Classification Issues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148</c:v>
                </c:pt>
                <c:pt idx="1">
                  <c:v>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E5-4C25-B88E-BE023B7CA6D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21331424481032"/>
          <c:y val="8.670299541952281E-4"/>
          <c:w val="0.70941398234311626"/>
          <c:h val="0.7669781542503298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# of IOSCs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570-4D83-BB3E-E8B011689E95}"/>
              </c:ext>
            </c:extLst>
          </c:dPt>
          <c:dPt>
            <c:idx val="1"/>
            <c:bubble3D val="0"/>
            <c:explosion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570-4D83-BB3E-E8B011689E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IOSCs Involving Classification Issues</c:v>
                </c:pt>
                <c:pt idx="1">
                  <c:v>IOSCs NOT Involving Classification Issues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109</c:v>
                </c:pt>
                <c:pt idx="1">
                  <c:v>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570-4D83-BB3E-E8B011689E9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"/>
          <c:y val="0.83514115057629179"/>
          <c:w val="1"/>
          <c:h val="0.164858825488538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7.2298775153105859E-3"/>
          <c:w val="0.99277012248468943"/>
          <c:h val="0.9927701224846894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# of IOSCs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0C0-495E-AC01-4E40DF64C933}"/>
              </c:ext>
            </c:extLst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0C0-495E-AC01-4E40DF64C933}"/>
              </c:ext>
            </c:extLst>
          </c:dPt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19925634295714"/>
                      <c:h val="0.172129629629629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0C0-495E-AC01-4E40DF64C933}"/>
                </c:ext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506962671332749"/>
                      <c:h val="0.172129629629629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0C0-495E-AC01-4E40DF64C9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IOSCs Involving Classification Issues</c:v>
                </c:pt>
                <c:pt idx="1">
                  <c:v>IOSCs NOT Involving Classification Issues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26</c:v>
                </c:pt>
                <c:pt idx="1">
                  <c:v>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0C0-495E-AC01-4E40DF64C93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244604841061536E-2"/>
          <c:y val="5.7008748906386707E-2"/>
          <c:w val="0.9277800865169632"/>
          <c:h val="0.73130686789151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FY 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Failure to Receive Review</c:v>
                </c:pt>
                <c:pt idx="1">
                  <c:v>Compilation / Association</c:v>
                </c:pt>
                <c:pt idx="2">
                  <c:v>Misclassification</c:v>
                </c:pt>
                <c:pt idx="3">
                  <c:v>Classification Guidance
Issues</c:v>
                </c:pt>
                <c:pt idx="4">
                  <c:v>DC w/o Proper Authority
of Subject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110</c:v>
                </c:pt>
                <c:pt idx="1">
                  <c:v>78</c:v>
                </c:pt>
                <c:pt idx="2">
                  <c:v>25</c:v>
                </c:pt>
                <c:pt idx="3">
                  <c:v>7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86-45C6-808B-53EE275332E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FY 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Failure to Receive Review</c:v>
                </c:pt>
                <c:pt idx="1">
                  <c:v>Compilation / Association</c:v>
                </c:pt>
                <c:pt idx="2">
                  <c:v>Misclassification</c:v>
                </c:pt>
                <c:pt idx="3">
                  <c:v>Classification Guidance
Issues</c:v>
                </c:pt>
                <c:pt idx="4">
                  <c:v>DC w/o Proper Authority
of Subject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74</c:v>
                </c:pt>
                <c:pt idx="1">
                  <c:v>63</c:v>
                </c:pt>
                <c:pt idx="2">
                  <c:v>16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86-45C6-808B-53EE275332E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FY 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Failure to Receive Review</c:v>
                </c:pt>
                <c:pt idx="1">
                  <c:v>Compilation / Association</c:v>
                </c:pt>
                <c:pt idx="2">
                  <c:v>Misclassification</c:v>
                </c:pt>
                <c:pt idx="3">
                  <c:v>Classification Guidance
Issues</c:v>
                </c:pt>
                <c:pt idx="4">
                  <c:v>DC w/o Proper Authority
of Subject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14</c:v>
                </c:pt>
                <c:pt idx="1">
                  <c:v>11</c:v>
                </c:pt>
                <c:pt idx="2">
                  <c:v>5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86-45C6-808B-53EE275332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6666064"/>
        <c:axId val="245523760"/>
      </c:barChart>
      <c:catAx>
        <c:axId val="24666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 algn="ctr">
              <a:defRPr lang="en-US"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523760"/>
        <c:crosses val="autoZero"/>
        <c:auto val="1"/>
        <c:lblAlgn val="ctr"/>
        <c:lblOffset val="100"/>
        <c:noMultiLvlLbl val="0"/>
      </c:catAx>
      <c:valAx>
        <c:axId val="245523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66606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217592592592593"/>
          <c:y val="0.93570406824146979"/>
          <c:w val="0.33433982210557012"/>
          <c:h val="6.36638232720909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244604841061529E-2"/>
          <c:y val="2.3675382823136411E-2"/>
          <c:w val="0.87569672280548261"/>
          <c:h val="0.73130686789151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FY 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Cell Phones</c:v>
                </c:pt>
                <c:pt idx="1">
                  <c:v>Other
(Tablets, Smart Watches, Fitness Trackers, Laptops, etc.)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29</c:v>
                </c:pt>
                <c:pt idx="1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86-45C6-808B-53EE275332E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FY 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Cell Phones</c:v>
                </c:pt>
                <c:pt idx="1">
                  <c:v>Other
(Tablets, Smart Watches, Fitness Trackers, Laptops, etc.)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29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86-45C6-808B-53EE275332E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FY 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Cell Phones</c:v>
                </c:pt>
                <c:pt idx="1">
                  <c:v>Other
(Tablets, Smart Watches, Fitness Trackers, Laptops, etc.)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13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86-45C6-808B-53EE275332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6666064"/>
        <c:axId val="245523760"/>
      </c:barChart>
      <c:catAx>
        <c:axId val="24666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 algn="ctr">
              <a:defRPr lang="en-US"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523760"/>
        <c:crosses val="autoZero"/>
        <c:auto val="1"/>
        <c:lblAlgn val="ctr"/>
        <c:lblOffset val="100"/>
        <c:noMultiLvlLbl val="0"/>
      </c:catAx>
      <c:valAx>
        <c:axId val="245523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66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217592592592593"/>
          <c:y val="0.93633612871561789"/>
          <c:w val="0.33433982210557012"/>
          <c:h val="6.36638232720909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944687469621861E-2"/>
          <c:y val="4.5264631033137263E-2"/>
          <c:w val="0.91745343030037907"/>
          <c:h val="0.795537620297462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FY 2021</c:v>
                </c:pt>
                <c:pt idx="1">
                  <c:v>FY 2022</c:v>
                </c:pt>
                <c:pt idx="2">
                  <c:v>FY 2023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39</c:v>
                </c:pt>
                <c:pt idx="1">
                  <c:v>31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07-4AD5-8320-512723705B4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Marginal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FY 2021</c:v>
                </c:pt>
                <c:pt idx="1">
                  <c:v>FY 2022</c:v>
                </c:pt>
                <c:pt idx="2">
                  <c:v>FY 2023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210</c:v>
                </c:pt>
                <c:pt idx="1">
                  <c:v>211</c:v>
                </c:pt>
                <c:pt idx="2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07-4AD5-8320-512723705B4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Serious</c:v>
                </c:pt>
              </c:strCache>
            </c:strRef>
          </c:tx>
          <c:spPr>
            <a:solidFill>
              <a:srgbClr val="E8CD6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FY 2021</c:v>
                </c:pt>
                <c:pt idx="1">
                  <c:v>FY 2022</c:v>
                </c:pt>
                <c:pt idx="2">
                  <c:v>FY 2023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70</c:v>
                </c:pt>
                <c:pt idx="1">
                  <c:v>62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07-4AD5-8320-512723705B4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FY 2021</c:v>
                </c:pt>
                <c:pt idx="1">
                  <c:v>FY 2022</c:v>
                </c:pt>
                <c:pt idx="2">
                  <c:v>FY 2023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30</c:v>
                </c:pt>
                <c:pt idx="1">
                  <c:v>19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07-4AD5-8320-512723705B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475544"/>
        <c:axId val="527477896"/>
      </c:barChart>
      <c:catAx>
        <c:axId val="527475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7896"/>
        <c:crosses val="autoZero"/>
        <c:auto val="1"/>
        <c:lblAlgn val="ctr"/>
        <c:lblOffset val="100"/>
        <c:noMultiLvlLbl val="0"/>
      </c:catAx>
      <c:valAx>
        <c:axId val="527477896"/>
        <c:scaling>
          <c:orientation val="minMax"/>
          <c:max val="2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5544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603929717118697"/>
          <c:y val="0.92962598425196852"/>
          <c:w val="0.32792140565762612"/>
          <c:h val="7.03740157480314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0.3084</cdr:x>
      <cdr:y>0.88977</cdr:y>
    </cdr:from>
    <cdr:to>
      <cdr:x>0.3755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8F1943D-B47A-4125-8723-6BE8CE5468E7}"/>
            </a:ext>
          </a:extLst>
        </cdr:cNvPr>
        <cdr:cNvSpPr txBox="1"/>
      </cdr:nvSpPr>
      <cdr:spPr>
        <a:xfrm xmlns:a="http://schemas.openxmlformats.org/drawingml/2006/main">
          <a:off x="3406241" y="4027052"/>
          <a:ext cx="741145" cy="4989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0.32026</cdr:x>
      <cdr:y>0.5</cdr:y>
    </cdr:from>
    <cdr:to>
      <cdr:x>0.40305</cdr:x>
      <cdr:y>0.70203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DFB2FEC7-C521-4A2A-873E-F0FAB5B6D49A}"/>
            </a:ext>
          </a:extLst>
        </cdr:cNvPr>
        <cdr:cNvSpPr txBox="1"/>
      </cdr:nvSpPr>
      <cdr:spPr>
        <a:xfrm xmlns:a="http://schemas.openxmlformats.org/drawingml/2006/main">
          <a:off x="3537285" y="226298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0.30719</cdr:x>
      <cdr:y>0.63811</cdr:y>
    </cdr:from>
    <cdr:to>
      <cdr:x>0.38998</cdr:x>
      <cdr:y>0.84014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A9336E64-00A8-412E-9D8B-FA0D66F0FEFE}"/>
            </a:ext>
          </a:extLst>
        </cdr:cNvPr>
        <cdr:cNvSpPr txBox="1"/>
      </cdr:nvSpPr>
      <cdr:spPr>
        <a:xfrm xmlns:a="http://schemas.openxmlformats.org/drawingml/2006/main">
          <a:off x="3392906" y="288806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0.18182</cdr:x>
      <cdr:y>0.40568</cdr:y>
    </cdr:from>
    <cdr:to>
      <cdr:x>0.33182</cdr:x>
      <cdr:y>0.63068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108364" y="164869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0.3084</cdr:x>
      <cdr:y>0.88977</cdr:y>
    </cdr:from>
    <cdr:to>
      <cdr:x>0.3755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8F1943D-B47A-4125-8723-6BE8CE5468E7}"/>
            </a:ext>
          </a:extLst>
        </cdr:cNvPr>
        <cdr:cNvSpPr txBox="1"/>
      </cdr:nvSpPr>
      <cdr:spPr>
        <a:xfrm xmlns:a="http://schemas.openxmlformats.org/drawingml/2006/main">
          <a:off x="3406241" y="4027052"/>
          <a:ext cx="741145" cy="4989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0.32026</cdr:x>
      <cdr:y>0.5</cdr:y>
    </cdr:from>
    <cdr:to>
      <cdr:x>0.40305</cdr:x>
      <cdr:y>0.70203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DFB2FEC7-C521-4A2A-873E-F0FAB5B6D49A}"/>
            </a:ext>
          </a:extLst>
        </cdr:cNvPr>
        <cdr:cNvSpPr txBox="1"/>
      </cdr:nvSpPr>
      <cdr:spPr>
        <a:xfrm xmlns:a="http://schemas.openxmlformats.org/drawingml/2006/main">
          <a:off x="3537285" y="226298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0.30719</cdr:x>
      <cdr:y>0.63811</cdr:y>
    </cdr:from>
    <cdr:to>
      <cdr:x>0.38998</cdr:x>
      <cdr:y>0.84014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A9336E64-00A8-412E-9D8B-FA0D66F0FEFE}"/>
            </a:ext>
          </a:extLst>
        </cdr:cNvPr>
        <cdr:cNvSpPr txBox="1"/>
      </cdr:nvSpPr>
      <cdr:spPr>
        <a:xfrm xmlns:a="http://schemas.openxmlformats.org/drawingml/2006/main">
          <a:off x="3392906" y="288806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0.3084</cdr:x>
      <cdr:y>0.88977</cdr:y>
    </cdr:from>
    <cdr:to>
      <cdr:x>0.3755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8F1943D-B47A-4125-8723-6BE8CE5468E7}"/>
            </a:ext>
          </a:extLst>
        </cdr:cNvPr>
        <cdr:cNvSpPr txBox="1"/>
      </cdr:nvSpPr>
      <cdr:spPr>
        <a:xfrm xmlns:a="http://schemas.openxmlformats.org/drawingml/2006/main">
          <a:off x="3406241" y="4027052"/>
          <a:ext cx="741145" cy="4989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0.32026</cdr:x>
      <cdr:y>0.5</cdr:y>
    </cdr:from>
    <cdr:to>
      <cdr:x>0.40305</cdr:x>
      <cdr:y>0.70203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DFB2FEC7-C521-4A2A-873E-F0FAB5B6D49A}"/>
            </a:ext>
          </a:extLst>
        </cdr:cNvPr>
        <cdr:cNvSpPr txBox="1"/>
      </cdr:nvSpPr>
      <cdr:spPr>
        <a:xfrm xmlns:a="http://schemas.openxmlformats.org/drawingml/2006/main">
          <a:off x="3537285" y="226298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0.30719</cdr:x>
      <cdr:y>0.63811</cdr:y>
    </cdr:from>
    <cdr:to>
      <cdr:x>0.38998</cdr:x>
      <cdr:y>0.84014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A9336E64-00A8-412E-9D8B-FA0D66F0FEFE}"/>
            </a:ext>
          </a:extLst>
        </cdr:cNvPr>
        <cdr:cNvSpPr txBox="1"/>
      </cdr:nvSpPr>
      <cdr:spPr>
        <a:xfrm xmlns:a="http://schemas.openxmlformats.org/drawingml/2006/main">
          <a:off x="3392906" y="288806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0.09105</cdr:x>
      <cdr:y>0.83254</cdr:y>
    </cdr:from>
    <cdr:to>
      <cdr:x>0.30869</cdr:x>
      <cdr:y>0.9124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864704D9-EC1B-8834-435C-E94E4DBA8497}"/>
            </a:ext>
          </a:extLst>
        </cdr:cNvPr>
        <cdr:cNvSpPr txBox="1"/>
      </cdr:nvSpPr>
      <cdr:spPr>
        <a:xfrm xmlns:a="http://schemas.openxmlformats.org/drawingml/2006/main">
          <a:off x="1054526" y="3901524"/>
          <a:ext cx="2520793" cy="3742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Unsecured/Improperly Secured</a:t>
          </a:r>
        </a:p>
      </cdr:txBody>
    </cdr:sp>
  </cdr:relSizeAnchor>
  <cdr:relSizeAnchor xmlns:cdr="http://schemas.openxmlformats.org/drawingml/2006/chartDrawing">
    <cdr:from>
      <cdr:x>0.05263</cdr:x>
      <cdr:y>0.76587</cdr:y>
    </cdr:from>
    <cdr:to>
      <cdr:x>0.34762</cdr:x>
      <cdr:y>0.8374</cdr:y>
    </cdr:to>
    <cdr:sp macro="" textlink="">
      <cdr:nvSpPr>
        <cdr:cNvPr id="6" name="Right Brace 5">
          <a:extLst xmlns:a="http://schemas.openxmlformats.org/drawingml/2006/main">
            <a:ext uri="{FF2B5EF4-FFF2-40B4-BE49-F238E27FC236}">
              <a16:creationId xmlns:a16="http://schemas.microsoft.com/office/drawing/2014/main" id="{DB1B4C79-5024-8FF1-B519-3001C79CFDEA}"/>
            </a:ext>
          </a:extLst>
        </cdr:cNvPr>
        <cdr:cNvSpPr/>
      </cdr:nvSpPr>
      <cdr:spPr>
        <a:xfrm xmlns:a="http://schemas.openxmlformats.org/drawingml/2006/main" rot="5400000">
          <a:off x="2150365" y="2048339"/>
          <a:ext cx="335196" cy="3416726"/>
        </a:xfrm>
        <a:prstGeom xmlns:a="http://schemas.openxmlformats.org/drawingml/2006/main" prst="rightBrace">
          <a:avLst>
            <a:gd name="adj1" fmla="val 0"/>
            <a:gd name="adj2" fmla="val 50662"/>
          </a:avLst>
        </a:prstGeom>
        <a:ln xmlns:a="http://schemas.openxmlformats.org/drawingml/2006/main" w="19050">
          <a:solidFill>
            <a:schemeClr val="tx1">
              <a:lumMod val="50000"/>
              <a:lumOff val="50000"/>
            </a:schemeClr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0.3084</cdr:x>
      <cdr:y>0.88977</cdr:y>
    </cdr:from>
    <cdr:to>
      <cdr:x>0.3755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8F1943D-B47A-4125-8723-6BE8CE5468E7}"/>
            </a:ext>
          </a:extLst>
        </cdr:cNvPr>
        <cdr:cNvSpPr txBox="1"/>
      </cdr:nvSpPr>
      <cdr:spPr>
        <a:xfrm xmlns:a="http://schemas.openxmlformats.org/drawingml/2006/main">
          <a:off x="3406241" y="4027052"/>
          <a:ext cx="741145" cy="4989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0.32026</cdr:x>
      <cdr:y>0.5</cdr:y>
    </cdr:from>
    <cdr:to>
      <cdr:x>0.40305</cdr:x>
      <cdr:y>0.70203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DFB2FEC7-C521-4A2A-873E-F0FAB5B6D49A}"/>
            </a:ext>
          </a:extLst>
        </cdr:cNvPr>
        <cdr:cNvSpPr txBox="1"/>
      </cdr:nvSpPr>
      <cdr:spPr>
        <a:xfrm xmlns:a="http://schemas.openxmlformats.org/drawingml/2006/main">
          <a:off x="3537285" y="226298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0.30719</cdr:x>
      <cdr:y>0.63811</cdr:y>
    </cdr:from>
    <cdr:to>
      <cdr:x>0.38998</cdr:x>
      <cdr:y>0.84014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A9336E64-00A8-412E-9D8B-FA0D66F0FEFE}"/>
            </a:ext>
          </a:extLst>
        </cdr:cNvPr>
        <cdr:cNvSpPr txBox="1"/>
      </cdr:nvSpPr>
      <cdr:spPr>
        <a:xfrm xmlns:a="http://schemas.openxmlformats.org/drawingml/2006/main">
          <a:off x="3392906" y="288806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0.77111</cdr:x>
      <cdr:y>0.73931</cdr:y>
    </cdr:from>
    <cdr:to>
      <cdr:x>0.98429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97DF908-2A01-4141-BE13-7A632C223FAF}"/>
            </a:ext>
          </a:extLst>
        </cdr:cNvPr>
        <cdr:cNvSpPr txBox="1"/>
      </cdr:nvSpPr>
      <cdr:spPr>
        <a:xfrm xmlns:a="http://schemas.openxmlformats.org/drawingml/2006/main">
          <a:off x="3307476" y="302635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0.70056</cdr:x>
      <cdr:y>0.70743</cdr:y>
    </cdr:from>
    <cdr:to>
      <cdr:x>0.91374</cdr:x>
      <cdr:y>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D36D0169-D935-4CC2-ADCE-724E0D7981C8}"/>
            </a:ext>
          </a:extLst>
        </cdr:cNvPr>
        <cdr:cNvSpPr txBox="1"/>
      </cdr:nvSpPr>
      <cdr:spPr>
        <a:xfrm xmlns:a="http://schemas.openxmlformats.org/drawingml/2006/main">
          <a:off x="3004880" y="2481390"/>
          <a:ext cx="914400" cy="10262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>
            <a:highlight>
              <a:srgbClr val="FFFF00"/>
            </a:highlight>
          </a:endParaRPr>
        </a:p>
      </cdr:txBody>
    </cdr:sp>
  </cdr:relSizeAnchor>
  <cdr:relSizeAnchor xmlns:cdr="http://schemas.openxmlformats.org/drawingml/2006/chartDrawing">
    <cdr:from>
      <cdr:x>0.63054</cdr:x>
      <cdr:y>0.73247</cdr:y>
    </cdr:from>
    <cdr:to>
      <cdr:x>0.8003</cdr:x>
      <cdr:y>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913EA950-3EC4-4E6B-9CE0-60EDEBB2D889}"/>
            </a:ext>
          </a:extLst>
        </cdr:cNvPr>
        <cdr:cNvSpPr txBox="1"/>
      </cdr:nvSpPr>
      <cdr:spPr>
        <a:xfrm xmlns:a="http://schemas.openxmlformats.org/drawingml/2006/main">
          <a:off x="3396343" y="30281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0.66018</cdr:x>
      <cdr:y>0.73247</cdr:y>
    </cdr:from>
    <cdr:to>
      <cdr:x>1</cdr:x>
      <cdr:y>1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C1378170-DD1D-47F1-A982-347760BC88C3}"/>
            </a:ext>
          </a:extLst>
        </cdr:cNvPr>
        <cdr:cNvSpPr txBox="1"/>
      </cdr:nvSpPr>
      <cdr:spPr>
        <a:xfrm xmlns:a="http://schemas.openxmlformats.org/drawingml/2006/main">
          <a:off x="3556000" y="2503487"/>
          <a:ext cx="183038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0.3084</cdr:x>
      <cdr:y>0.88977</cdr:y>
    </cdr:from>
    <cdr:to>
      <cdr:x>0.3755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8F1943D-B47A-4125-8723-6BE8CE5468E7}"/>
            </a:ext>
          </a:extLst>
        </cdr:cNvPr>
        <cdr:cNvSpPr txBox="1"/>
      </cdr:nvSpPr>
      <cdr:spPr>
        <a:xfrm xmlns:a="http://schemas.openxmlformats.org/drawingml/2006/main">
          <a:off x="3406241" y="4027052"/>
          <a:ext cx="741145" cy="4989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0.32026</cdr:x>
      <cdr:y>0.5</cdr:y>
    </cdr:from>
    <cdr:to>
      <cdr:x>0.40305</cdr:x>
      <cdr:y>0.70203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DFB2FEC7-C521-4A2A-873E-F0FAB5B6D49A}"/>
            </a:ext>
          </a:extLst>
        </cdr:cNvPr>
        <cdr:cNvSpPr txBox="1"/>
      </cdr:nvSpPr>
      <cdr:spPr>
        <a:xfrm xmlns:a="http://schemas.openxmlformats.org/drawingml/2006/main">
          <a:off x="3537285" y="226298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0.30719</cdr:x>
      <cdr:y>0.63811</cdr:y>
    </cdr:from>
    <cdr:to>
      <cdr:x>0.38998</cdr:x>
      <cdr:y>0.84014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A9336E64-00A8-412E-9D8B-FA0D66F0FEFE}"/>
            </a:ext>
          </a:extLst>
        </cdr:cNvPr>
        <cdr:cNvSpPr txBox="1"/>
      </cdr:nvSpPr>
      <cdr:spPr>
        <a:xfrm xmlns:a="http://schemas.openxmlformats.org/drawingml/2006/main">
          <a:off x="3392906" y="288806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0.3084</cdr:x>
      <cdr:y>0.88977</cdr:y>
    </cdr:from>
    <cdr:to>
      <cdr:x>0.3755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8F1943D-B47A-4125-8723-6BE8CE5468E7}"/>
            </a:ext>
          </a:extLst>
        </cdr:cNvPr>
        <cdr:cNvSpPr txBox="1"/>
      </cdr:nvSpPr>
      <cdr:spPr>
        <a:xfrm xmlns:a="http://schemas.openxmlformats.org/drawingml/2006/main">
          <a:off x="3406241" y="4027052"/>
          <a:ext cx="741145" cy="4989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0.32026</cdr:x>
      <cdr:y>0.5</cdr:y>
    </cdr:from>
    <cdr:to>
      <cdr:x>0.40305</cdr:x>
      <cdr:y>0.70203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DFB2FEC7-C521-4A2A-873E-F0FAB5B6D49A}"/>
            </a:ext>
          </a:extLst>
        </cdr:cNvPr>
        <cdr:cNvSpPr txBox="1"/>
      </cdr:nvSpPr>
      <cdr:spPr>
        <a:xfrm xmlns:a="http://schemas.openxmlformats.org/drawingml/2006/main">
          <a:off x="3537285" y="226298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0.30719</cdr:x>
      <cdr:y>0.63811</cdr:y>
    </cdr:from>
    <cdr:to>
      <cdr:x>0.38998</cdr:x>
      <cdr:y>0.84014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A9336E64-00A8-412E-9D8B-FA0D66F0FEFE}"/>
            </a:ext>
          </a:extLst>
        </cdr:cNvPr>
        <cdr:cNvSpPr txBox="1"/>
      </cdr:nvSpPr>
      <cdr:spPr>
        <a:xfrm xmlns:a="http://schemas.openxmlformats.org/drawingml/2006/main">
          <a:off x="3392906" y="288806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0.18182</cdr:x>
      <cdr:y>0.40568</cdr:y>
    </cdr:from>
    <cdr:to>
      <cdr:x>0.33182</cdr:x>
      <cdr:y>0.63068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108364" y="164869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0.77111</cdr:x>
      <cdr:y>0.73931</cdr:y>
    </cdr:from>
    <cdr:to>
      <cdr:x>0.98429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97DF908-2A01-4141-BE13-7A632C223FAF}"/>
            </a:ext>
          </a:extLst>
        </cdr:cNvPr>
        <cdr:cNvSpPr txBox="1"/>
      </cdr:nvSpPr>
      <cdr:spPr>
        <a:xfrm xmlns:a="http://schemas.openxmlformats.org/drawingml/2006/main">
          <a:off x="3307476" y="302635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0.70056</cdr:x>
      <cdr:y>0.70743</cdr:y>
    </cdr:from>
    <cdr:to>
      <cdr:x>0.91374</cdr:x>
      <cdr:y>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D36D0169-D935-4CC2-ADCE-724E0D7981C8}"/>
            </a:ext>
          </a:extLst>
        </cdr:cNvPr>
        <cdr:cNvSpPr txBox="1"/>
      </cdr:nvSpPr>
      <cdr:spPr>
        <a:xfrm xmlns:a="http://schemas.openxmlformats.org/drawingml/2006/main">
          <a:off x="3004880" y="2481390"/>
          <a:ext cx="914400" cy="10262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>
            <a:highlight>
              <a:srgbClr val="FFFF00"/>
            </a:highlight>
          </a:endParaRPr>
        </a:p>
      </cdr:txBody>
    </cdr:sp>
  </cdr:relSizeAnchor>
  <cdr:relSizeAnchor xmlns:cdr="http://schemas.openxmlformats.org/drawingml/2006/chartDrawing">
    <cdr:from>
      <cdr:x>0.63054</cdr:x>
      <cdr:y>0.73247</cdr:y>
    </cdr:from>
    <cdr:to>
      <cdr:x>0.8003</cdr:x>
      <cdr:y>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913EA950-3EC4-4E6B-9CE0-60EDEBB2D889}"/>
            </a:ext>
          </a:extLst>
        </cdr:cNvPr>
        <cdr:cNvSpPr txBox="1"/>
      </cdr:nvSpPr>
      <cdr:spPr>
        <a:xfrm xmlns:a="http://schemas.openxmlformats.org/drawingml/2006/main">
          <a:off x="3396343" y="30281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0.66018</cdr:x>
      <cdr:y>0.73247</cdr:y>
    </cdr:from>
    <cdr:to>
      <cdr:x>1</cdr:x>
      <cdr:y>1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C1378170-DD1D-47F1-A982-347760BC88C3}"/>
            </a:ext>
          </a:extLst>
        </cdr:cNvPr>
        <cdr:cNvSpPr txBox="1"/>
      </cdr:nvSpPr>
      <cdr:spPr>
        <a:xfrm xmlns:a="http://schemas.openxmlformats.org/drawingml/2006/main">
          <a:off x="3556000" y="2503487"/>
          <a:ext cx="183038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0.3084</cdr:x>
      <cdr:y>0.88977</cdr:y>
    </cdr:from>
    <cdr:to>
      <cdr:x>0.3755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8F1943D-B47A-4125-8723-6BE8CE5468E7}"/>
            </a:ext>
          </a:extLst>
        </cdr:cNvPr>
        <cdr:cNvSpPr txBox="1"/>
      </cdr:nvSpPr>
      <cdr:spPr>
        <a:xfrm xmlns:a="http://schemas.openxmlformats.org/drawingml/2006/main">
          <a:off x="3406241" y="4027052"/>
          <a:ext cx="741145" cy="4989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0.32026</cdr:x>
      <cdr:y>0.5</cdr:y>
    </cdr:from>
    <cdr:to>
      <cdr:x>0.40305</cdr:x>
      <cdr:y>0.70203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DFB2FEC7-C521-4A2A-873E-F0FAB5B6D49A}"/>
            </a:ext>
          </a:extLst>
        </cdr:cNvPr>
        <cdr:cNvSpPr txBox="1"/>
      </cdr:nvSpPr>
      <cdr:spPr>
        <a:xfrm xmlns:a="http://schemas.openxmlformats.org/drawingml/2006/main">
          <a:off x="3537285" y="226298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0.30719</cdr:x>
      <cdr:y>0.63811</cdr:y>
    </cdr:from>
    <cdr:to>
      <cdr:x>0.38998</cdr:x>
      <cdr:y>0.84014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A9336E64-00A8-412E-9D8B-FA0D66F0FEFE}"/>
            </a:ext>
          </a:extLst>
        </cdr:cNvPr>
        <cdr:cNvSpPr txBox="1"/>
      </cdr:nvSpPr>
      <cdr:spPr>
        <a:xfrm xmlns:a="http://schemas.openxmlformats.org/drawingml/2006/main">
          <a:off x="3392906" y="288806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28600"/>
            <a:ext cx="7008778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>
              <a:defRPr sz="1200"/>
            </a:lvl1pPr>
          </a:lstStyle>
          <a:p>
            <a:pPr algn="ctr"/>
            <a:r>
              <a:rPr lang="en-US" sz="1400" dirty="0">
                <a:solidFill>
                  <a:srgbClr val="333399"/>
                </a:solidFill>
                <a:cs typeface="Times New Roman" panose="02020603050405020304" pitchFamily="18" charset="0"/>
              </a:rPr>
              <a:t>Nuclear Safety Enforcement Program Update</a:t>
            </a: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>
              <a:defRPr sz="1200"/>
            </a:lvl1pPr>
          </a:lstStyle>
          <a:p>
            <a:r>
              <a:rPr lang="en-US" dirty="0"/>
              <a:t>March 7,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>
              <a:defRPr sz="1200"/>
            </a:lvl1pPr>
          </a:lstStyle>
          <a:p>
            <a:fld id="{EC151343-82AF-484B-A203-72F1DF094A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069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>
              <a:defRPr sz="1200"/>
            </a:lvl1pPr>
          </a:lstStyle>
          <a:p>
            <a:fld id="{290FC1A5-4421-4B5B-A236-D5D0EE794F18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5" tIns="46583" rIns="93165" bIns="4658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>
              <a:defRPr sz="1200"/>
            </a:lvl1pPr>
          </a:lstStyle>
          <a:p>
            <a:fld id="{EAD8BBC9-4918-4E5A-9179-B740B31EC7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321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8BBC9-4918-4E5A-9179-B740B31EC76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147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8BBC9-4918-4E5A-9179-B740B31EC76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048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8BBC9-4918-4E5A-9179-B740B31EC76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776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F9D228-EB8F-4EF9-A962-6D53B0CC8F53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481308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8BBC9-4918-4E5A-9179-B740B31EC76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570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8BBC9-4918-4E5A-9179-B740B31EC76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708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4064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76300"/>
            <a:ext cx="10972800" cy="90611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90700"/>
            <a:ext cx="10972800" cy="4572000"/>
          </a:xfrm>
        </p:spPr>
        <p:txBody>
          <a:bodyPr/>
          <a:lstStyle>
            <a:lvl1pPr>
              <a:buClr>
                <a:srgbClr val="333399"/>
              </a:buClr>
              <a:defRPr/>
            </a:lvl1pPr>
            <a:lvl2pPr marL="630238" indent="-287338">
              <a:spcBef>
                <a:spcPts val="900"/>
              </a:spcBef>
              <a:buClr>
                <a:srgbClr val="333399"/>
              </a:buClr>
              <a:defRPr/>
            </a:lvl2pPr>
            <a:lvl3pPr>
              <a:spcBef>
                <a:spcPts val="900"/>
              </a:spcBef>
              <a:buClr>
                <a:srgbClr val="333399"/>
              </a:buClr>
              <a:defRPr/>
            </a:lvl3pPr>
            <a:lvl4pPr marL="1311275" indent="-282575">
              <a:spcBef>
                <a:spcPts val="900"/>
              </a:spcBef>
              <a:buClr>
                <a:srgbClr val="333399"/>
              </a:buClr>
              <a:defRPr/>
            </a:lvl4pPr>
            <a:lvl5pPr>
              <a:spcBef>
                <a:spcPts val="900"/>
              </a:spcBef>
              <a:buClr>
                <a:srgbClr val="333399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May 2023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EFCOG SSWG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FA0E5D78-9619-4672-B754-077514D1C55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3550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76300"/>
            <a:ext cx="10972800" cy="90611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790700"/>
            <a:ext cx="5411639" cy="4572000"/>
          </a:xfrm>
        </p:spPr>
        <p:txBody>
          <a:bodyPr/>
          <a:lstStyle>
            <a:lvl1pPr>
              <a:buClr>
                <a:srgbClr val="333399"/>
              </a:buClr>
              <a:defRPr/>
            </a:lvl1pPr>
            <a:lvl2pPr>
              <a:spcBef>
                <a:spcPts val="900"/>
              </a:spcBef>
              <a:buClr>
                <a:srgbClr val="333399"/>
              </a:buClr>
              <a:defRPr/>
            </a:lvl2pPr>
            <a:lvl3pPr>
              <a:spcBef>
                <a:spcPts val="900"/>
              </a:spcBef>
              <a:buClr>
                <a:srgbClr val="333399"/>
              </a:buClr>
              <a:defRPr/>
            </a:lvl3pPr>
            <a:lvl4pPr>
              <a:spcBef>
                <a:spcPts val="900"/>
              </a:spcBef>
              <a:buClr>
                <a:srgbClr val="333399"/>
              </a:buClr>
              <a:defRPr/>
            </a:lvl4pPr>
            <a:lvl5pPr>
              <a:spcBef>
                <a:spcPts val="900"/>
              </a:spcBef>
              <a:buClr>
                <a:srgbClr val="333399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May 2023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EFCOG SSWG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E5D78-9619-4672-B754-077514D1C558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8ACE273-101E-4756-B2F8-4BB837A4F54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77952" y="1790700"/>
            <a:ext cx="5404449" cy="4572000"/>
          </a:xfrm>
        </p:spPr>
        <p:txBody>
          <a:bodyPr/>
          <a:lstStyle>
            <a:lvl1pPr>
              <a:buClr>
                <a:srgbClr val="333399"/>
              </a:buClr>
              <a:defRPr/>
            </a:lvl1pPr>
            <a:lvl2pPr>
              <a:spcBef>
                <a:spcPts val="900"/>
              </a:spcBef>
              <a:buClr>
                <a:srgbClr val="333399"/>
              </a:buClr>
              <a:defRPr/>
            </a:lvl2pPr>
            <a:lvl3pPr>
              <a:spcBef>
                <a:spcPts val="900"/>
              </a:spcBef>
              <a:buClr>
                <a:srgbClr val="333399"/>
              </a:buClr>
              <a:defRPr/>
            </a:lvl3pPr>
            <a:lvl4pPr>
              <a:spcBef>
                <a:spcPts val="900"/>
              </a:spcBef>
              <a:buClr>
                <a:srgbClr val="333399"/>
              </a:buClr>
              <a:defRPr/>
            </a:lvl4pPr>
            <a:lvl5pPr>
              <a:spcBef>
                <a:spcPts val="900"/>
              </a:spcBef>
              <a:buClr>
                <a:srgbClr val="333399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192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May 2023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EFCOG SSWG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E5D78-9619-4672-B754-077514D1C558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101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May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EFCOG SSWG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69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76300"/>
            <a:ext cx="109728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27238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754312"/>
            <a:ext cx="5386917" cy="3417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027238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754312"/>
            <a:ext cx="5389033" cy="3417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EFCOG SSWG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31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876300"/>
            <a:ext cx="10972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790700"/>
            <a:ext cx="10972800" cy="456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2887" y="634972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May 2023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4972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EFCOG SSWG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0000" y="6349729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898989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A0E5D78-9619-4672-B754-077514D1C55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304800" y="228600"/>
            <a:ext cx="11582400" cy="6400800"/>
          </a:xfrm>
          <a:prstGeom prst="rect">
            <a:avLst/>
          </a:prstGeom>
          <a:noFill/>
          <a:ln w="5715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35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pic>
        <p:nvPicPr>
          <p:cNvPr id="10" name="Picture 10" descr="New_DOE_Logo_Color_042808.png">
            <a:extLst>
              <a:ext uri="{FF2B5EF4-FFF2-40B4-BE49-F238E27FC236}">
                <a16:creationId xmlns:a16="http://schemas.microsoft.com/office/drawing/2014/main" id="{4D5FBC90-6D76-41A1-AC09-4285B1E5753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9877"/>
            <a:ext cx="19050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 descr="EA logo color final.png">
            <a:extLst>
              <a:ext uri="{FF2B5EF4-FFF2-40B4-BE49-F238E27FC236}">
                <a16:creationId xmlns:a16="http://schemas.microsoft.com/office/drawing/2014/main" id="{88268636-193F-4303-BE15-9717CF6407E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8901" y="312738"/>
            <a:ext cx="14859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792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 baseline="0">
          <a:solidFill>
            <a:srgbClr val="333399"/>
          </a:solidFill>
          <a:latin typeface="Cambri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630238" indent="-287338" algn="l" rtl="0" eaLnBrk="0" fontAlgn="base" hangingPunct="0">
        <a:spcBef>
          <a:spcPts val="900"/>
        </a:spcBef>
        <a:spcAft>
          <a:spcPct val="0"/>
        </a:spcAft>
        <a:buClr>
          <a:srgbClr val="333399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857250" indent="-171450" algn="l" rtl="0" eaLnBrk="0" fontAlgn="base" hangingPunct="0">
        <a:spcBef>
          <a:spcPts val="900"/>
        </a:spcBef>
        <a:spcAft>
          <a:spcPct val="0"/>
        </a:spcAft>
        <a:buClr>
          <a:srgbClr val="333399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311275" indent="-282575" algn="l" rtl="0" eaLnBrk="0" fontAlgn="base" hangingPunct="0">
        <a:spcBef>
          <a:spcPts val="900"/>
        </a:spcBef>
        <a:spcAft>
          <a:spcPct val="0"/>
        </a:spcAft>
        <a:buClr>
          <a:srgbClr val="333399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1543050" indent="-171450" algn="l" rtl="0" eaLnBrk="0" fontAlgn="base" hangingPunct="0">
        <a:spcBef>
          <a:spcPts val="900"/>
        </a:spcBef>
        <a:spcAft>
          <a:spcPct val="0"/>
        </a:spcAft>
        <a:buClr>
          <a:srgbClr val="333399"/>
        </a:buClr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52">
          <p15:clr>
            <a:srgbClr val="F26B43"/>
          </p15:clr>
        </p15:guide>
        <p15:guide id="3" orient="horz" pos="1128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pos="3840" userDrawn="1">
          <p15:clr>
            <a:srgbClr val="F26B43"/>
          </p15:clr>
        </p15:guide>
        <p15:guide id="6" pos="7296" userDrawn="1">
          <p15:clr>
            <a:srgbClr val="F26B43"/>
          </p15:clr>
        </p15:guide>
        <p15:guide id="7" pos="3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charles.isreal@hq.doe.gov" TargetMode="External"/><Relationship Id="rId2" Type="http://schemas.openxmlformats.org/officeDocument/2006/relationships/hyperlink" Target="mailto:carrianne.zimmerman@hq.doe.go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lin.livingston@hq.doe.gov" TargetMode="External"/><Relationship Id="rId4" Type="http://schemas.openxmlformats.org/officeDocument/2006/relationships/hyperlink" Target="mailto:karen.sims@hq.doe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slide" Target="slide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058B69A4-A2C4-4ACE-87A6-E85BEFFDDF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Security Enforcement</a:t>
            </a:r>
            <a:br>
              <a:rPr lang="en-US" dirty="0"/>
            </a:br>
            <a:r>
              <a:rPr lang="en-US" dirty="0"/>
              <a:t>Program Update</a:t>
            </a:r>
            <a:br>
              <a:rPr lang="en-US" dirty="0"/>
            </a:br>
            <a:r>
              <a:rPr lang="en-US" dirty="0"/>
              <a:t>May 2023</a:t>
            </a:r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1E268B7D-DA50-4455-B2EA-758F71D9E5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Carrianne Zimmerman</a:t>
            </a:r>
          </a:p>
          <a:p>
            <a:r>
              <a:rPr lang="en-US" dirty="0"/>
              <a:t>Director</a:t>
            </a:r>
          </a:p>
          <a:p>
            <a:r>
              <a:rPr lang="en-US" dirty="0"/>
              <a:t>Office of Security Enforcement</a:t>
            </a:r>
          </a:p>
          <a:p>
            <a:r>
              <a:rPr lang="en-US" dirty="0"/>
              <a:t> Office of Enterprise Assessments</a:t>
            </a:r>
          </a:p>
        </p:txBody>
      </p:sp>
    </p:spTree>
    <p:extLst>
      <p:ext uri="{BB962C8B-B14F-4D97-AF65-F5344CB8AC3E}">
        <p14:creationId xmlns:p14="http://schemas.microsoft.com/office/powerpoint/2010/main" val="3050792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65DF5368-1965-4232-B561-BA3CD8A36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Classified Information Security IOSCs:</a:t>
            </a:r>
            <a:br>
              <a:rPr lang="en-US" dirty="0"/>
            </a:br>
            <a:r>
              <a:rPr lang="en-US" dirty="0"/>
              <a:t>Topical Area Trends – Cyber Breakdown</a:t>
            </a:r>
          </a:p>
        </p:txBody>
      </p:sp>
      <p:graphicFrame>
        <p:nvGraphicFramePr>
          <p:cNvPr id="12" name="Content Placeholder 7">
            <a:extLst>
              <a:ext uri="{FF2B5EF4-FFF2-40B4-BE49-F238E27FC236}">
                <a16:creationId xmlns:a16="http://schemas.microsoft.com/office/drawing/2014/main" id="{C67879B8-556E-474C-AE8F-BE5027CAF6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6127846"/>
              </p:ext>
            </p:extLst>
          </p:nvPr>
        </p:nvGraphicFramePr>
        <p:xfrm>
          <a:off x="609600" y="1790700"/>
          <a:ext cx="10972800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454BC7-4BE9-4B75-BC2E-7CB95AAF4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FB247E-9855-47EE-A883-4F6AB065E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EFCOG SSWG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E9FDBB-F1DE-ECBB-24B0-CA747B52A60A}"/>
              </a:ext>
            </a:extLst>
          </p:cNvPr>
          <p:cNvSpPr txBox="1"/>
          <p:nvPr/>
        </p:nvSpPr>
        <p:spPr>
          <a:xfrm>
            <a:off x="8763000" y="1981200"/>
            <a:ext cx="2667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NOTE:  Multiple topical areas can apply to a single IOSC.</a:t>
            </a:r>
            <a:endParaRPr lang="en-US" sz="10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Rectangle 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2234FAE5-32A9-E8BA-6C58-D980FA6A0A59}"/>
              </a:ext>
            </a:extLst>
          </p:cNvPr>
          <p:cNvSpPr/>
          <p:nvPr/>
        </p:nvSpPr>
        <p:spPr>
          <a:xfrm>
            <a:off x="9982200" y="6040734"/>
            <a:ext cx="1600200" cy="32196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Return to Topical Area Trends Overview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9FA7A-A2C9-7516-FE90-BCBC313E6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E5D78-9619-4672-B754-077514D1C558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1645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Classified Information Security IOSCs:</a:t>
            </a:r>
            <a:br>
              <a:rPr lang="en-US" dirty="0"/>
            </a:br>
            <a:r>
              <a:rPr lang="en-US" dirty="0"/>
              <a:t>Topical Area Trends – Classification Issues Breakdown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7CD65813-68FE-41FC-85B1-CA5683499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2023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B6E1A9D4-9AFE-4FE5-AE10-1A2E4F3CC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EFCOG SSWG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4294967295"/>
          </p:nvPr>
        </p:nvSpPr>
        <p:spPr>
          <a:xfrm>
            <a:off x="990600" y="1828800"/>
            <a:ext cx="2867025" cy="6397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sz="1800" b="1" dirty="0"/>
              <a:t>Total FY 2021 IOSCs: 349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94129959-28D8-406F-A3FA-B87BFB296C6C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544788062"/>
              </p:ext>
            </p:extLst>
          </p:nvPr>
        </p:nvGraphicFramePr>
        <p:xfrm>
          <a:off x="838200" y="2448675"/>
          <a:ext cx="3048000" cy="3036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 Placeholder 11"/>
          <p:cNvSpPr>
            <a:spLocks noGrp="1"/>
          </p:cNvSpPr>
          <p:nvPr>
            <p:ph type="body" sz="quarter" idx="4294967295"/>
          </p:nvPr>
        </p:nvSpPr>
        <p:spPr>
          <a:xfrm>
            <a:off x="8229600" y="1828800"/>
            <a:ext cx="2895600" cy="6397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sz="1800" b="1" dirty="0"/>
              <a:t>Total FY 2023 IOSCs: 137</a:t>
            </a: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201BBE45-4296-4195-A1F8-D5A6BC0092AE}"/>
              </a:ext>
            </a:extLst>
          </p:cNvPr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508667603"/>
              </p:ext>
            </p:extLst>
          </p:nvPr>
        </p:nvGraphicFramePr>
        <p:xfrm>
          <a:off x="4038600" y="2508265"/>
          <a:ext cx="4114800" cy="3805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Content Placeholder 14">
            <a:extLst>
              <a:ext uri="{FF2B5EF4-FFF2-40B4-BE49-F238E27FC236}">
                <a16:creationId xmlns:a16="http://schemas.microsoft.com/office/drawing/2014/main" id="{87D572E7-C692-F078-4436-4E8A82CE16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7862644"/>
              </p:ext>
            </p:extLst>
          </p:nvPr>
        </p:nvGraphicFramePr>
        <p:xfrm>
          <a:off x="8302168" y="2472031"/>
          <a:ext cx="2937331" cy="2937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4E07C294-499B-98DA-5CCD-DA2266B9CDBE}"/>
              </a:ext>
            </a:extLst>
          </p:cNvPr>
          <p:cNvSpPr txBox="1">
            <a:spLocks/>
          </p:cNvSpPr>
          <p:nvPr/>
        </p:nvSpPr>
        <p:spPr bwMode="auto">
          <a:xfrm>
            <a:off x="4544241" y="1828800"/>
            <a:ext cx="3103517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spcBef>
                <a:spcPts val="0"/>
              </a:spcBef>
              <a:buClr>
                <a:srgbClr val="333399"/>
              </a:buClr>
              <a:buFont typeface="Arial" panose="020B0604020202020204" pitchFamily="34" charset="0"/>
              <a:buNone/>
              <a:defRPr sz="1800" b="1">
                <a:latin typeface="Cambria" pitchFamily="18" charset="0"/>
              </a:defRPr>
            </a:lvl1pPr>
            <a:lvl2pPr marL="342900" indent="0">
              <a:spcBef>
                <a:spcPts val="900"/>
              </a:spcBef>
              <a:buClr>
                <a:srgbClr val="333399"/>
              </a:buClr>
              <a:buFont typeface="Arial" panose="020B0604020202020204" pitchFamily="34" charset="0"/>
              <a:buNone/>
              <a:defRPr sz="1500" b="1">
                <a:latin typeface="Cambria" pitchFamily="18" charset="0"/>
              </a:defRPr>
            </a:lvl2pPr>
            <a:lvl3pPr marL="685800" indent="0">
              <a:spcBef>
                <a:spcPts val="900"/>
              </a:spcBef>
              <a:buClr>
                <a:srgbClr val="333399"/>
              </a:buClr>
              <a:buFont typeface="Arial" panose="020B0604020202020204" pitchFamily="34" charset="0"/>
              <a:buNone/>
              <a:defRPr sz="1350" b="1">
                <a:latin typeface="Cambria" pitchFamily="18" charset="0"/>
              </a:defRPr>
            </a:lvl3pPr>
            <a:lvl4pPr marL="1028700" indent="0">
              <a:spcBef>
                <a:spcPts val="900"/>
              </a:spcBef>
              <a:buClr>
                <a:srgbClr val="333399"/>
              </a:buClr>
              <a:buFont typeface="Arial" panose="020B0604020202020204" pitchFamily="34" charset="0"/>
              <a:buNone/>
              <a:defRPr sz="1200" b="1">
                <a:latin typeface="Cambria" pitchFamily="18" charset="0"/>
              </a:defRPr>
            </a:lvl4pPr>
            <a:lvl5pPr marL="1371600" indent="0">
              <a:spcBef>
                <a:spcPts val="900"/>
              </a:spcBef>
              <a:buClr>
                <a:srgbClr val="333399"/>
              </a:buClr>
              <a:buFont typeface="Arial" panose="020B0604020202020204" pitchFamily="34" charset="0"/>
              <a:buNone/>
              <a:defRPr sz="1200" b="1">
                <a:latin typeface="Cambria" pitchFamily="18" charset="0"/>
              </a:defRPr>
            </a:lvl5pPr>
            <a:lvl6pPr marL="1714500" indent="0" defTabSz="685800">
              <a:spcBef>
                <a:spcPct val="20000"/>
              </a:spcBef>
              <a:buFont typeface="Arial" pitchFamily="34" charset="0"/>
              <a:buNone/>
              <a:defRPr sz="1200" b="1">
                <a:latin typeface="+mn-lt"/>
              </a:defRPr>
            </a:lvl6pPr>
            <a:lvl7pPr marL="2057400" indent="0" defTabSz="685800">
              <a:spcBef>
                <a:spcPct val="20000"/>
              </a:spcBef>
              <a:buFont typeface="Arial" pitchFamily="34" charset="0"/>
              <a:buNone/>
              <a:defRPr sz="1200" b="1">
                <a:latin typeface="+mn-lt"/>
              </a:defRPr>
            </a:lvl7pPr>
            <a:lvl8pPr marL="2400300" indent="0" defTabSz="685800">
              <a:spcBef>
                <a:spcPct val="20000"/>
              </a:spcBef>
              <a:buFont typeface="Arial" pitchFamily="34" charset="0"/>
              <a:buNone/>
              <a:defRPr sz="1200" b="1">
                <a:latin typeface="+mn-lt"/>
              </a:defRPr>
            </a:lvl8pPr>
            <a:lvl9pPr marL="2743200" indent="0" defTabSz="685800">
              <a:spcBef>
                <a:spcPct val="20000"/>
              </a:spcBef>
              <a:buFont typeface="Arial" pitchFamily="34" charset="0"/>
              <a:buNone/>
              <a:defRPr sz="1200" b="1">
                <a:latin typeface="+mn-lt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dirty="0"/>
              <a:t>Total FY 2022 IOSCs: 323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6B6B54-32D5-6A41-5A05-BD2F1CC64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80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65DF5368-1965-4232-B561-BA3CD8A36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876300"/>
            <a:ext cx="11582400" cy="906116"/>
          </a:xfrm>
        </p:spPr>
        <p:txBody>
          <a:bodyPr>
            <a:normAutofit fontScale="90000"/>
          </a:bodyPr>
          <a:lstStyle/>
          <a:p>
            <a:r>
              <a:rPr lang="en-US" dirty="0"/>
              <a:t>Classified Information Security IOSCs:</a:t>
            </a:r>
            <a:br>
              <a:rPr lang="en-US" dirty="0"/>
            </a:br>
            <a:r>
              <a:rPr lang="en-US" dirty="0"/>
              <a:t>Topical Area Trends – Classification Issues Breakdown (cont’d)</a:t>
            </a:r>
          </a:p>
        </p:txBody>
      </p:sp>
      <p:graphicFrame>
        <p:nvGraphicFramePr>
          <p:cNvPr id="12" name="Content Placeholder 7">
            <a:extLst>
              <a:ext uri="{FF2B5EF4-FFF2-40B4-BE49-F238E27FC236}">
                <a16:creationId xmlns:a16="http://schemas.microsoft.com/office/drawing/2014/main" id="{C67879B8-556E-474C-AE8F-BE5027CAF6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962812"/>
              </p:ext>
            </p:extLst>
          </p:nvPr>
        </p:nvGraphicFramePr>
        <p:xfrm>
          <a:off x="609600" y="1790700"/>
          <a:ext cx="10972800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454BC7-4BE9-4B75-BC2E-7CB95AAF4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FB247E-9855-47EE-A883-4F6AB065E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EFCOG SSWG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71DE00-D0D2-264C-B877-06F2480AC4D7}"/>
              </a:ext>
            </a:extLst>
          </p:cNvPr>
          <p:cNvSpPr txBox="1"/>
          <p:nvPr/>
        </p:nvSpPr>
        <p:spPr>
          <a:xfrm>
            <a:off x="8686800" y="2362200"/>
            <a:ext cx="276497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NOTE:  Multiple classification issues can apply to a single IOSC</a:t>
            </a:r>
          </a:p>
        </p:txBody>
      </p:sp>
      <p:sp>
        <p:nvSpPr>
          <p:cNvPr id="8" name="Rectangle 7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B7AFD3D3-7B6E-B7DA-683B-BA168DCB3CFD}"/>
              </a:ext>
            </a:extLst>
          </p:cNvPr>
          <p:cNvSpPr/>
          <p:nvPr/>
        </p:nvSpPr>
        <p:spPr>
          <a:xfrm>
            <a:off x="9982200" y="6040734"/>
            <a:ext cx="1600200" cy="32196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Return to Topical Area Trends Overview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905B0-E961-6260-3627-6A9B47B87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E5D78-9619-4672-B754-077514D1C558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46435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65DF5368-1965-4232-B561-BA3CD8A36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Classified Information Security IOSCs:</a:t>
            </a:r>
            <a:br>
              <a:rPr lang="en-US" dirty="0"/>
            </a:br>
            <a:r>
              <a:rPr lang="en-US" dirty="0"/>
              <a:t>Topical Area Trends – Controlled Articles Breakdown</a:t>
            </a:r>
          </a:p>
        </p:txBody>
      </p:sp>
      <p:graphicFrame>
        <p:nvGraphicFramePr>
          <p:cNvPr id="12" name="Content Placeholder 7">
            <a:extLst>
              <a:ext uri="{FF2B5EF4-FFF2-40B4-BE49-F238E27FC236}">
                <a16:creationId xmlns:a16="http://schemas.microsoft.com/office/drawing/2014/main" id="{C67879B8-556E-474C-AE8F-BE5027CAF6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820119"/>
              </p:ext>
            </p:extLst>
          </p:nvPr>
        </p:nvGraphicFramePr>
        <p:xfrm>
          <a:off x="609600" y="1790700"/>
          <a:ext cx="10972800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454BC7-4BE9-4B75-BC2E-7CB95AAF4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FB247E-9855-47EE-A883-4F6AB065E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EFCOG SSWG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A24B88-06E9-10B4-A1AF-43851EFCE1D7}"/>
              </a:ext>
            </a:extLst>
          </p:cNvPr>
          <p:cNvSpPr txBox="1"/>
          <p:nvPr/>
        </p:nvSpPr>
        <p:spPr>
          <a:xfrm>
            <a:off x="9067800" y="2057400"/>
            <a:ext cx="2514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NOTE:  Multiple topical areas can apply to a single IOSC.</a:t>
            </a:r>
            <a:endParaRPr lang="en-US" sz="10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5134F5-95E2-668C-3F30-8E03B0D09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E5D78-9619-4672-B754-077514D1C558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3894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Classified Information Security IOSCs:</a:t>
            </a:r>
            <a:br>
              <a:rPr lang="en-US"/>
            </a:br>
            <a:r>
              <a:rPr lang="en-US"/>
              <a:t>Significance Determinations</a:t>
            </a:r>
          </a:p>
        </p:txBody>
      </p:sp>
      <p:graphicFrame>
        <p:nvGraphicFramePr>
          <p:cNvPr id="21" name="Content Placeholder 20">
            <a:extLst>
              <a:ext uri="{FF2B5EF4-FFF2-40B4-BE49-F238E27FC236}">
                <a16:creationId xmlns:a16="http://schemas.microsoft.com/office/drawing/2014/main" id="{C2AA73B1-2DD8-44FF-91A8-19873E0E2C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4867472"/>
              </p:ext>
            </p:extLst>
          </p:nvPr>
        </p:nvGraphicFramePr>
        <p:xfrm>
          <a:off x="609600" y="1790700"/>
          <a:ext cx="10972800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Date Placeholder 24">
            <a:extLst>
              <a:ext uri="{FF2B5EF4-FFF2-40B4-BE49-F238E27FC236}">
                <a16:creationId xmlns:a16="http://schemas.microsoft.com/office/drawing/2014/main" id="{B693725C-00FF-4C31-9B8B-A4769D1E4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3503E1-BA4E-1D83-1EDA-2D5C03724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EFCOG SSWG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26AB1D-507B-963F-1166-BD360FDFD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E5D78-9619-4672-B754-077514D1C558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5270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Classified Information Security IOSCs: </a:t>
            </a:r>
            <a:br>
              <a:rPr lang="en-US" dirty="0"/>
            </a:br>
            <a:r>
              <a:rPr lang="en-US" dirty="0"/>
              <a:t>Likelihood of Compromise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7CD65813-68FE-41FC-85B1-CA5683499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2023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B6E1A9D4-9AFE-4FE5-AE10-1A2E4F3CC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EFCOG SSWG</a:t>
            </a: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201BBE45-4296-4195-A1F8-D5A6BC0092AE}"/>
              </a:ext>
            </a:extLst>
          </p:cNvPr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772625483"/>
              </p:ext>
            </p:extLst>
          </p:nvPr>
        </p:nvGraphicFramePr>
        <p:xfrm>
          <a:off x="333375" y="2754313"/>
          <a:ext cx="11525250" cy="3687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Placeholder 9"/>
          <p:cNvSpPr>
            <a:spLocks noGrp="1"/>
          </p:cNvSpPr>
          <p:nvPr>
            <p:ph type="body" idx="4294967295"/>
          </p:nvPr>
        </p:nvSpPr>
        <p:spPr>
          <a:xfrm>
            <a:off x="1143000" y="2027238"/>
            <a:ext cx="2112963" cy="6397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sz="1800" b="1" dirty="0"/>
              <a:t>FY 2021 </a:t>
            </a:r>
            <a:br>
              <a:rPr lang="en-US" sz="1800" b="1" dirty="0"/>
            </a:br>
            <a:r>
              <a:rPr lang="en-US" sz="1800" b="1" dirty="0"/>
              <a:t>Closed IOSCs: 305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94129959-28D8-406F-A3FA-B87BFB296C6C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852065566"/>
              </p:ext>
            </p:extLst>
          </p:nvPr>
        </p:nvGraphicFramePr>
        <p:xfrm>
          <a:off x="595312" y="2754313"/>
          <a:ext cx="3214688" cy="3074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 Placeholder 11"/>
          <p:cNvSpPr>
            <a:spLocks noGrp="1"/>
          </p:cNvSpPr>
          <p:nvPr>
            <p:ph type="body" sz="quarter" idx="4294967295"/>
          </p:nvPr>
        </p:nvSpPr>
        <p:spPr>
          <a:xfrm>
            <a:off x="5020786" y="2027238"/>
            <a:ext cx="2114550" cy="6397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sz="1800" b="1" dirty="0"/>
              <a:t>FY 2022</a:t>
            </a:r>
          </a:p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sz="1800" b="1" dirty="0"/>
              <a:t>Closed IOSCs: 286</a:t>
            </a:r>
          </a:p>
        </p:txBody>
      </p:sp>
      <p:graphicFrame>
        <p:nvGraphicFramePr>
          <p:cNvPr id="2" name="Content Placeholder 14">
            <a:extLst>
              <a:ext uri="{FF2B5EF4-FFF2-40B4-BE49-F238E27FC236}">
                <a16:creationId xmlns:a16="http://schemas.microsoft.com/office/drawing/2014/main" id="{87D572E7-C692-F078-4436-4E8A82CE16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7989199"/>
              </p:ext>
            </p:extLst>
          </p:nvPr>
        </p:nvGraphicFramePr>
        <p:xfrm>
          <a:off x="8458200" y="2754313"/>
          <a:ext cx="3134446" cy="3074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4E07C294-499B-98DA-5CCD-DA2266B9CDBE}"/>
              </a:ext>
            </a:extLst>
          </p:cNvPr>
          <p:cNvSpPr txBox="1">
            <a:spLocks/>
          </p:cNvSpPr>
          <p:nvPr/>
        </p:nvSpPr>
        <p:spPr bwMode="auto">
          <a:xfrm>
            <a:off x="8900160" y="2027238"/>
            <a:ext cx="2217594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marL="0" indent="0" algn="ctr">
              <a:spcBef>
                <a:spcPts val="0"/>
              </a:spcBef>
              <a:buClr>
                <a:srgbClr val="333399"/>
              </a:buClr>
              <a:buFont typeface="Arial" panose="020B0604020202020204" pitchFamily="34" charset="0"/>
              <a:buNone/>
              <a:defRPr sz="1800" b="1">
                <a:latin typeface="Cambria" pitchFamily="18" charset="0"/>
              </a:defRPr>
            </a:lvl1pPr>
            <a:lvl2pPr marL="342900" indent="0">
              <a:spcBef>
                <a:spcPts val="900"/>
              </a:spcBef>
              <a:buClr>
                <a:srgbClr val="333399"/>
              </a:buClr>
              <a:buFont typeface="Arial" panose="020B0604020202020204" pitchFamily="34" charset="0"/>
              <a:buNone/>
              <a:defRPr sz="1500" b="1">
                <a:latin typeface="Cambria" pitchFamily="18" charset="0"/>
              </a:defRPr>
            </a:lvl2pPr>
            <a:lvl3pPr marL="685800" indent="0">
              <a:spcBef>
                <a:spcPts val="900"/>
              </a:spcBef>
              <a:buClr>
                <a:srgbClr val="333399"/>
              </a:buClr>
              <a:buFont typeface="Arial" panose="020B0604020202020204" pitchFamily="34" charset="0"/>
              <a:buNone/>
              <a:defRPr sz="1350" b="1">
                <a:latin typeface="Cambria" pitchFamily="18" charset="0"/>
              </a:defRPr>
            </a:lvl3pPr>
            <a:lvl4pPr marL="1028700" indent="0">
              <a:spcBef>
                <a:spcPts val="900"/>
              </a:spcBef>
              <a:buClr>
                <a:srgbClr val="333399"/>
              </a:buClr>
              <a:buFont typeface="Arial" panose="020B0604020202020204" pitchFamily="34" charset="0"/>
              <a:buNone/>
              <a:defRPr sz="1200" b="1">
                <a:latin typeface="Cambria" pitchFamily="18" charset="0"/>
              </a:defRPr>
            </a:lvl4pPr>
            <a:lvl5pPr marL="1371600" indent="0">
              <a:spcBef>
                <a:spcPts val="900"/>
              </a:spcBef>
              <a:buClr>
                <a:srgbClr val="333399"/>
              </a:buClr>
              <a:buFont typeface="Arial" panose="020B0604020202020204" pitchFamily="34" charset="0"/>
              <a:buNone/>
              <a:defRPr sz="1200" b="1">
                <a:latin typeface="Cambria" pitchFamily="18" charset="0"/>
              </a:defRPr>
            </a:lvl5pPr>
            <a:lvl6pPr marL="1714500" indent="0" defTabSz="685800">
              <a:spcBef>
                <a:spcPct val="20000"/>
              </a:spcBef>
              <a:buFont typeface="Arial" pitchFamily="34" charset="0"/>
              <a:buNone/>
              <a:defRPr sz="1200" b="1">
                <a:latin typeface="+mn-lt"/>
              </a:defRPr>
            </a:lvl6pPr>
            <a:lvl7pPr marL="2057400" indent="0" defTabSz="685800">
              <a:spcBef>
                <a:spcPct val="20000"/>
              </a:spcBef>
              <a:buFont typeface="Arial" pitchFamily="34" charset="0"/>
              <a:buNone/>
              <a:defRPr sz="1200" b="1">
                <a:latin typeface="+mn-lt"/>
              </a:defRPr>
            </a:lvl7pPr>
            <a:lvl8pPr marL="2400300" indent="0" defTabSz="685800">
              <a:spcBef>
                <a:spcPct val="20000"/>
              </a:spcBef>
              <a:buFont typeface="Arial" pitchFamily="34" charset="0"/>
              <a:buNone/>
              <a:defRPr sz="1200" b="1">
                <a:latin typeface="+mn-lt"/>
              </a:defRPr>
            </a:lvl8pPr>
            <a:lvl9pPr marL="2743200" indent="0" defTabSz="685800">
              <a:spcBef>
                <a:spcPct val="20000"/>
              </a:spcBef>
              <a:buFont typeface="Arial" pitchFamily="34" charset="0"/>
              <a:buNone/>
              <a:defRPr sz="1200" b="1">
                <a:latin typeface="+mn-lt"/>
              </a:defRPr>
            </a:lvl9pPr>
          </a:lstStyle>
          <a:p>
            <a:r>
              <a:rPr lang="en-US" dirty="0"/>
              <a:t>FY 2023</a:t>
            </a:r>
          </a:p>
          <a:p>
            <a:r>
              <a:rPr lang="en-US" dirty="0"/>
              <a:t>Closed IOSCs: 64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6A3FFC-FC63-E2B0-9096-1218A40FF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31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65DF5368-1965-4232-B561-BA3CD8A36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Classified Information Security IOSCs:</a:t>
            </a:r>
            <a:br>
              <a:rPr lang="en-US"/>
            </a:br>
            <a:r>
              <a:rPr lang="en-US"/>
              <a:t>Causes</a:t>
            </a:r>
          </a:p>
        </p:txBody>
      </p:sp>
      <p:graphicFrame>
        <p:nvGraphicFramePr>
          <p:cNvPr id="12" name="Content Placeholder 7">
            <a:extLst>
              <a:ext uri="{FF2B5EF4-FFF2-40B4-BE49-F238E27FC236}">
                <a16:creationId xmlns:a16="http://schemas.microsoft.com/office/drawing/2014/main" id="{C67879B8-556E-474C-AE8F-BE5027CAF6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156823"/>
              </p:ext>
            </p:extLst>
          </p:nvPr>
        </p:nvGraphicFramePr>
        <p:xfrm>
          <a:off x="609600" y="1790700"/>
          <a:ext cx="10972800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454BC7-4BE9-4B75-BC2E-7CB95AAF4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FB247E-9855-47EE-A883-4F6AB065E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EFCOG SSWG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E9FDBB-F1DE-ECBB-24B0-CA747B52A60A}"/>
              </a:ext>
            </a:extLst>
          </p:cNvPr>
          <p:cNvSpPr txBox="1"/>
          <p:nvPr/>
        </p:nvSpPr>
        <p:spPr>
          <a:xfrm>
            <a:off x="9345525" y="1905000"/>
            <a:ext cx="2235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NOTE:  Multiple causes can apply to a single IOSC.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81ACD-F588-9C3C-DDA0-E26EA62F7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E5D78-9619-4672-B754-077514D1C558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5198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A28DE-D04A-F9D6-AB7B-641D46FBE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Classified Information Security IOSCs:</a:t>
            </a:r>
            <a:br>
              <a:rPr lang="en-US" dirty="0"/>
            </a:br>
            <a:r>
              <a:rPr lang="en-US" dirty="0"/>
              <a:t>Characterizations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581FA-6CD0-EAA7-5B25-5FF372112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May 2023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2DB6E-6CF3-624A-241F-3DD7E84FC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EFCOG SSWG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ontent Placeholder 20">
            <a:extLst>
              <a:ext uri="{FF2B5EF4-FFF2-40B4-BE49-F238E27FC236}">
                <a16:creationId xmlns:a16="http://schemas.microsoft.com/office/drawing/2014/main" id="{3DEC12AC-0487-54A3-B387-2B9120FE6B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9078601"/>
              </p:ext>
            </p:extLst>
          </p:nvPr>
        </p:nvGraphicFramePr>
        <p:xfrm>
          <a:off x="609600" y="1790700"/>
          <a:ext cx="1097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29130B-A012-B0A4-0F98-FA3CE5CA6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E5D78-9619-4672-B754-077514D1C558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8447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65DF5368-1965-4232-B561-BA3CD8A36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Classified Information Security IOSCs:</a:t>
            </a:r>
            <a:br>
              <a:rPr lang="en-US"/>
            </a:br>
            <a:r>
              <a:rPr lang="en-US"/>
              <a:t>Corrective Actions</a:t>
            </a:r>
          </a:p>
        </p:txBody>
      </p:sp>
      <p:graphicFrame>
        <p:nvGraphicFramePr>
          <p:cNvPr id="12" name="Content Placeholder 7">
            <a:extLst>
              <a:ext uri="{FF2B5EF4-FFF2-40B4-BE49-F238E27FC236}">
                <a16:creationId xmlns:a16="http://schemas.microsoft.com/office/drawing/2014/main" id="{C67879B8-556E-474C-AE8F-BE5027CAF6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732499"/>
              </p:ext>
            </p:extLst>
          </p:nvPr>
        </p:nvGraphicFramePr>
        <p:xfrm>
          <a:off x="609600" y="1790700"/>
          <a:ext cx="1097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454BC7-4BE9-4B75-BC2E-7CB95AAF4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FB247E-9855-47EE-A883-4F6AB065E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EFCOG SSWG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E9FDBB-F1DE-ECBB-24B0-CA747B52A60A}"/>
              </a:ext>
            </a:extLst>
          </p:cNvPr>
          <p:cNvSpPr txBox="1"/>
          <p:nvPr/>
        </p:nvSpPr>
        <p:spPr>
          <a:xfrm>
            <a:off x="8763000" y="2113669"/>
            <a:ext cx="2971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NOTE:  Multiple corrective actions can apply to a single IOSC.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9CEA6-9CDF-8A6C-7216-0A6EAD27D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E5D78-9619-4672-B754-077514D1C558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1406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B5718FE-2B1D-4A1F-B223-6197C2625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Office of Security Enforcement  </a:t>
            </a:r>
            <a:br>
              <a:rPr lang="en-US" dirty="0"/>
            </a:br>
            <a:r>
              <a:rPr lang="en-US" dirty="0"/>
              <a:t>Contact Information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36E66EC-0122-48F3-AC50-69102A380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Carrianne Zimmerman, Director</a:t>
            </a:r>
            <a:br>
              <a:rPr lang="en-US" dirty="0"/>
            </a:br>
            <a:r>
              <a:rPr lang="en-US" dirty="0">
                <a:hlinkClick r:id="rId2"/>
              </a:rPr>
              <a:t>carrianne.zimmerman@hq.doe.gov</a:t>
            </a:r>
            <a:r>
              <a:rPr lang="en-US" dirty="0"/>
              <a:t>  |  301-903-8996</a:t>
            </a:r>
            <a:br>
              <a:rPr lang="en-US" dirty="0"/>
            </a:br>
            <a:endParaRPr lang="en-US" dirty="0"/>
          </a:p>
          <a:p>
            <a:r>
              <a:rPr lang="en-US" dirty="0"/>
              <a:t>Charles Isreal, Enforcement Officer</a:t>
            </a:r>
            <a:br>
              <a:rPr lang="en-US" dirty="0"/>
            </a:br>
            <a:r>
              <a:rPr lang="en-US" dirty="0">
                <a:hlinkClick r:id="rId3"/>
              </a:rPr>
              <a:t>charles.isreal@hq.doe.gov</a:t>
            </a:r>
            <a:r>
              <a:rPr lang="en-US" dirty="0"/>
              <a:t>  |  301-903-7458</a:t>
            </a:r>
          </a:p>
          <a:p>
            <a:endParaRPr lang="en-US" dirty="0"/>
          </a:p>
          <a:p>
            <a:r>
              <a:rPr lang="en-US" dirty="0"/>
              <a:t>Karen Sims, Enforcement Officer</a:t>
            </a:r>
            <a:br>
              <a:rPr lang="en-US" dirty="0"/>
            </a:br>
            <a:r>
              <a:rPr lang="en-US" dirty="0">
                <a:hlinkClick r:id="rId4"/>
              </a:rPr>
              <a:t>karen.sims@hq.doe.gov</a:t>
            </a:r>
            <a:r>
              <a:rPr lang="en-US" dirty="0"/>
              <a:t>  |  301-903-0244</a:t>
            </a:r>
          </a:p>
          <a:p>
            <a:endParaRPr lang="en-US" dirty="0"/>
          </a:p>
          <a:p>
            <a:r>
              <a:rPr lang="en-US" dirty="0"/>
              <a:t>Linwood Livingston, Contractor Security Specialist Support</a:t>
            </a:r>
            <a:br>
              <a:rPr lang="en-US" dirty="0"/>
            </a:br>
            <a:r>
              <a:rPr lang="en-US" dirty="0">
                <a:hlinkClick r:id="rId5"/>
              </a:rPr>
              <a:t>lin.livingston@hq.doe.gov</a:t>
            </a:r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AC366E57-2A27-41A0-982B-F9B14711E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/>
              <a:t>EFCOG SSWG</a:t>
            </a:r>
            <a:endParaRPr lang="en-US" noProof="0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A1ACF09A-7E0A-8219-E376-A15A7E054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May 2023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C16EF6-EEF5-3360-3140-04D8F762A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E5D78-9619-4672-B754-077514D1C558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90139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0D6B81F9-B9E4-4D67-B2E2-CD60FD350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D7F88A76-B5B4-4DA0-A31A-34607F96F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Office of Security Enforcement Update</a:t>
            </a:r>
          </a:p>
          <a:p>
            <a:r>
              <a:rPr lang="en-US" dirty="0"/>
              <a:t>Security Enforcement Activities Update</a:t>
            </a:r>
          </a:p>
          <a:p>
            <a:r>
              <a:rPr lang="en-US" dirty="0"/>
              <a:t>Classified Information Security Incident Data</a:t>
            </a:r>
          </a:p>
        </p:txBody>
      </p:sp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8867760B-BC02-406A-901D-B0D7ADF48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/>
              <a:t>EFCOG SSWG</a:t>
            </a:r>
            <a:endParaRPr lang="en-US" noProof="0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0DB69B6-7BB2-48B1-D698-7517BFE12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May 2023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C587A4-7B75-89FC-3FCF-E49580479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E5D78-9619-4672-B754-077514D1C558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778A0DC-D495-4E40-AF1F-3FC4EB14D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5604B154-3E35-46BF-90BA-D33AC4181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/>
              <a:t>EFCOG SSWG</a:t>
            </a:r>
            <a:endParaRPr lang="en-US" noProof="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24A735-E8F6-A305-EAC2-6F67CCF98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May 2023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2" name="Content Placeholder 15" descr="Question mark symbol">
            <a:extLst>
              <a:ext uri="{FF2B5EF4-FFF2-40B4-BE49-F238E27FC236}">
                <a16:creationId xmlns:a16="http://schemas.microsoft.com/office/drawing/2014/main" id="{E6B2786F-67BA-3848-8120-BEF197AF93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88" t="9506" r="-4684" b="9506"/>
          <a:stretch/>
        </p:blipFill>
        <p:spPr bwMode="auto">
          <a:xfrm>
            <a:off x="609601" y="1790700"/>
            <a:ext cx="10972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3298D4D-2FEA-CAEB-B413-AF701A90D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E5D78-9619-4672-B754-077514D1C558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749FC09-A628-4D06-BD38-CBDC32EA6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of Security Enforcement Update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441E424-437C-4501-8356-F4D15F97F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Staffing:</a:t>
            </a:r>
          </a:p>
          <a:p>
            <a:pPr lvl="1"/>
            <a:r>
              <a:rPr lang="en-US" dirty="0"/>
              <a:t>Carrianne Zimmerman, Director </a:t>
            </a:r>
          </a:p>
          <a:p>
            <a:pPr lvl="1"/>
            <a:r>
              <a:rPr lang="en-US" dirty="0"/>
              <a:t>Charles Isreal, Enforcement Officer</a:t>
            </a:r>
          </a:p>
          <a:p>
            <a:pPr lvl="1"/>
            <a:r>
              <a:rPr lang="en-US" dirty="0"/>
              <a:t>Karen Sims, Enforcement Officer </a:t>
            </a:r>
          </a:p>
          <a:p>
            <a:pPr lvl="1"/>
            <a:r>
              <a:rPr lang="en-US" dirty="0"/>
              <a:t>Erin Newton, Contractor Administrative Support </a:t>
            </a:r>
          </a:p>
          <a:p>
            <a:pPr lvl="1"/>
            <a:r>
              <a:rPr lang="en-US" dirty="0"/>
              <a:t>Jill Gesell, Contractor Enforcement Analyst/Safeguards and Security Information Management System (SSIMS) Support</a:t>
            </a:r>
          </a:p>
          <a:p>
            <a:pPr lvl="1"/>
            <a:r>
              <a:rPr lang="en-US" dirty="0"/>
              <a:t>Linwood Livingston, Contractor Security Specialist Support</a:t>
            </a:r>
          </a:p>
          <a:p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68756FF-02EF-4813-9551-20A3F5696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/>
              <a:t>EFCOG SSWG</a:t>
            </a:r>
            <a:endParaRPr lang="en-US" noProof="0" dirty="0"/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114059F2-70A4-2BEC-1C78-146FD72FE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May 2023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D0729A-B616-5D9F-6916-429C6158A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E5D78-9619-4672-B754-077514D1C558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9735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761B3-29FC-4EEA-BDBF-958231205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Enforcement Activities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169CE-C925-4D35-8CC4-3ADDB5AFD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Investigation: National Technology and Engineering Solutions of Sandia, LLC at Sandia National Laboratory, NM – Unauthorized Equipment in Security Areas – July 2021</a:t>
            </a:r>
          </a:p>
          <a:p>
            <a:pPr lvl="1"/>
            <a:r>
              <a:rPr lang="en-US" dirty="0"/>
              <a:t>Unapproved recording devices used and stored in </a:t>
            </a:r>
            <a:br>
              <a:rPr lang="en-US" dirty="0"/>
            </a:br>
            <a:r>
              <a:rPr lang="en-US" dirty="0"/>
              <a:t>VTR approved for open storage of S/RD</a:t>
            </a:r>
          </a:p>
          <a:p>
            <a:pPr lvl="1"/>
            <a:r>
              <a:rPr lang="en-US" dirty="0"/>
              <a:t>Issues: </a:t>
            </a:r>
          </a:p>
          <a:p>
            <a:pPr lvl="2"/>
            <a:r>
              <a:rPr lang="en-US" dirty="0"/>
              <a:t>Longstanding nature of noncompliance</a:t>
            </a:r>
          </a:p>
          <a:p>
            <a:pPr lvl="2"/>
            <a:r>
              <a:rPr lang="en-US" dirty="0"/>
              <a:t>Causal analysis</a:t>
            </a:r>
          </a:p>
          <a:p>
            <a:pPr lvl="2"/>
            <a:r>
              <a:rPr lang="en-US" dirty="0"/>
              <a:t>Extent of condition</a:t>
            </a:r>
          </a:p>
          <a:p>
            <a:pPr lvl="2"/>
            <a:r>
              <a:rPr lang="en-US" dirty="0"/>
              <a:t>Corrective actions</a:t>
            </a:r>
          </a:p>
          <a:p>
            <a:pPr lvl="1"/>
            <a:r>
              <a:rPr lang="en-US" dirty="0"/>
              <a:t>Outcome:  </a:t>
            </a:r>
            <a:r>
              <a:rPr lang="en-US" dirty="0">
                <a:solidFill>
                  <a:srgbClr val="FF0000"/>
                </a:solidFill>
              </a:rPr>
              <a:t>Preliminary Notice of Violation (PNOV)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322A75-0AB2-4E66-A353-5408FAE38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/>
              <a:t>EFCOG SSWG</a:t>
            </a:r>
            <a:endParaRPr lang="en-US" noProof="0" dirty="0"/>
          </a:p>
        </p:txBody>
      </p:sp>
      <p:pic>
        <p:nvPicPr>
          <p:cNvPr id="35" name="Graphic 34" descr="Web cam outline">
            <a:extLst>
              <a:ext uri="{FF2B5EF4-FFF2-40B4-BE49-F238E27FC236}">
                <a16:creationId xmlns:a16="http://schemas.microsoft.com/office/drawing/2014/main" id="{2978D60C-2047-CAAD-E7CD-3C183FFE8D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15400" y="3733800"/>
            <a:ext cx="2933700" cy="2933700"/>
          </a:xfrm>
          <a:prstGeom prst="rect">
            <a:avLst/>
          </a:prstGeom>
        </p:spPr>
      </p:pic>
      <p:sp>
        <p:nvSpPr>
          <p:cNvPr id="36" name="Date Placeholder 35">
            <a:extLst>
              <a:ext uri="{FF2B5EF4-FFF2-40B4-BE49-F238E27FC236}">
                <a16:creationId xmlns:a16="http://schemas.microsoft.com/office/drawing/2014/main" id="{27E87A7E-3DF3-690C-E8F9-1C3B0FC62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May 2023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32CA28-FB19-5C38-44AE-1415360A7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E5D78-9619-4672-B754-077514D1C558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2455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D6465F-E61C-4455-AB99-0CA42E267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Enforcement Activities Update (cont’d)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C47C90-AAA5-4706-AF2B-E56E59029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Fact-Finding Visit: National Technology and Engineering Solutions of Sandia, LLC at Sandia National Laboratory, NM – Improper Protection of Visually Classified Items – November 2021</a:t>
            </a:r>
          </a:p>
          <a:p>
            <a:pPr lvl="1"/>
            <a:r>
              <a:rPr lang="en-US" dirty="0"/>
              <a:t>Three similar security incidents involving the improper protection of visually classified items</a:t>
            </a:r>
          </a:p>
          <a:p>
            <a:pPr lvl="1"/>
            <a:r>
              <a:rPr lang="en-US" dirty="0"/>
              <a:t>Issues:  </a:t>
            </a:r>
          </a:p>
          <a:p>
            <a:pPr lvl="2"/>
            <a:r>
              <a:rPr lang="en-US" dirty="0"/>
              <a:t>Similar IOSCs within the same Center</a:t>
            </a:r>
          </a:p>
          <a:p>
            <a:pPr lvl="2"/>
            <a:r>
              <a:rPr lang="en-US" dirty="0"/>
              <a:t>Processes and procedures for protecting visually classified items</a:t>
            </a:r>
          </a:p>
          <a:p>
            <a:pPr lvl="2"/>
            <a:r>
              <a:rPr lang="en-US" dirty="0"/>
              <a:t>Self-assessments </a:t>
            </a:r>
          </a:p>
          <a:p>
            <a:pPr lvl="2"/>
            <a:r>
              <a:rPr lang="en-US" dirty="0"/>
              <a:t>Causal analysis</a:t>
            </a:r>
          </a:p>
          <a:p>
            <a:pPr lvl="2"/>
            <a:r>
              <a:rPr lang="en-US" dirty="0"/>
              <a:t>Corrective actions</a:t>
            </a:r>
          </a:p>
          <a:p>
            <a:pPr lvl="1"/>
            <a:r>
              <a:rPr lang="en-US" dirty="0"/>
              <a:t>Outcome:  </a:t>
            </a:r>
            <a:r>
              <a:rPr lang="en-US" dirty="0">
                <a:solidFill>
                  <a:srgbClr val="FF0000"/>
                </a:solidFill>
              </a:rPr>
              <a:t>Enforcement Letter 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C06B2295-092F-469B-961F-70A4A42B8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/>
              <a:t>EFCOG SSWG</a:t>
            </a:r>
          </a:p>
        </p:txBody>
      </p:sp>
      <p:pic>
        <p:nvPicPr>
          <p:cNvPr id="25" name="Graphic 24" descr="Eye outline">
            <a:extLst>
              <a:ext uri="{FF2B5EF4-FFF2-40B4-BE49-F238E27FC236}">
                <a16:creationId xmlns:a16="http://schemas.microsoft.com/office/drawing/2014/main" id="{CECAEAEB-DB86-8AAF-462C-31BAA8D5C8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25000" y="4800600"/>
            <a:ext cx="2057400" cy="2057400"/>
          </a:xfrm>
          <a:prstGeom prst="rect">
            <a:avLst/>
          </a:prstGeom>
        </p:spPr>
      </p:pic>
      <p:pic>
        <p:nvPicPr>
          <p:cNvPr id="26" name="Graphic 25" descr="Eye outline">
            <a:extLst>
              <a:ext uri="{FF2B5EF4-FFF2-40B4-BE49-F238E27FC236}">
                <a16:creationId xmlns:a16="http://schemas.microsoft.com/office/drawing/2014/main" id="{5F3B5208-481C-AB73-72E8-6BA0A95674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43800" y="4800600"/>
            <a:ext cx="2057400" cy="2057400"/>
          </a:xfrm>
          <a:prstGeom prst="rect">
            <a:avLst/>
          </a:prstGeom>
        </p:spPr>
      </p:pic>
      <p:sp>
        <p:nvSpPr>
          <p:cNvPr id="27" name="Date Placeholder 26">
            <a:extLst>
              <a:ext uri="{FF2B5EF4-FFF2-40B4-BE49-F238E27FC236}">
                <a16:creationId xmlns:a16="http://schemas.microsoft.com/office/drawing/2014/main" id="{D63EFE69-64F4-7245-4CAA-7A7472552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May 2023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81F7C1-EC49-34CD-0EAA-8638619FA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E5D78-9619-4672-B754-077514D1C558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6054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D6465F-E61C-4455-AB99-0CA42E267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Enforcement Activities Update (cont’d)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C47C90-AAA5-4706-AF2B-E56E59029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Enforcement Letter Issued: Battelle Energy Alliance at Idaho National Lab, ID – Improper Storage in a Non-Conforming Repository – November 2022</a:t>
            </a:r>
          </a:p>
          <a:p>
            <a:pPr lvl="1"/>
            <a:r>
              <a:rPr lang="en-US" dirty="0"/>
              <a:t>Improper storage and protection of classified matter</a:t>
            </a:r>
          </a:p>
          <a:p>
            <a:pPr lvl="1"/>
            <a:r>
              <a:rPr lang="en-US" dirty="0"/>
              <a:t>Issues:</a:t>
            </a:r>
          </a:p>
          <a:p>
            <a:pPr lvl="2"/>
            <a:r>
              <a:rPr lang="en-US" dirty="0"/>
              <a:t>Storage and protection of classified matter</a:t>
            </a:r>
          </a:p>
          <a:p>
            <a:pPr lvl="2"/>
            <a:r>
              <a:rPr lang="en-US" dirty="0"/>
              <a:t>Ineffective work planning and control</a:t>
            </a:r>
          </a:p>
          <a:p>
            <a:pPr lvl="1"/>
            <a:r>
              <a:rPr lang="en-US" noProof="0" dirty="0"/>
              <a:t>Outcome:  </a:t>
            </a:r>
            <a:r>
              <a:rPr lang="en-US" noProof="0" dirty="0">
                <a:solidFill>
                  <a:srgbClr val="FF0000"/>
                </a:solidFill>
              </a:rPr>
              <a:t>Enforcement Letter</a:t>
            </a:r>
            <a:r>
              <a:rPr lang="en-US" noProof="0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0D74990-504F-8610-549A-5D8513852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44E97D8-1F09-4588-9E8A-0466D53F7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/>
              <a:t>EFCOG SSWG</a:t>
            </a:r>
          </a:p>
        </p:txBody>
      </p:sp>
      <p:pic>
        <p:nvPicPr>
          <p:cNvPr id="6" name="Graphic 5" descr="Safe outline">
            <a:extLst>
              <a:ext uri="{FF2B5EF4-FFF2-40B4-BE49-F238E27FC236}">
                <a16:creationId xmlns:a16="http://schemas.microsoft.com/office/drawing/2014/main" id="{43B28DDC-64F4-15C8-4901-BE2DA2B040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67800" y="4038600"/>
            <a:ext cx="2514600" cy="2514600"/>
          </a:xfrm>
          <a:prstGeom prst="rect">
            <a:avLst/>
          </a:prstGeom>
        </p:spPr>
      </p:pic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8AF60111-42B7-873B-1841-8095B1063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E5D78-9619-4672-B754-077514D1C558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3042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D6465F-E61C-4455-AB99-0CA42E267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Enforcement Activities Update (cont’d)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C47C90-AAA5-4706-AF2B-E56E59029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Fact-Finding Visit: National Technology and Engineering Solutions of Sandia, LLC at Sandia National Laboratory, NM – Unclassified Systems in SA with Prohibited Technology – January 2023</a:t>
            </a:r>
          </a:p>
          <a:p>
            <a:pPr lvl="1"/>
            <a:r>
              <a:rPr lang="en-US" dirty="0"/>
              <a:t>Multiple security incidents involving the introduction of unclassified systems with prohibited technologies enabled in security areas</a:t>
            </a:r>
          </a:p>
          <a:p>
            <a:pPr lvl="1"/>
            <a:r>
              <a:rPr lang="en-US" dirty="0"/>
              <a:t>Issues:</a:t>
            </a:r>
          </a:p>
          <a:p>
            <a:pPr lvl="2"/>
            <a:r>
              <a:rPr lang="en-US" dirty="0"/>
              <a:t>Similar recurring noncompliances</a:t>
            </a:r>
          </a:p>
          <a:p>
            <a:pPr lvl="2"/>
            <a:r>
              <a:rPr lang="en-US" dirty="0"/>
              <a:t>Issues management </a:t>
            </a:r>
          </a:p>
          <a:p>
            <a:pPr lvl="1"/>
            <a:r>
              <a:rPr lang="en-US" dirty="0"/>
              <a:t>Outcome:  </a:t>
            </a:r>
            <a:r>
              <a:rPr lang="en-US" dirty="0">
                <a:solidFill>
                  <a:srgbClr val="FF0000"/>
                </a:solidFill>
              </a:rPr>
              <a:t>Pending</a:t>
            </a:r>
            <a:r>
              <a:rPr lang="en-US" dirty="0"/>
              <a:t> </a:t>
            </a: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7F226EDA-9B8A-5E67-8C4B-18EE5F63D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44E97D8-1F09-4588-9E8A-0466D53F7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/>
              <a:t>EFCOG SSWG</a:t>
            </a:r>
          </a:p>
        </p:txBody>
      </p:sp>
      <p:pic>
        <p:nvPicPr>
          <p:cNvPr id="11" name="Graphic 10" descr="No sign outline">
            <a:extLst>
              <a:ext uri="{FF2B5EF4-FFF2-40B4-BE49-F238E27FC236}">
                <a16:creationId xmlns:a16="http://schemas.microsoft.com/office/drawing/2014/main" id="{ACF89A33-011A-D9B2-E8CE-0B0C216CD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69829" y="3962400"/>
            <a:ext cx="2590800" cy="2590800"/>
          </a:xfrm>
          <a:prstGeom prst="rect">
            <a:avLst/>
          </a:prstGeom>
        </p:spPr>
      </p:pic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47FFC2E0-E562-70E5-3C6F-780830FB7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E5D78-9619-4672-B754-077514D1C558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2829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65DF5368-1965-4232-B561-BA3CD8A36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Classified Information Security IOSCs:</a:t>
            </a:r>
            <a:br>
              <a:rPr lang="en-US"/>
            </a:br>
            <a:r>
              <a:rPr lang="en-US"/>
              <a:t>Topical Area Trends</a:t>
            </a:r>
          </a:p>
        </p:txBody>
      </p:sp>
      <p:graphicFrame>
        <p:nvGraphicFramePr>
          <p:cNvPr id="12" name="Content Placeholder 7">
            <a:extLst>
              <a:ext uri="{FF2B5EF4-FFF2-40B4-BE49-F238E27FC236}">
                <a16:creationId xmlns:a16="http://schemas.microsoft.com/office/drawing/2014/main" id="{C67879B8-556E-474C-AE8F-BE5027CAF6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264625"/>
              </p:ext>
            </p:extLst>
          </p:nvPr>
        </p:nvGraphicFramePr>
        <p:xfrm>
          <a:off x="609600" y="1790700"/>
          <a:ext cx="10972800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454BC7-4BE9-4B75-BC2E-7CB95AAF4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FB247E-9855-47EE-A883-4F6AB065E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EFCOG SSWG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E1A325-9A72-471E-E3FA-B2635AE4A816}"/>
              </a:ext>
            </a:extLst>
          </p:cNvPr>
          <p:cNvSpPr txBox="1"/>
          <p:nvPr/>
        </p:nvSpPr>
        <p:spPr>
          <a:xfrm>
            <a:off x="8636492" y="2113669"/>
            <a:ext cx="309830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i="1">
                <a:solidFill>
                  <a:schemeClr val="tx1">
                    <a:lumMod val="50000"/>
                    <a:lumOff val="50000"/>
                  </a:schemeClr>
                </a:solidFill>
              </a:rPr>
              <a:t>NOTE:  Multiple topical areas can apply to a single IOSC.</a:t>
            </a:r>
          </a:p>
        </p:txBody>
      </p:sp>
      <p:sp>
        <p:nvSpPr>
          <p:cNvPr id="7" name="Rectangle 6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155D8E51-53CB-EC89-D907-FD0F30FE7036}"/>
              </a:ext>
            </a:extLst>
          </p:cNvPr>
          <p:cNvSpPr/>
          <p:nvPr/>
        </p:nvSpPr>
        <p:spPr>
          <a:xfrm>
            <a:off x="3505200" y="2438400"/>
            <a:ext cx="1524000" cy="3200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40348AB2-D09F-B38B-9CCD-989F927DBA24}"/>
              </a:ext>
            </a:extLst>
          </p:cNvPr>
          <p:cNvSpPr/>
          <p:nvPr/>
        </p:nvSpPr>
        <p:spPr>
          <a:xfrm>
            <a:off x="5486400" y="3048000"/>
            <a:ext cx="1600200" cy="2362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BDFF1D4B-0939-C5F1-B762-1A43AD9ED5FD}"/>
              </a:ext>
            </a:extLst>
          </p:cNvPr>
          <p:cNvSpPr/>
          <p:nvPr/>
        </p:nvSpPr>
        <p:spPr>
          <a:xfrm>
            <a:off x="7620000" y="3429000"/>
            <a:ext cx="1524000" cy="2057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0B2587A9-5C21-6F77-92D8-4AF6B8EC705B}"/>
              </a:ext>
            </a:extLst>
          </p:cNvPr>
          <p:cNvSpPr/>
          <p:nvPr/>
        </p:nvSpPr>
        <p:spPr>
          <a:xfrm>
            <a:off x="9448800" y="3962400"/>
            <a:ext cx="1828800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C7ABA9C9-2AB9-B0EF-DEC3-68B4CC24E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E5D78-9619-4672-B754-077514D1C558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7289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55A62CD-B16C-E5E0-24FE-817441CCE686}"/>
              </a:ext>
            </a:extLst>
          </p:cNvPr>
          <p:cNvSpPr/>
          <p:nvPr/>
        </p:nvSpPr>
        <p:spPr>
          <a:xfrm>
            <a:off x="838200" y="1767840"/>
            <a:ext cx="868680" cy="31089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5899C5-98A7-93F9-DBDF-8EF802CF9D55}"/>
              </a:ext>
            </a:extLst>
          </p:cNvPr>
          <p:cNvSpPr/>
          <p:nvPr/>
        </p:nvSpPr>
        <p:spPr>
          <a:xfrm>
            <a:off x="2638425" y="1767840"/>
            <a:ext cx="868680" cy="31089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53AD094-38BE-5C38-915D-B1D52937031B}"/>
              </a:ext>
            </a:extLst>
          </p:cNvPr>
          <p:cNvSpPr/>
          <p:nvPr/>
        </p:nvSpPr>
        <p:spPr>
          <a:xfrm>
            <a:off x="4450267" y="1767840"/>
            <a:ext cx="868680" cy="31089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2FBDB4-3B5E-E4D4-136B-709B7D09E360}"/>
              </a:ext>
            </a:extLst>
          </p:cNvPr>
          <p:cNvSpPr/>
          <p:nvPr/>
        </p:nvSpPr>
        <p:spPr>
          <a:xfrm>
            <a:off x="6267450" y="1767840"/>
            <a:ext cx="868680" cy="31089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355F64-90CB-E42D-9044-7681CB9B997E}"/>
              </a:ext>
            </a:extLst>
          </p:cNvPr>
          <p:cNvSpPr/>
          <p:nvPr/>
        </p:nvSpPr>
        <p:spPr>
          <a:xfrm>
            <a:off x="8086725" y="1767840"/>
            <a:ext cx="868680" cy="31089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96ACF85-9E76-C801-0164-B06B15CF17AB}"/>
              </a:ext>
            </a:extLst>
          </p:cNvPr>
          <p:cNvSpPr/>
          <p:nvPr/>
        </p:nvSpPr>
        <p:spPr>
          <a:xfrm>
            <a:off x="9886950" y="1767840"/>
            <a:ext cx="868680" cy="31089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65DF5368-1965-4232-B561-BA3CD8A36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Classified Information Security IOSCs:</a:t>
            </a:r>
            <a:br>
              <a:rPr lang="en-US" dirty="0"/>
            </a:br>
            <a:r>
              <a:rPr lang="en-US" dirty="0"/>
              <a:t>Topical Area Trends – Handling and Storage Breakdown</a:t>
            </a:r>
          </a:p>
        </p:txBody>
      </p:sp>
      <p:graphicFrame>
        <p:nvGraphicFramePr>
          <p:cNvPr id="12" name="Content Placeholder 7">
            <a:extLst>
              <a:ext uri="{FF2B5EF4-FFF2-40B4-BE49-F238E27FC236}">
                <a16:creationId xmlns:a16="http://schemas.microsoft.com/office/drawing/2014/main" id="{C67879B8-556E-474C-AE8F-BE5027CAF6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974314"/>
              </p:ext>
            </p:extLst>
          </p:nvPr>
        </p:nvGraphicFramePr>
        <p:xfrm>
          <a:off x="152400" y="1790700"/>
          <a:ext cx="11734800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454BC7-4BE9-4B75-BC2E-7CB95AAF4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FB247E-9855-47EE-A883-4F6AB065E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EFCOG SSWG</a:t>
            </a:r>
          </a:p>
        </p:txBody>
      </p:sp>
      <p:sp>
        <p:nvSpPr>
          <p:cNvPr id="7" name="Rectangle 6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D0D65E84-8027-D8A6-A81E-2ECF422C8A9E}"/>
              </a:ext>
            </a:extLst>
          </p:cNvPr>
          <p:cNvSpPr/>
          <p:nvPr/>
        </p:nvSpPr>
        <p:spPr>
          <a:xfrm>
            <a:off x="9982200" y="6040734"/>
            <a:ext cx="1600200" cy="32196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Return to Topical Area Trends Overview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361A61-2258-5581-775E-898EF43A8BDD}"/>
              </a:ext>
            </a:extLst>
          </p:cNvPr>
          <p:cNvSpPr txBox="1"/>
          <p:nvPr/>
        </p:nvSpPr>
        <p:spPr>
          <a:xfrm>
            <a:off x="9144000" y="1971675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NOTE:  Multiple topical areas can apply to a single IOSC.</a:t>
            </a:r>
            <a:endParaRPr lang="en-US" sz="10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4E5319D5-6184-2203-F0A9-CDA690D2C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E5D78-9619-4672-B754-077514D1C558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9217581"/>
      </p:ext>
    </p:extLst>
  </p:cSld>
  <p:clrMapOvr>
    <a:masterClrMapping/>
  </p:clrMapOvr>
</p:sld>
</file>

<file path=ppt/theme/theme1.xml><?xml version="1.0" encoding="utf-8"?>
<a:theme xmlns:a="http://schemas.openxmlformats.org/drawingml/2006/main" name="2_IEA DO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26d46bd7-4a58-4bc0-a217-7245e6e70419" ContentTypeId="0x0101003BE6F3BD37A8BE4A9CF9E5B20FCA8325" PreviousValue="false" LastSyncTimeStamp="2022-05-13T19:39:25.393Z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96b1dda-5637-4d41-9abe-79af3c04e813">
      <Value>5</Value>
      <Value>3</Value>
      <Value>2</Value>
      <Value>1</Value>
    </TaxCatchAll>
    <lcf76f155ced4ddcb4097134ff3c332f xmlns="ea60b319-9d9b-4050-a2da-fb9886bc818d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25756FC81AF488F6C711D74014336" ma:contentTypeVersion="16" ma:contentTypeDescription="Create a new document." ma:contentTypeScope="" ma:versionID="115c8eb666173d07c303936edca33c94">
  <xsd:schema xmlns:xsd="http://www.w3.org/2001/XMLSchema" xmlns:xs="http://www.w3.org/2001/XMLSchema" xmlns:p="http://schemas.microsoft.com/office/2006/metadata/properties" xmlns:ns2="ea60b319-9d9b-4050-a2da-fb9886bc818d" xmlns:ns3="696b1dda-5637-4d41-9abe-79af3c04e813" targetNamespace="http://schemas.microsoft.com/office/2006/metadata/properties" ma:root="true" ma:fieldsID="7fa3eeb103c686ca40f2c85658618079" ns2:_="" ns3:_="">
    <xsd:import namespace="ea60b319-9d9b-4050-a2da-fb9886bc818d"/>
    <xsd:import namespace="696b1dda-5637-4d41-9abe-79af3c04e8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0b319-9d9b-4050-a2da-fb9886bc8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47bc148-599b-4d76-8813-ec10777390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b1dda-5637-4d41-9abe-79af3c04e81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dbe8c3d-43cf-406e-8e09-773fdef5d4f6}" ma:internalName="TaxCatchAll" ma:showField="CatchAllData" ma:web="696b1dda-5637-4d41-9abe-79af3c04e8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B1FA89-F9A1-427A-8220-7543335E44ED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D776F49B-9661-45D4-854A-5ACA940E3760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0a20205c-0631-4ff0-81c6-46eee12fe7e9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2A9555A-1EF1-4742-B58E-12258DBBD2E9}"/>
</file>

<file path=customXml/itemProps4.xml><?xml version="1.0" encoding="utf-8"?>
<ds:datastoreItem xmlns:ds="http://schemas.openxmlformats.org/officeDocument/2006/customXml" ds:itemID="{EA432767-7BF1-4B8D-9BBF-6DB1C3FC0B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Program Review template</Template>
  <TotalTime>15259</TotalTime>
  <Words>805</Words>
  <Application>Microsoft Office PowerPoint</Application>
  <PresentationFormat>Widescreen</PresentationFormat>
  <Paragraphs>161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Cambria</vt:lpstr>
      <vt:lpstr>2_IEA DOE template</vt:lpstr>
      <vt:lpstr>Security Enforcement Program Update May 2023</vt:lpstr>
      <vt:lpstr>Overview</vt:lpstr>
      <vt:lpstr>Office of Security Enforcement Update</vt:lpstr>
      <vt:lpstr>Security Enforcement Activities Update</vt:lpstr>
      <vt:lpstr>Security Enforcement Activities Update (cont’d)</vt:lpstr>
      <vt:lpstr>Security Enforcement Activities Update (cont’d)</vt:lpstr>
      <vt:lpstr>Security Enforcement Activities Update (cont’d)</vt:lpstr>
      <vt:lpstr>Classified Information Security IOSCs: Topical Area Trends</vt:lpstr>
      <vt:lpstr>Classified Information Security IOSCs: Topical Area Trends – Handling and Storage Breakdown</vt:lpstr>
      <vt:lpstr>Classified Information Security IOSCs: Topical Area Trends – Cyber Breakdown</vt:lpstr>
      <vt:lpstr>Classified Information Security IOSCs: Topical Area Trends – Classification Issues Breakdown</vt:lpstr>
      <vt:lpstr>Classified Information Security IOSCs: Topical Area Trends – Classification Issues Breakdown (cont’d)</vt:lpstr>
      <vt:lpstr>Classified Information Security IOSCs: Topical Area Trends – Controlled Articles Breakdown</vt:lpstr>
      <vt:lpstr>Classified Information Security IOSCs: Significance Determinations</vt:lpstr>
      <vt:lpstr>Classified Information Security IOSCs:  Likelihood of Compromise</vt:lpstr>
      <vt:lpstr>Classified Information Security IOSCs: Causes</vt:lpstr>
      <vt:lpstr>Classified Information Security IOSCs: Characterizations</vt:lpstr>
      <vt:lpstr>Classified Information Security IOSCs: Corrective Actions</vt:lpstr>
      <vt:lpstr>Office of Security Enforcement   Contact Information </vt:lpstr>
      <vt:lpstr>Questions?</vt:lpstr>
    </vt:vector>
  </TitlesOfParts>
  <Company>U.S. Department of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(NAME)Program Briefing (Date)</dc:title>
  <dc:creator>Nicoll</dc:creator>
  <cp:lastModifiedBy>Gesell, Jill (CONTR)</cp:lastModifiedBy>
  <cp:revision>579</cp:revision>
  <cp:lastPrinted>2019-03-07T17:36:42Z</cp:lastPrinted>
  <dcterms:created xsi:type="dcterms:W3CDTF">2014-03-12T19:37:00Z</dcterms:created>
  <dcterms:modified xsi:type="dcterms:W3CDTF">2023-04-14T19:36:48Z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0x0101003BE6F3BD37A8BE4A9CF9E5B20FCA8325009E85CD903F13B14EAA0C2FC0AFD54A19</vt:lpwstr>
  </property>
  <property fmtid="{D5CDD505-2E9C-101B-9397-08002B2CF9AE}" pid="3" name="DOE_OwningOrg">
    <vt:lpwstr>3;#Office of Enforcement (EA-10)|7c845f80-d789-4536-bf22-43eae7dae251</vt:lpwstr>
  </property>
  <property fmtid="{D5CDD505-2E9C-101B-9397-08002B2CF9AE}" pid="4" name="DOE_RecordsDispositionSchedule">
    <vt:lpwstr>5;#Administrative Records maintained in any agency office EVENT (GRS 5_1_010)|96565e10-a5ef-4d97-a34f-2be559b2afc5</vt:lpwstr>
  </property>
  <property fmtid="{D5CDD505-2E9C-101B-9397-08002B2CF9AE}" pid="5" name="MediaServiceImageTags">
    <vt:lpwstr/>
  </property>
  <property fmtid="{D5CDD505-2E9C-101B-9397-08002B2CF9AE}" pid="6" name="lcf76f155ced4ddcb4097134ff3c332f">
    <vt:lpwstr/>
  </property>
  <property fmtid="{D5CDD505-2E9C-101B-9397-08002B2CF9AE}" pid="7" name="DOE_LifecycleState">
    <vt:lpwstr>1;#Active|44aca65a-a2b8-4064-ac99-6d3b27b9c145</vt:lpwstr>
  </property>
  <property fmtid="{D5CDD505-2E9C-101B-9397-08002B2CF9AE}" pid="8" name="DOE_ProjectStatus">
    <vt:lpwstr>2;#Open|f87294c0-5917-49a1-8b9f-b6ecaae62a21</vt:lpwstr>
  </property>
</Properties>
</file>