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DD_25446AA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4"/>
    <p:sldMasterId id="2147483650" r:id="rId5"/>
    <p:sldMasterId id="2147483649" r:id="rId6"/>
  </p:sldMasterIdLst>
  <p:notesMasterIdLst>
    <p:notesMasterId r:id="rId41"/>
  </p:notesMasterIdLst>
  <p:handoutMasterIdLst>
    <p:handoutMasterId r:id="rId42"/>
  </p:handoutMasterIdLst>
  <p:sldIdLst>
    <p:sldId id="687" r:id="rId7"/>
    <p:sldId id="758" r:id="rId8"/>
    <p:sldId id="733" r:id="rId9"/>
    <p:sldId id="756" r:id="rId10"/>
    <p:sldId id="746" r:id="rId11"/>
    <p:sldId id="763" r:id="rId12"/>
    <p:sldId id="736" r:id="rId13"/>
    <p:sldId id="762" r:id="rId14"/>
    <p:sldId id="737" r:id="rId15"/>
    <p:sldId id="764" r:id="rId16"/>
    <p:sldId id="765" r:id="rId17"/>
    <p:sldId id="779" r:id="rId18"/>
    <p:sldId id="767" r:id="rId19"/>
    <p:sldId id="768" r:id="rId20"/>
    <p:sldId id="778" r:id="rId21"/>
    <p:sldId id="769" r:id="rId22"/>
    <p:sldId id="770" r:id="rId23"/>
    <p:sldId id="708" r:id="rId24"/>
    <p:sldId id="709" r:id="rId25"/>
    <p:sldId id="774" r:id="rId26"/>
    <p:sldId id="780" r:id="rId27"/>
    <p:sldId id="781" r:id="rId28"/>
    <p:sldId id="788" r:id="rId29"/>
    <p:sldId id="782" r:id="rId30"/>
    <p:sldId id="743" r:id="rId31"/>
    <p:sldId id="792" r:id="rId32"/>
    <p:sldId id="783" r:id="rId33"/>
    <p:sldId id="784" r:id="rId34"/>
    <p:sldId id="785" r:id="rId35"/>
    <p:sldId id="786" r:id="rId36"/>
    <p:sldId id="787" r:id="rId37"/>
    <p:sldId id="789" r:id="rId38"/>
    <p:sldId id="790" r:id="rId39"/>
    <p:sldId id="791" r:id="rId40"/>
  </p:sldIdLst>
  <p:sldSz cx="9144000" cy="6858000" type="letter"/>
  <p:notesSz cx="7010400" cy="9296400"/>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70">
          <p15:clr>
            <a:srgbClr val="A4A3A4"/>
          </p15:clr>
        </p15:guide>
        <p15:guide id="2" orient="horz" pos="477">
          <p15:clr>
            <a:srgbClr val="A4A3A4"/>
          </p15:clr>
        </p15:guide>
        <p15:guide id="3" orient="horz" pos="154">
          <p15:clr>
            <a:srgbClr val="A4A3A4"/>
          </p15:clr>
        </p15:guide>
        <p15:guide id="4" orient="horz" pos="543">
          <p15:clr>
            <a:srgbClr val="A4A3A4"/>
          </p15:clr>
        </p15:guide>
        <p15:guide id="5" orient="horz" pos="2964">
          <p15:clr>
            <a:srgbClr val="A4A3A4"/>
          </p15:clr>
        </p15:guide>
        <p15:guide id="6" orient="horz" pos="725">
          <p15:clr>
            <a:srgbClr val="A4A3A4"/>
          </p15:clr>
        </p15:guide>
        <p15:guide id="7" pos="5248">
          <p15:clr>
            <a:srgbClr val="A4A3A4"/>
          </p15:clr>
        </p15:guide>
        <p15:guide id="8" pos="283">
          <p15:clr>
            <a:srgbClr val="A4A3A4"/>
          </p15:clr>
        </p15:guide>
        <p15:guide id="9" pos="286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EB230-0383-907F-383C-1FC936394996}" name="Atkinson, Scott A" initials="SA" userId="S::Scott.Atkinson@Science.doe.gov::77f7cb5f-8a58-470f-8efc-26271644cd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A51E39"/>
    <a:srgbClr val="99CCFF"/>
    <a:srgbClr val="006600"/>
    <a:srgbClr val="000099"/>
    <a:srgbClr val="CC3300"/>
    <a:srgbClr val="00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A5CA9-03FB-4CBF-9DDA-F29CBB7D2798}" v="40" dt="2024-04-15T11:37:34.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76157" autoAdjust="0"/>
  </p:normalViewPr>
  <p:slideViewPr>
    <p:cSldViewPr snapToGrid="0">
      <p:cViewPr varScale="1">
        <p:scale>
          <a:sx n="60" d="100"/>
          <a:sy n="60" d="100"/>
        </p:scale>
        <p:origin x="1464" y="40"/>
      </p:cViewPr>
      <p:guideLst>
        <p:guide orient="horz" pos="2170"/>
        <p:guide orient="horz" pos="477"/>
        <p:guide orient="horz" pos="154"/>
        <p:guide orient="horz" pos="543"/>
        <p:guide orient="horz" pos="2964"/>
        <p:guide orient="horz" pos="725"/>
        <p:guide pos="5248"/>
        <p:guide pos="283"/>
        <p:guide pos="28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5" d="100"/>
          <a:sy n="55" d="100"/>
        </p:scale>
        <p:origin x="-181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s>
</file>

<file path=ppt/comments/modernComment_2DD_25446AAA.xml><?xml version="1.0" encoding="utf-8"?>
<p188:cmLst xmlns:a="http://schemas.openxmlformats.org/drawingml/2006/main" xmlns:r="http://schemas.openxmlformats.org/officeDocument/2006/relationships" xmlns:p188="http://schemas.microsoft.com/office/powerpoint/2018/8/main">
  <p188:cm id="{798B5D36-A857-4024-9AFB-9A76C54397CA}" authorId="{D49EB230-0383-907F-383C-1FC936394996}" created="2024-04-15T12:51:37.588">
    <ac:txMkLst xmlns:ac="http://schemas.microsoft.com/office/drawing/2013/main/command">
      <pc:docMk xmlns:pc="http://schemas.microsoft.com/office/powerpoint/2013/main/command"/>
      <pc:sldMk xmlns:pc="http://schemas.microsoft.com/office/powerpoint/2013/main/command" cId="625240746" sldId="733"/>
      <ac:spMk id="2" creationId="{00000000-0000-0000-0000-000000000000}"/>
      <ac:txMk cp="194" len="11">
        <ac:context len="553" hash="2179842926"/>
      </ac:txMk>
    </ac:txMkLst>
    <p188:pos x="1151575" y="2507894"/>
    <p188:txBody>
      <a:bodyPr/>
      <a:lstStyle/>
      <a:p>
        <a:r>
          <a:rPr lang="en-US"/>
          <a:t>Recommend referring to this as Bldg. 3019 Complex or just Bldg. 3019.  You don't reference the contractors for any other labs.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1" y="1"/>
            <a:ext cx="3038475" cy="465137"/>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defTabSz="914405">
              <a:defRPr sz="1200" b="0" dirty="0"/>
            </a:lvl1pPr>
          </a:lstStyle>
          <a:p>
            <a:pPr>
              <a:defRPr/>
            </a:pPr>
            <a:endParaRPr lang="en-US" dirty="0"/>
          </a:p>
        </p:txBody>
      </p:sp>
      <p:sp>
        <p:nvSpPr>
          <p:cNvPr id="302083" name="Rectangle 3"/>
          <p:cNvSpPr>
            <a:spLocks noGrp="1" noChangeArrowheads="1"/>
          </p:cNvSpPr>
          <p:nvPr>
            <p:ph type="dt" sz="quarter" idx="1"/>
          </p:nvPr>
        </p:nvSpPr>
        <p:spPr bwMode="auto">
          <a:xfrm>
            <a:off x="3970339" y="1"/>
            <a:ext cx="3038475" cy="465137"/>
          </a:xfrm>
          <a:prstGeom prst="rect">
            <a:avLst/>
          </a:prstGeom>
          <a:noFill/>
          <a:ln w="9525">
            <a:noFill/>
            <a:miter lim="800000"/>
            <a:headEnd/>
            <a:tailEnd/>
          </a:ln>
          <a:effectLst/>
        </p:spPr>
        <p:txBody>
          <a:bodyPr vert="horz" wrap="square" lIns="91408" tIns="45703" rIns="91408" bIns="45703" numCol="1" anchor="t" anchorCtr="0" compatLnSpc="1">
            <a:prstTxWarp prst="textNoShape">
              <a:avLst/>
            </a:prstTxWarp>
          </a:bodyPr>
          <a:lstStyle>
            <a:lvl1pPr algn="r" defTabSz="914405">
              <a:defRPr sz="1200" b="0" dirty="0"/>
            </a:lvl1pPr>
          </a:lstStyle>
          <a:p>
            <a:pPr>
              <a:defRPr/>
            </a:pPr>
            <a:endParaRPr lang="en-US" dirty="0"/>
          </a:p>
        </p:txBody>
      </p:sp>
      <p:sp>
        <p:nvSpPr>
          <p:cNvPr id="302084" name="Rectangle 4"/>
          <p:cNvSpPr>
            <a:spLocks noGrp="1" noChangeArrowheads="1"/>
          </p:cNvSpPr>
          <p:nvPr>
            <p:ph type="ftr" sz="quarter" idx="2"/>
          </p:nvPr>
        </p:nvSpPr>
        <p:spPr bwMode="auto">
          <a:xfrm>
            <a:off x="1" y="8829676"/>
            <a:ext cx="3038475" cy="465137"/>
          </a:xfrm>
          <a:prstGeom prst="rect">
            <a:avLst/>
          </a:prstGeom>
          <a:noFill/>
          <a:ln w="9525">
            <a:noFill/>
            <a:miter lim="800000"/>
            <a:headEnd/>
            <a:tailEnd/>
          </a:ln>
          <a:effectLst/>
        </p:spPr>
        <p:txBody>
          <a:bodyPr vert="horz" wrap="square" lIns="91408" tIns="45703" rIns="91408" bIns="45703" numCol="1" anchor="b" anchorCtr="0" compatLnSpc="1">
            <a:prstTxWarp prst="textNoShape">
              <a:avLst/>
            </a:prstTxWarp>
          </a:bodyPr>
          <a:lstStyle>
            <a:lvl1pPr defTabSz="914405">
              <a:defRPr sz="1200" b="0" dirty="0"/>
            </a:lvl1pPr>
          </a:lstStyle>
          <a:p>
            <a:pPr>
              <a:defRPr/>
            </a:pPr>
            <a:endParaRPr lang="en-US" dirty="0"/>
          </a:p>
        </p:txBody>
      </p:sp>
      <p:sp>
        <p:nvSpPr>
          <p:cNvPr id="302085" name="Rectangle 5"/>
          <p:cNvSpPr>
            <a:spLocks noGrp="1" noChangeArrowheads="1"/>
          </p:cNvSpPr>
          <p:nvPr>
            <p:ph type="sldNum" sz="quarter" idx="3"/>
          </p:nvPr>
        </p:nvSpPr>
        <p:spPr bwMode="auto">
          <a:xfrm>
            <a:off x="3970339" y="8829676"/>
            <a:ext cx="3038475" cy="465137"/>
          </a:xfrm>
          <a:prstGeom prst="rect">
            <a:avLst/>
          </a:prstGeom>
          <a:noFill/>
          <a:ln w="9525">
            <a:noFill/>
            <a:miter lim="800000"/>
            <a:headEnd/>
            <a:tailEnd/>
          </a:ln>
          <a:effectLst/>
        </p:spPr>
        <p:txBody>
          <a:bodyPr vert="horz" wrap="square" lIns="91408" tIns="45703" rIns="91408" bIns="45703" numCol="1" anchor="b" anchorCtr="0" compatLnSpc="1">
            <a:prstTxWarp prst="textNoShape">
              <a:avLst/>
            </a:prstTxWarp>
          </a:bodyPr>
          <a:lstStyle>
            <a:lvl1pPr algn="r" defTabSz="914405">
              <a:defRPr sz="1200" b="0"/>
            </a:lvl1pPr>
          </a:lstStyle>
          <a:p>
            <a:pPr>
              <a:defRPr/>
            </a:pPr>
            <a:fld id="{273349C7-8EE7-4816-BEB7-D59A90106013}" type="slidenum">
              <a:rPr lang="en-US"/>
              <a:pPr>
                <a:defRPr/>
              </a:pPr>
              <a:t>‹#›</a:t>
            </a:fld>
            <a:endParaRPr lang="en-US" dirty="0"/>
          </a:p>
        </p:txBody>
      </p:sp>
    </p:spTree>
    <p:extLst>
      <p:ext uri="{BB962C8B-B14F-4D97-AF65-F5344CB8AC3E}">
        <p14:creationId xmlns:p14="http://schemas.microsoft.com/office/powerpoint/2010/main" val="172892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1"/>
            <a:ext cx="3038475" cy="465137"/>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defTabSz="931989">
              <a:defRPr sz="1200" b="0" dirty="0"/>
            </a:lvl1pPr>
          </a:lstStyle>
          <a:p>
            <a:pPr>
              <a:defRPr/>
            </a:pPr>
            <a:endParaRPr lang="en-US" dirty="0"/>
          </a:p>
        </p:txBody>
      </p:sp>
      <p:sp>
        <p:nvSpPr>
          <p:cNvPr id="68611" name="Rectangle 3"/>
          <p:cNvSpPr>
            <a:spLocks noGrp="1" noChangeArrowheads="1"/>
          </p:cNvSpPr>
          <p:nvPr>
            <p:ph type="dt" idx="1"/>
          </p:nvPr>
        </p:nvSpPr>
        <p:spPr bwMode="auto">
          <a:xfrm>
            <a:off x="3970339" y="1"/>
            <a:ext cx="3038475" cy="465137"/>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algn="r" defTabSz="931989">
              <a:defRPr sz="1200" b="0" dirty="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8614" name="Rectangle 6"/>
          <p:cNvSpPr>
            <a:spLocks noGrp="1" noChangeArrowheads="1"/>
          </p:cNvSpPr>
          <p:nvPr>
            <p:ph type="ftr" sz="quarter" idx="4"/>
          </p:nvPr>
        </p:nvSpPr>
        <p:spPr bwMode="auto">
          <a:xfrm>
            <a:off x="1" y="8829676"/>
            <a:ext cx="3038475" cy="465137"/>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defTabSz="931989">
              <a:defRPr sz="1200" b="0" dirty="0"/>
            </a:lvl1pPr>
          </a:lstStyle>
          <a:p>
            <a:pPr>
              <a:defRPr/>
            </a:pPr>
            <a:endParaRPr lang="en-US" dirty="0"/>
          </a:p>
        </p:txBody>
      </p:sp>
      <p:sp>
        <p:nvSpPr>
          <p:cNvPr id="68615" name="Rectangle 7"/>
          <p:cNvSpPr>
            <a:spLocks noGrp="1" noChangeArrowheads="1"/>
          </p:cNvSpPr>
          <p:nvPr>
            <p:ph type="sldNum" sz="quarter" idx="5"/>
          </p:nvPr>
        </p:nvSpPr>
        <p:spPr bwMode="auto">
          <a:xfrm>
            <a:off x="3970339" y="8829676"/>
            <a:ext cx="3038475" cy="465137"/>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algn="r" defTabSz="931989">
              <a:defRPr sz="1200" b="0"/>
            </a:lvl1pPr>
          </a:lstStyle>
          <a:p>
            <a:pPr>
              <a:defRPr/>
            </a:pPr>
            <a:fld id="{7B8F0D09-1953-4C1B-9F14-24B66E89296C}" type="slidenum">
              <a:rPr lang="en-US"/>
              <a:pPr>
                <a:defRPr/>
              </a:pPr>
              <a:t>‹#›</a:t>
            </a:fld>
            <a:endParaRPr lang="en-US" dirty="0"/>
          </a:p>
        </p:txBody>
      </p:sp>
    </p:spTree>
    <p:extLst>
      <p:ext uri="{BB962C8B-B14F-4D97-AF65-F5344CB8AC3E}">
        <p14:creationId xmlns:p14="http://schemas.microsoft.com/office/powerpoint/2010/main" val="228059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a:t>
            </a:fld>
            <a:endParaRPr lang="en-US" dirty="0"/>
          </a:p>
        </p:txBody>
      </p:sp>
    </p:spTree>
    <p:extLst>
      <p:ext uri="{BB962C8B-B14F-4D97-AF65-F5344CB8AC3E}">
        <p14:creationId xmlns:p14="http://schemas.microsoft.com/office/powerpoint/2010/main" val="2988216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10</a:t>
            </a:fld>
            <a:endParaRPr lang="en-US" dirty="0"/>
          </a:p>
        </p:txBody>
      </p:sp>
    </p:spTree>
    <p:extLst>
      <p:ext uri="{BB962C8B-B14F-4D97-AF65-F5344CB8AC3E}">
        <p14:creationId xmlns:p14="http://schemas.microsoft.com/office/powerpoint/2010/main" val="133172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11</a:t>
            </a:fld>
            <a:endParaRPr lang="en-US" dirty="0"/>
          </a:p>
        </p:txBody>
      </p:sp>
    </p:spTree>
    <p:extLst>
      <p:ext uri="{BB962C8B-B14F-4D97-AF65-F5344CB8AC3E}">
        <p14:creationId xmlns:p14="http://schemas.microsoft.com/office/powerpoint/2010/main" val="81938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Less Than Accountable (LTA) quantities of SNM.</a:t>
            </a:r>
          </a:p>
          <a:p>
            <a:r>
              <a:rPr lang="en-US" sz="1800" b="0" i="0" u="none" strike="noStrike" baseline="0" dirty="0">
                <a:solidFill>
                  <a:srgbClr val="000000"/>
                </a:solidFill>
                <a:latin typeface="Times New Roman" panose="02020603050405020304" pitchFamily="18" charset="0"/>
              </a:rPr>
              <a:t>(a) If the less than accountable quantities of SNM are containerized or put in a single shipment that exceeds an accountable quantity, then the total combined quantity must be within the boundaries of a material balance area (MBA) and be included on the facility’s nuclear material inventory.</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(b) If similar less than accountable items within a location, such as an identified room or building, can cumulatively become an accountable quantity of SNM then an MC&amp;A program must be established. Sites that possess LTA quantities of SNM must document the technical basis of how this requirement is met in their MC&amp;A plan, if applicable, or alternate document approved by the ODFSA.</a:t>
            </a:r>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12</a:t>
            </a:fld>
            <a:endParaRPr lang="en-US" dirty="0"/>
          </a:p>
        </p:txBody>
      </p:sp>
    </p:spTree>
    <p:extLst>
      <p:ext uri="{BB962C8B-B14F-4D97-AF65-F5344CB8AC3E}">
        <p14:creationId xmlns:p14="http://schemas.microsoft.com/office/powerpoint/2010/main" val="82125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lphaLcParenBoth"/>
            </a:pPr>
            <a:r>
              <a:rPr lang="en-US" sz="1200" b="0" i="1" u="none" strike="noStrike" baseline="0" dirty="0">
                <a:solidFill>
                  <a:srgbClr val="000000"/>
                </a:solidFill>
                <a:latin typeface="Times New Roman" panose="02020603050405020304" pitchFamily="18" charset="0"/>
              </a:rPr>
              <a:t>Both element and isotope weights are reported if they round to are portable unit. In cases where the element is a reportable unit, but the isotope is not a reportable unit, the material is still to be reported, but for the isotope, enter 0 (zero). See Table III for Rounding, below.</a:t>
            </a:r>
          </a:p>
          <a:p>
            <a:endParaRPr lang="en-US" sz="1200" b="0" i="1" u="none" strike="noStrike" baseline="0" dirty="0">
              <a:solidFill>
                <a:srgbClr val="000000"/>
              </a:solidFill>
              <a:latin typeface="Times New Roman" panose="02020603050405020304" pitchFamily="18" charset="0"/>
            </a:endParaRPr>
          </a:p>
          <a:p>
            <a:r>
              <a:rPr lang="en-US" sz="1200" b="0" i="1" u="none" strike="noStrike" baseline="0" dirty="0">
                <a:solidFill>
                  <a:srgbClr val="000000"/>
                </a:solidFill>
                <a:latin typeface="Times New Roman" panose="02020603050405020304" pitchFamily="18" charset="0"/>
              </a:rPr>
              <a:t> (b) Quantities reported as shown in Table III for Rounding, below with fractions of one-half or greater of a reporting unit are rounded upwards and fractions of less than one-half of a reporting unit are reported as the number zero (0). Any item that contains nuclear material that rounds to a reportable unit for that nuclear material is accountable.</a:t>
            </a:r>
            <a:endParaRPr lang="en-US" sz="1200" i="1" dirty="0">
              <a:solidFill>
                <a:prstClr val="black"/>
              </a:solidFill>
              <a:cs typeface="Times New Roman" panose="02020603050405020304" pitchFamily="18" charset="0"/>
            </a:endParaRPr>
          </a:p>
          <a:p>
            <a:pPr>
              <a:defRPr/>
            </a:pPr>
            <a:endParaRPr lang="en-US" sz="1200" b="0" i="1" u="none" strike="noStrike" baseline="0" dirty="0">
              <a:solidFill>
                <a:srgbClr val="000000"/>
              </a:solidFill>
              <a:latin typeface="Times New Roman" panose="02020603050405020304" pitchFamily="18" charset="0"/>
            </a:endParaRPr>
          </a:p>
          <a:p>
            <a:pPr>
              <a:defRPr/>
            </a:pPr>
            <a:r>
              <a:rPr lang="en-US" sz="1200" b="0" i="1" u="none" strike="noStrike" baseline="0" dirty="0">
                <a:solidFill>
                  <a:srgbClr val="000000"/>
                </a:solidFill>
                <a:latin typeface="Times New Roman" panose="02020603050405020304" pitchFamily="18" charset="0"/>
              </a:rPr>
              <a:t>NOTE: When performing general calculations, do the calculation first before rounding. For software development purposes, sites or facilities may use more significant digits than provided in the tables. </a:t>
            </a:r>
          </a:p>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13</a:t>
            </a:fld>
            <a:endParaRPr lang="en-US" dirty="0"/>
          </a:p>
        </p:txBody>
      </p:sp>
    </p:spTree>
    <p:extLst>
      <p:ext uri="{BB962C8B-B14F-4D97-AF65-F5344CB8AC3E}">
        <p14:creationId xmlns:p14="http://schemas.microsoft.com/office/powerpoint/2010/main" val="27129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defTabSz="914400" rtl="0" eaLnBrk="0" fontAlgn="base" latinLnBrk="0" hangingPunct="0">
              <a:lnSpc>
                <a:spcPct val="100000"/>
              </a:lnSpc>
              <a:spcBef>
                <a:spcPct val="0"/>
              </a:spcBef>
              <a:spcAft>
                <a:spcPct val="0"/>
              </a:spcAft>
              <a:buClrTx/>
              <a:buSzTx/>
              <a:tabLst/>
              <a:defRPr/>
            </a:pPr>
            <a:r>
              <a:rPr lang="en-US" sz="1200" dirty="0">
                <a:solidFill>
                  <a:prstClr val="black"/>
                </a:solidFill>
                <a:cs typeface="Times New Roman" panose="02020603050405020304" pitchFamily="18" charset="0"/>
              </a:rPr>
              <a:t>CRD, </a:t>
            </a:r>
            <a:r>
              <a:rPr lang="en-US" sz="1200" dirty="0">
                <a:effectLst/>
                <a:latin typeface="Times New Roman" panose="02020603050405020304" pitchFamily="18" charset="0"/>
                <a:ea typeface="Aptos" panose="020B0004020202020204" pitchFamily="34" charset="0"/>
              </a:rPr>
              <a:t>Attachment 2, Chapter I, 4.b.,</a:t>
            </a:r>
            <a:endParaRPr lang="en-US" sz="1200" b="0" i="1" u="sng" strike="noStrike" baseline="0" dirty="0">
              <a:solidFill>
                <a:srgbClr val="000000"/>
              </a:solidFill>
              <a:latin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r>
              <a:rPr lang="en-US" sz="1200" b="0" i="1" u="sng" strike="noStrike" baseline="0" dirty="0">
                <a:solidFill>
                  <a:srgbClr val="000000"/>
                </a:solidFill>
                <a:latin typeface="Times New Roman" panose="02020603050405020304" pitchFamily="18" charset="0"/>
              </a:rPr>
              <a:t>Program</a:t>
            </a:r>
            <a:r>
              <a:rPr lang="en-US" sz="1200" b="0" i="1" u="none" strike="noStrike" baseline="0" dirty="0">
                <a:solidFill>
                  <a:srgbClr val="000000"/>
                </a:solidFill>
                <a:latin typeface="Times New Roman" panose="02020603050405020304" pitchFamily="18" charset="0"/>
              </a:rPr>
              <a:t>. All facilities possessing SNM must implement measurement and measurement control programs. Measurement programs used to determine Category III or IV inventories of SNM must address the topics set forth in paragraphs 4.c. through 4.f. below, but the specific measurement and measurement control requirements are to be approved by the ODFSA.</a:t>
            </a:r>
          </a:p>
          <a:p>
            <a:pPr marR="0" lvl="0" defTabSz="914400" rtl="0" eaLnBrk="0" fontAlgn="base" latinLnBrk="0" hangingPunct="0">
              <a:lnSpc>
                <a:spcPct val="100000"/>
              </a:lnSpc>
              <a:spcBef>
                <a:spcPct val="0"/>
              </a:spcBef>
              <a:spcAft>
                <a:spcPct val="0"/>
              </a:spcAft>
              <a:buClrTx/>
              <a:buSzTx/>
              <a:tabLst/>
              <a:defRPr/>
            </a:pPr>
            <a:r>
              <a:rPr lang="en-US" sz="1200" dirty="0">
                <a:solidFill>
                  <a:prstClr val="black"/>
                </a:solidFill>
                <a:cs typeface="Times New Roman" panose="02020603050405020304" pitchFamily="18" charset="0"/>
              </a:rPr>
              <a:t>CRD, </a:t>
            </a:r>
            <a:r>
              <a:rPr lang="en-US" sz="1200" dirty="0">
                <a:effectLst/>
                <a:latin typeface="Times New Roman" panose="02020603050405020304" pitchFamily="18" charset="0"/>
                <a:ea typeface="Aptos" panose="020B0004020202020204" pitchFamily="34" charset="0"/>
              </a:rPr>
              <a:t>Attachment 2, Chapter I, </a:t>
            </a:r>
            <a:r>
              <a:rPr lang="en-US" sz="1200" dirty="0">
                <a:ea typeface="Aptos" panose="020B0004020202020204" pitchFamily="34" charset="0"/>
              </a:rPr>
              <a:t>4</a:t>
            </a:r>
            <a:r>
              <a:rPr lang="en-US" sz="1200" dirty="0">
                <a:effectLst/>
                <a:latin typeface="Times New Roman" panose="02020603050405020304" pitchFamily="18" charset="0"/>
                <a:ea typeface="Aptos" panose="020B0004020202020204" pitchFamily="34" charset="0"/>
              </a:rPr>
              <a:t>.d.,</a:t>
            </a:r>
          </a:p>
          <a:p>
            <a:pPr marR="0" lvl="0" defTabSz="914400" rtl="0" eaLnBrk="0" fontAlgn="base" latinLnBrk="0" hangingPunct="0">
              <a:lnSpc>
                <a:spcPct val="100000"/>
              </a:lnSpc>
              <a:spcBef>
                <a:spcPct val="0"/>
              </a:spcBef>
              <a:spcAft>
                <a:spcPct val="0"/>
              </a:spcAft>
              <a:buClrTx/>
              <a:buSzTx/>
              <a:tabLst/>
              <a:defRPr/>
            </a:pPr>
            <a:endParaRPr lang="en-US" sz="1200" b="0" i="1" u="sng" strike="noStrike" baseline="0" dirty="0">
              <a:solidFill>
                <a:srgbClr val="000000"/>
              </a:solidFill>
              <a:latin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r>
              <a:rPr lang="en-US" sz="1200" b="0" i="1" u="sng" strike="noStrike" baseline="0" dirty="0">
                <a:solidFill>
                  <a:srgbClr val="000000"/>
                </a:solidFill>
                <a:latin typeface="Times New Roman" panose="02020603050405020304" pitchFamily="18" charset="0"/>
              </a:rPr>
              <a:t>Measurement Methods</a:t>
            </a:r>
            <a:r>
              <a:rPr lang="en-US" sz="1200" b="0" i="1" u="none" strike="noStrike" baseline="0" dirty="0">
                <a:solidFill>
                  <a:srgbClr val="000000"/>
                </a:solidFill>
                <a:latin typeface="Times New Roman" panose="02020603050405020304" pitchFamily="18" charset="0"/>
              </a:rPr>
              <a:t>. Each facility must develop, document, and maintain measurement methods for all SNM in inventory, excluding SNM not amenable to measurement.</a:t>
            </a:r>
            <a:endParaRPr lang="en-US" sz="1200" b="0" i="1" dirty="0">
              <a:solidFill>
                <a:prstClr val="black"/>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14</a:t>
            </a:fld>
            <a:endParaRPr lang="en-US" dirty="0"/>
          </a:p>
        </p:txBody>
      </p:sp>
    </p:spTree>
    <p:extLst>
      <p:ext uri="{BB962C8B-B14F-4D97-AF65-F5344CB8AC3E}">
        <p14:creationId xmlns:p14="http://schemas.microsoft.com/office/powerpoint/2010/main" val="149357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u="none" strike="noStrike" baseline="0" dirty="0">
                <a:solidFill>
                  <a:srgbClr val="000000"/>
                </a:solidFill>
                <a:latin typeface="Times New Roman" panose="02020603050405020304" pitchFamily="18" charset="0"/>
              </a:rPr>
              <a:t>Key Measurement Point</a:t>
            </a:r>
            <a:r>
              <a:rPr lang="en-US" sz="1200" b="0" i="0" u="none" strike="noStrike" baseline="0" dirty="0">
                <a:solidFill>
                  <a:srgbClr val="000000"/>
                </a:solidFill>
                <a:latin typeface="Times New Roman" panose="02020603050405020304" pitchFamily="18" charset="0"/>
              </a:rPr>
              <a:t>. A location where nuclear material appears in such a form that it may be measured to determine material flow or inventory. This includes: 1) inputs and outputs for material balances areas, 2) measured discards, 3) locations in the process where accountability values are determined, and 4) holdup locations.</a:t>
            </a:r>
          </a:p>
          <a:p>
            <a:endParaRPr lang="en-US" dirty="0"/>
          </a:p>
          <a:p>
            <a:pPr marR="0" lvl="0" defTabSz="914400" rtl="0" eaLnBrk="0" fontAlgn="base" latinLnBrk="0" hangingPunct="0">
              <a:lnSpc>
                <a:spcPct val="100000"/>
              </a:lnSpc>
              <a:spcBef>
                <a:spcPct val="0"/>
              </a:spcBef>
              <a:spcAft>
                <a:spcPct val="0"/>
              </a:spcAft>
              <a:buClrTx/>
              <a:buSzTx/>
              <a:tabLst/>
              <a:defRPr/>
            </a:pPr>
            <a:r>
              <a:rPr lang="en-US" sz="1200" dirty="0">
                <a:solidFill>
                  <a:prstClr val="black"/>
                </a:solidFill>
                <a:cs typeface="Times New Roman" panose="02020603050405020304" pitchFamily="18" charset="0"/>
              </a:rPr>
              <a:t>CRD, </a:t>
            </a:r>
            <a:r>
              <a:rPr lang="en-US" sz="1200" dirty="0">
                <a:effectLst/>
                <a:latin typeface="Times New Roman" panose="02020603050405020304" pitchFamily="18" charset="0"/>
                <a:ea typeface="Aptos" panose="020B0004020202020204" pitchFamily="34" charset="0"/>
              </a:rPr>
              <a:t>Attachment 2, Chapter I, 2.a(2)(d).,</a:t>
            </a:r>
            <a:endParaRPr lang="en-US" sz="1200" b="0" i="1" u="sng" strike="noStrike" baseline="0" dirty="0">
              <a:solidFill>
                <a:srgbClr val="000000"/>
              </a:solidFill>
              <a:latin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r>
              <a:rPr lang="en-US" sz="1200" b="0" i="1" u="none" strike="noStrike" baseline="0" dirty="0">
                <a:solidFill>
                  <a:srgbClr val="000000"/>
                </a:solidFill>
                <a:latin typeface="Times New Roman" panose="02020603050405020304" pitchFamily="18" charset="0"/>
              </a:rPr>
              <a:t>Utilizes MBAs as the basis of the accounting structure with key measurement points established to </a:t>
            </a:r>
          </a:p>
          <a:p>
            <a:pPr marR="0" lvl="0" defTabSz="914400" rtl="0" eaLnBrk="0" fontAlgn="base" latinLnBrk="0" hangingPunct="0">
              <a:lnSpc>
                <a:spcPct val="100000"/>
              </a:lnSpc>
              <a:spcBef>
                <a:spcPct val="0"/>
              </a:spcBef>
              <a:spcAft>
                <a:spcPct val="0"/>
              </a:spcAft>
              <a:buClrTx/>
              <a:buSzTx/>
              <a:tabLst/>
              <a:defRPr/>
            </a:pPr>
            <a:r>
              <a:rPr lang="en-US" sz="1200" b="0" i="1" u="none" strike="noStrike" baseline="0" dirty="0">
                <a:solidFill>
                  <a:srgbClr val="000000"/>
                </a:solidFill>
                <a:latin typeface="Times New Roman" panose="02020603050405020304" pitchFamily="18" charset="0"/>
              </a:rPr>
              <a:t>localize and identify IDs.</a:t>
            </a:r>
          </a:p>
          <a:p>
            <a:pPr marR="0" lvl="0" defTabSz="914400" rtl="0" eaLnBrk="0" fontAlgn="base" latinLnBrk="0" hangingPunct="0">
              <a:lnSpc>
                <a:spcPct val="100000"/>
              </a:lnSpc>
              <a:spcBef>
                <a:spcPct val="0"/>
              </a:spcBef>
              <a:spcAft>
                <a:spcPct val="0"/>
              </a:spcAft>
              <a:buClrTx/>
              <a:buSzTx/>
              <a:tabLst/>
              <a:defRPr/>
            </a:pPr>
            <a:endParaRPr lang="en-US" sz="1600" b="0" dirty="0">
              <a:solidFill>
                <a:srgbClr val="000000"/>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r>
              <a:rPr lang="en-US" sz="1200" dirty="0">
                <a:solidFill>
                  <a:prstClr val="black"/>
                </a:solidFill>
                <a:cs typeface="Times New Roman" panose="02020603050405020304" pitchFamily="18" charset="0"/>
              </a:rPr>
              <a:t>CRD, </a:t>
            </a:r>
            <a:r>
              <a:rPr lang="en-US" sz="1200" dirty="0">
                <a:effectLst/>
                <a:latin typeface="Times New Roman" panose="02020603050405020304" pitchFamily="18" charset="0"/>
                <a:ea typeface="Aptos" panose="020B0004020202020204" pitchFamily="34" charset="0"/>
              </a:rPr>
              <a:t>Attachment 2, Chapter I, 4.</a:t>
            </a:r>
            <a:r>
              <a:rPr lang="en-US" sz="1200" dirty="0">
                <a:ea typeface="Aptos" panose="020B0004020202020204" pitchFamily="34" charset="0"/>
              </a:rPr>
              <a:t>b</a:t>
            </a:r>
            <a:r>
              <a:rPr lang="en-US" sz="1200" dirty="0">
                <a:effectLst/>
                <a:latin typeface="Times New Roman" panose="02020603050405020304" pitchFamily="18" charset="0"/>
                <a:ea typeface="Aptos" panose="020B0004020202020204" pitchFamily="34" charset="0"/>
              </a:rPr>
              <a:t>.(3);</a:t>
            </a:r>
          </a:p>
          <a:p>
            <a:pPr marR="0" lvl="0" defTabSz="914400" rtl="0" eaLnBrk="0" fontAlgn="base" latinLnBrk="0" hangingPunct="0">
              <a:lnSpc>
                <a:spcPct val="100000"/>
              </a:lnSpc>
              <a:spcBef>
                <a:spcPct val="0"/>
              </a:spcBef>
              <a:spcAft>
                <a:spcPct val="0"/>
              </a:spcAft>
              <a:buClrTx/>
              <a:buSzTx/>
              <a:tabLst/>
              <a:defRPr/>
            </a:pPr>
            <a:r>
              <a:rPr lang="en-US" sz="1200" b="0" i="1" u="none" strike="noStrike" baseline="0" dirty="0">
                <a:solidFill>
                  <a:srgbClr val="000000"/>
                </a:solidFill>
                <a:latin typeface="Times New Roman" panose="02020603050405020304" pitchFamily="18" charset="0"/>
              </a:rPr>
              <a:t>Key Measurement points must be established and documented.</a:t>
            </a:r>
            <a:endParaRPr lang="en-US" sz="1200" b="0" i="1"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a:p>
            <a:pPr>
              <a:defRPr/>
            </a:pPr>
            <a:r>
              <a:rPr lang="en-US" sz="1200" i="0" u="none" strike="noStrike" baseline="0" dirty="0">
                <a:solidFill>
                  <a:srgbClr val="000000"/>
                </a:solidFill>
                <a:latin typeface="Times New Roman" panose="02020603050405020304" pitchFamily="18" charset="0"/>
              </a:rPr>
              <a:t>Key Measurement Point</a:t>
            </a:r>
            <a:r>
              <a:rPr lang="en-US" sz="1200" b="0" i="0" u="none" strike="noStrike" baseline="0" dirty="0">
                <a:solidFill>
                  <a:srgbClr val="000000"/>
                </a:solidFill>
                <a:latin typeface="Times New Roman" panose="02020603050405020304" pitchFamily="18" charset="0"/>
              </a:rPr>
              <a:t>. A location where nuclear material appears in such a form that it may be measured to determine material flow or inventory. This includes: 1) inputs and outputs for material balances areas, 2) measured discards, 3) locations in the process where accountability values are determined, and 4) holdup locations.</a:t>
            </a:r>
          </a:p>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15</a:t>
            </a:fld>
            <a:endParaRPr lang="en-US" dirty="0"/>
          </a:p>
        </p:txBody>
      </p:sp>
    </p:spTree>
    <p:extLst>
      <p:ext uri="{BB962C8B-B14F-4D97-AF65-F5344CB8AC3E}">
        <p14:creationId xmlns:p14="http://schemas.microsoft.com/office/powerpoint/2010/main" val="125416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16</a:t>
            </a:fld>
            <a:endParaRPr lang="en-US" dirty="0"/>
          </a:p>
        </p:txBody>
      </p:sp>
    </p:spTree>
    <p:extLst>
      <p:ext uri="{BB962C8B-B14F-4D97-AF65-F5344CB8AC3E}">
        <p14:creationId xmlns:p14="http://schemas.microsoft.com/office/powerpoint/2010/main" val="148182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panose="02020603050405020304" pitchFamily="18" charset="0"/>
              </a:rPr>
              <a:t>Performance Testing. Each facility must establish and implement a documented performance testing program per DOE 470.4B, </a:t>
            </a:r>
            <a:r>
              <a:rPr lang="en-US" sz="1200" b="0" i="1" u="none" strike="noStrike" baseline="0" dirty="0">
                <a:solidFill>
                  <a:srgbClr val="000000"/>
                </a:solidFill>
                <a:latin typeface="Times New Roman" panose="02020603050405020304" pitchFamily="18" charset="0"/>
              </a:rPr>
              <a:t>Safeguards and Security Program, </a:t>
            </a:r>
            <a:r>
              <a:rPr lang="en-US" sz="1200" b="0" i="0" u="none" strike="noStrike" baseline="0" dirty="0">
                <a:solidFill>
                  <a:srgbClr val="000000"/>
                </a:solidFill>
                <a:latin typeface="Times New Roman" panose="02020603050405020304" pitchFamily="18" charset="0"/>
              </a:rPr>
              <a:t>to verify MC&amp;A system elements are functioning as intended.</a:t>
            </a:r>
          </a:p>
          <a:p>
            <a:endParaRPr lang="en-US" sz="12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(a)Each facility must identify MC&amp;A system elements which correspond to those components of the MC&amp;A system that provide the greatest effectiveness against theft and diversion. These elements for testing must be used in the determination of the overall MC&amp;A system effectiveness as applicable.</a:t>
            </a:r>
          </a:p>
          <a:p>
            <a:endParaRPr lang="en-US" sz="12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(b)</a:t>
            </a:r>
            <a:r>
              <a:rPr lang="en-US" sz="1200" b="0" i="0" u="none" strike="noStrike" baseline="0" dirty="0">
                <a:solidFill>
                  <a:srgbClr val="000000"/>
                </a:solidFill>
                <a:highlight>
                  <a:srgbClr val="FFCC00"/>
                </a:highlight>
                <a:latin typeface="Times New Roman" panose="02020603050405020304" pitchFamily="18" charset="0"/>
              </a:rPr>
              <a:t>MC&amp;A system elements that must be performance tested are defined in the MC&amp;A Plan.  </a:t>
            </a:r>
          </a:p>
          <a:p>
            <a:endParaRPr lang="en-US" sz="1200" b="0" i="0" u="none" strike="noStrike" baseline="0" dirty="0">
              <a:solidFill>
                <a:srgbClr val="000000"/>
              </a:solidFill>
              <a:highlight>
                <a:srgbClr val="FFCC00"/>
              </a:highlight>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(c)Each site/facility must define MC&amp;A programmatic Essential Elements in accordance with DOE Performance Assurance Program policy.</a:t>
            </a:r>
          </a:p>
          <a:p>
            <a:endParaRPr lang="en-US" sz="12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highlight>
                  <a:srgbClr val="FFCC00"/>
                </a:highlight>
                <a:latin typeface="Times New Roman" panose="02020603050405020304" pitchFamily="18" charset="0"/>
              </a:rPr>
              <a:t>(d)The MC&amp;A Plan must document the MC&amp;A performance testing program.</a:t>
            </a:r>
          </a:p>
          <a:p>
            <a:endParaRPr lang="en-US" sz="1200" b="0" i="0" u="none" strike="noStrike" baseline="0" dirty="0">
              <a:solidFill>
                <a:srgbClr val="000000"/>
              </a:solidFill>
              <a:highlight>
                <a:srgbClr val="FFCC00"/>
              </a:highlight>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(e)The MC&amp;A performance testing program must include establishing testing frequency for each system element.</a:t>
            </a:r>
          </a:p>
          <a:p>
            <a:endParaRPr lang="en-US" sz="1200" b="0" i="0" u="none" strike="noStrike" baseline="0" dirty="0">
              <a:solidFill>
                <a:srgbClr val="000000"/>
              </a:solidFill>
              <a:latin typeface="Times New Roman" panose="02020603050405020304" pitchFamily="18" charset="0"/>
            </a:endParaRPr>
          </a:p>
          <a:p>
            <a:r>
              <a:rPr lang="en-US" sz="1200" b="0" i="0" u="none" strike="noStrike" baseline="0" dirty="0">
                <a:solidFill>
                  <a:srgbClr val="000000"/>
                </a:solidFill>
                <a:highlight>
                  <a:srgbClr val="FFCC00"/>
                </a:highlight>
                <a:latin typeface="Times New Roman" panose="02020603050405020304" pitchFamily="18" charset="0"/>
              </a:rPr>
              <a:t>(f)Performance test plans must include the system elements tested, type of test (operability or effectiveness), test description/scenario, and clear pass/fail criteria. </a:t>
            </a:r>
          </a:p>
          <a:p>
            <a:endParaRPr lang="en-US" sz="1200" b="0" i="0" u="none" strike="noStrike" baseline="0" dirty="0">
              <a:solidFill>
                <a:srgbClr val="000000"/>
              </a:solidFill>
              <a:highlight>
                <a:srgbClr val="FFCC00"/>
              </a:highlight>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a:t>
            </a:r>
            <a:r>
              <a:rPr lang="en-US" sz="1200" b="0" i="0" u="none" strike="noStrike" baseline="0" dirty="0">
                <a:solidFill>
                  <a:srgbClr val="000000"/>
                </a:solidFill>
                <a:highlight>
                  <a:srgbClr val="FFCC00"/>
                </a:highlight>
                <a:latin typeface="Times New Roman" panose="02020603050405020304" pitchFamily="18" charset="0"/>
              </a:rPr>
              <a:t>g)The results of each test must be documented in accordance with DOE O 470.4, current version.</a:t>
            </a:r>
          </a:p>
          <a:p>
            <a:endParaRPr lang="en-US" sz="1200" b="0" i="0" u="none" strike="noStrike" baseline="0" dirty="0">
              <a:solidFill>
                <a:srgbClr val="000000"/>
              </a:solidFill>
              <a:highlight>
                <a:srgbClr val="FFCC00"/>
              </a:highlight>
              <a:latin typeface="Times New Roman" panose="02020603050405020304" pitchFamily="18" charset="0"/>
            </a:endParaRPr>
          </a:p>
          <a:p>
            <a:r>
              <a:rPr lang="en-US" sz="1200" b="0" i="0" u="none" strike="noStrike" baseline="0" dirty="0">
                <a:solidFill>
                  <a:srgbClr val="000000"/>
                </a:solidFill>
                <a:latin typeface="Times New Roman" panose="02020603050405020304" pitchFamily="18" charset="0"/>
              </a:rPr>
              <a:t>(h)Category I and II SNM sites must execute an integrated Safeguards and Security performance test utilizing a scenario which includes MC&amp;A, Protective Force, and Physical Security System elements at least once every 12 months.</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17</a:t>
            </a:fld>
            <a:endParaRPr lang="en-US" dirty="0"/>
          </a:p>
        </p:txBody>
      </p:sp>
    </p:spTree>
    <p:extLst>
      <p:ext uri="{BB962C8B-B14F-4D97-AF65-F5344CB8AC3E}">
        <p14:creationId xmlns:p14="http://schemas.microsoft.com/office/powerpoint/2010/main" val="25646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19</a:t>
            </a:fld>
            <a:endParaRPr lang="en-US" dirty="0"/>
          </a:p>
        </p:txBody>
      </p:sp>
    </p:spTree>
    <p:extLst>
      <p:ext uri="{BB962C8B-B14F-4D97-AF65-F5344CB8AC3E}">
        <p14:creationId xmlns:p14="http://schemas.microsoft.com/office/powerpoint/2010/main" val="342796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21</a:t>
            </a:fld>
            <a:endParaRPr lang="en-US" dirty="0"/>
          </a:p>
        </p:txBody>
      </p:sp>
    </p:spTree>
    <p:extLst>
      <p:ext uri="{BB962C8B-B14F-4D97-AF65-F5344CB8AC3E}">
        <p14:creationId xmlns:p14="http://schemas.microsoft.com/office/powerpoint/2010/main" val="57541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a:t>
            </a:fld>
            <a:endParaRPr lang="en-US" dirty="0"/>
          </a:p>
        </p:txBody>
      </p:sp>
    </p:spTree>
    <p:extLst>
      <p:ext uri="{BB962C8B-B14F-4D97-AF65-F5344CB8AC3E}">
        <p14:creationId xmlns:p14="http://schemas.microsoft.com/office/powerpoint/2010/main" val="4115845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22</a:t>
            </a:fld>
            <a:endParaRPr lang="en-US" dirty="0"/>
          </a:p>
        </p:txBody>
      </p:sp>
    </p:spTree>
    <p:extLst>
      <p:ext uri="{BB962C8B-B14F-4D97-AF65-F5344CB8AC3E}">
        <p14:creationId xmlns:p14="http://schemas.microsoft.com/office/powerpoint/2010/main" val="3922067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23</a:t>
            </a:fld>
            <a:endParaRPr lang="en-US" dirty="0"/>
          </a:p>
        </p:txBody>
      </p:sp>
    </p:spTree>
    <p:extLst>
      <p:ext uri="{BB962C8B-B14F-4D97-AF65-F5344CB8AC3E}">
        <p14:creationId xmlns:p14="http://schemas.microsoft.com/office/powerpoint/2010/main" val="4224994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24</a:t>
            </a:fld>
            <a:endParaRPr lang="en-US" dirty="0"/>
          </a:p>
        </p:txBody>
      </p:sp>
    </p:spTree>
    <p:extLst>
      <p:ext uri="{BB962C8B-B14F-4D97-AF65-F5344CB8AC3E}">
        <p14:creationId xmlns:p14="http://schemas.microsoft.com/office/powerpoint/2010/main" val="1554050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available - DOE CUI Category List, CUI Labeling Training sessions, CUI Marking handbook</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25</a:t>
            </a:fld>
            <a:endParaRPr lang="en-US" dirty="0"/>
          </a:p>
        </p:txBody>
      </p:sp>
    </p:spTree>
    <p:extLst>
      <p:ext uri="{BB962C8B-B14F-4D97-AF65-F5344CB8AC3E}">
        <p14:creationId xmlns:p14="http://schemas.microsoft.com/office/powerpoint/2010/main" val="953226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26</a:t>
            </a:fld>
            <a:endParaRPr lang="en-US" dirty="0"/>
          </a:p>
        </p:txBody>
      </p:sp>
    </p:spTree>
    <p:extLst>
      <p:ext uri="{BB962C8B-B14F-4D97-AF65-F5344CB8AC3E}">
        <p14:creationId xmlns:p14="http://schemas.microsoft.com/office/powerpoint/2010/main" val="204923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27</a:t>
            </a:fld>
            <a:endParaRPr lang="en-US" dirty="0"/>
          </a:p>
        </p:txBody>
      </p:sp>
    </p:spTree>
    <p:extLst>
      <p:ext uri="{BB962C8B-B14F-4D97-AF65-F5344CB8AC3E}">
        <p14:creationId xmlns:p14="http://schemas.microsoft.com/office/powerpoint/2010/main" val="483993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28</a:t>
            </a:fld>
            <a:endParaRPr lang="en-US" dirty="0"/>
          </a:p>
        </p:txBody>
      </p:sp>
    </p:spTree>
    <p:extLst>
      <p:ext uri="{BB962C8B-B14F-4D97-AF65-F5344CB8AC3E}">
        <p14:creationId xmlns:p14="http://schemas.microsoft.com/office/powerpoint/2010/main" val="1360237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29</a:t>
            </a:fld>
            <a:endParaRPr lang="en-US" dirty="0"/>
          </a:p>
        </p:txBody>
      </p:sp>
    </p:spTree>
    <p:extLst>
      <p:ext uri="{BB962C8B-B14F-4D97-AF65-F5344CB8AC3E}">
        <p14:creationId xmlns:p14="http://schemas.microsoft.com/office/powerpoint/2010/main" val="144967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30</a:t>
            </a:fld>
            <a:endParaRPr lang="en-US" dirty="0"/>
          </a:p>
        </p:txBody>
      </p:sp>
    </p:spTree>
    <p:extLst>
      <p:ext uri="{BB962C8B-B14F-4D97-AF65-F5344CB8AC3E}">
        <p14:creationId xmlns:p14="http://schemas.microsoft.com/office/powerpoint/2010/main" val="3547393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31</a:t>
            </a:fld>
            <a:endParaRPr lang="en-US" dirty="0"/>
          </a:p>
        </p:txBody>
      </p:sp>
    </p:spTree>
    <p:extLst>
      <p:ext uri="{BB962C8B-B14F-4D97-AF65-F5344CB8AC3E}">
        <p14:creationId xmlns:p14="http://schemas.microsoft.com/office/powerpoint/2010/main" val="325174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3</a:t>
            </a:fld>
            <a:endParaRPr lang="en-US" dirty="0"/>
          </a:p>
        </p:txBody>
      </p:sp>
    </p:spTree>
    <p:extLst>
      <p:ext uri="{BB962C8B-B14F-4D97-AF65-F5344CB8AC3E}">
        <p14:creationId xmlns:p14="http://schemas.microsoft.com/office/powerpoint/2010/main" val="2023994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32</a:t>
            </a:fld>
            <a:endParaRPr lang="en-US" dirty="0"/>
          </a:p>
        </p:txBody>
      </p:sp>
    </p:spTree>
    <p:extLst>
      <p:ext uri="{BB962C8B-B14F-4D97-AF65-F5344CB8AC3E}">
        <p14:creationId xmlns:p14="http://schemas.microsoft.com/office/powerpoint/2010/main" val="103727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33</a:t>
            </a:fld>
            <a:endParaRPr lang="en-US" dirty="0"/>
          </a:p>
        </p:txBody>
      </p:sp>
    </p:spTree>
    <p:extLst>
      <p:ext uri="{BB962C8B-B14F-4D97-AF65-F5344CB8AC3E}">
        <p14:creationId xmlns:p14="http://schemas.microsoft.com/office/powerpoint/2010/main" val="3946742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34</a:t>
            </a:fld>
            <a:endParaRPr lang="en-US" dirty="0"/>
          </a:p>
        </p:txBody>
      </p:sp>
    </p:spTree>
    <p:extLst>
      <p:ext uri="{BB962C8B-B14F-4D97-AF65-F5344CB8AC3E}">
        <p14:creationId xmlns:p14="http://schemas.microsoft.com/office/powerpoint/2010/main" val="946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4</a:t>
            </a:fld>
            <a:endParaRPr lang="en-US" dirty="0"/>
          </a:p>
        </p:txBody>
      </p:sp>
    </p:spTree>
    <p:extLst>
      <p:ext uri="{BB962C8B-B14F-4D97-AF65-F5344CB8AC3E}">
        <p14:creationId xmlns:p14="http://schemas.microsoft.com/office/powerpoint/2010/main" val="388934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5</a:t>
            </a:fld>
            <a:endParaRPr lang="en-US" dirty="0"/>
          </a:p>
        </p:txBody>
      </p:sp>
    </p:spTree>
    <p:extLst>
      <p:ext uri="{BB962C8B-B14F-4D97-AF65-F5344CB8AC3E}">
        <p14:creationId xmlns:p14="http://schemas.microsoft.com/office/powerpoint/2010/main" val="294721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6</a:t>
            </a:fld>
            <a:endParaRPr lang="en-US" dirty="0"/>
          </a:p>
        </p:txBody>
      </p:sp>
    </p:spTree>
    <p:extLst>
      <p:ext uri="{BB962C8B-B14F-4D97-AF65-F5344CB8AC3E}">
        <p14:creationId xmlns:p14="http://schemas.microsoft.com/office/powerpoint/2010/main" val="27336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7</a:t>
            </a:fld>
            <a:endParaRPr lang="en-US" dirty="0"/>
          </a:p>
        </p:txBody>
      </p:sp>
    </p:spTree>
    <p:extLst>
      <p:ext uri="{BB962C8B-B14F-4D97-AF65-F5344CB8AC3E}">
        <p14:creationId xmlns:p14="http://schemas.microsoft.com/office/powerpoint/2010/main" val="4160959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8</a:t>
            </a:fld>
            <a:endParaRPr lang="en-US" dirty="0"/>
          </a:p>
        </p:txBody>
      </p:sp>
    </p:spTree>
    <p:extLst>
      <p:ext uri="{BB962C8B-B14F-4D97-AF65-F5344CB8AC3E}">
        <p14:creationId xmlns:p14="http://schemas.microsoft.com/office/powerpoint/2010/main" val="330010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8F0D09-1953-4C1B-9F14-24B66E89296C}" type="slidenum">
              <a:rPr lang="en-US" smtClean="0"/>
              <a:pPr>
                <a:defRPr/>
              </a:pPr>
              <a:t>9</a:t>
            </a:fld>
            <a:endParaRPr lang="en-US" dirty="0"/>
          </a:p>
        </p:txBody>
      </p:sp>
    </p:spTree>
    <p:extLst>
      <p:ext uri="{BB962C8B-B14F-4D97-AF65-F5344CB8AC3E}">
        <p14:creationId xmlns:p14="http://schemas.microsoft.com/office/powerpoint/2010/main" val="407363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Title 1"/>
          <p:cNvSpPr>
            <a:spLocks noGrp="1"/>
          </p:cNvSpPr>
          <p:nvPr>
            <p:ph type="ctrTitle"/>
          </p:nvPr>
        </p:nvSpPr>
        <p:spPr>
          <a:xfrm>
            <a:off x="685800" y="2130425"/>
            <a:ext cx="7772400" cy="1470025"/>
          </a:xfrm>
        </p:spPr>
        <p:txBody>
          <a:bodyPr/>
          <a:lstStyle/>
          <a:p>
            <a:r>
              <a:rPr lang="en-US" dirty="0"/>
              <a:t>Contractor Assurance</a:t>
            </a:r>
            <a:br>
              <a:rPr lang="en-US" dirty="0"/>
            </a:br>
            <a:endParaRPr lang="en-US" dirty="0"/>
          </a:p>
        </p:txBody>
      </p:sp>
      <p:sp>
        <p:nvSpPr>
          <p:cNvPr id="9" name="Subtitle 2"/>
          <p:cNvSpPr>
            <a:spLocks noGrp="1"/>
          </p:cNvSpPr>
          <p:nvPr>
            <p:ph type="subTitle" idx="1" hasCustomPrompt="1"/>
          </p:nvPr>
        </p:nvSpPr>
        <p:spPr>
          <a:xfrm>
            <a:off x="1371600" y="3886200"/>
            <a:ext cx="6400800" cy="1752600"/>
          </a:xfrm>
        </p:spPr>
        <p:txBody>
          <a:bodyPr/>
          <a:lstStyle>
            <a:lvl1pPr marL="0" indent="0">
              <a:buNone/>
              <a:defRPr/>
            </a:lvl1pPr>
          </a:lstStyle>
          <a:p>
            <a:r>
              <a:rPr lang="en-US" dirty="0"/>
              <a:t>		Is it Effective?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638"/>
            <a:ext cx="2057400" cy="5978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7638"/>
            <a:ext cx="6019800" cy="5978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A6C64A-6BDE-4AFB-B28C-3615683D5D5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A5080A-B134-4351-B1D6-1554C4AA24F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79D2A0-91DD-4086-8484-8709E9BC8E2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7FD3FF-0C91-4EC0-A65A-5DB115745A2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8ECA05D-A379-4D78-B2C3-51AD4D8B15C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87AA9A6-D520-4548-B38D-44EF2E6B116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031B97-B1FE-4EB2-8AFF-34F7AB029D2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EB865E-9C68-4774-BCB9-E0A3E49FE21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831B535-1D9C-4B13-B703-D30A1FB661A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FA8EB9-4931-41B5-BE8B-E9CDFA12A5E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76712A-FA0D-493D-BD3A-386217F0AB3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394F91-709D-442C-B978-70210BB4359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22AB91-B063-4B3A-9A6C-62FBF3CB084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033F19-092F-4F68-813F-F08503BF088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A4CCE5-6EA6-4919-8260-10364655D0F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769502F-F305-4B47-9D0B-871FB84660A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936D02C-BCFA-40B8-9CB7-0413D0DC24A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097092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2F59D5B-A5F6-4981-8493-19DA34601A1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3C37801-0984-42AA-847D-DF35A2EB04F5}"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1DAD33-C799-4602-B0DE-11DD91DC95AE}"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7733D9-369D-4C8F-91DC-CE182590393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7756BA-0E68-4ABC-B674-264AFB0799A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8213" y="147638"/>
            <a:ext cx="6478587" cy="1143000"/>
          </a:xfrm>
          <a:prstGeom prst="rect">
            <a:avLst/>
          </a:prstGeom>
          <a:noFill/>
          <a:ln w="9525">
            <a:noFill/>
            <a:miter lim="800000"/>
            <a:headEnd/>
            <a:tailEnd/>
          </a:ln>
        </p:spPr>
        <p:txBody>
          <a:bodyPr vert="horz" wrap="square" lIns="84216" tIns="42108" rIns="84216" bIns="4210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84216" tIns="42108" rIns="84216" bIns="421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defRPr sz="1300" b="0" dirty="0" smtClean="0"/>
            </a:lvl1pPr>
          </a:lstStyle>
          <a:p>
            <a:pPr>
              <a:defRPr/>
            </a:pPr>
            <a:endParaRPr lang="en-US" dirty="0"/>
          </a:p>
        </p:txBody>
      </p:sp>
      <p:sp>
        <p:nvSpPr>
          <p:cNvPr id="136197"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lgn="ctr">
              <a:defRPr sz="1300" b="0" dirty="0" smtClean="0"/>
            </a:lvl1pPr>
          </a:lstStyle>
          <a:p>
            <a:pPr>
              <a:defRPr/>
            </a:pPr>
            <a:endParaRPr lang="en-US" dirty="0"/>
          </a:p>
        </p:txBody>
      </p:sp>
      <p:sp>
        <p:nvSpPr>
          <p:cNvPr id="136202" name="Line 10"/>
          <p:cNvSpPr>
            <a:spLocks noChangeShapeType="1"/>
          </p:cNvSpPr>
          <p:nvPr/>
        </p:nvSpPr>
        <p:spPr bwMode="auto">
          <a:xfrm flipV="1">
            <a:off x="1008063" y="987425"/>
            <a:ext cx="7675562" cy="0"/>
          </a:xfrm>
          <a:prstGeom prst="line">
            <a:avLst/>
          </a:prstGeom>
          <a:noFill/>
          <a:ln w="38100">
            <a:solidFill>
              <a:srgbClr val="FFCC00"/>
            </a:solidFill>
            <a:round/>
            <a:headEnd/>
            <a:tailEnd/>
          </a:ln>
          <a:effectLst>
            <a:prstShdw prst="shdw17" dist="17961" dir="2700000">
              <a:srgbClr val="C0C0C0"/>
            </a:prstShdw>
          </a:effectLst>
        </p:spPr>
        <p:txBody>
          <a:bodyPr/>
          <a:lstStyle/>
          <a:p>
            <a:pPr>
              <a:defRPr/>
            </a:pPr>
            <a:endParaRPr lang="en-US" dirty="0"/>
          </a:p>
        </p:txBody>
      </p:sp>
      <p:sp>
        <p:nvSpPr>
          <p:cNvPr id="136207" name="Rectangle 15"/>
          <p:cNvSpPr>
            <a:spLocks noChangeArrowheads="1"/>
          </p:cNvSpPr>
          <p:nvPr/>
        </p:nvSpPr>
        <p:spPr bwMode="auto">
          <a:xfrm>
            <a:off x="8791575" y="6553200"/>
            <a:ext cx="333375" cy="244475"/>
          </a:xfrm>
          <a:prstGeom prst="rect">
            <a:avLst/>
          </a:prstGeom>
          <a:noFill/>
          <a:ln w="9525">
            <a:noFill/>
            <a:miter lim="800000"/>
            <a:headEnd/>
            <a:tailEnd/>
          </a:ln>
          <a:effectLst/>
        </p:spPr>
        <p:txBody>
          <a:bodyPr>
            <a:spAutoFit/>
          </a:bodyPr>
          <a:lstStyle/>
          <a:p>
            <a:pPr defTabSz="841375">
              <a:defRPr/>
            </a:pPr>
            <a:fld id="{B631EE7E-0484-4171-8561-A9FC23B4A25B}" type="slidenum">
              <a:rPr lang="en-US" sz="1000" b="0"/>
              <a:pPr defTabSz="841375">
                <a:defRPr/>
              </a:pPr>
              <a:t>‹#›</a:t>
            </a:fld>
            <a:endParaRPr lang="en-US" sz="1000" b="0" dirty="0"/>
          </a:p>
        </p:txBody>
      </p:sp>
      <p:sp>
        <p:nvSpPr>
          <p:cNvPr id="136210" name="Rectangle 18"/>
          <p:cNvSpPr>
            <a:spLocks noChangeArrowheads="1"/>
          </p:cNvSpPr>
          <p:nvPr/>
        </p:nvSpPr>
        <p:spPr bwMode="auto">
          <a:xfrm>
            <a:off x="1919288" y="6553200"/>
            <a:ext cx="5257800" cy="304800"/>
          </a:xfrm>
          <a:prstGeom prst="rect">
            <a:avLst/>
          </a:prstGeom>
          <a:noFill/>
          <a:ln w="9525">
            <a:noFill/>
            <a:miter lim="800000"/>
            <a:headEnd/>
            <a:tailEnd/>
          </a:ln>
          <a:effectLst/>
        </p:spPr>
        <p:txBody>
          <a:bodyPr lIns="84216" tIns="42108" rIns="84216" bIns="42108"/>
          <a:lstStyle/>
          <a:p>
            <a:pPr algn="ctr" defTabSz="841375" eaLnBrk="1" hangingPunct="1">
              <a:defRPr/>
            </a:pPr>
            <a:r>
              <a:rPr lang="en-US" sz="1200" dirty="0">
                <a:solidFill>
                  <a:srgbClr val="006600"/>
                </a:solidFill>
                <a:latin typeface="Arial" charset="0"/>
              </a:rPr>
              <a:t>Oak Ridge Office</a:t>
            </a:r>
          </a:p>
        </p:txBody>
      </p:sp>
      <p:sp>
        <p:nvSpPr>
          <p:cNvPr id="136211" name="Freeform 19"/>
          <p:cNvSpPr>
            <a:spLocks/>
          </p:cNvSpPr>
          <p:nvPr/>
        </p:nvSpPr>
        <p:spPr bwMode="auto">
          <a:xfrm>
            <a:off x="5514975" y="6675438"/>
            <a:ext cx="3248025" cy="1587"/>
          </a:xfrm>
          <a:custGeom>
            <a:avLst/>
            <a:gdLst/>
            <a:ahLst/>
            <a:cxnLst>
              <a:cxn ang="0">
                <a:pos x="0" y="1"/>
              </a:cxn>
              <a:cxn ang="0">
                <a:pos x="2046" y="0"/>
              </a:cxn>
            </a:cxnLst>
            <a:rect l="0" t="0" r="r" b="b"/>
            <a:pathLst>
              <a:path w="2046" h="1">
                <a:moveTo>
                  <a:pt x="0" y="1"/>
                </a:moveTo>
                <a:lnTo>
                  <a:pt x="2046" y="0"/>
                </a:lnTo>
              </a:path>
            </a:pathLst>
          </a:custGeom>
          <a:noFill/>
          <a:ln w="38100">
            <a:solidFill>
              <a:srgbClr val="FFCC00"/>
            </a:solidFill>
            <a:round/>
            <a:headEnd/>
            <a:tailEnd/>
          </a:ln>
          <a:effectLst>
            <a:prstShdw prst="shdw17" dist="17961" dir="2700000">
              <a:srgbClr val="C0C0C0"/>
            </a:prstShdw>
          </a:effectLst>
        </p:spPr>
        <p:txBody>
          <a:bodyPr/>
          <a:lstStyle/>
          <a:p>
            <a:pPr>
              <a:defRPr/>
            </a:pPr>
            <a:endParaRPr lang="en-US" dirty="0"/>
          </a:p>
        </p:txBody>
      </p:sp>
      <p:sp>
        <p:nvSpPr>
          <p:cNvPr id="136213" name="Freeform 21"/>
          <p:cNvSpPr>
            <a:spLocks/>
          </p:cNvSpPr>
          <p:nvPr/>
        </p:nvSpPr>
        <p:spPr bwMode="auto">
          <a:xfrm>
            <a:off x="341313" y="6669088"/>
            <a:ext cx="3248025" cy="1587"/>
          </a:xfrm>
          <a:custGeom>
            <a:avLst/>
            <a:gdLst/>
            <a:ahLst/>
            <a:cxnLst>
              <a:cxn ang="0">
                <a:pos x="0" y="1"/>
              </a:cxn>
              <a:cxn ang="0">
                <a:pos x="2046" y="0"/>
              </a:cxn>
            </a:cxnLst>
            <a:rect l="0" t="0" r="r" b="b"/>
            <a:pathLst>
              <a:path w="2046" h="1">
                <a:moveTo>
                  <a:pt x="0" y="1"/>
                </a:moveTo>
                <a:lnTo>
                  <a:pt x="2046" y="0"/>
                </a:lnTo>
              </a:path>
            </a:pathLst>
          </a:custGeom>
          <a:noFill/>
          <a:ln w="38100">
            <a:solidFill>
              <a:srgbClr val="FFCC00"/>
            </a:solidFill>
            <a:round/>
            <a:headEnd/>
            <a:tailEnd/>
          </a:ln>
          <a:effectLst>
            <a:prstShdw prst="shdw17" dist="17961" dir="2700000">
              <a:srgbClr val="C0C0C0"/>
            </a:prstShdw>
          </a:effectLst>
        </p:spPr>
        <p:txBody>
          <a:bodyPr/>
          <a:lstStyle/>
          <a:p>
            <a:pPr>
              <a:defRPr/>
            </a:pPr>
            <a:endParaRPr lang="en-US" dirty="0"/>
          </a:p>
        </p:txBody>
      </p:sp>
      <p:sp>
        <p:nvSpPr>
          <p:cNvPr id="136214" name="Text Box 22"/>
          <p:cNvSpPr txBox="1">
            <a:spLocks noChangeArrowheads="1"/>
          </p:cNvSpPr>
          <p:nvPr/>
        </p:nvSpPr>
        <p:spPr bwMode="auto">
          <a:xfrm>
            <a:off x="904875" y="393700"/>
            <a:ext cx="1701800" cy="1087438"/>
          </a:xfrm>
          <a:prstGeom prst="rect">
            <a:avLst/>
          </a:prstGeom>
          <a:noFill/>
          <a:ln w="9525">
            <a:noFill/>
            <a:miter lim="800000"/>
            <a:headEnd/>
            <a:tailEnd/>
          </a:ln>
        </p:spPr>
        <p:txBody>
          <a:bodyPr/>
          <a:lstStyle/>
          <a:p>
            <a:pPr>
              <a:defRPr/>
            </a:pPr>
            <a:r>
              <a:rPr lang="en-US" sz="900" dirty="0">
                <a:solidFill>
                  <a:srgbClr val="006600"/>
                </a:solidFill>
                <a:latin typeface="Arial" charset="0"/>
              </a:rPr>
              <a:t>U.S. DEPARTMENT OF</a:t>
            </a:r>
          </a:p>
          <a:p>
            <a:pPr>
              <a:defRPr/>
            </a:pPr>
            <a:r>
              <a:rPr lang="en-US" sz="2400" dirty="0">
                <a:solidFill>
                  <a:srgbClr val="006600"/>
                </a:solidFill>
                <a:latin typeface="Arial" charset="0"/>
              </a:rPr>
              <a:t>ENERGY</a:t>
            </a:r>
          </a:p>
          <a:p>
            <a:pPr>
              <a:defRPr/>
            </a:pPr>
            <a:endParaRPr lang="en-US" sz="800" b="0" dirty="0">
              <a:solidFill>
                <a:srgbClr val="006600"/>
              </a:solidFill>
              <a:latin typeface="Arial" charset="0"/>
            </a:endParaRPr>
          </a:p>
          <a:p>
            <a:pPr>
              <a:defRPr/>
            </a:pPr>
            <a:r>
              <a:rPr lang="en-US" sz="1400" b="0" dirty="0">
                <a:solidFill>
                  <a:srgbClr val="006600"/>
                </a:solidFill>
                <a:latin typeface="Arial" charset="0"/>
              </a:rPr>
              <a:t>Office of Science</a:t>
            </a:r>
            <a:endParaRPr lang="en-US" sz="1400" dirty="0"/>
          </a:p>
        </p:txBody>
      </p:sp>
      <p:pic>
        <p:nvPicPr>
          <p:cNvPr id="1036" name="Picture 23" descr="NEW_DOE_Logo"/>
          <p:cNvPicPr>
            <a:picLocks noChangeAspect="1" noChangeArrowheads="1"/>
          </p:cNvPicPr>
          <p:nvPr/>
        </p:nvPicPr>
        <p:blipFill>
          <a:blip r:embed="rId14" cstate="print"/>
          <a:srcRect/>
          <a:stretch>
            <a:fillRect/>
          </a:stretch>
        </p:blipFill>
        <p:spPr bwMode="auto">
          <a:xfrm>
            <a:off x="254000" y="411163"/>
            <a:ext cx="658813" cy="658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85"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defTabSz="841375" rtl="0" eaLnBrk="0" fontAlgn="base" hangingPunct="0">
        <a:spcBef>
          <a:spcPct val="0"/>
        </a:spcBef>
        <a:spcAft>
          <a:spcPct val="0"/>
        </a:spcAft>
        <a:defRPr sz="2800">
          <a:solidFill>
            <a:srgbClr val="000066"/>
          </a:solidFill>
          <a:latin typeface="+mj-lt"/>
          <a:ea typeface="+mj-ea"/>
          <a:cs typeface="+mj-cs"/>
        </a:defRPr>
      </a:lvl1pPr>
      <a:lvl2pPr algn="ctr" defTabSz="841375" rtl="0" eaLnBrk="0" fontAlgn="base" hangingPunct="0">
        <a:spcBef>
          <a:spcPct val="0"/>
        </a:spcBef>
        <a:spcAft>
          <a:spcPct val="0"/>
        </a:spcAft>
        <a:defRPr sz="2800">
          <a:solidFill>
            <a:srgbClr val="000066"/>
          </a:solidFill>
          <a:latin typeface="Arial" charset="0"/>
        </a:defRPr>
      </a:lvl2pPr>
      <a:lvl3pPr algn="ctr" defTabSz="841375" rtl="0" eaLnBrk="0" fontAlgn="base" hangingPunct="0">
        <a:spcBef>
          <a:spcPct val="0"/>
        </a:spcBef>
        <a:spcAft>
          <a:spcPct val="0"/>
        </a:spcAft>
        <a:defRPr sz="2800">
          <a:solidFill>
            <a:srgbClr val="000066"/>
          </a:solidFill>
          <a:latin typeface="Arial" charset="0"/>
        </a:defRPr>
      </a:lvl3pPr>
      <a:lvl4pPr algn="ctr" defTabSz="841375" rtl="0" eaLnBrk="0" fontAlgn="base" hangingPunct="0">
        <a:spcBef>
          <a:spcPct val="0"/>
        </a:spcBef>
        <a:spcAft>
          <a:spcPct val="0"/>
        </a:spcAft>
        <a:defRPr sz="2800">
          <a:solidFill>
            <a:srgbClr val="000066"/>
          </a:solidFill>
          <a:latin typeface="Arial" charset="0"/>
        </a:defRPr>
      </a:lvl4pPr>
      <a:lvl5pPr algn="ctr" defTabSz="841375" rtl="0" eaLnBrk="0" fontAlgn="base" hangingPunct="0">
        <a:spcBef>
          <a:spcPct val="0"/>
        </a:spcBef>
        <a:spcAft>
          <a:spcPct val="0"/>
        </a:spcAft>
        <a:defRPr sz="2800">
          <a:solidFill>
            <a:srgbClr val="000066"/>
          </a:solidFill>
          <a:latin typeface="Arial" charset="0"/>
        </a:defRPr>
      </a:lvl5pPr>
      <a:lvl6pPr marL="457200" algn="ctr" defTabSz="841375" rtl="0" fontAlgn="base">
        <a:spcBef>
          <a:spcPct val="0"/>
        </a:spcBef>
        <a:spcAft>
          <a:spcPct val="0"/>
        </a:spcAft>
        <a:defRPr sz="2800">
          <a:solidFill>
            <a:srgbClr val="000066"/>
          </a:solidFill>
          <a:latin typeface="Arial" charset="0"/>
        </a:defRPr>
      </a:lvl6pPr>
      <a:lvl7pPr marL="914400" algn="ctr" defTabSz="841375" rtl="0" fontAlgn="base">
        <a:spcBef>
          <a:spcPct val="0"/>
        </a:spcBef>
        <a:spcAft>
          <a:spcPct val="0"/>
        </a:spcAft>
        <a:defRPr sz="2800">
          <a:solidFill>
            <a:srgbClr val="000066"/>
          </a:solidFill>
          <a:latin typeface="Arial" charset="0"/>
        </a:defRPr>
      </a:lvl7pPr>
      <a:lvl8pPr marL="1371600" algn="ctr" defTabSz="841375" rtl="0" fontAlgn="base">
        <a:spcBef>
          <a:spcPct val="0"/>
        </a:spcBef>
        <a:spcAft>
          <a:spcPct val="0"/>
        </a:spcAft>
        <a:defRPr sz="2800">
          <a:solidFill>
            <a:srgbClr val="000066"/>
          </a:solidFill>
          <a:latin typeface="Arial" charset="0"/>
        </a:defRPr>
      </a:lvl8pPr>
      <a:lvl9pPr marL="1828800" algn="ctr" defTabSz="841375" rtl="0" fontAlgn="base">
        <a:spcBef>
          <a:spcPct val="0"/>
        </a:spcBef>
        <a:spcAft>
          <a:spcPct val="0"/>
        </a:spcAft>
        <a:defRPr sz="2800">
          <a:solidFill>
            <a:srgbClr val="000066"/>
          </a:solidFill>
          <a:latin typeface="Arial" charset="0"/>
        </a:defRPr>
      </a:lvl9pPr>
    </p:titleStyle>
    <p:bodyStyle>
      <a:lvl1pPr marL="315913" indent="-315913" algn="l" defTabSz="841375" rtl="0" eaLnBrk="0" fontAlgn="base" hangingPunct="0">
        <a:spcBef>
          <a:spcPct val="20000"/>
        </a:spcBef>
        <a:spcAft>
          <a:spcPct val="0"/>
        </a:spcAft>
        <a:buChar char="•"/>
        <a:defRPr sz="2900">
          <a:solidFill>
            <a:schemeClr val="tx1"/>
          </a:solidFill>
          <a:latin typeface="+mn-lt"/>
          <a:ea typeface="+mn-ea"/>
          <a:cs typeface="+mn-cs"/>
        </a:defRPr>
      </a:lvl1pPr>
      <a:lvl2pPr marL="684213" indent="-263525" algn="l" defTabSz="841375" rtl="0" eaLnBrk="0" fontAlgn="base" hangingPunct="0">
        <a:spcBef>
          <a:spcPct val="20000"/>
        </a:spcBef>
        <a:spcAft>
          <a:spcPct val="0"/>
        </a:spcAft>
        <a:buChar char="–"/>
        <a:defRPr sz="2600">
          <a:solidFill>
            <a:schemeClr val="tx1"/>
          </a:solidFill>
          <a:latin typeface="+mn-lt"/>
        </a:defRPr>
      </a:lvl2pPr>
      <a:lvl3pPr marL="1052513" indent="-211138" algn="l" defTabSz="841375" rtl="0" eaLnBrk="0" fontAlgn="base" hangingPunct="0">
        <a:spcBef>
          <a:spcPct val="20000"/>
        </a:spcBef>
        <a:spcAft>
          <a:spcPct val="0"/>
        </a:spcAft>
        <a:buChar char="•"/>
        <a:defRPr sz="2200">
          <a:solidFill>
            <a:schemeClr val="tx1"/>
          </a:solidFill>
          <a:latin typeface="+mn-lt"/>
        </a:defRPr>
      </a:lvl3pPr>
      <a:lvl4pPr marL="1473200" indent="-209550" algn="l" defTabSz="841375" rtl="0" eaLnBrk="0" fontAlgn="base" hangingPunct="0">
        <a:spcBef>
          <a:spcPct val="20000"/>
        </a:spcBef>
        <a:spcAft>
          <a:spcPct val="0"/>
        </a:spcAft>
        <a:buChar char="–"/>
        <a:defRPr>
          <a:solidFill>
            <a:schemeClr val="tx1"/>
          </a:solidFill>
          <a:latin typeface="+mn-lt"/>
        </a:defRPr>
      </a:lvl4pPr>
      <a:lvl5pPr marL="1895475" indent="-211138" algn="l" defTabSz="841375" rtl="0" eaLnBrk="0" fontAlgn="base" hangingPunct="0">
        <a:spcBef>
          <a:spcPct val="20000"/>
        </a:spcBef>
        <a:spcAft>
          <a:spcPct val="0"/>
        </a:spcAft>
        <a:buChar char="»"/>
        <a:defRPr>
          <a:solidFill>
            <a:schemeClr val="tx1"/>
          </a:solidFill>
          <a:latin typeface="+mn-lt"/>
        </a:defRPr>
      </a:lvl5pPr>
      <a:lvl6pPr marL="2352675" indent="-211138" algn="l" defTabSz="841375" rtl="0" fontAlgn="base">
        <a:spcBef>
          <a:spcPct val="20000"/>
        </a:spcBef>
        <a:spcAft>
          <a:spcPct val="0"/>
        </a:spcAft>
        <a:buChar char="»"/>
        <a:defRPr>
          <a:solidFill>
            <a:schemeClr val="tx1"/>
          </a:solidFill>
          <a:latin typeface="+mn-lt"/>
        </a:defRPr>
      </a:lvl6pPr>
      <a:lvl7pPr marL="2809875" indent="-211138" algn="l" defTabSz="841375" rtl="0" fontAlgn="base">
        <a:spcBef>
          <a:spcPct val="20000"/>
        </a:spcBef>
        <a:spcAft>
          <a:spcPct val="0"/>
        </a:spcAft>
        <a:buChar char="»"/>
        <a:defRPr>
          <a:solidFill>
            <a:schemeClr val="tx1"/>
          </a:solidFill>
          <a:latin typeface="+mn-lt"/>
        </a:defRPr>
      </a:lvl7pPr>
      <a:lvl8pPr marL="3267075" indent="-211138" algn="l" defTabSz="841375" rtl="0" fontAlgn="base">
        <a:spcBef>
          <a:spcPct val="20000"/>
        </a:spcBef>
        <a:spcAft>
          <a:spcPct val="0"/>
        </a:spcAft>
        <a:buChar char="»"/>
        <a:defRPr>
          <a:solidFill>
            <a:schemeClr val="tx1"/>
          </a:solidFill>
          <a:latin typeface="+mn-lt"/>
        </a:defRPr>
      </a:lvl8pPr>
      <a:lvl9pPr marL="3724275" indent="-211138" algn="l" defTabSz="84137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84216" tIns="42108" rIns="84216" bIns="4210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84216" tIns="42108" rIns="84216" bIns="421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defRPr sz="1300" b="0" dirty="0" smtClean="0"/>
            </a:lvl1pPr>
          </a:lstStyle>
          <a:p>
            <a:pPr>
              <a:defRPr/>
            </a:pPr>
            <a:endParaRPr lang="en-US" dirty="0"/>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lgn="ctr">
              <a:defRPr sz="1300" b="0" dirty="0" smtClean="0"/>
            </a:lvl1pPr>
          </a:lstStyle>
          <a:p>
            <a:pPr>
              <a:defRPr/>
            </a:pPr>
            <a:endParaRPr lang="en-US" dirty="0"/>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lgn="r">
              <a:defRPr sz="1300" b="0" smtClean="0"/>
            </a:lvl1pPr>
          </a:lstStyle>
          <a:p>
            <a:pPr>
              <a:defRPr/>
            </a:pPr>
            <a:fld id="{B2D5EAC8-0AC7-4E87-9641-CFCA4F3DCC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841375" rtl="0" eaLnBrk="0" fontAlgn="base" hangingPunct="0">
        <a:spcBef>
          <a:spcPct val="0"/>
        </a:spcBef>
        <a:spcAft>
          <a:spcPct val="0"/>
        </a:spcAft>
        <a:defRPr sz="2800">
          <a:solidFill>
            <a:schemeClr val="tx2"/>
          </a:solidFill>
          <a:latin typeface="+mj-lt"/>
          <a:ea typeface="+mj-ea"/>
          <a:cs typeface="+mj-cs"/>
        </a:defRPr>
      </a:lvl1pPr>
      <a:lvl2pPr algn="ctr" defTabSz="841375" rtl="0" eaLnBrk="0" fontAlgn="base" hangingPunct="0">
        <a:spcBef>
          <a:spcPct val="0"/>
        </a:spcBef>
        <a:spcAft>
          <a:spcPct val="0"/>
        </a:spcAft>
        <a:defRPr sz="2800">
          <a:solidFill>
            <a:schemeClr val="tx2"/>
          </a:solidFill>
          <a:latin typeface="Arial" charset="0"/>
        </a:defRPr>
      </a:lvl2pPr>
      <a:lvl3pPr algn="ctr" defTabSz="841375" rtl="0" eaLnBrk="0" fontAlgn="base" hangingPunct="0">
        <a:spcBef>
          <a:spcPct val="0"/>
        </a:spcBef>
        <a:spcAft>
          <a:spcPct val="0"/>
        </a:spcAft>
        <a:defRPr sz="2800">
          <a:solidFill>
            <a:schemeClr val="tx2"/>
          </a:solidFill>
          <a:latin typeface="Arial" charset="0"/>
        </a:defRPr>
      </a:lvl3pPr>
      <a:lvl4pPr algn="ctr" defTabSz="841375" rtl="0" eaLnBrk="0" fontAlgn="base" hangingPunct="0">
        <a:spcBef>
          <a:spcPct val="0"/>
        </a:spcBef>
        <a:spcAft>
          <a:spcPct val="0"/>
        </a:spcAft>
        <a:defRPr sz="2800">
          <a:solidFill>
            <a:schemeClr val="tx2"/>
          </a:solidFill>
          <a:latin typeface="Arial" charset="0"/>
        </a:defRPr>
      </a:lvl4pPr>
      <a:lvl5pPr algn="ctr" defTabSz="841375" rtl="0" eaLnBrk="0" fontAlgn="base" hangingPunct="0">
        <a:spcBef>
          <a:spcPct val="0"/>
        </a:spcBef>
        <a:spcAft>
          <a:spcPct val="0"/>
        </a:spcAft>
        <a:defRPr sz="2800">
          <a:solidFill>
            <a:schemeClr val="tx2"/>
          </a:solidFill>
          <a:latin typeface="Arial" charset="0"/>
        </a:defRPr>
      </a:lvl5pPr>
      <a:lvl6pPr marL="457200" algn="ctr" defTabSz="841375" rtl="0" fontAlgn="base">
        <a:spcBef>
          <a:spcPct val="0"/>
        </a:spcBef>
        <a:spcAft>
          <a:spcPct val="0"/>
        </a:spcAft>
        <a:defRPr sz="2800">
          <a:solidFill>
            <a:schemeClr val="tx2"/>
          </a:solidFill>
          <a:latin typeface="Arial" charset="0"/>
        </a:defRPr>
      </a:lvl6pPr>
      <a:lvl7pPr marL="914400" algn="ctr" defTabSz="841375" rtl="0" fontAlgn="base">
        <a:spcBef>
          <a:spcPct val="0"/>
        </a:spcBef>
        <a:spcAft>
          <a:spcPct val="0"/>
        </a:spcAft>
        <a:defRPr sz="2800">
          <a:solidFill>
            <a:schemeClr val="tx2"/>
          </a:solidFill>
          <a:latin typeface="Arial" charset="0"/>
        </a:defRPr>
      </a:lvl7pPr>
      <a:lvl8pPr marL="1371600" algn="ctr" defTabSz="841375" rtl="0" fontAlgn="base">
        <a:spcBef>
          <a:spcPct val="0"/>
        </a:spcBef>
        <a:spcAft>
          <a:spcPct val="0"/>
        </a:spcAft>
        <a:defRPr sz="2800">
          <a:solidFill>
            <a:schemeClr val="tx2"/>
          </a:solidFill>
          <a:latin typeface="Arial" charset="0"/>
        </a:defRPr>
      </a:lvl8pPr>
      <a:lvl9pPr marL="1828800" algn="ctr" defTabSz="841375" rtl="0" fontAlgn="base">
        <a:spcBef>
          <a:spcPct val="0"/>
        </a:spcBef>
        <a:spcAft>
          <a:spcPct val="0"/>
        </a:spcAft>
        <a:defRPr sz="2800">
          <a:solidFill>
            <a:schemeClr val="tx2"/>
          </a:solidFill>
          <a:latin typeface="Arial" charset="0"/>
        </a:defRPr>
      </a:lvl9pPr>
    </p:titleStyle>
    <p:bodyStyle>
      <a:lvl1pPr marL="315913" indent="-315913" algn="l" defTabSz="841375" rtl="0" eaLnBrk="0" fontAlgn="base" hangingPunct="0">
        <a:spcBef>
          <a:spcPct val="20000"/>
        </a:spcBef>
        <a:spcAft>
          <a:spcPct val="0"/>
        </a:spcAft>
        <a:buChar char="•"/>
        <a:defRPr sz="2900">
          <a:solidFill>
            <a:schemeClr val="tx1"/>
          </a:solidFill>
          <a:latin typeface="+mn-lt"/>
          <a:ea typeface="+mn-ea"/>
          <a:cs typeface="+mn-cs"/>
        </a:defRPr>
      </a:lvl1pPr>
      <a:lvl2pPr marL="684213" indent="-263525" algn="l" defTabSz="841375" rtl="0" eaLnBrk="0" fontAlgn="base" hangingPunct="0">
        <a:spcBef>
          <a:spcPct val="20000"/>
        </a:spcBef>
        <a:spcAft>
          <a:spcPct val="0"/>
        </a:spcAft>
        <a:buChar char="–"/>
        <a:defRPr sz="2600">
          <a:solidFill>
            <a:schemeClr val="tx1"/>
          </a:solidFill>
          <a:latin typeface="+mn-lt"/>
        </a:defRPr>
      </a:lvl2pPr>
      <a:lvl3pPr marL="1052513" indent="-211138" algn="l" defTabSz="841375" rtl="0" eaLnBrk="0" fontAlgn="base" hangingPunct="0">
        <a:spcBef>
          <a:spcPct val="20000"/>
        </a:spcBef>
        <a:spcAft>
          <a:spcPct val="0"/>
        </a:spcAft>
        <a:buChar char="•"/>
        <a:defRPr sz="2200">
          <a:solidFill>
            <a:schemeClr val="tx1"/>
          </a:solidFill>
          <a:latin typeface="+mn-lt"/>
        </a:defRPr>
      </a:lvl3pPr>
      <a:lvl4pPr marL="1473200" indent="-209550" algn="l" defTabSz="841375" rtl="0" eaLnBrk="0" fontAlgn="base" hangingPunct="0">
        <a:spcBef>
          <a:spcPct val="20000"/>
        </a:spcBef>
        <a:spcAft>
          <a:spcPct val="0"/>
        </a:spcAft>
        <a:buChar char="–"/>
        <a:defRPr>
          <a:solidFill>
            <a:schemeClr val="tx1"/>
          </a:solidFill>
          <a:latin typeface="+mn-lt"/>
        </a:defRPr>
      </a:lvl4pPr>
      <a:lvl5pPr marL="1895475" indent="-211138" algn="l" defTabSz="841375" rtl="0" eaLnBrk="0" fontAlgn="base" hangingPunct="0">
        <a:spcBef>
          <a:spcPct val="20000"/>
        </a:spcBef>
        <a:spcAft>
          <a:spcPct val="0"/>
        </a:spcAft>
        <a:buChar char="»"/>
        <a:defRPr>
          <a:solidFill>
            <a:schemeClr val="tx1"/>
          </a:solidFill>
          <a:latin typeface="+mn-lt"/>
        </a:defRPr>
      </a:lvl5pPr>
      <a:lvl6pPr marL="2352675" indent="-211138" algn="l" defTabSz="841375" rtl="0" fontAlgn="base">
        <a:spcBef>
          <a:spcPct val="20000"/>
        </a:spcBef>
        <a:spcAft>
          <a:spcPct val="0"/>
        </a:spcAft>
        <a:buChar char="»"/>
        <a:defRPr>
          <a:solidFill>
            <a:schemeClr val="tx1"/>
          </a:solidFill>
          <a:latin typeface="+mn-lt"/>
        </a:defRPr>
      </a:lvl6pPr>
      <a:lvl7pPr marL="2809875" indent="-211138" algn="l" defTabSz="841375" rtl="0" fontAlgn="base">
        <a:spcBef>
          <a:spcPct val="20000"/>
        </a:spcBef>
        <a:spcAft>
          <a:spcPct val="0"/>
        </a:spcAft>
        <a:buChar char="»"/>
        <a:defRPr>
          <a:solidFill>
            <a:schemeClr val="tx1"/>
          </a:solidFill>
          <a:latin typeface="+mn-lt"/>
        </a:defRPr>
      </a:lvl7pPr>
      <a:lvl8pPr marL="3267075" indent="-211138" algn="l" defTabSz="841375" rtl="0" fontAlgn="base">
        <a:spcBef>
          <a:spcPct val="20000"/>
        </a:spcBef>
        <a:spcAft>
          <a:spcPct val="0"/>
        </a:spcAft>
        <a:buChar char="»"/>
        <a:defRPr>
          <a:solidFill>
            <a:schemeClr val="tx1"/>
          </a:solidFill>
          <a:latin typeface="+mn-lt"/>
        </a:defRPr>
      </a:lvl8pPr>
      <a:lvl9pPr marL="3724275" indent="-211138" algn="l" defTabSz="84137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84216" tIns="42108" rIns="84216" bIns="421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defRPr sz="1300" b="0" dirty="0" smtClean="0"/>
            </a:lvl1pPr>
          </a:lstStyle>
          <a:p>
            <a:pPr>
              <a:defRPr/>
            </a:pPr>
            <a:endParaRPr lang="en-US" dirty="0"/>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lgn="ctr">
              <a:defRPr sz="1300" b="0" dirty="0" smtClean="0"/>
            </a:lvl1pPr>
          </a:lstStyle>
          <a:p>
            <a:pPr>
              <a:defRPr/>
            </a:pPr>
            <a:endParaRPr lang="en-US" dirty="0"/>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4216" tIns="42108" rIns="84216" bIns="42108" numCol="1" anchor="t" anchorCtr="0" compatLnSpc="1">
            <a:prstTxWarp prst="textNoShape">
              <a:avLst/>
            </a:prstTxWarp>
          </a:bodyPr>
          <a:lstStyle>
            <a:lvl1pPr algn="r">
              <a:defRPr sz="1300" b="0" smtClean="0"/>
            </a:lvl1pPr>
          </a:lstStyle>
          <a:p>
            <a:pPr>
              <a:defRPr/>
            </a:pPr>
            <a:fld id="{DBD9B098-6C92-4A75-AA19-B58D89E19CBC}" type="slidenum">
              <a:rPr lang="en-US"/>
              <a:pPr>
                <a:defRPr/>
              </a:pPr>
              <a:t>‹#›</a:t>
            </a:fld>
            <a:endParaRPr lang="en-US" dirty="0"/>
          </a:p>
        </p:txBody>
      </p:sp>
      <p:sp>
        <p:nvSpPr>
          <p:cNvPr id="103433" name="Rectangle 9"/>
          <p:cNvSpPr>
            <a:spLocks noChangeArrowheads="1"/>
          </p:cNvSpPr>
          <p:nvPr/>
        </p:nvSpPr>
        <p:spPr bwMode="auto">
          <a:xfrm>
            <a:off x="8810625" y="6553200"/>
            <a:ext cx="333375" cy="244475"/>
          </a:xfrm>
          <a:prstGeom prst="rect">
            <a:avLst/>
          </a:prstGeom>
          <a:noFill/>
          <a:ln w="9525">
            <a:noFill/>
            <a:miter lim="800000"/>
            <a:headEnd/>
            <a:tailEnd/>
          </a:ln>
          <a:effectLst/>
        </p:spPr>
        <p:txBody>
          <a:bodyPr>
            <a:spAutoFit/>
          </a:bodyPr>
          <a:lstStyle/>
          <a:p>
            <a:pPr defTabSz="841375">
              <a:defRPr/>
            </a:pPr>
            <a:fld id="{9D9FD80E-B4EB-4929-A44F-55E161833439}" type="slidenum">
              <a:rPr lang="en-US" sz="1000" b="0"/>
              <a:pPr defTabSz="841375">
                <a:defRPr/>
              </a:pPr>
              <a:t>‹#›</a:t>
            </a:fld>
            <a:endParaRPr lang="en-US" sz="1000" b="0" dirty="0"/>
          </a:p>
        </p:txBody>
      </p:sp>
      <p:sp>
        <p:nvSpPr>
          <p:cNvPr id="103438" name="Rectangle 14"/>
          <p:cNvSpPr>
            <a:spLocks noChangeArrowheads="1"/>
          </p:cNvSpPr>
          <p:nvPr/>
        </p:nvSpPr>
        <p:spPr bwMode="auto">
          <a:xfrm>
            <a:off x="225425" y="44450"/>
            <a:ext cx="1354138" cy="222250"/>
          </a:xfrm>
          <a:prstGeom prst="rect">
            <a:avLst/>
          </a:prstGeom>
          <a:noFill/>
          <a:ln w="6350">
            <a:noFill/>
            <a:miter lim="800000"/>
            <a:headEnd/>
            <a:tailEnd/>
          </a:ln>
          <a:effectLst/>
        </p:spPr>
        <p:txBody>
          <a:bodyPr wrap="none" lIns="84216" tIns="42108" rIns="84216" bIns="42108">
            <a:spAutoFit/>
          </a:bodyPr>
          <a:lstStyle/>
          <a:p>
            <a:pPr algn="ctr" defTabSz="841375">
              <a:defRPr/>
            </a:pPr>
            <a:r>
              <a:rPr lang="en-US" sz="900" i="1" dirty="0">
                <a:solidFill>
                  <a:schemeClr val="accent2"/>
                </a:solidFill>
                <a:latin typeface="Arial Narrow" pitchFamily="34" charset="0"/>
              </a:rPr>
              <a:t>U.S. Department of Energy</a:t>
            </a:r>
            <a:endParaRPr lang="en-US" sz="900" i="1" dirty="0">
              <a:solidFill>
                <a:srgbClr val="0000FF"/>
              </a:solidFill>
              <a:latin typeface="Arial Narrow" pitchFamily="34" charset="0"/>
            </a:endParaRPr>
          </a:p>
        </p:txBody>
      </p:sp>
      <p:pic>
        <p:nvPicPr>
          <p:cNvPr id="3080" name="Picture 15" descr="SClogo-1"/>
          <p:cNvPicPr>
            <a:picLocks noChangeAspect="1" noChangeArrowheads="1"/>
          </p:cNvPicPr>
          <p:nvPr/>
        </p:nvPicPr>
        <p:blipFill>
          <a:blip r:embed="rId13" cstate="print"/>
          <a:srcRect/>
          <a:stretch>
            <a:fillRect/>
          </a:stretch>
        </p:blipFill>
        <p:spPr bwMode="auto">
          <a:xfrm>
            <a:off x="304800" y="238125"/>
            <a:ext cx="1162050" cy="647700"/>
          </a:xfrm>
          <a:prstGeom prst="rect">
            <a:avLst/>
          </a:prstGeom>
          <a:noFill/>
          <a:ln w="9525">
            <a:noFill/>
            <a:miter lim="800000"/>
            <a:headEnd/>
            <a:tailEnd/>
          </a:ln>
        </p:spPr>
      </p:pic>
      <p:sp>
        <p:nvSpPr>
          <p:cNvPr id="103440" name="Text Box 16"/>
          <p:cNvSpPr txBox="1">
            <a:spLocks noChangeArrowheads="1"/>
          </p:cNvSpPr>
          <p:nvPr/>
        </p:nvSpPr>
        <p:spPr bwMode="auto">
          <a:xfrm>
            <a:off x="190500" y="873125"/>
            <a:ext cx="1095375" cy="222250"/>
          </a:xfrm>
          <a:prstGeom prst="rect">
            <a:avLst/>
          </a:prstGeom>
          <a:noFill/>
          <a:ln w="6350">
            <a:noFill/>
            <a:miter lim="800000"/>
            <a:headEnd/>
            <a:tailEnd/>
          </a:ln>
          <a:effectLst/>
        </p:spPr>
        <p:txBody>
          <a:bodyPr wrap="none" lIns="84216" tIns="42108" rIns="84216" bIns="42108">
            <a:spAutoFit/>
          </a:bodyPr>
          <a:lstStyle/>
          <a:p>
            <a:pPr defTabSz="841375">
              <a:defRPr/>
            </a:pPr>
            <a:r>
              <a:rPr lang="en-US" sz="900" i="1" dirty="0">
                <a:solidFill>
                  <a:schemeClr val="accent2"/>
                </a:solidFill>
                <a:latin typeface="Arial" charset="0"/>
              </a:rPr>
              <a:t>Office of Science</a:t>
            </a:r>
            <a:endParaRPr lang="en-US" sz="900" i="1" dirty="0">
              <a:solidFill>
                <a:srgbClr val="0000FF"/>
              </a:solidFill>
              <a:latin typeface="Arial" charset="0"/>
            </a:endParaRPr>
          </a:p>
        </p:txBody>
      </p:sp>
      <p:sp>
        <p:nvSpPr>
          <p:cNvPr id="103441" name="Line 17"/>
          <p:cNvSpPr>
            <a:spLocks noChangeShapeType="1"/>
          </p:cNvSpPr>
          <p:nvPr/>
        </p:nvSpPr>
        <p:spPr bwMode="auto">
          <a:xfrm flipV="1">
            <a:off x="1349375" y="1014413"/>
            <a:ext cx="7191375" cy="1587"/>
          </a:xfrm>
          <a:prstGeom prst="line">
            <a:avLst/>
          </a:prstGeom>
          <a:noFill/>
          <a:ln w="38100">
            <a:solidFill>
              <a:srgbClr val="FF6600"/>
            </a:solidFill>
            <a:round/>
            <a:headEnd/>
            <a:tailEnd/>
          </a:ln>
          <a:effectLst>
            <a:prstShdw prst="shdw17" dist="17961" dir="2700000">
              <a:srgbClr val="C0C0C0"/>
            </a:prstShdw>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841375" rtl="0" eaLnBrk="0" fontAlgn="base" hangingPunct="0">
        <a:spcBef>
          <a:spcPct val="0"/>
        </a:spcBef>
        <a:spcAft>
          <a:spcPct val="0"/>
        </a:spcAft>
        <a:defRPr sz="4100">
          <a:solidFill>
            <a:schemeClr val="tx2"/>
          </a:solidFill>
          <a:latin typeface="+mj-lt"/>
          <a:ea typeface="+mj-ea"/>
          <a:cs typeface="+mj-cs"/>
        </a:defRPr>
      </a:lvl1pPr>
      <a:lvl2pPr algn="ctr" defTabSz="841375" rtl="0" eaLnBrk="0" fontAlgn="base" hangingPunct="0">
        <a:spcBef>
          <a:spcPct val="0"/>
        </a:spcBef>
        <a:spcAft>
          <a:spcPct val="0"/>
        </a:spcAft>
        <a:defRPr sz="4100">
          <a:solidFill>
            <a:schemeClr val="tx2"/>
          </a:solidFill>
          <a:latin typeface="Arial" charset="0"/>
        </a:defRPr>
      </a:lvl2pPr>
      <a:lvl3pPr algn="ctr" defTabSz="841375" rtl="0" eaLnBrk="0" fontAlgn="base" hangingPunct="0">
        <a:spcBef>
          <a:spcPct val="0"/>
        </a:spcBef>
        <a:spcAft>
          <a:spcPct val="0"/>
        </a:spcAft>
        <a:defRPr sz="4100">
          <a:solidFill>
            <a:schemeClr val="tx2"/>
          </a:solidFill>
          <a:latin typeface="Arial" charset="0"/>
        </a:defRPr>
      </a:lvl3pPr>
      <a:lvl4pPr algn="ctr" defTabSz="841375" rtl="0" eaLnBrk="0" fontAlgn="base" hangingPunct="0">
        <a:spcBef>
          <a:spcPct val="0"/>
        </a:spcBef>
        <a:spcAft>
          <a:spcPct val="0"/>
        </a:spcAft>
        <a:defRPr sz="4100">
          <a:solidFill>
            <a:schemeClr val="tx2"/>
          </a:solidFill>
          <a:latin typeface="Arial" charset="0"/>
        </a:defRPr>
      </a:lvl4pPr>
      <a:lvl5pPr algn="ctr" defTabSz="841375" rtl="0" eaLnBrk="0" fontAlgn="base" hangingPunct="0">
        <a:spcBef>
          <a:spcPct val="0"/>
        </a:spcBef>
        <a:spcAft>
          <a:spcPct val="0"/>
        </a:spcAft>
        <a:defRPr sz="4100">
          <a:solidFill>
            <a:schemeClr val="tx2"/>
          </a:solidFill>
          <a:latin typeface="Arial" charset="0"/>
        </a:defRPr>
      </a:lvl5pPr>
      <a:lvl6pPr marL="457200" algn="ctr" defTabSz="841375" rtl="0" fontAlgn="base">
        <a:spcBef>
          <a:spcPct val="0"/>
        </a:spcBef>
        <a:spcAft>
          <a:spcPct val="0"/>
        </a:spcAft>
        <a:defRPr sz="4100">
          <a:solidFill>
            <a:schemeClr val="tx2"/>
          </a:solidFill>
          <a:latin typeface="Arial" charset="0"/>
        </a:defRPr>
      </a:lvl6pPr>
      <a:lvl7pPr marL="914400" algn="ctr" defTabSz="841375" rtl="0" fontAlgn="base">
        <a:spcBef>
          <a:spcPct val="0"/>
        </a:spcBef>
        <a:spcAft>
          <a:spcPct val="0"/>
        </a:spcAft>
        <a:defRPr sz="4100">
          <a:solidFill>
            <a:schemeClr val="tx2"/>
          </a:solidFill>
          <a:latin typeface="Arial" charset="0"/>
        </a:defRPr>
      </a:lvl7pPr>
      <a:lvl8pPr marL="1371600" algn="ctr" defTabSz="841375" rtl="0" fontAlgn="base">
        <a:spcBef>
          <a:spcPct val="0"/>
        </a:spcBef>
        <a:spcAft>
          <a:spcPct val="0"/>
        </a:spcAft>
        <a:defRPr sz="4100">
          <a:solidFill>
            <a:schemeClr val="tx2"/>
          </a:solidFill>
          <a:latin typeface="Arial" charset="0"/>
        </a:defRPr>
      </a:lvl8pPr>
      <a:lvl9pPr marL="1828800" algn="ctr" defTabSz="841375" rtl="0" fontAlgn="base">
        <a:spcBef>
          <a:spcPct val="0"/>
        </a:spcBef>
        <a:spcAft>
          <a:spcPct val="0"/>
        </a:spcAft>
        <a:defRPr sz="4100">
          <a:solidFill>
            <a:schemeClr val="tx2"/>
          </a:solidFill>
          <a:latin typeface="Arial" charset="0"/>
        </a:defRPr>
      </a:lvl9pPr>
    </p:titleStyle>
    <p:bodyStyle>
      <a:lvl1pPr marL="315913" indent="-315913" algn="l" defTabSz="841375" rtl="0" eaLnBrk="0" fontAlgn="base" hangingPunct="0">
        <a:spcBef>
          <a:spcPct val="20000"/>
        </a:spcBef>
        <a:spcAft>
          <a:spcPct val="0"/>
        </a:spcAft>
        <a:buChar char="•"/>
        <a:defRPr sz="2900">
          <a:solidFill>
            <a:schemeClr val="tx1"/>
          </a:solidFill>
          <a:latin typeface="+mn-lt"/>
          <a:ea typeface="+mn-ea"/>
          <a:cs typeface="+mn-cs"/>
        </a:defRPr>
      </a:lvl1pPr>
      <a:lvl2pPr marL="684213" indent="-263525" algn="l" defTabSz="841375" rtl="0" eaLnBrk="0" fontAlgn="base" hangingPunct="0">
        <a:spcBef>
          <a:spcPct val="20000"/>
        </a:spcBef>
        <a:spcAft>
          <a:spcPct val="0"/>
        </a:spcAft>
        <a:buChar char="–"/>
        <a:defRPr sz="2600">
          <a:solidFill>
            <a:schemeClr val="tx1"/>
          </a:solidFill>
          <a:latin typeface="+mn-lt"/>
        </a:defRPr>
      </a:lvl2pPr>
      <a:lvl3pPr marL="1052513" indent="-211138" algn="l" defTabSz="841375" rtl="0" eaLnBrk="0" fontAlgn="base" hangingPunct="0">
        <a:spcBef>
          <a:spcPct val="20000"/>
        </a:spcBef>
        <a:spcAft>
          <a:spcPct val="0"/>
        </a:spcAft>
        <a:buChar char="•"/>
        <a:defRPr sz="2200">
          <a:solidFill>
            <a:schemeClr val="tx1"/>
          </a:solidFill>
          <a:latin typeface="+mn-lt"/>
        </a:defRPr>
      </a:lvl3pPr>
      <a:lvl4pPr marL="1473200" indent="-209550" algn="l" defTabSz="841375" rtl="0" eaLnBrk="0" fontAlgn="base" hangingPunct="0">
        <a:spcBef>
          <a:spcPct val="20000"/>
        </a:spcBef>
        <a:spcAft>
          <a:spcPct val="0"/>
        </a:spcAft>
        <a:buChar char="–"/>
        <a:defRPr>
          <a:solidFill>
            <a:schemeClr val="tx1"/>
          </a:solidFill>
          <a:latin typeface="+mn-lt"/>
        </a:defRPr>
      </a:lvl4pPr>
      <a:lvl5pPr marL="1895475" indent="-211138" algn="l" defTabSz="841375" rtl="0" eaLnBrk="0" fontAlgn="base" hangingPunct="0">
        <a:spcBef>
          <a:spcPct val="20000"/>
        </a:spcBef>
        <a:spcAft>
          <a:spcPct val="0"/>
        </a:spcAft>
        <a:buChar char="»"/>
        <a:defRPr>
          <a:solidFill>
            <a:schemeClr val="tx1"/>
          </a:solidFill>
          <a:latin typeface="+mn-lt"/>
        </a:defRPr>
      </a:lvl5pPr>
      <a:lvl6pPr marL="2352675" indent="-211138" algn="l" defTabSz="841375" rtl="0" fontAlgn="base">
        <a:spcBef>
          <a:spcPct val="20000"/>
        </a:spcBef>
        <a:spcAft>
          <a:spcPct val="0"/>
        </a:spcAft>
        <a:buChar char="»"/>
        <a:defRPr>
          <a:solidFill>
            <a:schemeClr val="tx1"/>
          </a:solidFill>
          <a:latin typeface="+mn-lt"/>
        </a:defRPr>
      </a:lvl6pPr>
      <a:lvl7pPr marL="2809875" indent="-211138" algn="l" defTabSz="841375" rtl="0" fontAlgn="base">
        <a:spcBef>
          <a:spcPct val="20000"/>
        </a:spcBef>
        <a:spcAft>
          <a:spcPct val="0"/>
        </a:spcAft>
        <a:buChar char="»"/>
        <a:defRPr>
          <a:solidFill>
            <a:schemeClr val="tx1"/>
          </a:solidFill>
          <a:latin typeface="+mn-lt"/>
        </a:defRPr>
      </a:lvl7pPr>
      <a:lvl8pPr marL="3267075" indent="-211138" algn="l" defTabSz="841375" rtl="0" fontAlgn="base">
        <a:spcBef>
          <a:spcPct val="20000"/>
        </a:spcBef>
        <a:spcAft>
          <a:spcPct val="0"/>
        </a:spcAft>
        <a:buChar char="»"/>
        <a:defRPr>
          <a:solidFill>
            <a:schemeClr val="tx1"/>
          </a:solidFill>
          <a:latin typeface="+mn-lt"/>
        </a:defRPr>
      </a:lvl8pPr>
      <a:lvl9pPr marL="3724275" indent="-211138" algn="l" defTabSz="84137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pixabay.com/en/thanks-3d-sign-word-thank-you-100405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DD_25446AAA.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227" y="1445208"/>
            <a:ext cx="8710644" cy="5632311"/>
          </a:xfrm>
          <a:prstGeom prst="rect">
            <a:avLst/>
          </a:prstGeom>
        </p:spPr>
        <p:txBody>
          <a:bodyPr wrap="square" lIns="91440" tIns="45720" rIns="91440" bIns="45720" anchor="t">
            <a:spAutoFit/>
          </a:bodyPr>
          <a:lstStyle/>
          <a:p>
            <a:pPr marR="8890" algn="ctr"/>
            <a:r>
              <a:rPr lang="en-US" sz="2800" dirty="0">
                <a:cs typeface="Times New Roman" pitchFamily="18" charset="0"/>
              </a:rPr>
              <a:t>EFCOG Safeguards and Security Working Group</a:t>
            </a:r>
          </a:p>
          <a:p>
            <a:pPr marR="8890" algn="ctr"/>
            <a:endParaRPr lang="en-US" sz="2800" dirty="0">
              <a:cs typeface="Times New Roman" pitchFamily="18" charset="0"/>
            </a:endParaRPr>
          </a:p>
          <a:p>
            <a:pPr marR="8890" algn="ctr"/>
            <a:r>
              <a:rPr lang="en-US" sz="2800" dirty="0">
                <a:cs typeface="Times New Roman" pitchFamily="18" charset="0"/>
              </a:rPr>
              <a:t>NUCLEAR MATERIAL CONTROL &amp; ACCOUNTABILITY</a:t>
            </a:r>
          </a:p>
          <a:p>
            <a:pPr marR="8890" algn="ctr"/>
            <a:endParaRPr lang="en-US" dirty="0">
              <a:cs typeface="Times New Roman" pitchFamily="18" charset="0"/>
            </a:endParaRPr>
          </a:p>
          <a:p>
            <a:pPr marR="8890" algn="ctr"/>
            <a:r>
              <a:rPr lang="en-US" sz="2400" dirty="0">
                <a:cs typeface="Times New Roman" pitchFamily="18" charset="0"/>
              </a:rPr>
              <a:t>Office of Science (SC)</a:t>
            </a:r>
          </a:p>
          <a:p>
            <a:pPr marR="8890" algn="ctr"/>
            <a:r>
              <a:rPr lang="en-US" sz="2400" dirty="0">
                <a:cs typeface="Times New Roman" pitchFamily="18" charset="0"/>
              </a:rPr>
              <a:t> Implementation of DOE O 474.2A </a:t>
            </a:r>
          </a:p>
          <a:p>
            <a:pPr marR="8890" algn="ctr"/>
            <a:endParaRPr lang="en-US" dirty="0">
              <a:cs typeface="Times New Roman" pitchFamily="18" charset="0"/>
            </a:endParaRPr>
          </a:p>
          <a:p>
            <a:pPr marR="8890" algn="ctr"/>
            <a:r>
              <a:rPr lang="en-US" dirty="0">
                <a:cs typeface="Times New Roman" pitchFamily="18" charset="0"/>
              </a:rPr>
              <a:t>Joseph Waggoner</a:t>
            </a:r>
          </a:p>
          <a:p>
            <a:pPr marR="8890" algn="ctr"/>
            <a:endParaRPr lang="en-US" dirty="0">
              <a:cs typeface="Times New Roman" pitchFamily="18" charset="0"/>
            </a:endParaRPr>
          </a:p>
          <a:p>
            <a:pPr marR="8890" algn="ctr"/>
            <a:r>
              <a:rPr lang="en-US" dirty="0">
                <a:cs typeface="Times New Roman" pitchFamily="18" charset="0"/>
              </a:rPr>
              <a:t>Office of Science – Office of Safety and Security (SC-OSS)</a:t>
            </a:r>
          </a:p>
          <a:p>
            <a:pPr marR="8890" algn="ctr"/>
            <a:endParaRPr lang="en-US" dirty="0">
              <a:cs typeface="Times New Roman" pitchFamily="18" charset="0"/>
            </a:endParaRPr>
          </a:p>
          <a:p>
            <a:pPr marR="8890" algn="ctr"/>
            <a:r>
              <a:rPr lang="en-US" dirty="0">
                <a:cs typeface="Times New Roman" pitchFamily="18" charset="0"/>
              </a:rPr>
              <a:t>April 17, 2024</a:t>
            </a:r>
          </a:p>
          <a:p>
            <a:pPr marL="285750" marR="8890" indent="-285750">
              <a:buFont typeface="Arial" panose="020B0604020202020204" pitchFamily="34" charset="0"/>
              <a:buChar char="•"/>
            </a:pPr>
            <a:endParaRPr lang="en-US" dirty="0">
              <a:cs typeface="Times New Roman" pitchFamily="18" charset="0"/>
            </a:endParaRPr>
          </a:p>
          <a:p>
            <a:pPr marL="285750" marR="8890" indent="-285750">
              <a:buFont typeface="Arial" panose="020B0604020202020204" pitchFamily="34" charset="0"/>
              <a:buChar char="•"/>
            </a:pPr>
            <a:endParaRPr lang="en-US" dirty="0">
              <a:cs typeface="Times New Roman" pitchFamily="18" charset="0"/>
            </a:endParaRPr>
          </a:p>
          <a:p>
            <a:pPr marL="285750" marR="8890" indent="-285750">
              <a:buFont typeface="Arial" panose="020B0604020202020204" pitchFamily="34" charset="0"/>
              <a:buChar char="•"/>
            </a:pPr>
            <a:endParaRPr lang="en-US" dirty="0">
              <a:cs typeface="Times New Roman" pitchFamily="18" charset="0"/>
            </a:endParaRPr>
          </a:p>
        </p:txBody>
      </p:sp>
      <p:sp>
        <p:nvSpPr>
          <p:cNvPr id="4" name="Rectangle 3"/>
          <p:cNvSpPr/>
          <p:nvPr/>
        </p:nvSpPr>
        <p:spPr>
          <a:xfrm>
            <a:off x="2263806" y="189815"/>
            <a:ext cx="6409676" cy="400110"/>
          </a:xfrm>
          <a:prstGeom prst="rect">
            <a:avLst/>
          </a:prstGeom>
        </p:spPr>
        <p:txBody>
          <a:bodyPr wrap="square">
            <a:spAutoFit/>
          </a:bodyPr>
          <a:lstStyle/>
          <a:p>
            <a:pPr algn="ctr"/>
            <a:endParaRPr lang="en-US" dirty="0">
              <a:latin typeface="Calibri" panose="020F0502020204030204" pitchFamily="34" charset="0"/>
            </a:endParaRPr>
          </a:p>
        </p:txBody>
      </p:sp>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Tree>
    <p:extLst>
      <p:ext uri="{BB962C8B-B14F-4D97-AF65-F5344CB8AC3E}">
        <p14:creationId xmlns:p14="http://schemas.microsoft.com/office/powerpoint/2010/main" val="3572279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470388" y="1129373"/>
            <a:ext cx="8693669" cy="5878532"/>
          </a:xfrm>
          <a:prstGeom prst="rect">
            <a:avLst/>
          </a:prstGeom>
        </p:spPr>
        <p:txBody>
          <a:bodyPr wrap="square" lIns="91440" tIns="45720" rIns="91440" bIns="45720" anchor="t">
            <a:spAutoFit/>
          </a:bodyPr>
          <a:lstStyle/>
          <a:p>
            <a:pPr marR="0" lvl="0" algn="ctr" defTabSz="914400" rtl="0" eaLnBrk="0" fontAlgn="base" latinLnBrk="0" hangingPunct="0">
              <a:lnSpc>
                <a:spcPct val="100000"/>
              </a:lnSpc>
              <a:spcBef>
                <a:spcPct val="0"/>
              </a:spcBef>
              <a:spcAft>
                <a:spcPct val="0"/>
              </a:spcAft>
              <a:buClrTx/>
              <a:buSzTx/>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Credible Substitution Materials</a:t>
            </a:r>
          </a:p>
          <a:p>
            <a:pPr marR="0" lvl="0" defTabSz="914400" rtl="0" eaLnBrk="0" fontAlgn="base" latinLnBrk="0" hangingPunct="0">
              <a:lnSpc>
                <a:spcPct val="150000"/>
              </a:lnSpc>
              <a:spcBef>
                <a:spcPct val="0"/>
              </a:spcBef>
              <a:spcAft>
                <a:spcPct val="0"/>
              </a:spcAft>
              <a:buClrTx/>
              <a:buSzTx/>
              <a:tabLst/>
              <a:defRPr/>
            </a:pPr>
            <a:r>
              <a:rPr lang="en-US" sz="1800" b="0" dirty="0">
                <a:solidFill>
                  <a:prstClr val="black"/>
                </a:solidFill>
                <a:cs typeface="Times New Roman" panose="02020603050405020304" pitchFamily="18" charset="0"/>
              </a:rPr>
              <a:t>Due to the splitting of SNM and OANM requirements into separate chapters there is increased mention of credible substitution materials throughout the SNM Chapter 1. </a:t>
            </a:r>
          </a:p>
          <a:p>
            <a:pPr marR="0" lvl="0" defTabSz="914400" rtl="0" eaLnBrk="0" fontAlgn="base" latinLnBrk="0" hangingPunct="0">
              <a:lnSpc>
                <a:spcPct val="150000"/>
              </a:lnSpc>
              <a:spcBef>
                <a:spcPct val="0"/>
              </a:spcBef>
              <a:spcAft>
                <a:spcPct val="0"/>
              </a:spcAft>
              <a:buClrTx/>
              <a:buSzTx/>
              <a:tabLst/>
              <a:defRPr/>
            </a:pPr>
            <a:r>
              <a:rPr lang="en-US" sz="1800" b="0" dirty="0">
                <a:solidFill>
                  <a:prstClr val="black"/>
                </a:solidFill>
                <a:cs typeface="Times New Roman" panose="02020603050405020304" pitchFamily="18" charset="0"/>
              </a:rPr>
              <a:t>Generally not applicable at SC sites due to –</a:t>
            </a:r>
          </a:p>
          <a:p>
            <a:pPr marL="742950" lvl="1"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Prevalence of CAT IV MBAs</a:t>
            </a:r>
          </a:p>
          <a:p>
            <a:pPr marL="742950" lvl="1"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Prevalence of ‘E’ attractiveness level materials</a:t>
            </a:r>
          </a:p>
          <a:p>
            <a:pPr marL="742950" lvl="1"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Credible substitution scenarios not present in CAT III MBAs; basis for this assessment will be documented in MC&amp;A Plans, as applicable.   </a:t>
            </a:r>
          </a:p>
          <a:p>
            <a:pPr marL="742950" lvl="1" indent="-285750">
              <a:lnSpc>
                <a:spcPct val="150000"/>
              </a:lnSpc>
              <a:buFontTx/>
              <a:buChar char="-"/>
              <a:defRPr/>
            </a:pPr>
            <a:endParaRPr lang="en-US" sz="1800" b="0" dirty="0">
              <a:solidFill>
                <a:prstClr val="black"/>
              </a:solidFill>
              <a:cs typeface="Times New Roman" panose="02020603050405020304" pitchFamily="18" charset="0"/>
            </a:endParaRPr>
          </a:p>
          <a:p>
            <a:pPr marR="0" lvl="0" defTabSz="914400" rtl="0" eaLnBrk="0" fontAlgn="base" latinLnBrk="0" hangingPunct="0">
              <a:spcBef>
                <a:spcPct val="0"/>
              </a:spcBef>
              <a:spcAft>
                <a:spcPct val="0"/>
              </a:spcAft>
              <a:buClrTx/>
              <a:buSzTx/>
              <a:tabLst/>
              <a:defRPr/>
            </a:pPr>
            <a:r>
              <a:rPr lang="en-US" sz="1400" dirty="0">
                <a:solidFill>
                  <a:prstClr val="black"/>
                </a:solidFill>
                <a:cs typeface="Times New Roman" panose="02020603050405020304" pitchFamily="18" charset="0"/>
              </a:rPr>
              <a:t>CRD</a:t>
            </a:r>
            <a:r>
              <a:rPr lang="en-US" sz="1800" dirty="0">
                <a:solidFill>
                  <a:prstClr val="black"/>
                </a:solidFill>
                <a:cs typeface="Times New Roman" panose="02020603050405020304" pitchFamily="18" charset="0"/>
              </a:rPr>
              <a:t>, </a:t>
            </a:r>
            <a:r>
              <a:rPr lang="en-US" sz="1400" dirty="0">
                <a:effectLst/>
                <a:latin typeface="Times New Roman" panose="02020603050405020304" pitchFamily="18" charset="0"/>
                <a:ea typeface="Aptos" panose="020B0004020202020204" pitchFamily="34" charset="0"/>
              </a:rPr>
              <a:t>Attachment 2, Chapter I, .d.(1), </a:t>
            </a:r>
            <a:r>
              <a:rPr lang="en-US" sz="1400" b="0" i="1" u="none" strike="noStrike" baseline="0" dirty="0">
                <a:solidFill>
                  <a:srgbClr val="000000"/>
                </a:solidFill>
                <a:latin typeface="Times New Roman" panose="02020603050405020304" pitchFamily="18" charset="0"/>
              </a:rPr>
              <a:t>“…. </a:t>
            </a:r>
            <a:r>
              <a:rPr lang="en-US" sz="1400" b="0" i="1" u="none" strike="noStrike" baseline="0" dirty="0">
                <a:solidFill>
                  <a:srgbClr val="000000"/>
                </a:solidFill>
                <a:highlight>
                  <a:srgbClr val="FFCC00"/>
                </a:highlight>
                <a:latin typeface="Times New Roman" panose="02020603050405020304" pitchFamily="18" charset="0"/>
              </a:rPr>
              <a:t>When other nuclear materials are potentially credible substitution materials for </a:t>
            </a:r>
            <a:r>
              <a:rPr lang="en-US" sz="1400" i="1" u="none" strike="noStrike" baseline="0" dirty="0">
                <a:solidFill>
                  <a:srgbClr val="000000"/>
                </a:solidFill>
                <a:highlight>
                  <a:srgbClr val="FFCC00"/>
                </a:highlight>
                <a:latin typeface="Times New Roman" panose="02020603050405020304" pitchFamily="18" charset="0"/>
              </a:rPr>
              <a:t>Category I, Category II, and Category III </a:t>
            </a:r>
            <a:r>
              <a:rPr lang="en-US" sz="1400" b="0" i="1" u="none" strike="noStrike" baseline="0" dirty="0">
                <a:solidFill>
                  <a:srgbClr val="000000"/>
                </a:solidFill>
                <a:highlight>
                  <a:srgbClr val="FFCC00"/>
                </a:highlight>
                <a:latin typeface="Times New Roman" panose="02020603050405020304" pitchFamily="18" charset="0"/>
              </a:rPr>
              <a:t>(Attractiveness Levels B and C) </a:t>
            </a:r>
            <a:r>
              <a:rPr lang="en-US" sz="1400" b="0" i="1" u="none" strike="noStrike" baseline="0" dirty="0">
                <a:solidFill>
                  <a:srgbClr val="000000"/>
                </a:solidFill>
                <a:latin typeface="Times New Roman" panose="02020603050405020304" pitchFamily="18" charset="0"/>
              </a:rPr>
              <a:t>SNM, are collocated with SNM, and there is a credible substitution scenario, the items must be under the same MC&amp;A requirements as the SNM, with the exception of reporting credible substitution material to NMMSS, if otherwise not reportable.”</a:t>
            </a:r>
            <a:endParaRPr lang="en-US" sz="1400" b="0" i="1"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2" name="Rectangle 1">
            <a:extLst>
              <a:ext uri="{FF2B5EF4-FFF2-40B4-BE49-F238E27FC236}">
                <a16:creationId xmlns:a16="http://schemas.microsoft.com/office/drawing/2014/main" id="{B5BABD91-664F-47C6-FC91-E666536D262E}"/>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3527334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225165" y="1429016"/>
            <a:ext cx="8693669" cy="4801314"/>
          </a:xfrm>
          <a:prstGeom prst="rect">
            <a:avLst/>
          </a:prstGeom>
        </p:spPr>
        <p:txBody>
          <a:bodyPr wrap="square" lIns="91440" tIns="45720" rIns="91440" bIns="45720" anchor="t">
            <a:spAutoFit/>
          </a:bodyPr>
          <a:lstStyle/>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Termination of Safeguards process for inventory items / </a:t>
            </a:r>
          </a:p>
          <a:p>
            <a:pPr marR="0" lvl="0" defTabSz="914400" rtl="0" eaLnBrk="0" fontAlgn="base" latinLnBrk="0" hangingPunct="0">
              <a:spcBef>
                <a:spcPct val="0"/>
              </a:spcBef>
              <a:spcAft>
                <a:spcPct val="0"/>
              </a:spcAft>
              <a:buClrTx/>
              <a:buSzTx/>
              <a:tabLst/>
              <a:defRPr/>
            </a:pPr>
            <a:r>
              <a:rPr lang="en-US" sz="2400" dirty="0">
                <a:solidFill>
                  <a:prstClr val="black"/>
                </a:solidFill>
                <a:cs typeface="Times New Roman" panose="02020603050405020304" pitchFamily="18" charset="0"/>
              </a:rPr>
              <a:t>     Pre-Disposition MBAs</a:t>
            </a:r>
          </a:p>
          <a:p>
            <a:pPr marR="0" lvl="0" defTabSz="914400" rtl="0" eaLnBrk="0" fontAlgn="base" latinLnBrk="0" hangingPunct="0">
              <a:spcBef>
                <a:spcPct val="0"/>
              </a:spcBef>
              <a:spcAft>
                <a:spcPct val="0"/>
              </a:spcAft>
              <a:buClrTx/>
              <a:buSzTx/>
              <a:tabLst/>
              <a:defRPr/>
            </a:pPr>
            <a:endParaRPr lang="en-US" sz="2400" dirty="0">
              <a:solidFill>
                <a:prstClr val="black"/>
              </a:solidFill>
              <a:cs typeface="Times New Roman" panose="02020603050405020304" pitchFamily="18" charset="0"/>
            </a:endParaRPr>
          </a:p>
          <a:p>
            <a:pPr marL="285750" indent="-285750">
              <a:buFont typeface="Arial" panose="020B0604020202020204" pitchFamily="34" charset="0"/>
              <a:buChar char="•"/>
            </a:pPr>
            <a:r>
              <a:rPr lang="en-US" sz="1800" b="0" u="none" strike="noStrike" baseline="0" dirty="0">
                <a:solidFill>
                  <a:prstClr val="black"/>
                </a:solidFill>
                <a:latin typeface="Times New Roman" panose="02020603050405020304" pitchFamily="18" charset="0"/>
                <a:cs typeface="Times New Roman" panose="02020603050405020304" pitchFamily="18" charset="0"/>
              </a:rPr>
              <a:t>Elimination of T.O.S. had significant impact on waste management operations for one SC site as previous T.O.S. approvals, once obtained, were advantageous since it removed constraints of MBA operations during packaging operations.</a:t>
            </a:r>
          </a:p>
          <a:p>
            <a:pPr marL="285750" indent="-285750">
              <a:buFont typeface="Arial" panose="020B0604020202020204" pitchFamily="34" charset="0"/>
              <a:buChar char="•"/>
            </a:pPr>
            <a:endParaRPr lang="en-US" sz="1800" b="0" u="none" strike="noStrike" baseline="0" dirty="0">
              <a:solidFill>
                <a:prstClr val="black"/>
              </a:solidFill>
              <a:latin typeface="Times New Roman" panose="02020603050405020304" pitchFamily="18" charset="0"/>
              <a:cs typeface="Times New Roman" panose="02020603050405020304" pitchFamily="18" charset="0"/>
            </a:endParaRPr>
          </a:p>
          <a:p>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 S</a:t>
            </a:r>
            <a:r>
              <a:rPr lang="en-US" sz="1800" b="0" i="1" u="none" strike="noStrike" baseline="0" dirty="0">
                <a:solidFill>
                  <a:prstClr val="black"/>
                </a:solidFill>
                <a:latin typeface="Times New Roman" panose="02020603050405020304" pitchFamily="18" charset="0"/>
                <a:cs typeface="Times New Roman" panose="02020603050405020304" pitchFamily="18" charset="0"/>
              </a:rPr>
              <a:t>ince these operations are conducted within an MBA, this change is manageable,   	and it will be a fundamental MC&amp;A improvement for the site.   </a:t>
            </a:r>
          </a:p>
          <a:p>
            <a:pPr marL="285750" indent="-285750">
              <a:buFontTx/>
              <a:buChar char="-"/>
            </a:pPr>
            <a:endParaRPr lang="en-US" sz="1800" b="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dirty="0">
                <a:solidFill>
                  <a:srgbClr val="000000"/>
                </a:solidFill>
              </a:rPr>
              <a:t>Elimination of TOS process, also means removal of  EHSS-51 TOS consult, which will streamline future disposition campaigns. </a:t>
            </a:r>
            <a:r>
              <a:rPr lang="en-US" sz="1800" b="0" i="1" u="sng" dirty="0">
                <a:solidFill>
                  <a:srgbClr val="000000"/>
                </a:solidFill>
              </a:rPr>
              <a:t>This change is certainly much more impactful for many NNSA sites.</a:t>
            </a:r>
            <a:r>
              <a:rPr lang="en-US" sz="1800" b="0" i="1" dirty="0">
                <a:solidFill>
                  <a:srgbClr val="000000"/>
                </a:solidFill>
              </a:rPr>
              <a:t>       </a:t>
            </a:r>
          </a:p>
          <a:p>
            <a:pPr marL="285750" indent="-285750">
              <a:buFont typeface="Arial" panose="020B0604020202020204" pitchFamily="34" charset="0"/>
              <a:buChar char="•"/>
            </a:pPr>
            <a:endParaRPr lang="en-US" sz="1800" b="0" i="1"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dirty="0">
                <a:solidFill>
                  <a:srgbClr val="000000"/>
                </a:solidFill>
              </a:rPr>
              <a:t>SC sites do not currently see the benefit of Pre-Disposition MBAs to current operations.    </a:t>
            </a:r>
          </a:p>
          <a:p>
            <a:endParaRPr lang="en-US" sz="1800" b="0" i="1" u="none" strike="noStrike" baseline="0" dirty="0">
              <a:solidFill>
                <a:srgbClr val="000000"/>
              </a:solidFill>
              <a:latin typeface="Times New Roman" panose="02020603050405020304" pitchFamily="18" charset="0"/>
            </a:endParaRPr>
          </a:p>
        </p:txBody>
      </p:sp>
      <p:sp>
        <p:nvSpPr>
          <p:cNvPr id="2" name="Rectangle 1">
            <a:extLst>
              <a:ext uri="{FF2B5EF4-FFF2-40B4-BE49-F238E27FC236}">
                <a16:creationId xmlns:a16="http://schemas.microsoft.com/office/drawing/2014/main" id="{5BABD4CC-6ED4-53FA-78CD-7F51251D239B}"/>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252760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sp>
        <p:nvSpPr>
          <p:cNvPr id="2" name="Rectangle 1">
            <a:extLst>
              <a:ext uri="{FF2B5EF4-FFF2-40B4-BE49-F238E27FC236}">
                <a16:creationId xmlns:a16="http://schemas.microsoft.com/office/drawing/2014/main" id="{9FF7E9FB-678B-50C2-27BF-BA5B1E0331DA}"/>
              </a:ext>
            </a:extLst>
          </p:cNvPr>
          <p:cNvSpPr/>
          <p:nvPr/>
        </p:nvSpPr>
        <p:spPr>
          <a:xfrm>
            <a:off x="225165" y="979859"/>
            <a:ext cx="8693669" cy="6001643"/>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Less Than Accountable (LTA) Quantities of SNM</a:t>
            </a:r>
            <a:endParaRPr lang="en-US"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The main driver was to close a potential loophole of a research operation avoiding MC&amp;A program applicability by keeping numerous individual ‘like’ items at non-reportable quantities (less than half of the NMMSS reporting unit).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It was not intended to force MBA-accountability on operations working with environmental-level or otherwise nominal sample quantities of SNM in which accumulation to a reportable quantity is not feasible.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One of the larger SC sites is planning initial and annual assessments of non-MBA operations that work with non-reportable quantities of accountable material types to make sure the technical basis precluding accumulation is established and remains.</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Another (larger) SC site is planning to use chemical inventory tracking to identify total quantity of accountable material types in non-MBA operations (as part of initial technical basis assessment) and then set a conservative threshold for acquiring additional SNM quantities, that if to exceed, would require standing up an MBA.</a:t>
            </a: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sz="1800" b="0" dirty="0">
              <a:solidFill>
                <a:prstClr val="black"/>
              </a:solidFill>
              <a:cs typeface="Times New Roman" panose="02020603050405020304" pitchFamily="18" charset="0"/>
            </a:endParaRPr>
          </a:p>
        </p:txBody>
      </p:sp>
      <p:sp>
        <p:nvSpPr>
          <p:cNvPr id="6" name="Rectangle 5">
            <a:extLst>
              <a:ext uri="{FF2B5EF4-FFF2-40B4-BE49-F238E27FC236}">
                <a16:creationId xmlns:a16="http://schemas.microsoft.com/office/drawing/2014/main" id="{09971BF2-5588-E76E-E282-111F8761C4B1}"/>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200751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517244" y="851831"/>
            <a:ext cx="8693669" cy="6155531"/>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Rounding </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1800" dirty="0">
                <a:solidFill>
                  <a:prstClr val="black"/>
                </a:solidFill>
                <a:cs typeface="Times New Roman" panose="02020603050405020304" pitchFamily="18" charset="0"/>
              </a:rPr>
              <a:t>CRD</a:t>
            </a:r>
            <a:r>
              <a:rPr lang="en-US" sz="2400" dirty="0">
                <a:solidFill>
                  <a:prstClr val="black"/>
                </a:solidFill>
                <a:cs typeface="Times New Roman" panose="02020603050405020304" pitchFamily="18" charset="0"/>
              </a:rPr>
              <a:t>, </a:t>
            </a:r>
            <a:r>
              <a:rPr lang="en-US" sz="1800" dirty="0">
                <a:effectLst/>
                <a:latin typeface="Times New Roman" panose="02020603050405020304" pitchFamily="18" charset="0"/>
                <a:ea typeface="Aptos" panose="020B0004020202020204" pitchFamily="34" charset="0"/>
              </a:rPr>
              <a:t>Attachment 2, Chapter I, .d.(5) and Chapter II, 1.b.(3).  </a:t>
            </a:r>
            <a:endParaRPr lang="en-US" sz="2400" dirty="0">
              <a:solidFill>
                <a:prstClr val="black"/>
              </a:solidFill>
              <a:cs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(5) Rounding   </a:t>
            </a:r>
            <a:r>
              <a:rPr lang="en-US" sz="1800" b="0" i="1" u="none" strike="noStrike" baseline="0" dirty="0">
                <a:solidFill>
                  <a:srgbClr val="000000"/>
                </a:solidFill>
                <a:latin typeface="Times New Roman" panose="02020603050405020304" pitchFamily="18" charset="0"/>
              </a:rPr>
              <a:t>(Proposed Administrative change, “Rounding for NMMSS Reporting”, instead of “Rounding”)</a:t>
            </a:r>
          </a:p>
          <a:p>
            <a:endParaRPr lang="en-US" sz="1800" b="0" dirty="0">
              <a:solidFill>
                <a:srgbClr val="000000"/>
              </a:solidFill>
            </a:endParaRP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SC has concurred with this proposed change.  </a:t>
            </a:r>
          </a:p>
          <a:p>
            <a:pPr marL="285750" indent="-285750">
              <a:buFont typeface="Arial" panose="020B0604020202020204" pitchFamily="34" charset="0"/>
              <a:buChar char="•"/>
            </a:pPr>
            <a:endParaRPr lang="en-US" sz="1800" b="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Revision to MC&amp;A Technical Standard, DOE-STD-1194-2019, will provid</a:t>
            </a:r>
            <a:r>
              <a:rPr lang="en-US" sz="1800" b="0" dirty="0">
                <a:solidFill>
                  <a:srgbClr val="000000"/>
                </a:solidFill>
              </a:rPr>
              <a:t>e additional clarification regarding the need to sum full-precision inventory values BEFORE rounding. </a:t>
            </a:r>
          </a:p>
          <a:p>
            <a:endParaRPr lang="en-US" sz="1800" b="0" i="0" u="none" strike="noStrike" baseline="0" dirty="0">
              <a:solidFill>
                <a:srgbClr val="000000"/>
              </a:solidFill>
              <a:latin typeface="Times New Roman" panose="02020603050405020304" pitchFamily="18" charset="0"/>
            </a:endParaRPr>
          </a:p>
          <a:p>
            <a:pPr>
              <a:defRPr/>
            </a:pPr>
            <a:r>
              <a:rPr lang="en-US" sz="1800" b="0" u="none" strike="noStrike" baseline="0" dirty="0">
                <a:solidFill>
                  <a:srgbClr val="000000"/>
                </a:solidFill>
                <a:latin typeface="Times New Roman" panose="02020603050405020304" pitchFamily="18" charset="0"/>
              </a:rPr>
              <a:t>For future reference when substantive changes are made in the next revision – it may add benefit to expand on the term </a:t>
            </a:r>
            <a:r>
              <a:rPr lang="en-US" sz="1800" b="0" u="none" strike="noStrike" baseline="0" dirty="0">
                <a:solidFill>
                  <a:srgbClr val="000000"/>
                </a:solidFill>
                <a:highlight>
                  <a:srgbClr val="FFCC00"/>
                </a:highlight>
                <a:latin typeface="Times New Roman" panose="02020603050405020304" pitchFamily="18" charset="0"/>
              </a:rPr>
              <a:t>‘general calculations’ </a:t>
            </a:r>
            <a:r>
              <a:rPr lang="en-US" sz="1800" b="0" u="none" strike="noStrike" baseline="0" dirty="0">
                <a:solidFill>
                  <a:srgbClr val="000000"/>
                </a:solidFill>
                <a:latin typeface="Times New Roman" panose="02020603050405020304" pitchFamily="18" charset="0"/>
              </a:rPr>
              <a:t>in the NOTE (below) from the ‘Rounding’ section [</a:t>
            </a:r>
            <a:r>
              <a:rPr lang="en-US" sz="1800" dirty="0">
                <a:solidFill>
                  <a:prstClr val="black"/>
                </a:solidFill>
                <a:cs typeface="Times New Roman" panose="02020603050405020304" pitchFamily="18" charset="0"/>
              </a:rPr>
              <a:t>CRD, </a:t>
            </a:r>
            <a:r>
              <a:rPr lang="en-US" sz="1800" dirty="0">
                <a:effectLst/>
                <a:latin typeface="Times New Roman" panose="02020603050405020304" pitchFamily="18" charset="0"/>
                <a:ea typeface="Aptos" panose="020B0004020202020204" pitchFamily="34" charset="0"/>
              </a:rPr>
              <a:t>Attachment 2, Chapter I, .d.(5) and Chapter II, 1.b.(3)]</a:t>
            </a:r>
          </a:p>
          <a:p>
            <a:pPr>
              <a:defRPr/>
            </a:pPr>
            <a:endParaRPr lang="en-US" sz="1400" b="0" i="1" dirty="0">
              <a:solidFill>
                <a:srgbClr val="000000"/>
              </a:solidFill>
            </a:endParaRPr>
          </a:p>
          <a:p>
            <a:pPr>
              <a:defRPr/>
            </a:pPr>
            <a:r>
              <a:rPr lang="en-US" sz="1400" b="0" i="1" u="none" strike="noStrike" baseline="0" dirty="0">
                <a:solidFill>
                  <a:srgbClr val="000000"/>
                </a:solidFill>
                <a:latin typeface="Times New Roman" panose="02020603050405020304" pitchFamily="18" charset="0"/>
              </a:rPr>
              <a:t>NOTE: When performing </a:t>
            </a:r>
            <a:r>
              <a:rPr lang="en-US" sz="1400" b="0" i="1" u="none" strike="noStrike" baseline="0" dirty="0">
                <a:solidFill>
                  <a:srgbClr val="000000"/>
                </a:solidFill>
                <a:highlight>
                  <a:srgbClr val="FFCC00"/>
                </a:highlight>
                <a:latin typeface="Times New Roman" panose="02020603050405020304" pitchFamily="18" charset="0"/>
              </a:rPr>
              <a:t>general calculations</a:t>
            </a:r>
            <a:r>
              <a:rPr lang="en-US" sz="1400" b="0" i="1" u="none" strike="noStrike" baseline="0" dirty="0">
                <a:solidFill>
                  <a:srgbClr val="000000"/>
                </a:solidFill>
                <a:latin typeface="Times New Roman" panose="02020603050405020304" pitchFamily="18" charset="0"/>
              </a:rPr>
              <a:t>, do the calculation first before rounding. For software development purposes, sites or facilities may use more significant digits than provided in the tables. </a:t>
            </a: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2" name="Rectangle 1">
            <a:extLst>
              <a:ext uri="{FF2B5EF4-FFF2-40B4-BE49-F238E27FC236}">
                <a16:creationId xmlns:a16="http://schemas.microsoft.com/office/drawing/2014/main" id="{6EE76C1F-0D32-DF75-0317-EA03588A3E88}"/>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250762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728806" y="1099555"/>
            <a:ext cx="8484768" cy="6247864"/>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Measurements – </a:t>
            </a:r>
            <a:r>
              <a:rPr lang="en-US" sz="2400" u="sng" dirty="0">
                <a:solidFill>
                  <a:prstClr val="black"/>
                </a:solidFill>
                <a:cs typeface="Times New Roman" panose="02020603050405020304" pitchFamily="18" charset="0"/>
              </a:rPr>
              <a:t>Confirmation</a:t>
            </a:r>
            <a:r>
              <a:rPr lang="en-US" sz="2400" dirty="0">
                <a:solidFill>
                  <a:prstClr val="black"/>
                </a:solidFill>
                <a:cs typeface="Times New Roman" panose="02020603050405020304" pitchFamily="18" charset="0"/>
              </a:rPr>
              <a:t> Measurements</a:t>
            </a: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CRD Chapter 1 (SNM) has additional detail regarding baseline measurement programs requirements that requires further consideration.</a:t>
            </a: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sz="1800" b="0" dirty="0">
              <a:solidFill>
                <a:prstClr val="black"/>
              </a:solidFill>
              <a:cs typeface="Times New Roman" panose="02020603050405020304" pitchFamily="18" charset="0"/>
            </a:endParaRPr>
          </a:p>
          <a:p>
            <a:pPr marL="742950" lvl="1" indent="-285750">
              <a:buFont typeface="Wingdings" panose="05000000000000000000" pitchFamily="2" charset="2"/>
              <a:buChar char="§"/>
              <a:defRPr/>
            </a:pPr>
            <a:r>
              <a:rPr lang="en-US" sz="1800" b="0" u="sng" dirty="0">
                <a:solidFill>
                  <a:prstClr val="black"/>
                </a:solidFill>
                <a:cs typeface="Times New Roman" panose="02020603050405020304" pitchFamily="18" charset="0"/>
              </a:rPr>
              <a:t>Confirmation measurements </a:t>
            </a:r>
            <a:r>
              <a:rPr lang="en-US" sz="1800" b="0" dirty="0">
                <a:solidFill>
                  <a:prstClr val="black"/>
                </a:solidFill>
                <a:cs typeface="Times New Roman" panose="02020603050405020304" pitchFamily="18" charset="0"/>
              </a:rPr>
              <a:t>– Several SC sites are in the process of qualifying gamma-spectroscopy methods to measure a characteristic of SNM during transfer checks and physical inventory, and to address anomalous conditions. </a:t>
            </a:r>
          </a:p>
          <a:p>
            <a:pPr lvl="1">
              <a:defRPr/>
            </a:pPr>
            <a:endParaRPr lang="en-US" sz="1800" b="0" dirty="0">
              <a:solidFill>
                <a:prstClr val="black"/>
              </a:solidFill>
              <a:cs typeface="Times New Roman" panose="02020603050405020304" pitchFamily="18" charset="0"/>
            </a:endParaRPr>
          </a:p>
          <a:p>
            <a:pPr marL="1657350" lvl="3" indent="-285750">
              <a:buFont typeface="Arial" panose="020B0604020202020204" pitchFamily="34" charset="0"/>
              <a:buChar char="•"/>
              <a:defRPr/>
            </a:pPr>
            <a:r>
              <a:rPr lang="en-US" sz="1800" b="0" dirty="0">
                <a:solidFill>
                  <a:prstClr val="black"/>
                </a:solidFill>
                <a:cs typeface="Times New Roman" panose="02020603050405020304" pitchFamily="18" charset="0"/>
              </a:rPr>
              <a:t>Procuring traceable calibration and check standards</a:t>
            </a:r>
          </a:p>
          <a:p>
            <a:pPr marL="1657350" lvl="3" indent="-285750">
              <a:buFont typeface="Arial" panose="020B0604020202020204" pitchFamily="34" charset="0"/>
              <a:buChar char="•"/>
              <a:defRPr/>
            </a:pPr>
            <a:r>
              <a:rPr lang="en-US" sz="1800" b="0" dirty="0">
                <a:solidFill>
                  <a:prstClr val="black"/>
                </a:solidFill>
                <a:cs typeface="Times New Roman" panose="02020603050405020304" pitchFamily="18" charset="0"/>
              </a:rPr>
              <a:t>Drafting or revising existing operating procedures</a:t>
            </a:r>
          </a:p>
          <a:p>
            <a:pPr marL="1657350" lvl="3" indent="-285750">
              <a:buFont typeface="Arial" panose="020B0604020202020204" pitchFamily="34" charset="0"/>
              <a:buChar char="•"/>
              <a:defRPr/>
            </a:pPr>
            <a:r>
              <a:rPr lang="en-US" sz="1800" b="0" dirty="0">
                <a:solidFill>
                  <a:prstClr val="black"/>
                </a:solidFill>
                <a:cs typeface="Times New Roman" panose="02020603050405020304" pitchFamily="18" charset="0"/>
              </a:rPr>
              <a:t>Drafting qualification plans</a:t>
            </a:r>
          </a:p>
          <a:p>
            <a:pPr marL="1657350" lvl="3" indent="-285750">
              <a:buFont typeface="Arial" panose="020B0604020202020204" pitchFamily="34" charset="0"/>
              <a:buChar char="•"/>
              <a:defRPr/>
            </a:pPr>
            <a:r>
              <a:rPr lang="en-US" sz="1800" b="0" dirty="0">
                <a:solidFill>
                  <a:prstClr val="black"/>
                </a:solidFill>
                <a:cs typeface="Times New Roman" panose="02020603050405020304" pitchFamily="18" charset="0"/>
              </a:rPr>
              <a:t>Developing and conducting analyst training and qualification</a:t>
            </a:r>
          </a:p>
          <a:p>
            <a:pPr lvl="2">
              <a:defRPr/>
            </a:pPr>
            <a:endParaRPr lang="en-US" sz="1600" b="0" i="1" u="sng" dirty="0">
              <a:solidFill>
                <a:srgbClr val="000000"/>
              </a:solidFill>
            </a:endParaRPr>
          </a:p>
          <a:p>
            <a:pPr marL="800100" lvl="1" indent="-342900">
              <a:buFont typeface="Wingdings" panose="05000000000000000000" pitchFamily="2" charset="2"/>
              <a:buChar char="§"/>
              <a:defRPr/>
            </a:pPr>
            <a:r>
              <a:rPr lang="en-US" sz="1800" b="0" dirty="0">
                <a:solidFill>
                  <a:prstClr val="black"/>
                </a:solidFill>
                <a:cs typeface="Times New Roman" panose="02020603050405020304" pitchFamily="18" charset="0"/>
              </a:rPr>
              <a:t>SC sites that do not currently perform SNM measurements during physical inventory are considering ODFSA-approved threshold quantities for performing such measurements.  </a:t>
            </a: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2" name="Rectangle 1">
            <a:extLst>
              <a:ext uri="{FF2B5EF4-FFF2-40B4-BE49-F238E27FC236}">
                <a16:creationId xmlns:a16="http://schemas.microsoft.com/office/drawing/2014/main" id="{51401666-1D82-1EB2-7901-C3A15D6FB015}"/>
              </a:ext>
            </a:extLst>
          </p:cNvPr>
          <p:cNvSpPr/>
          <p:nvPr/>
        </p:nvSpPr>
        <p:spPr>
          <a:xfrm>
            <a:off x="2049956" y="850604"/>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3305451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728806" y="970347"/>
            <a:ext cx="8484768" cy="6093976"/>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en-US" sz="2400" u="sng" dirty="0">
                <a:solidFill>
                  <a:prstClr val="black"/>
                </a:solidFill>
                <a:cs typeface="Times New Roman" panose="02020603050405020304" pitchFamily="18" charset="0"/>
              </a:rPr>
              <a:t>Key Measurement Points</a:t>
            </a:r>
            <a:endParaRPr lang="en-US" sz="240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CRD Chapter 1 (SNM) has additional detail regarding key measurement points.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800"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SC sites need to address this concept with better clarity in the MC&amp;A Plans and flow down documents, such as MBA procedures </a:t>
            </a:r>
          </a:p>
          <a:p>
            <a:pPr marL="742950" lvl="1" indent="-285750">
              <a:buFont typeface="Wingdings" panose="05000000000000000000" pitchFamily="2" charset="2"/>
              <a:buChar char="§"/>
              <a:defRPr/>
            </a:pPr>
            <a:r>
              <a:rPr lang="en-US" sz="1800" b="0" dirty="0">
                <a:solidFill>
                  <a:prstClr val="black"/>
                </a:solidFill>
                <a:cs typeface="Times New Roman" panose="02020603050405020304" pitchFamily="18" charset="0"/>
              </a:rPr>
              <a:t>	Sites were performing measurements that effectively supported  		     	   accountability in most cases, but didn’t have KMPs defined.</a:t>
            </a:r>
          </a:p>
          <a:p>
            <a:pPr marL="742950" lvl="1" indent="-285750">
              <a:buFont typeface="Wingdings" panose="05000000000000000000" pitchFamily="2" charset="2"/>
              <a:buChar char="§"/>
              <a:defRPr/>
            </a:pPr>
            <a:endParaRPr lang="en-US" sz="1800" b="0" dirty="0">
              <a:solidFill>
                <a:prstClr val="black"/>
              </a:solidFill>
              <a:cs typeface="Times New Roman" panose="02020603050405020304" pitchFamily="18" charset="0"/>
            </a:endParaRPr>
          </a:p>
          <a:p>
            <a:pPr marL="742950" lvl="1" indent="-285750">
              <a:buFont typeface="Wingdings" panose="05000000000000000000" pitchFamily="2" charset="2"/>
              <a:buChar char="§"/>
              <a:defRPr/>
            </a:pPr>
            <a:r>
              <a:rPr lang="en-US" sz="1800" b="0">
                <a:solidFill>
                  <a:prstClr val="black"/>
                </a:solidFill>
                <a:cs typeface="Times New Roman" panose="02020603050405020304" pitchFamily="18" charset="0"/>
              </a:rPr>
              <a:t>	SC</a:t>
            </a:r>
            <a:r>
              <a:rPr lang="en-US" sz="1800" b="0" dirty="0">
                <a:solidFill>
                  <a:prstClr val="black"/>
                </a:solidFill>
                <a:cs typeface="Times New Roman" panose="02020603050405020304" pitchFamily="18" charset="0"/>
              </a:rPr>
              <a:t>, NNSA, and EM counterparts may consider comparing notes on key 	measurement points for operations in CAT III and CAT IV processing MBAs to 	see if there are commonalities on implementation challenges. </a:t>
            </a:r>
            <a:endParaRPr lang="en-US" sz="1600" b="0" i="1" u="sng" dirty="0">
              <a:solidFill>
                <a:srgbClr val="000000"/>
              </a:solidFill>
            </a:endParaRPr>
          </a:p>
          <a:p>
            <a:pPr marR="0" lvl="0" defTabSz="914400" rtl="0" eaLnBrk="0" fontAlgn="base" latinLnBrk="0" hangingPunct="0">
              <a:lnSpc>
                <a:spcPct val="100000"/>
              </a:lnSpc>
              <a:spcBef>
                <a:spcPct val="0"/>
              </a:spcBef>
              <a:spcAft>
                <a:spcPct val="0"/>
              </a:spcAft>
              <a:buClrTx/>
              <a:buSzTx/>
              <a:tabLst/>
              <a:defRPr/>
            </a:pPr>
            <a:endParaRPr lang="en-US" sz="140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r>
              <a:rPr lang="en-US" sz="1400" dirty="0">
                <a:solidFill>
                  <a:prstClr val="black"/>
                </a:solidFill>
                <a:cs typeface="Times New Roman" panose="02020603050405020304" pitchFamily="18" charset="0"/>
              </a:rPr>
              <a:t>CRD, </a:t>
            </a:r>
            <a:r>
              <a:rPr lang="en-US" sz="1400" dirty="0">
                <a:effectLst/>
                <a:latin typeface="Times New Roman" panose="02020603050405020304" pitchFamily="18" charset="0"/>
                <a:ea typeface="Aptos" panose="020B0004020202020204" pitchFamily="34" charset="0"/>
              </a:rPr>
              <a:t>Attachment 2, Chapter I, 4.</a:t>
            </a:r>
            <a:r>
              <a:rPr lang="en-US" sz="1400" dirty="0">
                <a:ea typeface="Aptos" panose="020B0004020202020204" pitchFamily="34" charset="0"/>
              </a:rPr>
              <a:t>b</a:t>
            </a:r>
            <a:r>
              <a:rPr lang="en-US" sz="1400" dirty="0">
                <a:effectLst/>
                <a:latin typeface="Times New Roman" panose="02020603050405020304" pitchFamily="18" charset="0"/>
                <a:ea typeface="Aptos" panose="020B0004020202020204" pitchFamily="34" charset="0"/>
              </a:rPr>
              <a:t>.(3);</a:t>
            </a:r>
          </a:p>
          <a:p>
            <a:pPr marR="0" lvl="0" defTabSz="914400" rtl="0" eaLnBrk="0" fontAlgn="base" latinLnBrk="0" hangingPunct="0">
              <a:lnSpc>
                <a:spcPct val="100000"/>
              </a:lnSpc>
              <a:spcBef>
                <a:spcPct val="0"/>
              </a:spcBef>
              <a:spcAft>
                <a:spcPct val="0"/>
              </a:spcAft>
              <a:buClrTx/>
              <a:buSzTx/>
              <a:tabLst/>
              <a:defRPr/>
            </a:pPr>
            <a:r>
              <a:rPr lang="en-US" sz="1400" b="0" i="1" u="none" strike="noStrike" baseline="0" dirty="0">
                <a:solidFill>
                  <a:srgbClr val="000000"/>
                </a:solidFill>
                <a:latin typeface="Times New Roman" panose="02020603050405020304" pitchFamily="18" charset="0"/>
              </a:rPr>
              <a:t>Key Measurement points must be established and documented.</a:t>
            </a: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a:p>
            <a:pPr>
              <a:defRPr/>
            </a:pPr>
            <a:r>
              <a:rPr lang="en-US" sz="1400" i="0" u="none" strike="noStrike" baseline="0" dirty="0">
                <a:solidFill>
                  <a:srgbClr val="000000"/>
                </a:solidFill>
                <a:latin typeface="Times New Roman" panose="02020603050405020304" pitchFamily="18" charset="0"/>
              </a:rPr>
              <a:t>Key Measurement Point</a:t>
            </a:r>
            <a:r>
              <a:rPr lang="en-US" sz="1400" b="0" i="0" u="none" strike="noStrike" baseline="0" dirty="0">
                <a:solidFill>
                  <a:srgbClr val="000000"/>
                </a:solidFill>
                <a:latin typeface="Times New Roman" panose="02020603050405020304" pitchFamily="18" charset="0"/>
              </a:rPr>
              <a:t>. A location where nuclear material appears in such a form that it may be measured to determine material flow or inventory. This includes: 1) inputs and outputs for material balances areas, 2) measured discards, 3) locations in the process where accountability values are determined, and 4) holdup locations.</a:t>
            </a: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2" name="Rectangle 1">
            <a:extLst>
              <a:ext uri="{FF2B5EF4-FFF2-40B4-BE49-F238E27FC236}">
                <a16:creationId xmlns:a16="http://schemas.microsoft.com/office/drawing/2014/main" id="{CA17DCAC-26EC-D384-6C2C-5C6FFED8F4E3}"/>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735299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450331" y="960408"/>
            <a:ext cx="8693669" cy="7725192"/>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Performance Assurance Program</a:t>
            </a:r>
          </a:p>
          <a:p>
            <a:pPr marR="0" lvl="0" defTabSz="914400" rtl="0" eaLnBrk="0" fontAlgn="base" latinLnBrk="0" hangingPunct="0">
              <a:spcBef>
                <a:spcPct val="0"/>
              </a:spcBef>
              <a:spcAft>
                <a:spcPct val="0"/>
              </a:spcAft>
              <a:buClrTx/>
              <a:buSzTx/>
              <a:tabLst/>
              <a:defRPr/>
            </a:pPr>
            <a:endParaRPr lang="en-US" sz="1800" b="0" dirty="0">
              <a:solidFill>
                <a:prstClr val="black"/>
              </a:solidFill>
              <a:cs typeface="Times New Roman" panose="02020603050405020304" pitchFamily="18" charset="0"/>
            </a:endParaRPr>
          </a:p>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SC-OSS comments on PAP sections of MC&amp;A Plan revisions focused on whether all components were covered: </a:t>
            </a:r>
          </a:p>
          <a:p>
            <a:pPr marR="0" lvl="0" defTabSz="914400" rtl="0" eaLnBrk="0" fontAlgn="base" latinLnBrk="0" hangingPunct="0">
              <a:spcBef>
                <a:spcPct val="0"/>
              </a:spcBef>
              <a:spcAft>
                <a:spcPct val="0"/>
              </a:spcAft>
              <a:buClrTx/>
              <a:buSzTx/>
              <a:tabLst/>
              <a:defRPr/>
            </a:pPr>
            <a:endParaRPr lang="en-US" sz="1800" b="0" dirty="0">
              <a:solidFill>
                <a:prstClr val="black"/>
              </a:solidFill>
              <a:cs typeface="Times New Roman" panose="02020603050405020304" pitchFamily="18" charset="0"/>
            </a:endParaRPr>
          </a:p>
          <a:p>
            <a:pPr marL="1200150" lvl="2"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Defined System Elements </a:t>
            </a:r>
          </a:p>
          <a:p>
            <a:pPr marL="1200150" lvl="2"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Evaluation of System Effectiveness</a:t>
            </a:r>
          </a:p>
          <a:p>
            <a:pPr marL="1200150" lvl="2"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Conduct of Internal Review and Assessments</a:t>
            </a:r>
          </a:p>
          <a:p>
            <a:pPr marL="1200150" lvl="2" indent="-285750">
              <a:lnSpc>
                <a:spcPct val="150000"/>
              </a:lnSpc>
              <a:buFont typeface="Wingdings" panose="05000000000000000000" pitchFamily="2" charset="2"/>
              <a:buChar char="§"/>
              <a:defRPr/>
            </a:pPr>
            <a:r>
              <a:rPr lang="en-US" sz="1800" b="0" dirty="0">
                <a:solidFill>
                  <a:prstClr val="black"/>
                </a:solidFill>
                <a:cs typeface="Times New Roman" panose="02020603050405020304" pitchFamily="18" charset="0"/>
              </a:rPr>
              <a:t>Performance Testing of System Elements</a:t>
            </a:r>
          </a:p>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defRPr/>
            </a:pPr>
            <a:endParaRPr lang="en-US" sz="1800" b="0" dirty="0">
              <a:solidFill>
                <a:prstClr val="black"/>
              </a:solidFill>
              <a:cs typeface="Times New Roman" panose="02020603050405020304" pitchFamily="18" charset="0"/>
            </a:endParaRPr>
          </a:p>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In general, each of these components were addressed in the plans, but often with different terminology, or each of the components were located in different parts of the Plan.  </a:t>
            </a:r>
          </a:p>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defRPr/>
            </a:pPr>
            <a:endParaRPr lang="en-US" sz="1800" b="0" dirty="0">
              <a:solidFill>
                <a:prstClr val="black"/>
              </a:solidFill>
              <a:cs typeface="Times New Roman" panose="02020603050405020304" pitchFamily="18" charset="0"/>
            </a:endParaRPr>
          </a:p>
          <a:p>
            <a:pPr marL="285750" marR="0" lvl="0" indent="-285750" defTabSz="914400" rtl="0" eaLnBrk="0" fontAlgn="base" latinLnBrk="0" hangingPunct="0">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Each of the PAP components were revised to have more complete descriptions of the system elements, assessment methods, and performance tests.   </a:t>
            </a:r>
          </a:p>
          <a:p>
            <a:pPr marR="0" lvl="0" defTabSz="914400" rtl="0" eaLnBrk="0" fontAlgn="base" latinLnBrk="0" hangingPunct="0">
              <a:spcBef>
                <a:spcPct val="0"/>
              </a:spcBef>
              <a:spcAft>
                <a:spcPct val="0"/>
              </a:spcAft>
              <a:buClrTx/>
              <a:buSzTx/>
              <a:tabLst/>
              <a:defRPr/>
            </a:pPr>
            <a:r>
              <a:rPr lang="en-US" sz="1800" b="0" dirty="0">
                <a:solidFill>
                  <a:prstClr val="black"/>
                </a:solidFill>
                <a:cs typeface="Times New Roman" panose="02020603050405020304" pitchFamily="18" charset="0"/>
              </a:rPr>
              <a:t>	  </a:t>
            </a:r>
          </a:p>
          <a:p>
            <a:pPr marR="0" lvl="0" defTabSz="914400" rtl="0" eaLnBrk="0" fontAlgn="base" latinLnBrk="0" hangingPunct="0">
              <a:lnSpc>
                <a:spcPct val="150000"/>
              </a:lnSpc>
              <a:spcBef>
                <a:spcPct val="0"/>
              </a:spcBef>
              <a:spcAft>
                <a:spcPct val="0"/>
              </a:spcAft>
              <a:buClrTx/>
              <a:buSzTx/>
              <a:tabLst/>
              <a:defRPr/>
            </a:pPr>
            <a:endParaRPr lang="en-US" sz="1800" b="0" dirty="0">
              <a:solidFill>
                <a:prstClr val="black"/>
              </a:solidFill>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defRPr/>
            </a:pPr>
            <a:endParaRPr lang="en-US" sz="1800" b="0" dirty="0">
              <a:solidFill>
                <a:prstClr val="black"/>
              </a:solidFill>
              <a:cs typeface="Times New Roman" panose="02020603050405020304" pitchFamily="18" charset="0"/>
            </a:endParaRPr>
          </a:p>
          <a:p>
            <a:pPr marR="0" lvl="0" defTabSz="914400" rtl="0" eaLnBrk="0" fontAlgn="base" latinLnBrk="0" hangingPunct="0">
              <a:lnSpc>
                <a:spcPct val="150000"/>
              </a:lnSpc>
              <a:spcBef>
                <a:spcPct val="0"/>
              </a:spcBef>
              <a:spcAft>
                <a:spcPct val="0"/>
              </a:spcAft>
              <a:buClrTx/>
              <a:buSzTx/>
              <a:tabLst/>
              <a:defRPr/>
            </a:pPr>
            <a:endParaRPr lang="en-US" sz="240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2" name="Rectangle 1">
            <a:extLst>
              <a:ext uri="{FF2B5EF4-FFF2-40B4-BE49-F238E27FC236}">
                <a16:creationId xmlns:a16="http://schemas.microsoft.com/office/drawing/2014/main" id="{F09C269A-EB36-BA3E-A11B-13366D92EF25}"/>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3481144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713133" y="751260"/>
            <a:ext cx="8693669" cy="1323439"/>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Performance Testing of System Elements</a:t>
            </a: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6" name="TextBox 5">
            <a:extLst>
              <a:ext uri="{FF2B5EF4-FFF2-40B4-BE49-F238E27FC236}">
                <a16:creationId xmlns:a16="http://schemas.microsoft.com/office/drawing/2014/main" id="{1E0A7B2F-24D1-23AA-93EA-E398E196CEA6}"/>
              </a:ext>
            </a:extLst>
          </p:cNvPr>
          <p:cNvSpPr txBox="1"/>
          <p:nvPr/>
        </p:nvSpPr>
        <p:spPr>
          <a:xfrm>
            <a:off x="713132" y="1719076"/>
            <a:ext cx="7960479" cy="5909310"/>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SC sites have made extensive progress in defining system elements that require performance testing and describing the PT program in their MC&amp;A Plans. </a:t>
            </a:r>
          </a:p>
          <a:p>
            <a:pPr marL="285750" indent="-285750">
              <a:buFont typeface="Arial" panose="020B0604020202020204" pitchFamily="34" charset="0"/>
              <a:buChar char="•"/>
            </a:pPr>
            <a:endParaRPr lang="en-US" sz="1800" b="0" dirty="0">
              <a:solidFill>
                <a:srgbClr val="000000"/>
              </a:solidFill>
            </a:endParaRP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However, for PT requirements from the </a:t>
            </a:r>
            <a:r>
              <a:rPr lang="en-US" sz="1800" i="0" u="none" strike="noStrike" baseline="0" dirty="0">
                <a:solidFill>
                  <a:srgbClr val="000000"/>
                </a:solidFill>
                <a:latin typeface="Times New Roman" panose="02020603050405020304" pitchFamily="18" charset="0"/>
              </a:rPr>
              <a:t>CRD</a:t>
            </a:r>
            <a:r>
              <a:rPr lang="en-US" sz="1800" b="0" i="0" u="none" strike="noStrike" baseline="0" dirty="0">
                <a:solidFill>
                  <a:srgbClr val="000000"/>
                </a:solidFill>
                <a:latin typeface="Times New Roman" panose="02020603050405020304" pitchFamily="18" charset="0"/>
              </a:rPr>
              <a:t>, </a:t>
            </a:r>
            <a:r>
              <a:rPr lang="en-US" sz="1800" i="0" u="none" strike="noStrike" baseline="0" dirty="0">
                <a:solidFill>
                  <a:srgbClr val="000000"/>
                </a:solidFill>
                <a:latin typeface="Times New Roman" panose="02020603050405020304" pitchFamily="18" charset="0"/>
              </a:rPr>
              <a:t>A</a:t>
            </a:r>
            <a:r>
              <a:rPr lang="en-US" sz="1800" dirty="0">
                <a:effectLst/>
                <a:latin typeface="Times New Roman" panose="02020603050405020304" pitchFamily="18" charset="0"/>
                <a:ea typeface="Aptos" panose="020B0004020202020204" pitchFamily="34" charset="0"/>
              </a:rPr>
              <a:t>ttachment 2, Chapter I, 1.e.(4).(a)-(f), </a:t>
            </a:r>
            <a:r>
              <a:rPr lang="en-US" sz="1800" b="0" dirty="0">
                <a:effectLst/>
                <a:latin typeface="Times New Roman" panose="02020603050405020304" pitchFamily="18" charset="0"/>
                <a:ea typeface="Aptos" panose="020B0004020202020204" pitchFamily="34" charset="0"/>
              </a:rPr>
              <a:t>compliance with the following is often incomplete. </a:t>
            </a:r>
            <a:endParaRPr lang="en-US" sz="1800" b="0" dirty="0">
              <a:solidFill>
                <a:srgbClr val="000000"/>
              </a:solidFill>
            </a:endParaRPr>
          </a:p>
          <a:p>
            <a:endParaRPr lang="en-US" sz="1800" b="0" i="0" u="none" strike="noStrike" baseline="0" dirty="0">
              <a:solidFill>
                <a:srgbClr val="000000"/>
              </a:solidFill>
              <a:latin typeface="Times New Roman" panose="02020603050405020304" pitchFamily="18" charset="0"/>
            </a:endParaRPr>
          </a:p>
          <a:p>
            <a:pPr lvl="1"/>
            <a:r>
              <a:rPr lang="en-US" sz="1800" b="0" i="1" u="none" strike="noStrike" baseline="0" dirty="0">
                <a:solidFill>
                  <a:srgbClr val="000000"/>
                </a:solidFill>
                <a:latin typeface="Times New Roman" panose="02020603050405020304" pitchFamily="18" charset="0"/>
              </a:rPr>
              <a:t>(f) Performance test plans must include the system elements tested, type of test (operability or effectiveness), test description/scenario, and clear pass/fail criteria.</a:t>
            </a:r>
          </a:p>
          <a:p>
            <a:pPr lvl="1"/>
            <a:r>
              <a:rPr lang="en-US" sz="1800" b="0" i="1" u="none" strike="noStrike" baseline="0" dirty="0">
                <a:solidFill>
                  <a:srgbClr val="000000"/>
                </a:solidFill>
                <a:latin typeface="Times New Roman" panose="02020603050405020304" pitchFamily="18" charset="0"/>
              </a:rPr>
              <a:t> </a:t>
            </a:r>
          </a:p>
          <a:p>
            <a:pPr lvl="1"/>
            <a:r>
              <a:rPr lang="en-US" sz="1800" b="0" i="1" u="none" strike="noStrike" baseline="0" dirty="0">
                <a:solidFill>
                  <a:srgbClr val="000000"/>
                </a:solidFill>
                <a:latin typeface="Times New Roman" panose="02020603050405020304" pitchFamily="18" charset="0"/>
              </a:rPr>
              <a:t>(g) The results of each test must be documented in accordance with DOE O 470.4, current version.</a:t>
            </a:r>
          </a:p>
          <a:p>
            <a:pPr lvl="1"/>
            <a:endParaRPr lang="en-US" sz="1800" b="0" dirty="0">
              <a:solidFill>
                <a:srgbClr val="000000"/>
              </a:solidFill>
            </a:endParaRPr>
          </a:p>
          <a:p>
            <a:pPr lvl="1"/>
            <a:r>
              <a:rPr lang="en-US" sz="1800" b="0" i="0" u="none" strike="noStrike" baseline="0" dirty="0">
                <a:solidFill>
                  <a:srgbClr val="000000"/>
                </a:solidFill>
                <a:latin typeface="Times New Roman" panose="02020603050405020304" pitchFamily="18" charset="0"/>
              </a:rPr>
              <a:t>For the smaller sites, performance tests and self-assessment activities tend to resemble each other</a:t>
            </a:r>
            <a:r>
              <a:rPr lang="en-US" sz="1800" b="0" dirty="0">
                <a:solidFill>
                  <a:srgbClr val="000000"/>
                </a:solidFill>
              </a:rPr>
              <a:t>, but with the self-assessments being fairly comprehensive and the credited PT’s lacking certain criteria – </a:t>
            </a:r>
            <a:r>
              <a:rPr lang="en-US" sz="1800" u="sng" dirty="0">
                <a:solidFill>
                  <a:srgbClr val="000000"/>
                </a:solidFill>
              </a:rPr>
              <a:t>sites are drafting revised PT forms that have fields for all criteria. </a:t>
            </a:r>
            <a:endParaRPr lang="en-US" sz="1800" i="0" u="sng" strike="noStrike" baseline="0" dirty="0">
              <a:solidFill>
                <a:srgbClr val="000000"/>
              </a:solidFill>
              <a:latin typeface="Times New Roman" panose="02020603050405020304" pitchFamily="18" charset="0"/>
            </a:endParaRPr>
          </a:p>
          <a:p>
            <a:pPr lvl="1"/>
            <a:endParaRPr lang="en-US" sz="1800" b="0" dirty="0">
              <a:solidFill>
                <a:srgbClr val="000000"/>
              </a:solidFill>
            </a:endParaRPr>
          </a:p>
          <a:p>
            <a:pPr lvl="1"/>
            <a:endParaRPr lang="en-US" sz="1800" b="0" i="0" u="none" strike="noStrike" baseline="0" dirty="0">
              <a:solidFill>
                <a:srgbClr val="000000"/>
              </a:solidFill>
              <a:latin typeface="Times New Roman" panose="02020603050405020304" pitchFamily="18" charset="0"/>
            </a:endParaRPr>
          </a:p>
          <a:p>
            <a:pPr lvl="1"/>
            <a:endParaRPr lang="en-US" sz="1800" b="0" dirty="0">
              <a:solidFill>
                <a:srgbClr val="000000"/>
              </a:solidFill>
            </a:endParaRPr>
          </a:p>
          <a:p>
            <a:pPr lvl="1"/>
            <a:endParaRPr lang="en-US" sz="1800" b="0" dirty="0">
              <a:solidFill>
                <a:srgbClr val="000000"/>
              </a:solidFill>
            </a:endParaRPr>
          </a:p>
        </p:txBody>
      </p:sp>
      <p:sp>
        <p:nvSpPr>
          <p:cNvPr id="2" name="Rectangle 1">
            <a:extLst>
              <a:ext uri="{FF2B5EF4-FFF2-40B4-BE49-F238E27FC236}">
                <a16:creationId xmlns:a16="http://schemas.microsoft.com/office/drawing/2014/main" id="{3728CDD5-4408-4FCD-7613-557B7064ADD5}"/>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817632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2" name="Picture 6">
            <a:extLst>
              <a:ext uri="{FF2B5EF4-FFF2-40B4-BE49-F238E27FC236}">
                <a16:creationId xmlns:a16="http://schemas.microsoft.com/office/drawing/2014/main" id="{FF365225-3F25-FEE7-8F2F-818DDD8CAC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662" y="1591638"/>
            <a:ext cx="898731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01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sp>
        <p:nvSpPr>
          <p:cNvPr id="6" name="TextBox 5">
            <a:extLst>
              <a:ext uri="{FF2B5EF4-FFF2-40B4-BE49-F238E27FC236}">
                <a16:creationId xmlns:a16="http://schemas.microsoft.com/office/drawing/2014/main" id="{8AE95D89-2D9A-0BB8-CEAA-FE9B5F6442F2}"/>
              </a:ext>
            </a:extLst>
          </p:cNvPr>
          <p:cNvSpPr txBox="1"/>
          <p:nvPr/>
        </p:nvSpPr>
        <p:spPr>
          <a:xfrm>
            <a:off x="893852" y="4130211"/>
            <a:ext cx="6620131" cy="2246769"/>
          </a:xfrm>
          <a:prstGeom prst="rect">
            <a:avLst/>
          </a:prstGeom>
          <a:noFill/>
        </p:spPr>
        <p:txBody>
          <a:bodyPr wrap="square" rtlCol="0">
            <a:spAutoFit/>
          </a:bodyPr>
          <a:lstStyle/>
          <a:p>
            <a:r>
              <a:rPr lang="en-US" dirty="0"/>
              <a:t>Joseph Waggoner</a:t>
            </a:r>
          </a:p>
          <a:p>
            <a:r>
              <a:rPr lang="en-US" dirty="0"/>
              <a:t>Physical Scientist</a:t>
            </a:r>
          </a:p>
          <a:p>
            <a:r>
              <a:rPr lang="en-US" dirty="0"/>
              <a:t>U.S. Department of Energy</a:t>
            </a:r>
          </a:p>
          <a:p>
            <a:r>
              <a:rPr lang="en-US" dirty="0"/>
              <a:t>Office of Science, Office of Safety and Security (SC-OSS)</a:t>
            </a:r>
          </a:p>
          <a:p>
            <a:r>
              <a:rPr lang="en-US" dirty="0"/>
              <a:t>Office: (630) 252-9711</a:t>
            </a:r>
          </a:p>
          <a:p>
            <a:r>
              <a:rPr lang="en-US" dirty="0"/>
              <a:t>MS Teams: (630) 884-9978  </a:t>
            </a:r>
          </a:p>
          <a:p>
            <a:r>
              <a:rPr lang="en-US" dirty="0"/>
              <a:t>Joseph.waggoner@science.doe.gov</a:t>
            </a:r>
          </a:p>
        </p:txBody>
      </p:sp>
      <p:pic>
        <p:nvPicPr>
          <p:cNvPr id="7" name="Picture 6" descr="A thank you text and stars&#10;&#10;Description automatically generated">
            <a:extLst>
              <a:ext uri="{FF2B5EF4-FFF2-40B4-BE49-F238E27FC236}">
                <a16:creationId xmlns:a16="http://schemas.microsoft.com/office/drawing/2014/main" id="{19B80A7F-D6DC-B6F4-97E1-6087F640BE8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416601"/>
            <a:ext cx="9144000" cy="2367124"/>
          </a:xfrm>
          <a:prstGeom prst="rect">
            <a:avLst/>
          </a:prstGeom>
        </p:spPr>
      </p:pic>
    </p:spTree>
    <p:extLst>
      <p:ext uri="{BB962C8B-B14F-4D97-AF65-F5344CB8AC3E}">
        <p14:creationId xmlns:p14="http://schemas.microsoft.com/office/powerpoint/2010/main" val="397127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183" y="205655"/>
            <a:ext cx="6506698" cy="584775"/>
          </a:xfrm>
          <a:prstGeom prst="rect">
            <a:avLst/>
          </a:prstGeom>
        </p:spPr>
        <p:txBody>
          <a:bodyPr wrap="square">
            <a:spAutoFit/>
          </a:bodyPr>
          <a:lstStyle/>
          <a:p>
            <a:pPr algn="ctr"/>
            <a:r>
              <a:rPr lang="en-US" sz="3200" dirty="0">
                <a:solidFill>
                  <a:prstClr val="black"/>
                </a:solidFill>
              </a:rPr>
              <a:t>Office of Science (SC) Sites</a:t>
            </a:r>
            <a:endParaRPr lang="en-US" sz="3200" dirty="0">
              <a:latin typeface="Calibri" panose="020F0502020204030204" pitchFamily="34" charset="0"/>
            </a:endParaRPr>
          </a:p>
        </p:txBody>
      </p:sp>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pic>
        <p:nvPicPr>
          <p:cNvPr id="1026" name="Picture 2">
            <a:extLst>
              <a:ext uri="{FF2B5EF4-FFF2-40B4-BE49-F238E27FC236}">
                <a16:creationId xmlns:a16="http://schemas.microsoft.com/office/drawing/2014/main" id="{08D0EF12-6639-BB49-D706-2F53227BC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2" y="1222754"/>
            <a:ext cx="7162212" cy="5346569"/>
          </a:xfrm>
          <a:prstGeom prst="rect">
            <a:avLst/>
          </a:prstGeom>
          <a:noFill/>
          <a:extLst>
            <a:ext uri="{909E8E84-426E-40DD-AFC4-6F175D3DCCD1}">
              <a14:hiddenFill xmlns:a14="http://schemas.microsoft.com/office/drawing/2010/main">
                <a:solidFill>
                  <a:srgbClr val="FFFFFF"/>
                </a:solidFill>
              </a14:hiddenFill>
            </a:ext>
          </a:extLst>
        </p:spPr>
      </p:pic>
      <p:sp>
        <p:nvSpPr>
          <p:cNvPr id="9" name="Star: 5 Points 8">
            <a:extLst>
              <a:ext uri="{FF2B5EF4-FFF2-40B4-BE49-F238E27FC236}">
                <a16:creationId xmlns:a16="http://schemas.microsoft.com/office/drawing/2014/main" id="{10F9F40F-0973-707C-07E3-BB70E49B13C8}"/>
              </a:ext>
            </a:extLst>
          </p:cNvPr>
          <p:cNvSpPr/>
          <p:nvPr/>
        </p:nvSpPr>
        <p:spPr bwMode="auto">
          <a:xfrm>
            <a:off x="7335078" y="4065104"/>
            <a:ext cx="188843" cy="278296"/>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10" name="Star: 5 Points 9">
            <a:extLst>
              <a:ext uri="{FF2B5EF4-FFF2-40B4-BE49-F238E27FC236}">
                <a16:creationId xmlns:a16="http://schemas.microsoft.com/office/drawing/2014/main" id="{D9D5F962-7181-085D-C796-943FC66DAA6A}"/>
              </a:ext>
            </a:extLst>
          </p:cNvPr>
          <p:cNvSpPr/>
          <p:nvPr/>
        </p:nvSpPr>
        <p:spPr bwMode="auto">
          <a:xfrm>
            <a:off x="6254716" y="3942131"/>
            <a:ext cx="188843" cy="278296"/>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11" name="Star: 5 Points 10">
            <a:extLst>
              <a:ext uri="{FF2B5EF4-FFF2-40B4-BE49-F238E27FC236}">
                <a16:creationId xmlns:a16="http://schemas.microsoft.com/office/drawing/2014/main" id="{A23EB987-1893-D991-FB36-DF4AF8D130C1}"/>
              </a:ext>
            </a:extLst>
          </p:cNvPr>
          <p:cNvSpPr/>
          <p:nvPr/>
        </p:nvSpPr>
        <p:spPr bwMode="auto">
          <a:xfrm>
            <a:off x="6831494" y="4485861"/>
            <a:ext cx="188843" cy="278296"/>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12" name="Star: 5 Points 11">
            <a:extLst>
              <a:ext uri="{FF2B5EF4-FFF2-40B4-BE49-F238E27FC236}">
                <a16:creationId xmlns:a16="http://schemas.microsoft.com/office/drawing/2014/main" id="{25DA9398-003F-8047-794C-34A9D867614C}"/>
              </a:ext>
            </a:extLst>
          </p:cNvPr>
          <p:cNvSpPr/>
          <p:nvPr/>
        </p:nvSpPr>
        <p:spPr bwMode="auto">
          <a:xfrm>
            <a:off x="8195538" y="5356950"/>
            <a:ext cx="188843" cy="278296"/>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16B82291-6D45-CA95-9D9B-55B097A94F8C}"/>
              </a:ext>
            </a:extLst>
          </p:cNvPr>
          <p:cNvSpPr txBox="1"/>
          <p:nvPr/>
        </p:nvSpPr>
        <p:spPr>
          <a:xfrm>
            <a:off x="7523921" y="5635246"/>
            <a:ext cx="1663083" cy="830997"/>
          </a:xfrm>
          <a:prstGeom prst="rect">
            <a:avLst/>
          </a:prstGeom>
          <a:noFill/>
        </p:spPr>
        <p:txBody>
          <a:bodyPr wrap="square" rtlCol="0">
            <a:spAutoFit/>
          </a:bodyPr>
          <a:lstStyle/>
          <a:p>
            <a:r>
              <a:rPr lang="en-US" sz="1200" u="sng" dirty="0"/>
              <a:t>SC-OSS Locations</a:t>
            </a:r>
            <a:r>
              <a:rPr lang="en-US" sz="1200" dirty="0"/>
              <a:t>: </a:t>
            </a:r>
          </a:p>
          <a:p>
            <a:pPr marL="171450" indent="-171450">
              <a:buFontTx/>
              <a:buChar char="-"/>
            </a:pPr>
            <a:r>
              <a:rPr lang="en-US" sz="1200" dirty="0"/>
              <a:t>Lemont, IL; </a:t>
            </a:r>
          </a:p>
          <a:p>
            <a:pPr marL="171450" indent="-171450">
              <a:buFontTx/>
              <a:buChar char="-"/>
            </a:pPr>
            <a:r>
              <a:rPr lang="en-US" sz="1200" dirty="0"/>
              <a:t>Oak Ridge, TN; </a:t>
            </a:r>
          </a:p>
          <a:p>
            <a:pPr marL="171450" indent="-171450">
              <a:buFontTx/>
              <a:buChar char="-"/>
            </a:pPr>
            <a:r>
              <a:rPr lang="en-US" sz="1200" dirty="0"/>
              <a:t>Germantown, MD</a:t>
            </a:r>
          </a:p>
        </p:txBody>
      </p:sp>
      <p:sp>
        <p:nvSpPr>
          <p:cNvPr id="14" name="Rectangle 13">
            <a:extLst>
              <a:ext uri="{FF2B5EF4-FFF2-40B4-BE49-F238E27FC236}">
                <a16:creationId xmlns:a16="http://schemas.microsoft.com/office/drawing/2014/main" id="{D3401E14-6492-784B-98DF-44E8D37E9A69}"/>
              </a:ext>
            </a:extLst>
          </p:cNvPr>
          <p:cNvSpPr/>
          <p:nvPr/>
        </p:nvSpPr>
        <p:spPr bwMode="auto">
          <a:xfrm>
            <a:off x="7534586" y="5356950"/>
            <a:ext cx="1540566" cy="12123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47505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spTree>
    <p:extLst>
      <p:ext uri="{BB962C8B-B14F-4D97-AF65-F5344CB8AC3E}">
        <p14:creationId xmlns:p14="http://schemas.microsoft.com/office/powerpoint/2010/main" val="108464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a:cs typeface="Times New Roman" pitchFamily="18" charset="0"/>
            </a:endParaRPr>
          </a:p>
          <a:p>
            <a:endParaRPr lang="en-US" sz="1800" b="0" dirty="0">
              <a:solidFill>
                <a:srgbClr val="000000"/>
              </a:solidFill>
            </a:endParaRPr>
          </a:p>
        </p:txBody>
      </p:sp>
    </p:spTree>
    <p:extLst>
      <p:ext uri="{BB962C8B-B14F-4D97-AF65-F5344CB8AC3E}">
        <p14:creationId xmlns:p14="http://schemas.microsoft.com/office/powerpoint/2010/main" val="2689523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62B51A15-3FFC-FAEF-29A9-A0350B8CC359}"/>
              </a:ext>
            </a:extLst>
          </p:cNvPr>
          <p:cNvPicPr>
            <a:picLocks noChangeAspect="1"/>
          </p:cNvPicPr>
          <p:nvPr/>
        </p:nvPicPr>
        <p:blipFill>
          <a:blip r:embed="rId3"/>
          <a:stretch>
            <a:fillRect/>
          </a:stretch>
        </p:blipFill>
        <p:spPr>
          <a:xfrm>
            <a:off x="1131223" y="1494009"/>
            <a:ext cx="6690167" cy="4699322"/>
          </a:xfrm>
          <a:prstGeom prst="rect">
            <a:avLst/>
          </a:prstGeom>
        </p:spPr>
      </p:pic>
      <p:sp>
        <p:nvSpPr>
          <p:cNvPr id="6" name="Rectangle 5">
            <a:extLst>
              <a:ext uri="{FF2B5EF4-FFF2-40B4-BE49-F238E27FC236}">
                <a16:creationId xmlns:a16="http://schemas.microsoft.com/office/drawing/2014/main" id="{FF20103E-47B5-0500-9ABA-7088B759BB6D}"/>
              </a:ext>
            </a:extLst>
          </p:cNvPr>
          <p:cNvSpPr/>
          <p:nvPr/>
        </p:nvSpPr>
        <p:spPr>
          <a:xfrm>
            <a:off x="-5924463" y="330506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I  - SNM</a:t>
            </a:r>
          </a:p>
          <a:p>
            <a:pPr algn="ctr"/>
            <a:endParaRPr lang="en-US" sz="3200" dirty="0">
              <a:latin typeface="Calibri" panose="020F0502020204030204" pitchFamily="34" charset="0"/>
            </a:endParaRPr>
          </a:p>
        </p:txBody>
      </p:sp>
      <p:sp>
        <p:nvSpPr>
          <p:cNvPr id="7" name="Rectangle 6">
            <a:extLst>
              <a:ext uri="{FF2B5EF4-FFF2-40B4-BE49-F238E27FC236}">
                <a16:creationId xmlns:a16="http://schemas.microsoft.com/office/drawing/2014/main" id="{CDA493C7-DCCA-DDD0-4DBD-7B88CF1EEABE}"/>
              </a:ext>
            </a:extLst>
          </p:cNvPr>
          <p:cNvSpPr/>
          <p:nvPr/>
        </p:nvSpPr>
        <p:spPr>
          <a:xfrm>
            <a:off x="2447052" y="210574"/>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I  - SNM</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3365276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1C68F15A-6E50-5E06-3347-84075B6D93D3}"/>
              </a:ext>
            </a:extLst>
          </p:cNvPr>
          <p:cNvPicPr>
            <a:picLocks noChangeAspect="1"/>
          </p:cNvPicPr>
          <p:nvPr/>
        </p:nvPicPr>
        <p:blipFill>
          <a:blip r:embed="rId3"/>
          <a:stretch>
            <a:fillRect/>
          </a:stretch>
        </p:blipFill>
        <p:spPr>
          <a:xfrm>
            <a:off x="354565" y="2190307"/>
            <a:ext cx="8434870" cy="2573986"/>
          </a:xfrm>
          <a:prstGeom prst="rect">
            <a:avLst/>
          </a:prstGeom>
        </p:spPr>
      </p:pic>
      <p:sp>
        <p:nvSpPr>
          <p:cNvPr id="6" name="Rectangle 5">
            <a:extLst>
              <a:ext uri="{FF2B5EF4-FFF2-40B4-BE49-F238E27FC236}">
                <a16:creationId xmlns:a16="http://schemas.microsoft.com/office/drawing/2014/main" id="{E31AA063-D9B1-B81E-C645-DD1D88F6B01F}"/>
              </a:ext>
            </a:extLst>
          </p:cNvPr>
          <p:cNvSpPr/>
          <p:nvPr/>
        </p:nvSpPr>
        <p:spPr>
          <a:xfrm>
            <a:off x="2447052" y="210574"/>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II  - Ctrl &amp;Acct as SNM</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758672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BEC5D275-09C9-3C26-F8D1-FA6F2131CFCF}"/>
              </a:ext>
            </a:extLst>
          </p:cNvPr>
          <p:cNvPicPr>
            <a:picLocks noChangeAspect="1"/>
          </p:cNvPicPr>
          <p:nvPr/>
        </p:nvPicPr>
        <p:blipFill>
          <a:blip r:embed="rId3"/>
          <a:stretch>
            <a:fillRect/>
          </a:stretch>
        </p:blipFill>
        <p:spPr>
          <a:xfrm>
            <a:off x="264626" y="1316675"/>
            <a:ext cx="8614747" cy="1949269"/>
          </a:xfrm>
          <a:prstGeom prst="rect">
            <a:avLst/>
          </a:prstGeom>
        </p:spPr>
      </p:pic>
      <p:sp>
        <p:nvSpPr>
          <p:cNvPr id="12" name="Rectangle 11">
            <a:extLst>
              <a:ext uri="{FF2B5EF4-FFF2-40B4-BE49-F238E27FC236}">
                <a16:creationId xmlns:a16="http://schemas.microsoft.com/office/drawing/2014/main" id="{1A662143-66BA-760D-771D-D35821F85324}"/>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III  - ROUNDING</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2931994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61" y="1326714"/>
            <a:ext cx="8455278" cy="2369880"/>
          </a:xfrm>
          <a:prstGeom prst="rect">
            <a:avLst/>
          </a:prstGeom>
        </p:spPr>
        <p:txBody>
          <a:bodyPr wrap="square" lIns="91440" tIns="45720" rIns="91440" bIns="45720" anchor="t">
            <a:spAutoFit/>
          </a:bodyPr>
          <a:lstStyle/>
          <a:p>
            <a:pPr algn="ctr"/>
            <a:r>
              <a:rPr lang="en-US" sz="2400" b="0" i="0" u="none" strike="noStrike" baseline="0" dirty="0">
                <a:solidFill>
                  <a:srgbClr val="000000"/>
                </a:solidFill>
                <a:latin typeface="Calibri" panose="020F0502020204030204" pitchFamily="34" charset="0"/>
                <a:cs typeface="Calibri" panose="020F0502020204030204" pitchFamily="34" charset="0"/>
              </a:rPr>
              <a:t>       </a:t>
            </a:r>
            <a:endParaRPr lang="en-US" b="0" i="0" u="none" strike="noStrike" baseline="0" dirty="0">
              <a:solidFill>
                <a:srgbClr val="000000"/>
              </a:solidFill>
              <a:latin typeface="Calibri" panose="020F0502020204030204" pitchFamily="34" charset="0"/>
              <a:cs typeface="Calibri" panose="020F0502020204030204" pitchFamily="34" charset="0"/>
            </a:endParaRPr>
          </a:p>
          <a:p>
            <a:pPr algn="l"/>
            <a:endParaRPr lang="en-US" b="0" i="0" u="none" strike="noStrike" baseline="0" dirty="0">
              <a:solidFill>
                <a:srgbClr val="000000"/>
              </a:solidFill>
              <a:cs typeface="Times New Roman" panose="02020603050405020304" pitchFamily="18" charset="0"/>
            </a:endParaRPr>
          </a:p>
          <a:p>
            <a:pPr algn="l"/>
            <a:endParaRPr lang="en-US" sz="2400" b="0" i="0" u="none" strike="noStrike" baseline="0" dirty="0">
              <a:solidFill>
                <a:srgbClr val="000000"/>
              </a:solidFill>
              <a:cs typeface="Times New Roman" panose="02020603050405020304" pitchFamily="18" charset="0"/>
            </a:endParaRPr>
          </a:p>
          <a:p>
            <a:endParaRPr lang="en-US" b="0" dirty="0">
              <a:solidFill>
                <a:srgbClr val="000000"/>
              </a:solidFill>
              <a:cs typeface="Times New Roman" panose="02020603050405020304" pitchFamily="18" charset="0"/>
            </a:endParaRPr>
          </a:p>
          <a:p>
            <a:pPr marR="8890"/>
            <a:endParaRPr lang="en-US" dirty="0">
              <a:cs typeface="Times New Roman" pitchFamily="18" charset="0"/>
            </a:endParaRPr>
          </a:p>
          <a:p>
            <a:pPr marR="8890"/>
            <a:endParaRPr lang="en-US" dirty="0">
              <a:cs typeface="Times New Roman" pitchFamily="18" charset="0"/>
            </a:endParaRPr>
          </a:p>
          <a:p>
            <a:pPr marL="285750" marR="8890" indent="-285750">
              <a:buFont typeface="Arial" panose="020B0604020202020204" pitchFamily="34" charset="0"/>
              <a:buChar char="•"/>
            </a:pPr>
            <a:endParaRPr lang="en-US" dirty="0">
              <a:cs typeface="Times New Roman" pitchFamily="18" charset="0"/>
            </a:endParaRPr>
          </a:p>
        </p:txBody>
      </p:sp>
      <p:sp>
        <p:nvSpPr>
          <p:cNvPr id="4" name="Rectangle 3"/>
          <p:cNvSpPr/>
          <p:nvPr/>
        </p:nvSpPr>
        <p:spPr>
          <a:xfrm>
            <a:off x="2099420" y="0"/>
            <a:ext cx="6506698" cy="107721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solidFill>
                  <a:prstClr val="black"/>
                </a:solidFill>
                <a:cs typeface="Times New Roman" panose="02020603050405020304" pitchFamily="18" charset="0"/>
              </a:rPr>
              <a:t>TABLE IV - Graded Approach </a:t>
            </a:r>
            <a:r>
              <a:rPr kumimoji="0" lang="en-US" sz="3200" b="1" i="0" u="none" strike="noStrike" kern="1200" cap="none" spc="0" normalizeH="0" baseline="0" noProof="0" dirty="0">
                <a:ln>
                  <a:noFill/>
                </a:ln>
                <a:solidFill>
                  <a:prstClr val="black"/>
                </a:solidFill>
                <a:effectLst/>
                <a:uLnTx/>
                <a:uFillTx/>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solidFill>
                  <a:prstClr val="black"/>
                </a:solidFill>
                <a:cs typeface="Times New Roman" panose="02020603050405020304" pitchFamily="18" charset="0"/>
              </a:rPr>
              <a:t>Graded Safeguards Table (GST)</a:t>
            </a:r>
            <a:endParaRPr kumimoji="0" lang="en-US" sz="3200" b="1" i="0" u="none" strike="noStrike" kern="1200" cap="none" spc="0" normalizeH="0" baseline="0" noProof="0" dirty="0">
              <a:ln>
                <a:noFill/>
              </a:ln>
              <a:solidFill>
                <a:prstClr val="black"/>
              </a:solidFill>
              <a:effectLst/>
              <a:uLnTx/>
              <a:uFillTx/>
              <a:cs typeface="Times New Roman" panose="02020603050405020304" pitchFamily="18" charset="0"/>
            </a:endParaRPr>
          </a:p>
        </p:txBody>
      </p:sp>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pic>
        <p:nvPicPr>
          <p:cNvPr id="6" name="Picture 5">
            <a:extLst>
              <a:ext uri="{FF2B5EF4-FFF2-40B4-BE49-F238E27FC236}">
                <a16:creationId xmlns:a16="http://schemas.microsoft.com/office/drawing/2014/main" id="{ABDAF888-4852-F714-AE56-5DB99FCFC7C4}"/>
              </a:ext>
            </a:extLst>
          </p:cNvPr>
          <p:cNvPicPr>
            <a:picLocks noChangeAspect="1"/>
          </p:cNvPicPr>
          <p:nvPr/>
        </p:nvPicPr>
        <p:blipFill>
          <a:blip r:embed="rId3"/>
          <a:stretch>
            <a:fillRect/>
          </a:stretch>
        </p:blipFill>
        <p:spPr>
          <a:xfrm>
            <a:off x="2356054" y="1077218"/>
            <a:ext cx="5678497" cy="5457158"/>
          </a:xfrm>
          <a:prstGeom prst="rect">
            <a:avLst/>
          </a:prstGeom>
        </p:spPr>
      </p:pic>
    </p:spTree>
    <p:extLst>
      <p:ext uri="{BB962C8B-B14F-4D97-AF65-F5344CB8AC3E}">
        <p14:creationId xmlns:p14="http://schemas.microsoft.com/office/powerpoint/2010/main" val="3408272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9" name="Picture 8">
            <a:extLst>
              <a:ext uri="{FF2B5EF4-FFF2-40B4-BE49-F238E27FC236}">
                <a16:creationId xmlns:a16="http://schemas.microsoft.com/office/drawing/2014/main" id="{999C135F-553E-0E5F-DD77-BA4981A9C084}"/>
              </a:ext>
            </a:extLst>
          </p:cNvPr>
          <p:cNvPicPr>
            <a:picLocks noChangeAspect="1"/>
          </p:cNvPicPr>
          <p:nvPr/>
        </p:nvPicPr>
        <p:blipFill>
          <a:blip r:embed="rId3"/>
          <a:stretch>
            <a:fillRect/>
          </a:stretch>
        </p:blipFill>
        <p:spPr>
          <a:xfrm>
            <a:off x="498472" y="2454366"/>
            <a:ext cx="8108957" cy="1949268"/>
          </a:xfrm>
          <a:prstGeom prst="rect">
            <a:avLst/>
          </a:prstGeom>
        </p:spPr>
      </p:pic>
      <p:sp>
        <p:nvSpPr>
          <p:cNvPr id="2" name="Rectangle 1">
            <a:extLst>
              <a:ext uri="{FF2B5EF4-FFF2-40B4-BE49-F238E27FC236}">
                <a16:creationId xmlns:a16="http://schemas.microsoft.com/office/drawing/2014/main" id="{DD7AD259-C972-1A29-0382-EEF756A493F8}"/>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V  - EFFECTIVE QTY</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048857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942C24B6-D5F4-EF29-E614-E601F60CD842}"/>
              </a:ext>
            </a:extLst>
          </p:cNvPr>
          <p:cNvPicPr>
            <a:picLocks noChangeAspect="1"/>
          </p:cNvPicPr>
          <p:nvPr/>
        </p:nvPicPr>
        <p:blipFill>
          <a:blip r:embed="rId3"/>
          <a:stretch>
            <a:fillRect/>
          </a:stretch>
        </p:blipFill>
        <p:spPr>
          <a:xfrm>
            <a:off x="308445" y="1908834"/>
            <a:ext cx="8835332" cy="3532566"/>
          </a:xfrm>
          <a:prstGeom prst="rect">
            <a:avLst/>
          </a:prstGeom>
        </p:spPr>
      </p:pic>
      <p:sp>
        <p:nvSpPr>
          <p:cNvPr id="6" name="Rectangle 5">
            <a:extLst>
              <a:ext uri="{FF2B5EF4-FFF2-40B4-BE49-F238E27FC236}">
                <a16:creationId xmlns:a16="http://schemas.microsoft.com/office/drawing/2014/main" id="{A127385F-5042-0ACC-FC86-B13A54DE3E19}"/>
              </a:ext>
            </a:extLst>
          </p:cNvPr>
          <p:cNvSpPr/>
          <p:nvPr/>
        </p:nvSpPr>
        <p:spPr>
          <a:xfrm>
            <a:off x="2356941" y="242302"/>
            <a:ext cx="6786836"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VI – Shipper/Receiver </a:t>
            </a:r>
            <a:r>
              <a:rPr lang="en-US" sz="3200" dirty="0" err="1">
                <a:solidFill>
                  <a:prstClr val="black"/>
                </a:solidFill>
                <a:cs typeface="Times New Roman" panose="02020603050405020304" pitchFamily="18" charset="0"/>
              </a:rPr>
              <a:t>Meas</a:t>
            </a:r>
            <a:endParaRPr lang="en-US" sz="3200" dirty="0">
              <a:solidFill>
                <a:prstClr val="black"/>
              </a:solidFill>
              <a:cs typeface="Times New Roman" panose="02020603050405020304" pitchFamily="18" charset="0"/>
            </a:endParaRP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353370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C0C42CEE-DEE0-7730-0B0C-0FA1C77652A6}"/>
              </a:ext>
            </a:extLst>
          </p:cNvPr>
          <p:cNvPicPr>
            <a:picLocks noChangeAspect="1"/>
          </p:cNvPicPr>
          <p:nvPr/>
        </p:nvPicPr>
        <p:blipFill>
          <a:blip r:embed="rId3"/>
          <a:stretch>
            <a:fillRect/>
          </a:stretch>
        </p:blipFill>
        <p:spPr>
          <a:xfrm>
            <a:off x="986636" y="1109956"/>
            <a:ext cx="7658892" cy="3400421"/>
          </a:xfrm>
          <a:prstGeom prst="rect">
            <a:avLst/>
          </a:prstGeom>
        </p:spPr>
      </p:pic>
      <p:sp>
        <p:nvSpPr>
          <p:cNvPr id="6" name="Rectangle 5">
            <a:extLst>
              <a:ext uri="{FF2B5EF4-FFF2-40B4-BE49-F238E27FC236}">
                <a16:creationId xmlns:a16="http://schemas.microsoft.com/office/drawing/2014/main" id="{A38855F4-D8DA-0AF9-39E6-2411E8CFA6C0}"/>
              </a:ext>
            </a:extLst>
          </p:cNvPr>
          <p:cNvSpPr/>
          <p:nvPr/>
        </p:nvSpPr>
        <p:spPr>
          <a:xfrm>
            <a:off x="2166914" y="212651"/>
            <a:ext cx="6870760"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VII – Physical Inventory Per</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806948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BF49A2C7-98F6-4FA8-5645-84CE0AD11B88}"/>
              </a:ext>
            </a:extLst>
          </p:cNvPr>
          <p:cNvPicPr>
            <a:picLocks noChangeAspect="1"/>
          </p:cNvPicPr>
          <p:nvPr/>
        </p:nvPicPr>
        <p:blipFill>
          <a:blip r:embed="rId3"/>
          <a:stretch>
            <a:fillRect/>
          </a:stretch>
        </p:blipFill>
        <p:spPr>
          <a:xfrm>
            <a:off x="1546575" y="1292885"/>
            <a:ext cx="6529821" cy="5276438"/>
          </a:xfrm>
          <a:prstGeom prst="rect">
            <a:avLst/>
          </a:prstGeom>
        </p:spPr>
      </p:pic>
      <p:sp>
        <p:nvSpPr>
          <p:cNvPr id="6" name="Rectangle 5">
            <a:extLst>
              <a:ext uri="{FF2B5EF4-FFF2-40B4-BE49-F238E27FC236}">
                <a16:creationId xmlns:a16="http://schemas.microsoft.com/office/drawing/2014/main" id="{029CA2E2-DA12-CBA7-A8DA-76F8EC647C59}"/>
              </a:ext>
            </a:extLst>
          </p:cNvPr>
          <p:cNvSpPr/>
          <p:nvPr/>
        </p:nvSpPr>
        <p:spPr>
          <a:xfrm>
            <a:off x="1826672" y="-38249"/>
            <a:ext cx="731732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VIII – Inv Periods/Alt Measures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25602971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2603" y="709439"/>
            <a:ext cx="7319622" cy="5946308"/>
          </a:xfrm>
          <a:prstGeom prst="rect">
            <a:avLst/>
          </a:prstGeom>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Brookhaven National Laboratory (BNL) / BHSO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Princeton Plasma Physics Laboratory (PPPL) / PSO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Thomas Jefferson National Accelerator Laboratory / TJNSO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Oak Ridge National Laboratory (ORNL) / OSO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Bldg. 3019 / OREM (EM) and OSO (SC)</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Oak Ridge Institute of Science Education (ORISE) / OSO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Argonne National Laboratory (ANL) / ASO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Fermi National Accelerator Laboratory (FNAL) / FSO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Ames Laboratory / AMSO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Pacific Northwest National Laboratory (PNNL) / PNSO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Lawrence Berkely National Laboratory (LBNL / BSO</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Stanford Linear Accelerator Laboratory (SLAC) / SLSO</a:t>
            </a:r>
          </a:p>
        </p:txBody>
      </p:sp>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22144D4A-9041-711C-0465-AC5DEA06C84C}"/>
              </a:ext>
            </a:extLst>
          </p:cNvPr>
          <p:cNvSpPr/>
          <p:nvPr/>
        </p:nvSpPr>
        <p:spPr>
          <a:xfrm>
            <a:off x="2286183" y="205655"/>
            <a:ext cx="6506698" cy="584775"/>
          </a:xfrm>
          <a:prstGeom prst="rect">
            <a:avLst/>
          </a:prstGeom>
        </p:spPr>
        <p:txBody>
          <a:bodyPr wrap="square">
            <a:spAutoFit/>
          </a:bodyPr>
          <a:lstStyle/>
          <a:p>
            <a:pPr algn="ctr"/>
            <a:r>
              <a:rPr lang="en-US" sz="3200" dirty="0">
                <a:solidFill>
                  <a:prstClr val="black"/>
                </a:solidFill>
              </a:rPr>
              <a:t>Office of Science (SC) Sites</a:t>
            </a:r>
            <a:endParaRPr lang="en-US" sz="3200" dirty="0">
              <a:latin typeface="Calibri" panose="020F0502020204030204" pitchFamily="34" charset="0"/>
            </a:endParaRPr>
          </a:p>
        </p:txBody>
      </p:sp>
    </p:spTree>
    <p:extLst>
      <p:ext uri="{BB962C8B-B14F-4D97-AF65-F5344CB8AC3E}">
        <p14:creationId xmlns:p14="http://schemas.microsoft.com/office/powerpoint/2010/main" val="625240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6" name="Picture 5">
            <a:extLst>
              <a:ext uri="{FF2B5EF4-FFF2-40B4-BE49-F238E27FC236}">
                <a16:creationId xmlns:a16="http://schemas.microsoft.com/office/drawing/2014/main" id="{40148773-6AF8-E328-4BBF-10EAC5A32555}"/>
              </a:ext>
            </a:extLst>
          </p:cNvPr>
          <p:cNvPicPr>
            <a:picLocks noChangeAspect="1"/>
          </p:cNvPicPr>
          <p:nvPr/>
        </p:nvPicPr>
        <p:blipFill>
          <a:blip r:embed="rId3"/>
          <a:stretch>
            <a:fillRect/>
          </a:stretch>
        </p:blipFill>
        <p:spPr>
          <a:xfrm>
            <a:off x="295317" y="1468857"/>
            <a:ext cx="8848683" cy="1902132"/>
          </a:xfrm>
          <a:prstGeom prst="rect">
            <a:avLst/>
          </a:prstGeom>
        </p:spPr>
      </p:pic>
      <p:sp>
        <p:nvSpPr>
          <p:cNvPr id="7" name="Rectangle 6">
            <a:extLst>
              <a:ext uri="{FF2B5EF4-FFF2-40B4-BE49-F238E27FC236}">
                <a16:creationId xmlns:a16="http://schemas.microsoft.com/office/drawing/2014/main" id="{EA85A206-A671-0D75-A8A0-365283B403FE}"/>
              </a:ext>
            </a:extLst>
          </p:cNvPr>
          <p:cNvSpPr/>
          <p:nvPr/>
        </p:nvSpPr>
        <p:spPr>
          <a:xfrm>
            <a:off x="2166914" y="212651"/>
            <a:ext cx="6870760"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IX – Sampling/Phys Inv</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120908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6" name="Picture 5">
            <a:extLst>
              <a:ext uri="{FF2B5EF4-FFF2-40B4-BE49-F238E27FC236}">
                <a16:creationId xmlns:a16="http://schemas.microsoft.com/office/drawing/2014/main" id="{5B2DB1F1-3CE0-695F-66BD-372D549BC773}"/>
              </a:ext>
            </a:extLst>
          </p:cNvPr>
          <p:cNvPicPr>
            <a:picLocks noChangeAspect="1"/>
          </p:cNvPicPr>
          <p:nvPr/>
        </p:nvPicPr>
        <p:blipFill>
          <a:blip r:embed="rId3"/>
          <a:stretch>
            <a:fillRect/>
          </a:stretch>
        </p:blipFill>
        <p:spPr>
          <a:xfrm>
            <a:off x="1317360" y="1318438"/>
            <a:ext cx="7074501" cy="4961254"/>
          </a:xfrm>
          <a:prstGeom prst="rect">
            <a:avLst/>
          </a:prstGeom>
        </p:spPr>
      </p:pic>
      <p:sp>
        <p:nvSpPr>
          <p:cNvPr id="7" name="Rectangle 6">
            <a:extLst>
              <a:ext uri="{FF2B5EF4-FFF2-40B4-BE49-F238E27FC236}">
                <a16:creationId xmlns:a16="http://schemas.microsoft.com/office/drawing/2014/main" id="{B9665BAB-A486-B527-F177-14E8927BDA38}"/>
              </a:ext>
            </a:extLst>
          </p:cNvPr>
          <p:cNvSpPr/>
          <p:nvPr/>
        </p:nvSpPr>
        <p:spPr>
          <a:xfrm>
            <a:off x="2166914" y="212651"/>
            <a:ext cx="6870760"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X – OANM</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4162421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pic>
        <p:nvPicPr>
          <p:cNvPr id="4" name="Picture 3">
            <a:extLst>
              <a:ext uri="{FF2B5EF4-FFF2-40B4-BE49-F238E27FC236}">
                <a16:creationId xmlns:a16="http://schemas.microsoft.com/office/drawing/2014/main" id="{D3B8BA05-973A-527E-3433-41FABE9C7CE5}"/>
              </a:ext>
            </a:extLst>
          </p:cNvPr>
          <p:cNvPicPr>
            <a:picLocks noChangeAspect="1"/>
          </p:cNvPicPr>
          <p:nvPr/>
        </p:nvPicPr>
        <p:blipFill>
          <a:blip r:embed="rId3"/>
          <a:stretch>
            <a:fillRect/>
          </a:stretch>
        </p:blipFill>
        <p:spPr>
          <a:xfrm>
            <a:off x="440363" y="2317898"/>
            <a:ext cx="8513387" cy="1758528"/>
          </a:xfrm>
          <a:prstGeom prst="rect">
            <a:avLst/>
          </a:prstGeom>
        </p:spPr>
      </p:pic>
      <p:sp>
        <p:nvSpPr>
          <p:cNvPr id="6" name="Rectangle 5">
            <a:extLst>
              <a:ext uri="{FF2B5EF4-FFF2-40B4-BE49-F238E27FC236}">
                <a16:creationId xmlns:a16="http://schemas.microsoft.com/office/drawing/2014/main" id="{D6CEF1D8-845F-058A-39E8-57201F9DCD74}"/>
              </a:ext>
            </a:extLst>
          </p:cNvPr>
          <p:cNvSpPr/>
          <p:nvPr/>
        </p:nvSpPr>
        <p:spPr>
          <a:xfrm>
            <a:off x="2082990" y="339382"/>
            <a:ext cx="6870760"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TABLE XI – ROUNDING</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3471328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spTree>
    <p:extLst>
      <p:ext uri="{BB962C8B-B14F-4D97-AF65-F5344CB8AC3E}">
        <p14:creationId xmlns:p14="http://schemas.microsoft.com/office/powerpoint/2010/main" val="3433731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927684E9-103F-314A-6295-E3BA4503D411}"/>
              </a:ext>
            </a:extLst>
          </p:cNvPr>
          <p:cNvSpPr/>
          <p:nvPr/>
        </p:nvSpPr>
        <p:spPr>
          <a:xfrm>
            <a:off x="498472" y="1416600"/>
            <a:ext cx="8455278" cy="677108"/>
          </a:xfrm>
          <a:prstGeom prst="rect">
            <a:avLst/>
          </a:prstGeom>
        </p:spPr>
        <p:txBody>
          <a:bodyPr wrap="square" lIns="91440" tIns="45720" rIns="91440" bIns="45720" anchor="t">
            <a:spAutoFit/>
          </a:bodyPr>
          <a:lstStyle/>
          <a:p>
            <a:endParaRPr lang="en-US" i="1" dirty="0">
              <a:cs typeface="Times New Roman" pitchFamily="18" charset="0"/>
            </a:endParaRPr>
          </a:p>
          <a:p>
            <a:endParaRPr lang="en-US" sz="1800" b="0" dirty="0">
              <a:solidFill>
                <a:srgbClr val="000000"/>
              </a:solidFill>
            </a:endParaRPr>
          </a:p>
        </p:txBody>
      </p:sp>
    </p:spTree>
    <p:extLst>
      <p:ext uri="{BB962C8B-B14F-4D97-AF65-F5344CB8AC3E}">
        <p14:creationId xmlns:p14="http://schemas.microsoft.com/office/powerpoint/2010/main" val="4174711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7" name="Rectangle 6">
            <a:extLst>
              <a:ext uri="{FF2B5EF4-FFF2-40B4-BE49-F238E27FC236}">
                <a16:creationId xmlns:a16="http://schemas.microsoft.com/office/drawing/2014/main" id="{861AF635-7765-7F7E-B108-07ECF1AAE47B}"/>
              </a:ext>
            </a:extLst>
          </p:cNvPr>
          <p:cNvSpPr/>
          <p:nvPr/>
        </p:nvSpPr>
        <p:spPr>
          <a:xfrm>
            <a:off x="803519" y="1373776"/>
            <a:ext cx="8539663" cy="4770537"/>
          </a:xfrm>
          <a:prstGeom prst="rect">
            <a:avLst/>
          </a:prstGeom>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dirty="0">
                <a:solidFill>
                  <a:prstClr val="black"/>
                </a:solidFill>
                <a:cs typeface="Times New Roman" panose="02020603050405020304" pitchFamily="18" charset="0"/>
              </a:rPr>
              <a:t>SC MATERIAL BALANCE AREA (MBA) CATAGORIZATION</a:t>
            </a:r>
          </a:p>
          <a:p>
            <a:pPr marL="0" marR="0" lvl="0" indent="0" defTabSz="914400" rtl="0" eaLnBrk="0" fontAlgn="base" latinLnBrk="0" hangingPunct="0">
              <a:lnSpc>
                <a:spcPct val="100000"/>
              </a:lnSpc>
              <a:spcBef>
                <a:spcPct val="0"/>
              </a:spcBef>
              <a:spcAft>
                <a:spcPct val="0"/>
              </a:spcAft>
              <a:buClrTx/>
              <a:buSzTx/>
              <a:buFontTx/>
              <a:buNone/>
              <a:tabLst/>
              <a:defRPr/>
            </a:pPr>
            <a:endParaRPr lang="en-US"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u="sng" dirty="0">
                <a:solidFill>
                  <a:prstClr val="black"/>
                </a:solidFill>
                <a:cs typeface="Times New Roman" panose="02020603050405020304" pitchFamily="18" charset="0"/>
              </a:rPr>
              <a:t>CAT IV MBAs</a:t>
            </a:r>
            <a:endParaRPr lang="en-US" b="0" dirty="0">
              <a:solidFill>
                <a:prstClr val="black"/>
              </a:solidFill>
              <a:cs typeface="Times New Roman" panose="02020603050405020304" pitchFamily="18" charset="0"/>
            </a:endParaRP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9 out of 11 programs with exclusively CAT IV MBAs</a:t>
            </a:r>
          </a:p>
          <a:p>
            <a:pPr marL="800100" lvl="1" indent="-342900">
              <a:buFont typeface="Arial" panose="020B0604020202020204" pitchFamily="34" charset="0"/>
              <a:buChar char="•"/>
              <a:defRPr/>
            </a:pPr>
            <a:endParaRPr lang="en-US"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u="sng" dirty="0">
                <a:solidFill>
                  <a:prstClr val="black"/>
                </a:solidFill>
                <a:cs typeface="Times New Roman" panose="02020603050405020304" pitchFamily="18" charset="0"/>
              </a:rPr>
              <a:t>CAT III  MBAs</a:t>
            </a:r>
            <a:endParaRPr lang="en-US" b="0" dirty="0">
              <a:solidFill>
                <a:prstClr val="black"/>
              </a:solidFill>
              <a:cs typeface="Times New Roman" panose="02020603050405020304" pitchFamily="18" charset="0"/>
            </a:endParaRP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1 site with three CAT III MBAs</a:t>
            </a: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1 site with MBAs authorized for CAT III  (within Limited Area), but remain CAT IV MBAs by quantity</a:t>
            </a:r>
            <a:endParaRPr lang="en-US" dirty="0">
              <a:solidFill>
                <a:prstClr val="black"/>
              </a:solidFill>
              <a:cs typeface="Times New Roman" panose="02020603050405020304" pitchFamily="18" charset="0"/>
            </a:endParaRPr>
          </a:p>
          <a:p>
            <a:pPr marL="1257300" lvl="2" indent="-342900">
              <a:buFont typeface="Arial" panose="020B0604020202020204" pitchFamily="34" charset="0"/>
              <a:buChar char="•"/>
              <a:defRPr/>
            </a:pPr>
            <a:endParaRPr lang="en-US" b="0" dirty="0">
              <a:cs typeface="Times New Roman" pitchFamily="18"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b="0" u="sng" dirty="0">
                <a:cs typeface="Times New Roman" pitchFamily="18" charset="0"/>
              </a:rPr>
              <a:t>CAT I MBA</a:t>
            </a:r>
            <a:r>
              <a:rPr lang="en-US" b="0" dirty="0">
                <a:cs typeface="Times New Roman" pitchFamily="18" charset="0"/>
              </a:rPr>
              <a:t> </a:t>
            </a:r>
          </a:p>
          <a:p>
            <a:pPr marL="800100" lvl="1" indent="-342900">
              <a:buFont typeface="Wingdings" panose="05000000000000000000" pitchFamily="2" charset="2"/>
              <a:buChar char="§"/>
              <a:defRPr/>
            </a:pPr>
            <a:r>
              <a:rPr lang="en-US" b="0" dirty="0">
                <a:cs typeface="Times New Roman" pitchFamily="18" charset="0"/>
              </a:rPr>
              <a:t>Facility on SC site in which the DOE O 470.4B S&amp;S topical area oversight is split between EM (OREM) and SC (OSO), with MC&amp;A under purview of OREM. </a:t>
            </a:r>
          </a:p>
        </p:txBody>
      </p:sp>
      <p:sp>
        <p:nvSpPr>
          <p:cNvPr id="2" name="Rectangle 1">
            <a:extLst>
              <a:ext uri="{FF2B5EF4-FFF2-40B4-BE49-F238E27FC236}">
                <a16:creationId xmlns:a16="http://schemas.microsoft.com/office/drawing/2014/main" id="{DD1782F6-5730-240D-77B2-75328A8A9963}"/>
              </a:ext>
            </a:extLst>
          </p:cNvPr>
          <p:cNvSpPr/>
          <p:nvPr/>
        </p:nvSpPr>
        <p:spPr>
          <a:xfrm>
            <a:off x="2286183" y="205655"/>
            <a:ext cx="6506698" cy="584775"/>
          </a:xfrm>
          <a:prstGeom prst="rect">
            <a:avLst/>
          </a:prstGeom>
        </p:spPr>
        <p:txBody>
          <a:bodyPr wrap="square">
            <a:spAutoFit/>
          </a:bodyPr>
          <a:lstStyle/>
          <a:p>
            <a:pPr algn="ctr"/>
            <a:r>
              <a:rPr lang="en-US" sz="3200" dirty="0">
                <a:solidFill>
                  <a:prstClr val="black"/>
                </a:solidFill>
              </a:rPr>
              <a:t>Office of Science (SC) Sites</a:t>
            </a:r>
            <a:endParaRPr lang="en-US" sz="3200" dirty="0">
              <a:latin typeface="Calibri" panose="020F0502020204030204" pitchFamily="34" charset="0"/>
            </a:endParaRPr>
          </a:p>
        </p:txBody>
      </p:sp>
    </p:spTree>
    <p:extLst>
      <p:ext uri="{BB962C8B-B14F-4D97-AF65-F5344CB8AC3E}">
        <p14:creationId xmlns:p14="http://schemas.microsoft.com/office/powerpoint/2010/main" val="2242738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450331" y="1164134"/>
            <a:ext cx="8693669" cy="5693866"/>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Level of Prescriptiveness  (of CRD)</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Table II, Table IX </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Credible Substitution Materials</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Termination of Safeguards process for inventory items / Pre-Disposition MBAs</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Less than Accountable (LTA) Quantities of SNM</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Rounding </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Measurements – Confirmation Measurements</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Key Measurement Points</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Performance Assurance Program</a:t>
            </a: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b="0" dirty="0">
                <a:solidFill>
                  <a:prstClr val="black"/>
                </a:solidFill>
                <a:cs typeface="Times New Roman" panose="02020603050405020304" pitchFamily="18" charset="0"/>
              </a:rPr>
              <a:t>Performance Testing of System Elements</a:t>
            </a: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280790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9C56986-1FEC-820E-2E13-F21378A94DA4}"/>
              </a:ext>
            </a:extLst>
          </p:cNvPr>
          <p:cNvSpPr/>
          <p:nvPr/>
        </p:nvSpPr>
        <p:spPr>
          <a:xfrm>
            <a:off x="470388" y="1013038"/>
            <a:ext cx="8693669" cy="5201424"/>
          </a:xfrm>
          <a:prstGeom prst="rect">
            <a:avLst/>
          </a:prstGeom>
        </p:spPr>
        <p:txBody>
          <a:bodyPr wrap="square" lIns="91440" tIns="45720" rIns="91440" bIns="45720" anchor="t">
            <a:spAutoFit/>
          </a:bodyPr>
          <a:lstStyle/>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US" sz="2400" dirty="0">
                <a:solidFill>
                  <a:prstClr val="black"/>
                </a:solidFill>
                <a:cs typeface="Times New Roman" panose="02020603050405020304" pitchFamily="18" charset="0"/>
              </a:rPr>
              <a:t>Level of Prescriptiveness  (of CRD)</a:t>
            </a:r>
          </a:p>
          <a:p>
            <a:pPr marL="342900" marR="0" lvl="0" indent="-342900" defTabSz="914400" rtl="0" eaLnBrk="0" fontAlgn="base" latinLnBrk="0" hangingPunct="0">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SC programs had already integrated Performance Metrics from DOE O 474.2 into their operations and MC&amp;A Plans, which is where much of the detail in DOE O 474.2A CRD comes from.   </a:t>
            </a:r>
          </a:p>
          <a:p>
            <a:pPr marR="0" lvl="0" defTabSz="914400" rtl="0" eaLnBrk="0" fontAlgn="base" latinLnBrk="0" hangingPunct="0">
              <a:spcBef>
                <a:spcPct val="0"/>
              </a:spcBef>
              <a:spcAft>
                <a:spcPct val="0"/>
              </a:spcAft>
              <a:buClrTx/>
              <a:buSzTx/>
              <a:tabLst/>
              <a:defRPr/>
            </a:pPr>
            <a:endParaRPr lang="en-US" sz="1800" b="0" dirty="0">
              <a:solidFill>
                <a:prstClr val="black"/>
              </a:solidFill>
              <a:cs typeface="Times New Roman" panose="02020603050405020304" pitchFamily="18" charset="0"/>
            </a:endParaRPr>
          </a:p>
          <a:p>
            <a:pPr marL="342900" indent="-342900">
              <a:buFont typeface="Arial" panose="020B0604020202020204" pitchFamily="34" charset="0"/>
              <a:buChar char="•"/>
              <a:defRPr/>
            </a:pPr>
            <a:r>
              <a:rPr lang="en-US" sz="1800" b="0" dirty="0">
                <a:solidFill>
                  <a:prstClr val="black"/>
                </a:solidFill>
                <a:cs typeface="Times New Roman" panose="02020603050405020304" pitchFamily="18" charset="0"/>
              </a:rPr>
              <a:t>Certain CRD clauses have caveats which specify ODFSA can approve alternative measures - MC&amp;A Plans and flow down documents being revised accordingly. </a:t>
            </a:r>
          </a:p>
          <a:p>
            <a:pPr marR="0" lvl="0" defTabSz="914400" rtl="0" eaLnBrk="0" fontAlgn="base" latinLnBrk="0" hangingPunct="0">
              <a:spcBef>
                <a:spcPct val="0"/>
              </a:spcBef>
              <a:spcAft>
                <a:spcPct val="0"/>
              </a:spcAft>
              <a:buClrTx/>
              <a:buSzTx/>
              <a:tabLst/>
              <a:defRPr/>
            </a:pPr>
            <a:endParaRPr lang="en-US" sz="1800" b="0" dirty="0">
              <a:solidFill>
                <a:prstClr val="black"/>
              </a:solidFill>
              <a:cs typeface="Times New Roman" panose="02020603050405020304" pitchFamily="18" charset="0"/>
            </a:endParaRPr>
          </a:p>
          <a:p>
            <a:pPr marL="1257300" lvl="2" indent="-342900">
              <a:buFont typeface="Wingdings" panose="05000000000000000000" pitchFamily="2" charset="2"/>
              <a:buChar char="§"/>
              <a:defRPr/>
            </a:pPr>
            <a:r>
              <a:rPr lang="en-US" sz="1800" b="0" dirty="0">
                <a:solidFill>
                  <a:prstClr val="black"/>
                </a:solidFill>
                <a:cs typeface="Times New Roman" panose="02020603050405020304" pitchFamily="18" charset="0"/>
              </a:rPr>
              <a:t>Extended inventory period for CAT III/CAT IV processing MBAs </a:t>
            </a:r>
          </a:p>
          <a:p>
            <a:pPr marL="1200150" lvl="2" indent="-285750">
              <a:buFont typeface="Wingdings" panose="05000000000000000000" pitchFamily="2" charset="2"/>
              <a:buChar char="§"/>
              <a:defRPr/>
            </a:pPr>
            <a:endParaRPr lang="en-US" sz="1800" b="0" dirty="0">
              <a:solidFill>
                <a:prstClr val="black"/>
              </a:solidFill>
              <a:cs typeface="Times New Roman" panose="02020603050405020304" pitchFamily="18" charset="0"/>
            </a:endParaRPr>
          </a:p>
          <a:p>
            <a:pPr marL="1257300" lvl="2" indent="-342900">
              <a:buFont typeface="Wingdings" panose="05000000000000000000" pitchFamily="2" charset="2"/>
              <a:buChar char="§"/>
              <a:defRPr/>
            </a:pPr>
            <a:r>
              <a:rPr lang="en-US" sz="1800" b="0" dirty="0">
                <a:solidFill>
                  <a:prstClr val="black"/>
                </a:solidFill>
                <a:cs typeface="Times New Roman" panose="02020603050405020304" pitchFamily="18" charset="0"/>
              </a:rPr>
              <a:t>Quantity thresholds for measurements during physical inventory</a:t>
            </a:r>
            <a:endParaRPr lang="en-US" sz="1800" b="0" dirty="0">
              <a:solidFill>
                <a:srgbClr val="000000"/>
              </a:solidFill>
              <a:cs typeface="Times New Roman" panose="02020603050405020304" pitchFamily="18" charset="0"/>
            </a:endParaRPr>
          </a:p>
          <a:p>
            <a:pPr lvl="2">
              <a:defRPr/>
            </a:pPr>
            <a:endParaRPr lang="en-US" sz="1800" dirty="0">
              <a:solidFill>
                <a:srgbClr val="000000"/>
              </a:solidFill>
              <a:cs typeface="Times New Roman" panose="02020603050405020304" pitchFamily="18" charset="0"/>
            </a:endParaRPr>
          </a:p>
          <a:p>
            <a:pPr marL="342900" indent="-342900">
              <a:buFont typeface="Arial" panose="020B0604020202020204" pitchFamily="34" charset="0"/>
              <a:buChar char="•"/>
              <a:defRPr/>
            </a:pPr>
            <a:r>
              <a:rPr lang="en-US" sz="1800" b="0" dirty="0">
                <a:solidFill>
                  <a:prstClr val="black"/>
                </a:solidFill>
                <a:cs typeface="Times New Roman" panose="02020603050405020304" pitchFamily="18" charset="0"/>
              </a:rPr>
              <a:t>‘Rightsized’ the SNM and OANM requirements: </a:t>
            </a:r>
            <a:endParaRPr lang="en-US" sz="1800" b="0" dirty="0">
              <a:solidFill>
                <a:srgbClr val="000000"/>
              </a:solidFill>
              <a:cs typeface="Times New Roman" panose="02020603050405020304" pitchFamily="18" charset="0"/>
            </a:endParaRPr>
          </a:p>
          <a:p>
            <a:r>
              <a:rPr lang="en-US" sz="1800" b="0" dirty="0">
                <a:solidFill>
                  <a:srgbClr val="000000"/>
                </a:solidFill>
                <a:cs typeface="Times New Roman" panose="02020603050405020304" pitchFamily="18" charset="0"/>
              </a:rPr>
              <a:t>	</a:t>
            </a:r>
            <a:r>
              <a:rPr lang="en-US" sz="1800" dirty="0">
                <a:solidFill>
                  <a:srgbClr val="000000"/>
                </a:solidFill>
                <a:cs typeface="Times New Roman" panose="02020603050405020304" pitchFamily="18" charset="0"/>
              </a:rPr>
              <a:t>CRD - CHAPTER II – OANM</a:t>
            </a:r>
            <a:r>
              <a:rPr lang="en-US" sz="1800" b="0" dirty="0">
                <a:solidFill>
                  <a:srgbClr val="000000"/>
                </a:solidFill>
                <a:cs typeface="Times New Roman" panose="02020603050405020304" pitchFamily="18" charset="0"/>
              </a:rPr>
              <a:t>; </a:t>
            </a:r>
            <a:r>
              <a:rPr lang="en-US" sz="1800" b="0" u="sng" dirty="0">
                <a:solidFill>
                  <a:srgbClr val="000000"/>
                </a:solidFill>
                <a:highlight>
                  <a:srgbClr val="FFCC00"/>
                </a:highlight>
                <a:cs typeface="Times New Roman" panose="02020603050405020304" pitchFamily="18" charset="0"/>
              </a:rPr>
              <a:t>4</a:t>
            </a:r>
            <a:r>
              <a:rPr lang="en-US" sz="1800" b="0" dirty="0">
                <a:solidFill>
                  <a:srgbClr val="000000"/>
                </a:solidFill>
                <a:highlight>
                  <a:srgbClr val="FFCC00"/>
                </a:highlight>
                <a:cs typeface="Times New Roman" panose="02020603050405020304" pitchFamily="18" charset="0"/>
              </a:rPr>
              <a:t> pages </a:t>
            </a:r>
            <a:endParaRPr lang="en-US" sz="1800" b="0" dirty="0">
              <a:solidFill>
                <a:srgbClr val="000000"/>
              </a:solidFill>
              <a:cs typeface="Times New Roman" panose="02020603050405020304" pitchFamily="18" charset="0"/>
            </a:endParaRPr>
          </a:p>
          <a:p>
            <a:r>
              <a:rPr lang="en-US" sz="1800" b="0" dirty="0">
                <a:solidFill>
                  <a:srgbClr val="000000"/>
                </a:solidFill>
                <a:cs typeface="Times New Roman" panose="02020603050405020304" pitchFamily="18" charset="0"/>
              </a:rPr>
              <a:t>	</a:t>
            </a:r>
            <a:r>
              <a:rPr lang="en-US" sz="1800" dirty="0">
                <a:solidFill>
                  <a:srgbClr val="000000"/>
                </a:solidFill>
                <a:cs typeface="Times New Roman" panose="02020603050405020304" pitchFamily="18" charset="0"/>
              </a:rPr>
              <a:t>CRD - CHAPTER I – SNM</a:t>
            </a:r>
            <a:r>
              <a:rPr lang="en-US" sz="1800" b="0" dirty="0">
                <a:solidFill>
                  <a:srgbClr val="000000"/>
                </a:solidFill>
                <a:cs typeface="Times New Roman" panose="02020603050405020304" pitchFamily="18" charset="0"/>
              </a:rPr>
              <a:t>; </a:t>
            </a:r>
            <a:r>
              <a:rPr lang="en-US" sz="1800" b="0" u="sng" dirty="0">
                <a:solidFill>
                  <a:srgbClr val="000000"/>
                </a:solidFill>
                <a:highlight>
                  <a:srgbClr val="FFCC00"/>
                </a:highlight>
                <a:cs typeface="Times New Roman" panose="02020603050405020304" pitchFamily="18" charset="0"/>
              </a:rPr>
              <a:t>36</a:t>
            </a:r>
            <a:r>
              <a:rPr lang="en-US" sz="1800" b="0" dirty="0">
                <a:solidFill>
                  <a:srgbClr val="000000"/>
                </a:solidFill>
                <a:highlight>
                  <a:srgbClr val="FFCC00"/>
                </a:highlight>
                <a:cs typeface="Times New Roman" panose="02020603050405020304" pitchFamily="18" charset="0"/>
              </a:rPr>
              <a:t> pages</a:t>
            </a:r>
            <a:endParaRPr lang="en-US" sz="1800" b="0" dirty="0">
              <a:solidFill>
                <a:prstClr val="black"/>
              </a:solidFill>
              <a:highlight>
                <a:srgbClr val="FFCC00"/>
              </a:highlight>
              <a:cs typeface="Times New Roman" panose="02020603050405020304" pitchFamily="18" charset="0"/>
            </a:endParaRPr>
          </a:p>
          <a:p>
            <a:endParaRPr lang="en-US" b="0" dirty="0">
              <a:solidFill>
                <a:prstClr val="black"/>
              </a:solidFill>
              <a:cs typeface="Times New Roman" panose="02020603050405020304" pitchFamily="18" charset="0"/>
            </a:endParaRPr>
          </a:p>
        </p:txBody>
      </p:sp>
      <p:sp>
        <p:nvSpPr>
          <p:cNvPr id="2" name="Rectangle 1">
            <a:extLst>
              <a:ext uri="{FF2B5EF4-FFF2-40B4-BE49-F238E27FC236}">
                <a16:creationId xmlns:a16="http://schemas.microsoft.com/office/drawing/2014/main" id="{1CA45F33-6630-35BC-80EA-D7C5FFB773C4}"/>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3831305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pic>
        <p:nvPicPr>
          <p:cNvPr id="3" name="Picture 2">
            <a:extLst>
              <a:ext uri="{FF2B5EF4-FFF2-40B4-BE49-F238E27FC236}">
                <a16:creationId xmlns:a16="http://schemas.microsoft.com/office/drawing/2014/main" id="{97E07FD3-22EF-36B2-0B85-47B11C413411}"/>
              </a:ext>
            </a:extLst>
          </p:cNvPr>
          <p:cNvPicPr>
            <a:picLocks noChangeAspect="1"/>
          </p:cNvPicPr>
          <p:nvPr/>
        </p:nvPicPr>
        <p:blipFill>
          <a:blip r:embed="rId3"/>
          <a:stretch>
            <a:fillRect/>
          </a:stretch>
        </p:blipFill>
        <p:spPr>
          <a:xfrm>
            <a:off x="1324439" y="1964218"/>
            <a:ext cx="6813176" cy="4545367"/>
          </a:xfrm>
          <a:prstGeom prst="rect">
            <a:avLst/>
          </a:prstGeom>
        </p:spPr>
      </p:pic>
      <p:sp>
        <p:nvSpPr>
          <p:cNvPr id="6" name="TextBox 5">
            <a:extLst>
              <a:ext uri="{FF2B5EF4-FFF2-40B4-BE49-F238E27FC236}">
                <a16:creationId xmlns:a16="http://schemas.microsoft.com/office/drawing/2014/main" id="{3C5AE1F0-FAF0-605A-073F-AE4A737C97EF}"/>
              </a:ext>
            </a:extLst>
          </p:cNvPr>
          <p:cNvSpPr txBox="1"/>
          <p:nvPr/>
        </p:nvSpPr>
        <p:spPr>
          <a:xfrm>
            <a:off x="695739" y="1504370"/>
            <a:ext cx="4572000" cy="400110"/>
          </a:xfrm>
          <a:prstGeom prst="rect">
            <a:avLst/>
          </a:prstGeom>
          <a:noFill/>
        </p:spPr>
        <p:txBody>
          <a:bodyPr wrap="square">
            <a:spAutoFit/>
          </a:bodyPr>
          <a:lstStyle/>
          <a:p>
            <a:pPr marL="342900" indent="-342900">
              <a:buFont typeface="Wingdings" panose="05000000000000000000" pitchFamily="2" charset="2"/>
              <a:buChar char="Ø"/>
              <a:defRPr/>
            </a:pPr>
            <a:r>
              <a:rPr lang="en-US" sz="2000" dirty="0">
                <a:solidFill>
                  <a:prstClr val="black"/>
                </a:solidFill>
                <a:cs typeface="Times New Roman" panose="02020603050405020304" pitchFamily="18" charset="0"/>
              </a:rPr>
              <a:t>OANM (Table X)</a:t>
            </a:r>
          </a:p>
        </p:txBody>
      </p:sp>
      <p:sp>
        <p:nvSpPr>
          <p:cNvPr id="2" name="Rectangle 1">
            <a:extLst>
              <a:ext uri="{FF2B5EF4-FFF2-40B4-BE49-F238E27FC236}">
                <a16:creationId xmlns:a16="http://schemas.microsoft.com/office/drawing/2014/main" id="{FDABBB02-A447-2043-125C-5C62F638F6E0}"/>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2264377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sp>
        <p:nvSpPr>
          <p:cNvPr id="3" name="Rectangle 2">
            <a:extLst>
              <a:ext uri="{FF2B5EF4-FFF2-40B4-BE49-F238E27FC236}">
                <a16:creationId xmlns:a16="http://schemas.microsoft.com/office/drawing/2014/main" id="{3A3B9025-E767-EFC4-50B6-C5BD8D7DBD3E}"/>
              </a:ext>
            </a:extLst>
          </p:cNvPr>
          <p:cNvSpPr/>
          <p:nvPr/>
        </p:nvSpPr>
        <p:spPr>
          <a:xfrm>
            <a:off x="388795" y="751260"/>
            <a:ext cx="8539663" cy="5909310"/>
          </a:xfrm>
          <a:prstGeom prst="rect">
            <a:avLst/>
          </a:prstGeom>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a:defRPr/>
            </a:pPr>
            <a:endParaRPr lang="en-US" b="0" dirty="0">
              <a:solidFill>
                <a:prstClr val="black"/>
              </a:solidFill>
              <a:cs typeface="Times New Roman" panose="02020603050405020304" pitchFamily="18" charset="0"/>
            </a:endParaRPr>
          </a:p>
          <a:p>
            <a:pPr marL="342900" indent="-342900">
              <a:buFont typeface="Wingdings" panose="05000000000000000000" pitchFamily="2" charset="2"/>
              <a:buChar char="Ø"/>
              <a:defRPr/>
            </a:pPr>
            <a:r>
              <a:rPr lang="en-US" sz="2400" dirty="0">
                <a:solidFill>
                  <a:prstClr val="black"/>
                </a:solidFill>
                <a:cs typeface="Times New Roman" panose="02020603050405020304" pitchFamily="18" charset="0"/>
              </a:rPr>
              <a:t>OANM (Table X)</a:t>
            </a:r>
          </a:p>
          <a:p>
            <a:pPr marR="0" lvl="0" defTabSz="914400" rtl="0" eaLnBrk="0" fontAlgn="base" latinLnBrk="0" hangingPunct="0">
              <a:spcBef>
                <a:spcPct val="0"/>
              </a:spcBef>
              <a:spcAft>
                <a:spcPct val="0"/>
              </a:spcAft>
              <a:buClrTx/>
              <a:buSzTx/>
              <a:tabLst/>
              <a:defRPr/>
            </a:pPr>
            <a:endParaRPr lang="en-US" b="0" dirty="0">
              <a:solidFill>
                <a:prstClr val="black"/>
              </a:solidFill>
              <a:cs typeface="Times New Roman" panose="02020603050405020304" pitchFamily="18" charset="0"/>
            </a:endParaRPr>
          </a:p>
          <a:p>
            <a:pPr marL="342900" marR="0" lvl="0" indent="-342900" defTabSz="914400" rtl="0" eaLnBrk="0" fontAlgn="base" latinLnBrk="0" hangingPunct="0">
              <a:spcBef>
                <a:spcPct val="0"/>
              </a:spcBef>
              <a:spcAft>
                <a:spcPct val="0"/>
              </a:spcAft>
              <a:buClrTx/>
              <a:buSzTx/>
              <a:buFont typeface="Arial" panose="020B0604020202020204" pitchFamily="34" charset="0"/>
              <a:buChar char="•"/>
              <a:tabLst/>
              <a:defRPr/>
            </a:pPr>
            <a:r>
              <a:rPr lang="en-US" b="0" dirty="0">
                <a:solidFill>
                  <a:prstClr val="black"/>
                </a:solidFill>
                <a:cs typeface="Times New Roman" panose="02020603050405020304" pitchFamily="18" charset="0"/>
              </a:rPr>
              <a:t>Removal of certain material types from OANM list, increase in reportable unit quantity, and the less stringent Chapter 2 of the CRD  provides considerable relief  to SC programs --- </a:t>
            </a:r>
          </a:p>
          <a:p>
            <a:pPr marL="342900" marR="0" lvl="0" indent="-342900" defTabSz="914400" rtl="0" eaLnBrk="0" fontAlgn="base" latinLnBrk="0" hangingPunct="0">
              <a:spcBef>
                <a:spcPct val="0"/>
              </a:spcBef>
              <a:spcAft>
                <a:spcPct val="0"/>
              </a:spcAft>
              <a:buClrTx/>
              <a:buSzTx/>
              <a:buFontTx/>
              <a:buChar char="-"/>
              <a:tabLst/>
              <a:defRPr/>
            </a:pPr>
            <a:endParaRPr lang="en-US" b="0" dirty="0">
              <a:solidFill>
                <a:prstClr val="black"/>
              </a:solidFill>
              <a:cs typeface="Times New Roman" panose="02020603050405020304" pitchFamily="18" charset="0"/>
            </a:endParaRPr>
          </a:p>
          <a:p>
            <a:pPr marL="800100" lvl="1" indent="-342900">
              <a:lnSpc>
                <a:spcPct val="150000"/>
              </a:lnSpc>
              <a:buFont typeface="Wingdings" panose="05000000000000000000" pitchFamily="2" charset="2"/>
              <a:buChar char="§"/>
              <a:defRPr/>
            </a:pPr>
            <a:r>
              <a:rPr lang="en-US" b="0" dirty="0">
                <a:solidFill>
                  <a:prstClr val="black"/>
                </a:solidFill>
                <a:cs typeface="Times New Roman" panose="02020603050405020304" pitchFamily="18" charset="0"/>
              </a:rPr>
              <a:t>Removal of Cf-252:  no quarterly decay NMMSS transactions</a:t>
            </a: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Raising the Deuterium (MT86) accountability from 0.1 kg to 100 kg: reduces frequency of reporting or D2 reporting all together. </a:t>
            </a: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Accountable Depleted Uranium (MT10) being limited to DP materials: option to stop reporting DU inventory (as long as non-credible as substitution materials </a:t>
            </a: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Manufactured items containing OANM no longer accountable:  no transactions for DU-shielded casques used for radiological sources.</a:t>
            </a:r>
          </a:p>
          <a:p>
            <a:pPr marL="800100" lvl="1" indent="-342900">
              <a:buFont typeface="Wingdings" panose="05000000000000000000" pitchFamily="2" charset="2"/>
              <a:buChar char="§"/>
              <a:defRPr/>
            </a:pPr>
            <a:r>
              <a:rPr lang="en-US" b="0" dirty="0">
                <a:solidFill>
                  <a:prstClr val="black"/>
                </a:solidFill>
                <a:cs typeface="Times New Roman" panose="02020603050405020304" pitchFamily="18" charset="0"/>
              </a:rPr>
              <a:t>OANM inventory tracked internally and reported annually – fewer transactions.  </a:t>
            </a:r>
          </a:p>
        </p:txBody>
      </p:sp>
    </p:spTree>
    <p:extLst>
      <p:ext uri="{BB962C8B-B14F-4D97-AF65-F5344CB8AC3E}">
        <p14:creationId xmlns:p14="http://schemas.microsoft.com/office/powerpoint/2010/main" val="3040085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83437-7BE8-0FE8-AB26-DC68BBFD8515}"/>
              </a:ext>
            </a:extLst>
          </p:cNvPr>
          <p:cNvSpPr txBox="1"/>
          <p:nvPr/>
        </p:nvSpPr>
        <p:spPr>
          <a:xfrm>
            <a:off x="3624943" y="6569323"/>
            <a:ext cx="2373086" cy="253916"/>
          </a:xfrm>
          <a:prstGeom prst="rect">
            <a:avLst/>
          </a:prstGeom>
          <a:solidFill>
            <a:schemeClr val="bg1"/>
          </a:solidFill>
        </p:spPr>
        <p:txBody>
          <a:bodyPr wrap="square" rtlCol="0">
            <a:spAutoFit/>
          </a:bodyPr>
          <a:lstStyle/>
          <a:p>
            <a:r>
              <a:rPr lang="en-US" sz="1050" dirty="0">
                <a:solidFill>
                  <a:schemeClr val="accent1">
                    <a:lumMod val="75000"/>
                  </a:schemeClr>
                </a:solidFill>
              </a:rPr>
              <a:t>       Office of Safety and Security</a:t>
            </a:r>
          </a:p>
        </p:txBody>
      </p:sp>
      <p:pic>
        <p:nvPicPr>
          <p:cNvPr id="12" name="Picture 11">
            <a:extLst>
              <a:ext uri="{FF2B5EF4-FFF2-40B4-BE49-F238E27FC236}">
                <a16:creationId xmlns:a16="http://schemas.microsoft.com/office/drawing/2014/main" id="{7966280C-F0D8-E2C5-63BF-BDC4C15A4158}"/>
              </a:ext>
            </a:extLst>
          </p:cNvPr>
          <p:cNvPicPr>
            <a:picLocks noChangeAspect="1"/>
          </p:cNvPicPr>
          <p:nvPr/>
        </p:nvPicPr>
        <p:blipFill>
          <a:blip r:embed="rId3"/>
          <a:stretch>
            <a:fillRect/>
          </a:stretch>
        </p:blipFill>
        <p:spPr>
          <a:xfrm>
            <a:off x="-1" y="1562084"/>
            <a:ext cx="9144000" cy="2847024"/>
          </a:xfrm>
          <a:prstGeom prst="rect">
            <a:avLst/>
          </a:prstGeom>
        </p:spPr>
      </p:pic>
      <p:sp>
        <p:nvSpPr>
          <p:cNvPr id="2" name="Rectangle 1">
            <a:extLst>
              <a:ext uri="{FF2B5EF4-FFF2-40B4-BE49-F238E27FC236}">
                <a16:creationId xmlns:a16="http://schemas.microsoft.com/office/drawing/2014/main" id="{7441B228-6B34-9444-259E-84A86AFFBCDE}"/>
              </a:ext>
            </a:extLst>
          </p:cNvPr>
          <p:cNvSpPr/>
          <p:nvPr/>
        </p:nvSpPr>
        <p:spPr>
          <a:xfrm>
            <a:off x="402206" y="4325138"/>
            <a:ext cx="8539663" cy="2785378"/>
          </a:xfrm>
          <a:prstGeom prst="rect">
            <a:avLst/>
          </a:prstGeom>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strike="noStrike" kern="1200" cap="none" spc="0" normalizeH="0" baseline="0" noProof="0" dirty="0">
              <a:ln>
                <a:noFill/>
              </a:ln>
              <a:solidFill>
                <a:prstClr val="black"/>
              </a:solidFill>
              <a:effectLst/>
              <a:uLnTx/>
              <a:uFillTx/>
              <a:cs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lang="en-US" sz="1800" b="0" dirty="0">
                <a:solidFill>
                  <a:prstClr val="black"/>
                </a:solidFill>
                <a:cs typeface="Times New Roman" panose="02020603050405020304" pitchFamily="18" charset="0"/>
              </a:rPr>
              <a:t>Table II has not impacted MC&amp;A posture at SC sites, however, it has alleviated confusion on material being controlled and accounted for as SNM, but being on the OANM list </a:t>
            </a:r>
            <a:r>
              <a:rPr lang="en-US" sz="1800" b="0" i="1" dirty="0">
                <a:solidFill>
                  <a:prstClr val="black"/>
                </a:solidFill>
                <a:cs typeface="Times New Roman" panose="02020603050405020304" pitchFamily="18" charset="0"/>
              </a:rPr>
              <a:t>(in DOE O 474.2).    </a:t>
            </a:r>
          </a:p>
          <a:p>
            <a:pPr marL="342900" marR="0" lvl="0" indent="-342900" defTabSz="914400" rtl="0" eaLnBrk="0" fontAlgn="base" latinLnBrk="0" hangingPunct="0">
              <a:lnSpc>
                <a:spcPct val="150000"/>
              </a:lnSpc>
              <a:spcBef>
                <a:spcPct val="0"/>
              </a:spcBef>
              <a:spcAft>
                <a:spcPct val="0"/>
              </a:spcAft>
              <a:buClrTx/>
              <a:buSzTx/>
              <a:buFontTx/>
              <a:buChar char="-"/>
              <a:tabLst/>
              <a:defRPr/>
            </a:pPr>
            <a:endParaRPr lang="en-US" b="0" dirty="0">
              <a:solidFill>
                <a:prstClr val="black"/>
              </a:solidFill>
              <a:cs typeface="Times New Roman" panose="02020603050405020304" pitchFamily="18" charset="0"/>
            </a:endParaRPr>
          </a:p>
          <a:p>
            <a:pPr marL="342900" marR="0" lvl="0" indent="-342900" defTabSz="914400" rtl="0" eaLnBrk="0" fontAlgn="base" latinLnBrk="0" hangingPunct="0">
              <a:lnSpc>
                <a:spcPct val="100000"/>
              </a:lnSpc>
              <a:spcBef>
                <a:spcPct val="0"/>
              </a:spcBef>
              <a:spcAft>
                <a:spcPct val="0"/>
              </a:spcAft>
              <a:buClrTx/>
              <a:buSzTx/>
              <a:buFontTx/>
              <a:buChar char="-"/>
              <a:tabLst/>
              <a:defRPr/>
            </a:pPr>
            <a:endParaRPr lang="en-US" b="0" dirty="0">
              <a:solidFill>
                <a:prstClr val="black"/>
              </a:solidFill>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tabLst/>
              <a:defRPr/>
            </a:pPr>
            <a:endParaRPr lang="en-US" b="0" dirty="0">
              <a:solidFill>
                <a:prstClr val="black"/>
              </a:solidFill>
              <a:cs typeface="Times New Roman" panose="02020603050405020304" pitchFamily="18" charset="0"/>
            </a:endParaRPr>
          </a:p>
        </p:txBody>
      </p:sp>
      <p:sp>
        <p:nvSpPr>
          <p:cNvPr id="3" name="Rectangle 2">
            <a:extLst>
              <a:ext uri="{FF2B5EF4-FFF2-40B4-BE49-F238E27FC236}">
                <a16:creationId xmlns:a16="http://schemas.microsoft.com/office/drawing/2014/main" id="{3F2B006C-D7C9-40D0-32E0-8E452E5679D7}"/>
              </a:ext>
            </a:extLst>
          </p:cNvPr>
          <p:cNvSpPr/>
          <p:nvPr/>
        </p:nvSpPr>
        <p:spPr>
          <a:xfrm>
            <a:off x="2166914" y="212651"/>
            <a:ext cx="6506698" cy="1077218"/>
          </a:xfrm>
          <a:prstGeom prst="rect">
            <a:avLst/>
          </a:prstGeom>
        </p:spPr>
        <p:txBody>
          <a:bodyPr wrap="square">
            <a:spAutoFit/>
          </a:bodyPr>
          <a:lstStyle/>
          <a:p>
            <a:pPr algn="ctr"/>
            <a:r>
              <a:rPr lang="en-US" sz="3200" dirty="0">
                <a:solidFill>
                  <a:prstClr val="black"/>
                </a:solidFill>
                <a:cs typeface="Times New Roman" panose="02020603050405020304" pitchFamily="18" charset="0"/>
              </a:rPr>
              <a:t>DOE O 474.2A  IMPACTS</a:t>
            </a:r>
          </a:p>
          <a:p>
            <a:pPr algn="ctr"/>
            <a:endParaRPr lang="en-US" sz="3200" dirty="0">
              <a:latin typeface="Calibri" panose="020F0502020204030204" pitchFamily="34" charset="0"/>
            </a:endParaRPr>
          </a:p>
        </p:txBody>
      </p:sp>
    </p:spTree>
    <p:extLst>
      <p:ext uri="{BB962C8B-B14F-4D97-AF65-F5344CB8AC3E}">
        <p14:creationId xmlns:p14="http://schemas.microsoft.com/office/powerpoint/2010/main" val="2005842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2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B46CBAD51CA5429C2F312965BF2A84" ma:contentTypeVersion="70" ma:contentTypeDescription="Create a new document." ma:contentTypeScope="" ma:versionID="646bf3939f1a56e516b40110e109cbb5">
  <xsd:schema xmlns:xsd="http://www.w3.org/2001/XMLSchema" xmlns:p="http://schemas.microsoft.com/office/2006/metadata/properties" xmlns:ns2="80332758-0BF3-4223-B10E-599EBE686776" xmlns:ns3="80332758-0bf3-4223-b10e-599ebe686776" targetNamespace="http://schemas.microsoft.com/office/2006/metadata/properties" ma:root="true" ma:fieldsID="2ed696b2f1ccb808d1f129100a4177c6" ns2:_="" ns3:_="">
    <xsd:import namespace="80332758-0BF3-4223-B10E-599EBE686776"/>
    <xsd:import namespace="80332758-0bf3-4223-b10e-599ebe686776"/>
    <xsd:element name="properties">
      <xsd:complexType>
        <xsd:sequence>
          <xsd:element name="documentManagement">
            <xsd:complexType>
              <xsd:all>
                <xsd:element ref="ns2:LBNL_x0020_ARRA_x0020_ID" minOccurs="0"/>
                <xsd:element ref="ns2:Document_x0020_Type" minOccurs="0"/>
                <xsd:element ref="ns2:Report_x0020_Date" minOccurs="0"/>
                <xsd:element ref="ns2:Date_x0020_Signed_x0020_BSO_x0020_CO" minOccurs="0"/>
                <xsd:element ref="ns2:Funding_x0020_Added" minOccurs="0"/>
                <xsd:element ref="ns2:Other_x0020_Funding_x0020_Notes" minOccurs="0"/>
                <xsd:element ref="ns2:Mod_x0020__x0023_" minOccurs="0"/>
                <xsd:element ref="ns3:WAS_x0020_Title" minOccurs="0"/>
                <xsd:element ref="ns3:WAS_x0020__x0023_" minOccurs="0"/>
              </xsd:all>
            </xsd:complexType>
          </xsd:element>
        </xsd:sequence>
      </xsd:complexType>
    </xsd:element>
  </xsd:schema>
  <xsd:schema xmlns:xsd="http://www.w3.org/2001/XMLSchema" xmlns:dms="http://schemas.microsoft.com/office/2006/documentManagement/types" targetNamespace="80332758-0BF3-4223-B10E-599EBE686776" elementFormDefault="qualified">
    <xsd:import namespace="http://schemas.microsoft.com/office/2006/documentManagement/types"/>
    <xsd:element name="LBNL_x0020_ARRA_x0020_ID" ma:index="8" nillable="true" ma:displayName="LBNL ARRA ID" ma:format="Dropdown" ma:internalName="LBNL_x0020_ARRA_x0020_ID" ma:readOnly="false">
      <xsd:simpleType>
        <xsd:union memberTypes="dms:Text">
          <xsd:simpleType>
            <xsd:restriction base="dms:Choice">
              <xsd:enumeration value="DE09000001"/>
              <xsd:enumeration value="DE09000002"/>
              <xsd:enumeration value="DE09000003"/>
              <xsd:enumeration value="DE09000004"/>
              <xsd:enumeration value="DE09000005"/>
              <xsd:enumeration value="DE09000006"/>
              <xsd:enumeration value="DE09000007"/>
              <xsd:enumeration value="DE09000008"/>
              <xsd:enumeration value="DE09000009"/>
              <xsd:enumeration value="DE09000010"/>
              <xsd:enumeration value="DE09000011"/>
              <xsd:enumeration value="DE09000012"/>
              <xsd:enumeration value="DE09000013"/>
              <xsd:enumeration value="DE09000014"/>
              <xsd:enumeration value="DE09000015"/>
              <xsd:enumeration value="DE09000016"/>
              <xsd:enumeration value="DE09000017"/>
              <xsd:enumeration value="DE09000018"/>
              <xsd:enumeration value="DE09000019"/>
              <xsd:enumeration value="DE09000020"/>
              <xsd:enumeration value="DE09000021"/>
              <xsd:enumeration value="DE09000022"/>
              <xsd:enumeration value="DE09000023"/>
              <xsd:enumeration value="DE09000024"/>
              <xsd:enumeration value="DE09000025"/>
              <xsd:enumeration value="DE09000026"/>
              <xsd:enumeration value="DE09000027"/>
              <xsd:enumeration value="DE09000028"/>
              <xsd:enumeration value="DE09000029"/>
              <xsd:enumeration value="DE09000030"/>
              <xsd:enumeration value="DE09000031"/>
              <xsd:enumeration value="DE09000032"/>
              <xsd:enumeration value="DE09000033"/>
              <xsd:enumeration value="DE09000034"/>
              <xsd:enumeration value="DE09000035"/>
              <xsd:enumeration value="DE09000036"/>
              <xsd:enumeration value="DE09000037"/>
              <xsd:enumeration value="DE09000038"/>
              <xsd:enumeration value="DE09000039"/>
              <xsd:enumeration value="DE09000040"/>
              <xsd:enumeration value="DE09000041"/>
              <xsd:enumeration value="DE09000042"/>
              <xsd:enumeration value="DE09000043"/>
              <xsd:enumeration value="DE09000044"/>
              <xsd:enumeration value="DE09000045"/>
              <xsd:enumeration value="DE09000046"/>
              <xsd:enumeration value="DE09000047"/>
              <xsd:enumeration value="DE09000048"/>
              <xsd:enumeration value="DE09000049"/>
              <xsd:enumeration value="DE09000050"/>
              <xsd:enumeration value="DE09000051"/>
              <xsd:enumeration value="DE09000052"/>
              <xsd:enumeration value="DE09000053"/>
              <xsd:enumeration value="DE09000054"/>
              <xsd:enumeration value="DE09000055"/>
              <xsd:enumeration value="DE09000056"/>
              <xsd:enumeration value="DE09000057"/>
              <xsd:enumeration value="DE09000058"/>
              <xsd:enumeration value="DE09000058A"/>
              <xsd:enumeration value="DE09000059"/>
              <xsd:enumeration value="DE09000060"/>
              <xsd:enumeration value="DE09000061"/>
              <xsd:enumeration value="DE09000062"/>
              <xsd:enumeration value="LB09006214"/>
              <xsd:enumeration value="WFO04473"/>
              <xsd:enumeration value="WFO05166A"/>
              <xsd:enumeration value="1234"/>
            </xsd:restriction>
          </xsd:simpleType>
        </xsd:union>
      </xsd:simpleType>
    </xsd:element>
    <xsd:element name="Document_x0020_Type" ma:index="9" nillable="true" ma:displayName="Document Type" ma:format="Dropdown" ma:internalName="Document_x0020_Type" ma:readOnly="false">
      <xsd:simpleType>
        <xsd:restriction base="dms:Choice">
          <xsd:enumeration value="ARRA IG Reports"/>
          <xsd:enumeration value="ARRA Mod"/>
          <xsd:enumeration value="ARRA Supporting Document"/>
          <xsd:enumeration value="ARRA WAS"/>
          <xsd:enumeration value="CH ARRA Systems Review"/>
          <xsd:enumeration value="DOE Guidance"/>
          <xsd:enumeration value="FEDReporting.gov"/>
          <xsd:enumeration value="LBNL Self-Assessments"/>
          <xsd:enumeration value="NEPA"/>
          <xsd:enumeration value="Oversight Report"/>
          <xsd:enumeration value="Reference doc for IG Audit"/>
          <xsd:enumeration value="SC ARRA Report"/>
          <xsd:enumeration value="Steering Committee Report"/>
          <xsd:enumeration value="Surveillance Report"/>
        </xsd:restriction>
      </xsd:simpleType>
    </xsd:element>
    <xsd:element name="Report_x0020_Date" ma:index="10" nillable="true" ma:displayName="Report Date" ma:format="DateOnly" ma:internalName="Report_x0020_Date" ma:readOnly="false">
      <xsd:simpleType>
        <xsd:restriction base="dms:DateTime"/>
      </xsd:simpleType>
    </xsd:element>
    <xsd:element name="Date_x0020_Signed_x0020_BSO_x0020_CO" ma:index="11" nillable="true" ma:displayName="Date Signed BSO CO" ma:format="DateOnly" ma:internalName="Date_x0020_Signed_x0020_BSO_x0020_CO" ma:readOnly="false">
      <xsd:simpleType>
        <xsd:restriction base="dms:DateTime"/>
      </xsd:simpleType>
    </xsd:element>
    <xsd:element name="Funding_x0020_Added" ma:index="12" nillable="true" ma:displayName="Funding Added" ma:decimals="0" ma:description="NOTE for Mod Entry:  Please input $0 if there is no funding added for this Mod.  A blank will cause an error in the calculation steps." ma:LCID="1033" ma:internalName="Funding_x0020_Added" ma:readOnly="false">
      <xsd:simpleType>
        <xsd:restriction base="dms:Currency"/>
      </xsd:simpleType>
    </xsd:element>
    <xsd:element name="Other_x0020_Funding_x0020_Notes" ma:index="13" nillable="true" ma:displayName="Other Funding Notes" ma:internalName="Other_x0020_Funding_x0020_Notes" ma:readOnly="false">
      <xsd:simpleType>
        <xsd:restriction base="dms:Note"/>
      </xsd:simpleType>
    </xsd:element>
    <xsd:element name="Mod_x0020__x0023_" ma:index="14" nillable="true" ma:displayName="Mod #" ma:description="NOTE ARRA Mod Entry: To avoid duplicate Mod# values please input (or copy and paste) the value specified in the &quot;Name&quot; field." ma:internalName="Mod_x0020__x0023_" ma:readOnly="false">
      <xsd:simpleType>
        <xsd:restriction base="dms:Text"/>
      </xsd:simpleType>
    </xsd:element>
  </xsd:schema>
  <xsd:schema xmlns:xsd="http://www.w3.org/2001/XMLSchema" xmlns:dms="http://schemas.microsoft.com/office/2006/documentManagement/types" targetNamespace="80332758-0bf3-4223-b10e-599ebe686776" elementFormDefault="qualified">
    <xsd:import namespace="http://schemas.microsoft.com/office/2006/documentManagement/types"/>
    <xsd:element name="WAS_x0020_Title" ma:index="16" nillable="true" ma:displayName="WAS Title" ma:internalName="WAS_x0020_Title">
      <xsd:simpleType>
        <xsd:restriction base="dms:Text">
          <xsd:maxLength value="255"/>
        </xsd:restriction>
      </xsd:simpleType>
    </xsd:element>
    <xsd:element name="WAS_x0020__x0023_" ma:index="17" nillable="true" ma:displayName="WAS #" ma:internalName="WAS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ocument_x0020_Type xmlns="80332758-0BF3-4223-B10E-599EBE686776">Reference doc for IG Audit</Document_x0020_Type>
    <LBNL_x0020_ARRA_x0020_ID xmlns="80332758-0BF3-4223-B10E-599EBE686776" xsi:nil="true"/>
    <Funding_x0020_Added xmlns="80332758-0BF3-4223-B10E-599EBE686776" xsi:nil="true"/>
    <Mod_x0020__x0023_ xmlns="80332758-0BF3-4223-B10E-599EBE686776">OIG ARRA Prep Briefing 5_19_2011</Mod_x0020__x0023_>
    <WAS_x0020__x0023_ xmlns="80332758-0bf3-4223-b10e-599ebe686776" xsi:nil="true"/>
    <Report_x0020_Date xmlns="80332758-0BF3-4223-B10E-599EBE686776">2011-05-19T05:00:00+00:00</Report_x0020_Date>
    <Other_x0020_Funding_x0020_Notes xmlns="80332758-0BF3-4223-B10E-599EBE686776" xsi:nil="true"/>
    <WAS_x0020_Title xmlns="80332758-0bf3-4223-b10e-599ebe686776" xsi:nil="true"/>
    <Date_x0020_Signed_x0020_BSO_x0020_CO xmlns="80332758-0BF3-4223-B10E-599EBE6867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AD065-8238-42DA-A48F-3881B86E9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32758-0BF3-4223-B10E-599EBE686776"/>
    <ds:schemaRef ds:uri="80332758-0bf3-4223-b10e-599ebe68677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6C9C45B-7704-41CD-B5E1-6A1DF28F0879}">
  <ds:schemaRefs>
    <ds:schemaRef ds:uri="80332758-0bf3-4223-b10e-599ebe686776"/>
    <ds:schemaRef ds:uri="http://schemas.microsoft.com/office/2006/documentManagement/types"/>
    <ds:schemaRef ds:uri="80332758-0BF3-4223-B10E-599EBE686776"/>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040A72-C0AC-4577-B911-4078578F5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21687</TotalTime>
  <Words>3083</Words>
  <Application>Microsoft Office PowerPoint</Application>
  <PresentationFormat>Letter Paper (8.5x11 in)</PresentationFormat>
  <Paragraphs>328</Paragraphs>
  <Slides>34</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Aptos</vt:lpstr>
      <vt:lpstr>Arial</vt:lpstr>
      <vt:lpstr>Arial Narrow</vt:lpstr>
      <vt:lpstr>Calibri</vt:lpstr>
      <vt:lpstr>Times New Roman</vt:lpstr>
      <vt:lpstr>Wingdings</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LBNL Facilities Planning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NRC Presentation</dc:title>
  <dc:creator>Thornton, Sheila G. (CONTR)</dc:creator>
  <cp:lastModifiedBy>Waggoner, Joseph</cp:lastModifiedBy>
  <cp:revision>791</cp:revision>
  <cp:lastPrinted>2023-06-14T12:27:14Z</cp:lastPrinted>
  <dcterms:created xsi:type="dcterms:W3CDTF">2002-06-07T15:10:57Z</dcterms:created>
  <dcterms:modified xsi:type="dcterms:W3CDTF">2024-04-16T02:52:10Z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0x0101004DB46CBAD51CA5429C2F312965BF2A84</vt:lpwstr>
  </property>
  <property fmtid="{D5CDD505-2E9C-101B-9397-08002B2CF9AE}" pid="3" name="Created By">
    <vt:lpwstr>DOEORO\xms</vt:lpwstr>
  </property>
  <property fmtid="{D5CDD505-2E9C-101B-9397-08002B2CF9AE}" pid="4" name="Modified By">
    <vt:lpwstr>DOEORO\xms</vt:lpwstr>
  </property>
  <property fmtid="{D5CDD505-2E9C-101B-9397-08002B2CF9AE}" pid="5" name="Order">
    <vt:r8>451500</vt:r8>
  </property>
</Properties>
</file>