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411" r:id="rId3"/>
    <p:sldId id="421" r:id="rId4"/>
    <p:sldId id="414" r:id="rId5"/>
    <p:sldId id="423" r:id="rId6"/>
    <p:sldId id="415" r:id="rId7"/>
    <p:sldId id="424" r:id="rId8"/>
    <p:sldId id="425" r:id="rId9"/>
    <p:sldId id="422" r:id="rId10"/>
    <p:sldId id="42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varScale="1">
        <p:scale>
          <a:sx n="67" d="100"/>
          <a:sy n="67" d="100"/>
        </p:scale>
        <p:origin x="51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D5CFCD-7809-4292-9AA9-8CCC9199F19A}" type="datetimeFigureOut">
              <a:rPr lang="en-US" smtClean="0"/>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EE487-94DA-4B33-9ACA-24742801BF43}" type="slidenum">
              <a:rPr lang="en-US" smtClean="0"/>
              <a:t>‹#›</a:t>
            </a:fld>
            <a:endParaRPr lang="en-US"/>
          </a:p>
        </p:txBody>
      </p:sp>
    </p:spTree>
    <p:extLst>
      <p:ext uri="{BB962C8B-B14F-4D97-AF65-F5344CB8AC3E}">
        <p14:creationId xmlns:p14="http://schemas.microsoft.com/office/powerpoint/2010/main" val="167758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9911A-5405-D192-3CBD-37783BB502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34552B-2B65-6EF2-8074-EFB429B9B7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7C3003-7A67-B2AC-CB75-0B1DF3133E5B}"/>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66DEE78C-AEF4-352F-D548-E536F46EA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E81CC0-C093-1E96-90DF-A331A6B9B051}"/>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87808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CC8C3-D6D3-3F53-788B-F1E11DF042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E81574-F53B-988A-A863-CB0264F52C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AB9BF-C4AB-9E15-1BE4-200303B1CEDA}"/>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4D9F8B37-23BF-0A14-9EE1-4FC30F082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920DF-1722-24FB-B7C1-75BFE6155D2E}"/>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85217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1F9C5E-1524-BEBD-10E2-2AAECFE29D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6FC91A-A1B0-EF72-35F0-F802DA4AF1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908C8-6E6D-3FC9-5FC3-A8DFCD6C5484}"/>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6AC07C80-8357-A300-79E9-679205502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A2688-B497-35A4-3D24-1AB0B3B5FEFF}"/>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396095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8376-2539-619D-EB57-D7D0ABB81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D508DC-BA43-4EAB-728E-E1A64403AA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E4F8A-0A6A-E684-4640-78C459A9B355}"/>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F878D948-4B7C-239B-430E-FD7F0CC22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A2B14-9666-E958-FCDE-EAB63EF711C3}"/>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57735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D4E8-8B89-9442-79D8-E24D4F4A65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116C5A-EE2C-186D-643B-3EE6354DAB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D1E565-0268-6281-830F-73533F0FE413}"/>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F8C97A31-4EED-4FFA-DBC3-9F486C577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EDB148-37E2-EB44-F5A8-78294A96BC19}"/>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93389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DD856-05C4-17C1-CC83-178ACA573E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98CEBC-6726-F1D4-1EEE-A64B330D7A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51990F-C876-79EE-B51A-B004FDEE4B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50F7F6-1885-2FB9-7E14-A82A30D95712}"/>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6" name="Footer Placeholder 5">
            <a:extLst>
              <a:ext uri="{FF2B5EF4-FFF2-40B4-BE49-F238E27FC236}">
                <a16:creationId xmlns:a16="http://schemas.microsoft.com/office/drawing/2014/main" id="{0657B034-1E21-9835-F7F9-276802BB2B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C06C0-4671-8999-26EF-9E0D08DACFCB}"/>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98014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26444-6B29-631A-6E21-21B83941F5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347AE7-80DB-35C3-0CC7-8D4FFA55F4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17C169-183A-69A5-4042-79C64CFF8F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F21A64-D00A-D024-449A-6C48216B07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8D2C8C-E6CE-4984-91F1-2F00C18838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E7C9D3-EB1A-3554-8EA9-A38E3FA1B252}"/>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8" name="Footer Placeholder 7">
            <a:extLst>
              <a:ext uri="{FF2B5EF4-FFF2-40B4-BE49-F238E27FC236}">
                <a16:creationId xmlns:a16="http://schemas.microsoft.com/office/drawing/2014/main" id="{8EB155C6-CE5E-6C19-8D01-935B539B30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4F91B0-7141-8FF1-1C63-FCD7B370571A}"/>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42687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8E0A-B903-CB12-F5CB-E6D8884264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E70C16-32B8-A4F9-B5AE-4BC314DD2277}"/>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4" name="Footer Placeholder 3">
            <a:extLst>
              <a:ext uri="{FF2B5EF4-FFF2-40B4-BE49-F238E27FC236}">
                <a16:creationId xmlns:a16="http://schemas.microsoft.com/office/drawing/2014/main" id="{7117107B-ED0D-FC3B-7762-0CE951CE0E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358955-B32C-A799-5934-EF22FD9DBEAC}"/>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973846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D3D7B9-6426-C88E-3713-D77DBC974059}"/>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3" name="Footer Placeholder 2">
            <a:extLst>
              <a:ext uri="{FF2B5EF4-FFF2-40B4-BE49-F238E27FC236}">
                <a16:creationId xmlns:a16="http://schemas.microsoft.com/office/drawing/2014/main" id="{9448B508-5E1E-829A-E5E8-BB8928BA29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E57343-F2E6-F1C1-6CDF-75A2FCFD3981}"/>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338975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AC2F-6BD6-386D-DE0B-639DDCFB4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24CDFB-C4F9-E1BF-E2D8-B3566AC38C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CD510F-832C-FA0B-3056-486D17748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EB508C-7FDE-0360-304B-9CAB605CD627}"/>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6" name="Footer Placeholder 5">
            <a:extLst>
              <a:ext uri="{FF2B5EF4-FFF2-40B4-BE49-F238E27FC236}">
                <a16:creationId xmlns:a16="http://schemas.microsoft.com/office/drawing/2014/main" id="{7B386B8A-51A3-F52A-F87F-17DA83EF0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81EB2-B401-747E-40FD-5E3AD740DE93}"/>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76234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1501F-7BBC-9677-6EC9-9071ABD38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F03F8E-9BED-DAF5-C19D-58132D72C2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55D0BB-9F42-240F-E4D2-395E934A4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2FE379-2751-E618-1E23-6B20E0FB3317}"/>
              </a:ext>
            </a:extLst>
          </p:cNvPr>
          <p:cNvSpPr>
            <a:spLocks noGrp="1"/>
          </p:cNvSpPr>
          <p:nvPr>
            <p:ph type="dt" sz="half" idx="10"/>
          </p:nvPr>
        </p:nvSpPr>
        <p:spPr/>
        <p:txBody>
          <a:bodyPr/>
          <a:lstStyle/>
          <a:p>
            <a:fld id="{9F957D82-B13C-4F19-AB98-8B0531342E19}" type="datetimeFigureOut">
              <a:rPr lang="en-US" smtClean="0"/>
              <a:t>4/16/2024</a:t>
            </a:fld>
            <a:endParaRPr lang="en-US"/>
          </a:p>
        </p:txBody>
      </p:sp>
      <p:sp>
        <p:nvSpPr>
          <p:cNvPr id="6" name="Footer Placeholder 5">
            <a:extLst>
              <a:ext uri="{FF2B5EF4-FFF2-40B4-BE49-F238E27FC236}">
                <a16:creationId xmlns:a16="http://schemas.microsoft.com/office/drawing/2014/main" id="{8AB941BD-7F45-4ED8-4E9F-1ECA8A86D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27C7DB-5948-E6A8-8C81-AD865C633A87}"/>
              </a:ext>
            </a:extLst>
          </p:cNvPr>
          <p:cNvSpPr>
            <a:spLocks noGrp="1"/>
          </p:cNvSpPr>
          <p:nvPr>
            <p:ph type="sldNum" sz="quarter" idx="12"/>
          </p:nvPr>
        </p:nvSpPr>
        <p:spPr/>
        <p:txBody>
          <a:bodyPr/>
          <a:lstStyle/>
          <a:p>
            <a:fld id="{552BD1D9-3565-43AC-BD8E-5FE7D5635B18}" type="slidenum">
              <a:rPr lang="en-US" smtClean="0"/>
              <a:t>‹#›</a:t>
            </a:fld>
            <a:endParaRPr lang="en-US"/>
          </a:p>
        </p:txBody>
      </p:sp>
    </p:spTree>
    <p:extLst>
      <p:ext uri="{BB962C8B-B14F-4D97-AF65-F5344CB8AC3E}">
        <p14:creationId xmlns:p14="http://schemas.microsoft.com/office/powerpoint/2010/main" val="13375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E20F23-D940-0F8F-3760-D4141BF180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1D41DC-E716-F235-2C52-E7C6CEA9DE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8F789-7E4F-6D56-CECB-6DF32498C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57D82-B13C-4F19-AB98-8B0531342E19}" type="datetimeFigureOut">
              <a:rPr lang="en-US" smtClean="0"/>
              <a:t>4/16/2024</a:t>
            </a:fld>
            <a:endParaRPr lang="en-US"/>
          </a:p>
        </p:txBody>
      </p:sp>
      <p:sp>
        <p:nvSpPr>
          <p:cNvPr id="5" name="Footer Placeholder 4">
            <a:extLst>
              <a:ext uri="{FF2B5EF4-FFF2-40B4-BE49-F238E27FC236}">
                <a16:creationId xmlns:a16="http://schemas.microsoft.com/office/drawing/2014/main" id="{3D7AFC0B-08B3-E533-6F42-E8F4455820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6BA5F4-BB22-9104-26F2-310ACC7BA7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BD1D9-3565-43AC-BD8E-5FE7D5635B18}" type="slidenum">
              <a:rPr lang="en-US" smtClean="0"/>
              <a:t>‹#›</a:t>
            </a:fld>
            <a:endParaRPr lang="en-US"/>
          </a:p>
        </p:txBody>
      </p:sp>
    </p:spTree>
    <p:extLst>
      <p:ext uri="{BB962C8B-B14F-4D97-AF65-F5344CB8AC3E}">
        <p14:creationId xmlns:p14="http://schemas.microsoft.com/office/powerpoint/2010/main" val="3627276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A639-1124-50AA-B9B5-4BD81A75EAAA}"/>
              </a:ext>
            </a:extLst>
          </p:cNvPr>
          <p:cNvSpPr>
            <a:spLocks noGrp="1"/>
          </p:cNvSpPr>
          <p:nvPr>
            <p:ph type="title"/>
          </p:nvPr>
        </p:nvSpPr>
        <p:spPr>
          <a:xfrm>
            <a:off x="844550" y="1599274"/>
            <a:ext cx="10515600" cy="2190003"/>
          </a:xfrm>
        </p:spPr>
        <p:txBody>
          <a:bodyPr>
            <a:noAutofit/>
          </a:bodyPr>
          <a:lstStyle/>
          <a:p>
            <a:pPr algn="ctr"/>
            <a:r>
              <a:rPr lang="en-US" sz="4800" dirty="0"/>
              <a:t>Revision of DOE Order 470.5, </a:t>
            </a:r>
            <a:br>
              <a:rPr lang="en-US" sz="4800" dirty="0"/>
            </a:br>
            <a:r>
              <a:rPr lang="en-US" sz="4800" dirty="0"/>
              <a:t>Insider Threat Program </a:t>
            </a:r>
            <a:br>
              <a:rPr lang="en-US" sz="4800" dirty="0"/>
            </a:br>
            <a:r>
              <a:rPr lang="en-US" sz="4800" dirty="0"/>
              <a:t>Integrated Project Team (IPT) Update</a:t>
            </a:r>
          </a:p>
        </p:txBody>
      </p:sp>
      <p:sp>
        <p:nvSpPr>
          <p:cNvPr id="3" name="Text Placeholder 2">
            <a:extLst>
              <a:ext uri="{FF2B5EF4-FFF2-40B4-BE49-F238E27FC236}">
                <a16:creationId xmlns:a16="http://schemas.microsoft.com/office/drawing/2014/main" id="{52B89C96-9FC7-49E1-E193-72A2201E002A}"/>
              </a:ext>
            </a:extLst>
          </p:cNvPr>
          <p:cNvSpPr>
            <a:spLocks noGrp="1"/>
          </p:cNvSpPr>
          <p:nvPr>
            <p:ph type="body" idx="1"/>
          </p:nvPr>
        </p:nvSpPr>
        <p:spPr>
          <a:xfrm>
            <a:off x="831850" y="3667701"/>
            <a:ext cx="10515600" cy="2776623"/>
          </a:xfrm>
        </p:spPr>
        <p:txBody>
          <a:bodyPr>
            <a:normAutofit fontScale="32500" lnSpcReduction="20000"/>
          </a:bodyPr>
          <a:lstStyle/>
          <a:p>
            <a:pPr algn="ctr"/>
            <a:endParaRPr lang="en-US" dirty="0"/>
          </a:p>
          <a:p>
            <a:pPr algn="ctr"/>
            <a:endParaRPr lang="en-US" dirty="0"/>
          </a:p>
          <a:p>
            <a:pPr algn="ctr"/>
            <a:r>
              <a:rPr lang="en-US" sz="8000" dirty="0"/>
              <a:t>Sabeena R. Khanna, Director</a:t>
            </a:r>
          </a:p>
          <a:p>
            <a:pPr algn="ctr"/>
            <a:r>
              <a:rPr lang="en-US" sz="8000" dirty="0"/>
              <a:t>Office of Insider Threat Program, EHSS-1.2</a:t>
            </a:r>
          </a:p>
          <a:p>
            <a:pPr algn="ctr"/>
            <a:r>
              <a:rPr lang="en-US" sz="8000" dirty="0"/>
              <a:t>Energy Facility Contractors Group</a:t>
            </a:r>
          </a:p>
          <a:p>
            <a:pPr algn="ctr"/>
            <a:r>
              <a:rPr lang="en-US" sz="8000" dirty="0"/>
              <a:t>Oak Ridge, Tennessee</a:t>
            </a:r>
          </a:p>
          <a:p>
            <a:pPr algn="ctr"/>
            <a:r>
              <a:rPr lang="en-US" sz="8000" dirty="0"/>
              <a:t>April 16-17, 2024</a:t>
            </a:r>
            <a:endParaRPr lang="en-US" sz="5000" dirty="0"/>
          </a:p>
        </p:txBody>
      </p:sp>
      <p:pic>
        <p:nvPicPr>
          <p:cNvPr id="5" name="Picture 4" descr="https://powerpedia.energy.gov/w/images/7/77/DOE_Seal_Color_Hi-Res.jpg">
            <a:extLst>
              <a:ext uri="{FF2B5EF4-FFF2-40B4-BE49-F238E27FC236}">
                <a16:creationId xmlns:a16="http://schemas.microsoft.com/office/drawing/2014/main" id="{7E0A4BE3-5EB1-E67D-0E93-432FEA97BAB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36772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2004969" y="413676"/>
            <a:ext cx="9899009" cy="1087953"/>
          </a:xfrm>
        </p:spPr>
        <p:txBody>
          <a:bodyPr>
            <a:noAutofit/>
          </a:bodyPr>
          <a:lstStyle/>
          <a:p>
            <a:r>
              <a:rPr lang="en-US" sz="4400" dirty="0"/>
              <a:t>Insider Threat Program </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548411"/>
          </a:xfrm>
        </p:spPr>
        <p:txBody>
          <a:bodyPr>
            <a:normAutofit/>
          </a:bodyPr>
          <a:lstStyle/>
          <a:p>
            <a:pPr algn="ctr"/>
            <a:endParaRPr lang="en-US" sz="2800" dirty="0">
              <a:solidFill>
                <a:schemeClr val="tx1"/>
              </a:solidFill>
            </a:endParaRPr>
          </a:p>
          <a:p>
            <a:pPr algn="ctr"/>
            <a:endParaRPr lang="en-US" sz="2800" dirty="0">
              <a:solidFill>
                <a:schemeClr val="tx1"/>
              </a:solidFill>
            </a:endParaRPr>
          </a:p>
          <a:p>
            <a:pPr algn="ctr"/>
            <a:r>
              <a:rPr lang="en-US" sz="2800" dirty="0">
                <a:solidFill>
                  <a:schemeClr val="tx1"/>
                </a:solidFill>
              </a:rPr>
              <a:t>Office of Insider Threat Program, EHSS-1.2   </a:t>
            </a:r>
          </a:p>
          <a:p>
            <a:pPr algn="ctr"/>
            <a:r>
              <a:rPr lang="en-US" sz="2800" dirty="0">
                <a:solidFill>
                  <a:schemeClr val="tx1"/>
                </a:solidFill>
              </a:rPr>
              <a:t>     Sabeena R. Khanna, Director</a:t>
            </a:r>
          </a:p>
          <a:p>
            <a:pPr lvl="1" algn="ctr"/>
            <a:r>
              <a:rPr lang="en-US" sz="2800" dirty="0">
                <a:solidFill>
                  <a:schemeClr val="tx1"/>
                </a:solidFill>
              </a:rPr>
              <a:t>202-586-9020</a:t>
            </a:r>
          </a:p>
          <a:p>
            <a:pPr lvl="1" algn="ctr"/>
            <a:r>
              <a:rPr lang="en-US" sz="2800" dirty="0">
                <a:solidFill>
                  <a:schemeClr val="tx1"/>
                </a:solidFill>
              </a:rPr>
              <a:t>202-642-0894</a:t>
            </a:r>
          </a:p>
          <a:p>
            <a:pPr marL="457200" indent="-457200" algn="ctr">
              <a:buFont typeface="Arial" panose="020B0604020202020204" pitchFamily="34" charset="0"/>
              <a:buChar char="•"/>
            </a:pPr>
            <a:endParaRPr lang="en-US" sz="3200" dirty="0">
              <a:solidFill>
                <a:schemeClr val="tx1"/>
              </a:solidFill>
            </a:endParaRPr>
          </a:p>
          <a:p>
            <a:pPr marL="457200" indent="-457200" algn="ctr">
              <a:buFont typeface="Arial" panose="020B0604020202020204" pitchFamily="34" charset="0"/>
              <a:buChar char="•"/>
            </a:pPr>
            <a:endParaRPr lang="en-US" sz="2800" dirty="0">
              <a:solidFill>
                <a:schemeClr val="tx1"/>
              </a:solidFill>
            </a:endParaRPr>
          </a:p>
          <a:p>
            <a:pPr marL="914400" lvl="1" indent="-457200" algn="ctr">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377097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2315360" y="413676"/>
            <a:ext cx="6207855" cy="1087953"/>
          </a:xfrm>
        </p:spPr>
        <p:txBody>
          <a:bodyPr/>
          <a:lstStyle/>
          <a:p>
            <a:r>
              <a:rPr lang="en-US" dirty="0"/>
              <a:t>Table of Contents</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816557" y="2038787"/>
            <a:ext cx="10558885" cy="4548411"/>
          </a:xfrm>
        </p:spPr>
        <p:txBody>
          <a:bodyPr>
            <a:normAutofit/>
          </a:bodyPr>
          <a:lstStyle/>
          <a:p>
            <a:pPr marL="514350" indent="-514350">
              <a:buFont typeface="+mj-lt"/>
              <a:buAutoNum type="romanUcPeriod"/>
            </a:pPr>
            <a:r>
              <a:rPr lang="en-US" sz="3200" dirty="0">
                <a:solidFill>
                  <a:schemeClr val="tx1"/>
                </a:solidFill>
              </a:rPr>
              <a:t>Where We Are</a:t>
            </a:r>
          </a:p>
          <a:p>
            <a:pPr marL="514350" indent="-514350">
              <a:buFont typeface="+mj-lt"/>
              <a:buAutoNum type="romanUcPeriod"/>
            </a:pPr>
            <a:r>
              <a:rPr lang="en-US" sz="3200" dirty="0">
                <a:solidFill>
                  <a:schemeClr val="tx1"/>
                </a:solidFill>
              </a:rPr>
              <a:t>Local Insider Threat Working Group (LITWG) Governance Structure</a:t>
            </a:r>
          </a:p>
          <a:p>
            <a:pPr marL="514350" indent="-514350">
              <a:buFont typeface="+mj-lt"/>
              <a:buAutoNum type="romanUcPeriod"/>
            </a:pPr>
            <a:r>
              <a:rPr lang="en-US" sz="3200" dirty="0">
                <a:solidFill>
                  <a:schemeClr val="tx1"/>
                </a:solidFill>
              </a:rPr>
              <a:t>“Right of First Refusal” (ROFR)</a:t>
            </a:r>
          </a:p>
          <a:p>
            <a:pPr marL="514350" indent="-514350">
              <a:buFont typeface="+mj-lt"/>
              <a:buAutoNum type="romanUcPeriod"/>
            </a:pPr>
            <a:r>
              <a:rPr lang="en-US" sz="3200" dirty="0">
                <a:solidFill>
                  <a:schemeClr val="tx1"/>
                </a:solidFill>
              </a:rPr>
              <a:t>What has changed</a:t>
            </a:r>
          </a:p>
          <a:p>
            <a:pPr marL="514350" indent="-514350">
              <a:buFont typeface="+mj-lt"/>
              <a:buAutoNum type="romanUcPeriod"/>
            </a:pPr>
            <a:r>
              <a:rPr lang="en-US" sz="3200" dirty="0">
                <a:solidFill>
                  <a:schemeClr val="tx1"/>
                </a:solidFill>
              </a:rPr>
              <a:t>Conclusion</a:t>
            </a:r>
          </a:p>
          <a:p>
            <a:pPr marL="514350" indent="-514350">
              <a:buFont typeface="+mj-lt"/>
              <a:buAutoNum type="romanUcPeriod"/>
            </a:pPr>
            <a:r>
              <a:rPr lang="en-US" sz="3200" dirty="0">
                <a:solidFill>
                  <a:schemeClr val="tx1"/>
                </a:solidFill>
              </a:rPr>
              <a:t>Questions</a:t>
            </a: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207654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38299-9145-8500-0212-44C3A994D8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FC42E9-630D-9E39-1F8C-D8FB442A8C46}"/>
              </a:ext>
            </a:extLst>
          </p:cNvPr>
          <p:cNvSpPr>
            <a:spLocks noGrp="1"/>
          </p:cNvSpPr>
          <p:nvPr>
            <p:ph type="title"/>
          </p:nvPr>
        </p:nvSpPr>
        <p:spPr>
          <a:xfrm>
            <a:off x="1981985" y="621785"/>
            <a:ext cx="6207855" cy="1087953"/>
          </a:xfrm>
        </p:spPr>
        <p:txBody>
          <a:bodyPr>
            <a:noAutofit/>
          </a:bodyPr>
          <a:lstStyle/>
          <a:p>
            <a:r>
              <a:rPr lang="en-US" sz="4000" b="1" dirty="0"/>
              <a:t>Where We Are</a:t>
            </a:r>
          </a:p>
        </p:txBody>
      </p:sp>
      <p:sp>
        <p:nvSpPr>
          <p:cNvPr id="3" name="Text Placeholder 2">
            <a:extLst>
              <a:ext uri="{FF2B5EF4-FFF2-40B4-BE49-F238E27FC236}">
                <a16:creationId xmlns:a16="http://schemas.microsoft.com/office/drawing/2014/main" id="{14F64B91-9750-4DBA-B391-B6AE239AD7E6}"/>
              </a:ext>
            </a:extLst>
          </p:cNvPr>
          <p:cNvSpPr>
            <a:spLocks noGrp="1"/>
          </p:cNvSpPr>
          <p:nvPr>
            <p:ph type="body" idx="1"/>
          </p:nvPr>
        </p:nvSpPr>
        <p:spPr>
          <a:xfrm>
            <a:off x="816557" y="1585913"/>
            <a:ext cx="10558885" cy="4548411"/>
          </a:xfrm>
        </p:spPr>
        <p:txBody>
          <a:bodyPr>
            <a:normAutofit/>
          </a:bodyPr>
          <a:lstStyle/>
          <a:p>
            <a:pPr marL="457200" indent="-457200">
              <a:buFont typeface="Arial" panose="020B0604020202020204" pitchFamily="34" charset="0"/>
              <a:buChar char="•"/>
            </a:pPr>
            <a:endParaRPr lang="en-US" sz="3200" dirty="0">
              <a:solidFill>
                <a:schemeClr val="tx1"/>
              </a:solidFill>
            </a:endParaRP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Current iteration of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th</a:t>
            </a:r>
            <a:r>
              <a:rPr lang="en-US" sz="3200" dirty="0">
                <a:solidFill>
                  <a:prstClr val="black"/>
                </a:solidFill>
                <a:latin typeface="Calibri" panose="020F0502020204030204"/>
              </a:rPr>
              <a:t>e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Order is ~10 </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yrs</a:t>
            </a:r>
            <a:r>
              <a:rPr lang="en-US" sz="3200" dirty="0">
                <a:solidFill>
                  <a:prstClr val="black"/>
                </a:solidFill>
                <a:latin typeface="Calibri" panose="020F0502020204030204"/>
              </a:rPr>
              <a:t>.</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old (June 2, 2014).</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Direction of the Insider Threat Program has shifted.</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More granularity has been added to the revised Order</a:t>
            </a:r>
          </a:p>
          <a:p>
            <a:pPr marL="914400" marR="0" lvl="1" indent="-457200" algn="l" defTabSz="914400" rtl="0" eaLnBrk="1" fontAlgn="auto" latinLnBrk="0" hangingPunct="1">
              <a:lnSpc>
                <a:spcPct val="90000"/>
              </a:lnSpc>
              <a:spcBef>
                <a:spcPts val="500"/>
              </a:spcBef>
              <a:spcAft>
                <a:spcPts val="0"/>
              </a:spcAft>
              <a:buClrTx/>
              <a:buSzTx/>
              <a:buFont typeface="Courier New" panose="02070309020205020404" pitchFamily="49" charset="0"/>
              <a:buChar char="o"/>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 better clarification of LITWG structure, roles and responsibilities, etc.  </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Moving away from being an IN-centric </a:t>
            </a:r>
            <a:r>
              <a:rPr lang="en-US" sz="3200" dirty="0">
                <a:solidFill>
                  <a:prstClr val="black"/>
                </a:solidFill>
                <a:latin typeface="Calibri" panose="020F0502020204030204"/>
              </a:rPr>
              <a:t>p</a:t>
            </a:r>
            <a:r>
              <a:rPr kumimoji="0" lang="en-US" sz="3200" b="0" i="0" u="none" strike="noStrike" kern="1200" cap="none" spc="0" normalizeH="0" baseline="0" noProof="0" dirty="0" err="1">
                <a:ln>
                  <a:noFill/>
                </a:ln>
                <a:solidFill>
                  <a:prstClr val="black"/>
                </a:solidFill>
                <a:effectLst/>
                <a:uLnTx/>
                <a:uFillTx/>
                <a:latin typeface="Calibri" panose="020F0502020204030204"/>
                <a:ea typeface="+mn-ea"/>
                <a:cs typeface="+mn-cs"/>
              </a:rPr>
              <a:t>rogram</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914400" lvl="1"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C5BF4E2C-0A7A-FD2E-3E03-CCBC074B079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78530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1991510" y="621785"/>
            <a:ext cx="6207855" cy="1087953"/>
          </a:xfrm>
        </p:spPr>
        <p:txBody>
          <a:bodyPr>
            <a:noAutofit/>
          </a:bodyPr>
          <a:lstStyle/>
          <a:p>
            <a:r>
              <a:rPr lang="en-US" sz="4400" dirty="0"/>
              <a:t>LITWG Structure</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548411"/>
          </a:xfrm>
        </p:spPr>
        <p:txBody>
          <a:bodyPr>
            <a:normAutofit/>
          </a:bodyPr>
          <a:lstStyle/>
          <a:p>
            <a:pPr marL="457200" indent="-457200">
              <a:buFont typeface="Arial" panose="020B0604020202020204" pitchFamily="34" charset="0"/>
              <a:buChar char="•"/>
            </a:pPr>
            <a:r>
              <a:rPr lang="en-US" sz="3200" dirty="0">
                <a:solidFill>
                  <a:schemeClr val="tx1"/>
                </a:solidFill>
              </a:rPr>
              <a:t>Core Members.</a:t>
            </a:r>
          </a:p>
          <a:p>
            <a:pPr marL="914400" lvl="1" indent="-457200">
              <a:buFont typeface="Courier New" panose="02070309020205020404" pitchFamily="49" charset="0"/>
              <a:buChar char="o"/>
            </a:pPr>
            <a:r>
              <a:rPr lang="en-US" sz="2800" dirty="0">
                <a:solidFill>
                  <a:schemeClr val="tx1"/>
                </a:solidFill>
              </a:rPr>
              <a:t>Head of Field Element</a:t>
            </a:r>
          </a:p>
          <a:p>
            <a:pPr marL="914400" lvl="1" indent="-457200">
              <a:buFont typeface="Courier New" panose="02070309020205020404" pitchFamily="49" charset="0"/>
              <a:buChar char="o"/>
            </a:pPr>
            <a:r>
              <a:rPr lang="en-US" sz="2800" dirty="0">
                <a:solidFill>
                  <a:schemeClr val="tx1"/>
                </a:solidFill>
              </a:rPr>
              <a:t>ODFSA or their designee</a:t>
            </a:r>
          </a:p>
          <a:p>
            <a:pPr marL="914400" lvl="1" indent="-457200">
              <a:buFont typeface="Courier New" panose="02070309020205020404" pitchFamily="49" charset="0"/>
              <a:buChar char="o"/>
            </a:pPr>
            <a:r>
              <a:rPr lang="en-US" sz="2800" dirty="0">
                <a:solidFill>
                  <a:schemeClr val="tx1"/>
                </a:solidFill>
              </a:rPr>
              <a:t>Chairperson</a:t>
            </a:r>
          </a:p>
          <a:p>
            <a:pPr marL="914400" lvl="1" indent="-457200">
              <a:buFont typeface="Courier New" panose="02070309020205020404" pitchFamily="49" charset="0"/>
              <a:buChar char="o"/>
            </a:pPr>
            <a:r>
              <a:rPr lang="en-US" sz="2800" dirty="0">
                <a:solidFill>
                  <a:schemeClr val="tx1"/>
                </a:solidFill>
              </a:rPr>
              <a:t>Human Capital / Physical Security / Cybersecurity / Personnel Security/Counterintelligence Officer</a:t>
            </a:r>
          </a:p>
          <a:p>
            <a:pPr marL="457200" indent="-457200">
              <a:buFont typeface="Arial" panose="020B0604020202020204" pitchFamily="34" charset="0"/>
              <a:buChar char="•"/>
            </a:pPr>
            <a:r>
              <a:rPr lang="en-US" sz="3200" dirty="0">
                <a:solidFill>
                  <a:schemeClr val="tx1"/>
                </a:solidFill>
              </a:rPr>
              <a:t>Mandatory Federal Representation.</a:t>
            </a:r>
          </a:p>
          <a:p>
            <a:pPr marL="457200" indent="-457200">
              <a:buFont typeface="Arial" panose="020B0604020202020204" pitchFamily="34" charset="0"/>
              <a:buChar char="•"/>
            </a:pPr>
            <a:r>
              <a:rPr lang="en-US" sz="3200" dirty="0">
                <a:solidFill>
                  <a:schemeClr val="tx1"/>
                </a:solidFill>
              </a:rPr>
              <a:t>Ancillary Members.</a:t>
            </a:r>
          </a:p>
          <a:p>
            <a:pPr marL="457200" indent="-457200">
              <a:buFont typeface="Arial" panose="020B0604020202020204" pitchFamily="34" charset="0"/>
              <a:buChar char="•"/>
            </a:pPr>
            <a:endParaRPr lang="en-US" sz="2800" dirty="0">
              <a:solidFill>
                <a:schemeClr val="tx1"/>
              </a:solidFill>
            </a:endParaRPr>
          </a:p>
          <a:p>
            <a:pPr marL="914400" lvl="1"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3863862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1939254" y="714872"/>
            <a:ext cx="8313491" cy="1087953"/>
          </a:xfrm>
        </p:spPr>
        <p:txBody>
          <a:bodyPr>
            <a:noAutofit/>
          </a:bodyPr>
          <a:lstStyle/>
          <a:p>
            <a:r>
              <a:rPr lang="en-US" sz="4800" dirty="0"/>
              <a:t>“Right of First Refusal” (ROFR)</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548411"/>
          </a:xfrm>
        </p:spPr>
        <p:txBody>
          <a:bodyPr>
            <a:normAutofit fontScale="92500" lnSpcReduction="20000"/>
          </a:bodyPr>
          <a:lstStyle/>
          <a:p>
            <a:pPr marL="457200" indent="-457200">
              <a:buFont typeface="Arial" panose="020B0604020202020204" pitchFamily="34" charset="0"/>
              <a:buChar char="•"/>
            </a:pPr>
            <a:r>
              <a:rPr lang="en-US" sz="3200" dirty="0">
                <a:solidFill>
                  <a:schemeClr val="tx1"/>
                </a:solidFill>
              </a:rPr>
              <a:t>Vital to overall DOE mission success.</a:t>
            </a:r>
          </a:p>
          <a:p>
            <a:endParaRPr lang="en-US" sz="3200" dirty="0">
              <a:solidFill>
                <a:schemeClr val="tx1"/>
              </a:solidFill>
            </a:endParaRPr>
          </a:p>
          <a:p>
            <a:pPr marL="914400" lvl="1" indent="-457200">
              <a:buFont typeface="Courier New" panose="02070309020205020404" pitchFamily="49" charset="0"/>
              <a:buChar char="o"/>
            </a:pPr>
            <a:r>
              <a:rPr lang="en-US" sz="2800" dirty="0">
                <a:solidFill>
                  <a:schemeClr val="tx1"/>
                </a:solidFill>
              </a:rPr>
              <a:t>Operational term for LITWG counterintelligence analysis and threat assessment of any insider risk concern that may be posed by foreign powers, foreign entities, or international terrorists attempting to target DOE equities and assets in agreement with CI program requirements under DOE Order 475.1.</a:t>
            </a:r>
          </a:p>
          <a:p>
            <a:endParaRPr lang="en-US" sz="2600" dirty="0">
              <a:solidFill>
                <a:schemeClr val="tx1"/>
              </a:solidFill>
            </a:endParaRPr>
          </a:p>
          <a:p>
            <a:pPr marL="457200" indent="-457200">
              <a:buFont typeface="Arial" panose="020B0604020202020204" pitchFamily="34" charset="0"/>
              <a:buChar char="•"/>
            </a:pPr>
            <a:r>
              <a:rPr lang="en-US" sz="3200" dirty="0">
                <a:solidFill>
                  <a:schemeClr val="tx1"/>
                </a:solidFill>
              </a:rPr>
              <a:t>In short, IN must determine if counterintelligence issues exist from the outset.</a:t>
            </a:r>
          </a:p>
          <a:p>
            <a:pPr marL="457200" indent="-457200">
              <a:buFont typeface="Arial" panose="020B0604020202020204" pitchFamily="34" charset="0"/>
              <a:buChar char="•"/>
            </a:pPr>
            <a:endParaRPr lang="en-US" sz="3200" dirty="0">
              <a:solidFill>
                <a:schemeClr val="tx1"/>
              </a:solidFill>
            </a:endParaRPr>
          </a:p>
          <a:p>
            <a:pPr marL="914400" lvl="1" indent="-457200">
              <a:buFont typeface="Courier New" panose="02070309020205020404" pitchFamily="49" charset="0"/>
              <a:buChar char="o"/>
            </a:pPr>
            <a:r>
              <a:rPr lang="en-US" sz="2800" dirty="0">
                <a:solidFill>
                  <a:schemeClr val="tx1"/>
                </a:solidFill>
              </a:rPr>
              <a:t>If deemed so, LITWG cognizance (e.g., the Chair, et al.) is </a:t>
            </a:r>
            <a:r>
              <a:rPr lang="en-US" sz="2800">
                <a:solidFill>
                  <a:schemeClr val="tx1"/>
                </a:solidFill>
              </a:rPr>
              <a:t>imperative for </a:t>
            </a:r>
            <a:r>
              <a:rPr lang="en-US" sz="2800" dirty="0">
                <a:solidFill>
                  <a:schemeClr val="tx1"/>
                </a:solidFill>
              </a:rPr>
              <a:t>situational awareness purposes only. </a:t>
            </a:r>
          </a:p>
          <a:p>
            <a:endParaRPr lang="en-US" sz="3200" dirty="0">
              <a:solidFill>
                <a:schemeClr val="tx1"/>
              </a:solidFill>
            </a:endParaRPr>
          </a:p>
          <a:p>
            <a:pPr marL="457200" indent="-457200">
              <a:buFont typeface="Arial" panose="020B0604020202020204" pitchFamily="34" charset="0"/>
              <a:buChar char="•"/>
            </a:pPr>
            <a:endParaRPr lang="en-US" sz="2800" dirty="0">
              <a:solidFill>
                <a:schemeClr val="tx1"/>
              </a:solidFill>
            </a:endParaRPr>
          </a:p>
          <a:p>
            <a:pPr marL="914400" lvl="1"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endParaRPr lang="en-US" sz="3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87505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2001035" y="714872"/>
            <a:ext cx="6207855" cy="1087953"/>
          </a:xfrm>
        </p:spPr>
        <p:txBody>
          <a:bodyPr>
            <a:noAutofit/>
          </a:bodyPr>
          <a:lstStyle/>
          <a:p>
            <a:r>
              <a:rPr lang="en-US" sz="4800" dirty="0"/>
              <a:t>What has changed?</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548411"/>
          </a:xfrm>
        </p:spPr>
        <p:txBody>
          <a:bodyPr>
            <a:normAutofit fontScale="92500" lnSpcReduction="10000"/>
          </a:bodyPr>
          <a:lstStyle/>
          <a:p>
            <a:pPr marL="457200" indent="-457200">
              <a:buFont typeface="Arial" panose="020B0604020202020204" pitchFamily="34" charset="0"/>
              <a:buChar char="•"/>
            </a:pPr>
            <a:r>
              <a:rPr lang="en-US" sz="3200" dirty="0">
                <a:solidFill>
                  <a:schemeClr val="tx1"/>
                </a:solidFill>
              </a:rPr>
              <a:t>LITWG Approval Process</a:t>
            </a:r>
          </a:p>
          <a:p>
            <a:pPr marL="457200" indent="-457200">
              <a:buFont typeface="Arial" panose="020B0604020202020204" pitchFamily="34" charset="0"/>
              <a:buChar char="•"/>
            </a:pPr>
            <a:r>
              <a:rPr lang="en-US" sz="3200" dirty="0">
                <a:solidFill>
                  <a:schemeClr val="tx1"/>
                </a:solidFill>
              </a:rPr>
              <a:t>Addition of UAM on unclassified systems</a:t>
            </a:r>
          </a:p>
          <a:p>
            <a:pPr marL="457200" indent="-457200">
              <a:buFont typeface="Arial" panose="020B0604020202020204" pitchFamily="34" charset="0"/>
              <a:buChar char="•"/>
            </a:pPr>
            <a:r>
              <a:rPr lang="en-US" sz="3200" dirty="0">
                <a:solidFill>
                  <a:schemeClr val="tx1"/>
                </a:solidFill>
              </a:rPr>
              <a:t>CRD has more specific guidance (6 Chapters)</a:t>
            </a:r>
          </a:p>
          <a:p>
            <a:pPr marL="914400" lvl="1" indent="-457200">
              <a:buFont typeface="Arial" panose="020B0604020202020204" pitchFamily="34" charset="0"/>
              <a:buChar char="•"/>
            </a:pPr>
            <a:r>
              <a:rPr lang="en-US" sz="3200" dirty="0">
                <a:solidFill>
                  <a:schemeClr val="tx1"/>
                </a:solidFill>
              </a:rPr>
              <a:t>Designation of Senior Official</a:t>
            </a:r>
          </a:p>
          <a:p>
            <a:pPr marL="914400" lvl="1" indent="-457200">
              <a:buFont typeface="Arial" panose="020B0604020202020204" pitchFamily="34" charset="0"/>
              <a:buChar char="•"/>
            </a:pPr>
            <a:r>
              <a:rPr lang="en-US" sz="3200" dirty="0">
                <a:solidFill>
                  <a:schemeClr val="tx1"/>
                </a:solidFill>
              </a:rPr>
              <a:t>Insider Threat Personnel</a:t>
            </a:r>
          </a:p>
          <a:p>
            <a:pPr marL="914400" lvl="1" indent="-457200">
              <a:buFont typeface="Arial" panose="020B0604020202020204" pitchFamily="34" charset="0"/>
              <a:buChar char="•"/>
            </a:pPr>
            <a:r>
              <a:rPr lang="en-US" sz="3200" dirty="0">
                <a:solidFill>
                  <a:schemeClr val="tx1"/>
                </a:solidFill>
              </a:rPr>
              <a:t>Access to Information</a:t>
            </a:r>
          </a:p>
          <a:p>
            <a:pPr marL="914400" lvl="1" indent="-457200">
              <a:buFont typeface="Arial" panose="020B0604020202020204" pitchFamily="34" charset="0"/>
              <a:buChar char="•"/>
            </a:pPr>
            <a:r>
              <a:rPr lang="en-US" sz="3200" dirty="0">
                <a:solidFill>
                  <a:schemeClr val="tx1"/>
                </a:solidFill>
              </a:rPr>
              <a:t>Monitor User Activity on Networks</a:t>
            </a:r>
          </a:p>
          <a:p>
            <a:pPr marL="914400" lvl="1" indent="-457200">
              <a:buFont typeface="Arial" panose="020B0604020202020204" pitchFamily="34" charset="0"/>
              <a:buChar char="•"/>
            </a:pPr>
            <a:r>
              <a:rPr lang="en-US" sz="3200" dirty="0">
                <a:solidFill>
                  <a:schemeClr val="tx1"/>
                </a:solidFill>
              </a:rPr>
              <a:t>Information Integration, Analysis, and Response</a:t>
            </a:r>
          </a:p>
          <a:p>
            <a:pPr marL="914400" lvl="1" indent="-457200">
              <a:buFont typeface="Arial" panose="020B0604020202020204" pitchFamily="34" charset="0"/>
              <a:buChar char="•"/>
            </a:pPr>
            <a:r>
              <a:rPr lang="en-US" sz="3200" dirty="0">
                <a:solidFill>
                  <a:schemeClr val="tx1"/>
                </a:solidFill>
              </a:rPr>
              <a:t>Employee Training and Awareness</a:t>
            </a:r>
          </a:p>
          <a:p>
            <a:pPr marL="1371600" lvl="2" indent="-457200">
              <a:buFont typeface="Arial" panose="020B0604020202020204" pitchFamily="34" charset="0"/>
              <a:buChar char="•"/>
            </a:pPr>
            <a:r>
              <a:rPr lang="en-US" sz="2600" dirty="0">
                <a:solidFill>
                  <a:schemeClr val="tx1"/>
                </a:solidFill>
              </a:rPr>
              <a:t>Annual Training Requirement and tracking the training</a:t>
            </a: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144410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2001035" y="714872"/>
            <a:ext cx="6207855" cy="1087953"/>
          </a:xfrm>
        </p:spPr>
        <p:txBody>
          <a:bodyPr>
            <a:noAutofit/>
          </a:bodyPr>
          <a:lstStyle/>
          <a:p>
            <a:r>
              <a:rPr lang="en-US" sz="4800" dirty="0"/>
              <a:t>What has changed?</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762063"/>
          </a:xfrm>
        </p:spPr>
        <p:txBody>
          <a:bodyPr>
            <a:normAutofit/>
          </a:bodyPr>
          <a:lstStyle/>
          <a:p>
            <a:pPr marL="457200" indent="-457200">
              <a:buFont typeface="Arial" panose="020B0604020202020204" pitchFamily="34" charset="0"/>
              <a:buChar char="•"/>
            </a:pPr>
            <a:r>
              <a:rPr lang="en-US" sz="3200" dirty="0">
                <a:solidFill>
                  <a:schemeClr val="tx1"/>
                </a:solidFill>
              </a:rPr>
              <a:t>Overall governance structure of the Program has shifted to align with one Program under DOE</a:t>
            </a:r>
          </a:p>
          <a:p>
            <a:pPr marL="914400" lvl="1" indent="-457200">
              <a:buFont typeface="Arial" panose="020B0604020202020204" pitchFamily="34" charset="0"/>
              <a:buChar char="•"/>
            </a:pPr>
            <a:r>
              <a:rPr lang="en-US" sz="2800" dirty="0">
                <a:solidFill>
                  <a:schemeClr val="tx1"/>
                </a:solidFill>
              </a:rPr>
              <a:t>Name Change: OITP to OITPA</a:t>
            </a:r>
          </a:p>
          <a:p>
            <a:pPr marL="457200" indent="-457200">
              <a:buFont typeface="Arial" panose="020B0604020202020204" pitchFamily="34" charset="0"/>
              <a:buChar char="•"/>
            </a:pPr>
            <a:r>
              <a:rPr lang="en-US" sz="3200" dirty="0">
                <a:solidFill>
                  <a:schemeClr val="tx1"/>
                </a:solidFill>
              </a:rPr>
              <a:t>Added roles and responsibilities for LITWG Chairperson and members</a:t>
            </a:r>
          </a:p>
          <a:p>
            <a:pPr marL="457200" indent="-457200">
              <a:buFont typeface="Arial" panose="020B0604020202020204" pitchFamily="34" charset="0"/>
              <a:buChar char="•"/>
            </a:pPr>
            <a:r>
              <a:rPr lang="en-US" sz="3200" dirty="0">
                <a:solidFill>
                  <a:schemeClr val="tx1"/>
                </a:solidFill>
              </a:rPr>
              <a:t>Specific guidance on ARC referral close-outs</a:t>
            </a:r>
          </a:p>
          <a:p>
            <a:pPr marL="457200" indent="-457200">
              <a:buFont typeface="Arial" panose="020B0604020202020204" pitchFamily="34" charset="0"/>
              <a:buChar char="•"/>
            </a:pPr>
            <a:r>
              <a:rPr lang="en-US" sz="3200" dirty="0">
                <a:solidFill>
                  <a:schemeClr val="tx1"/>
                </a:solidFill>
              </a:rPr>
              <a:t>Attachment 2 addresses ARC referral thresholds </a:t>
            </a:r>
          </a:p>
          <a:p>
            <a:pPr marL="457200" indent="-457200">
              <a:buFont typeface="Arial" panose="020B0604020202020204" pitchFamily="34" charset="0"/>
              <a:buChar char="•"/>
            </a:pPr>
            <a:r>
              <a:rPr lang="en-US" sz="3200" dirty="0">
                <a:solidFill>
                  <a:schemeClr val="tx1"/>
                </a:solidFill>
              </a:rPr>
              <a:t>GAO/IG Recommendations (13 total)</a:t>
            </a:r>
          </a:p>
          <a:p>
            <a:pPr marL="457200" indent="-457200">
              <a:buFont typeface="Arial" panose="020B0604020202020204" pitchFamily="34" charset="0"/>
              <a:buChar char="•"/>
            </a:pPr>
            <a:r>
              <a:rPr lang="en-US" sz="3200">
                <a:solidFill>
                  <a:schemeClr val="tx1"/>
                </a:solidFill>
              </a:rPr>
              <a:t>Identifying Resource needs</a:t>
            </a:r>
            <a:endParaRPr lang="en-US" sz="3200" dirty="0">
              <a:solidFill>
                <a:schemeClr val="tx1"/>
              </a:solidFill>
            </a:endParaRPr>
          </a:p>
          <a:p>
            <a:pPr lvl="1"/>
            <a:endParaRPr lang="en-US" sz="2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354873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D5462-D14C-2BAB-AA5B-BCD154C41C4E}"/>
              </a:ext>
            </a:extLst>
          </p:cNvPr>
          <p:cNvSpPr>
            <a:spLocks noGrp="1"/>
          </p:cNvSpPr>
          <p:nvPr>
            <p:ph type="title"/>
          </p:nvPr>
        </p:nvSpPr>
        <p:spPr>
          <a:xfrm>
            <a:off x="2001035" y="714872"/>
            <a:ext cx="6207855" cy="1087953"/>
          </a:xfrm>
        </p:spPr>
        <p:txBody>
          <a:bodyPr>
            <a:noAutofit/>
          </a:bodyPr>
          <a:lstStyle/>
          <a:p>
            <a:r>
              <a:rPr lang="en-US" sz="4800" dirty="0"/>
              <a:t>Conclusion</a:t>
            </a:r>
          </a:p>
        </p:txBody>
      </p:sp>
      <p:sp>
        <p:nvSpPr>
          <p:cNvPr id="3" name="Text Placeholder 2">
            <a:extLst>
              <a:ext uri="{FF2B5EF4-FFF2-40B4-BE49-F238E27FC236}">
                <a16:creationId xmlns:a16="http://schemas.microsoft.com/office/drawing/2014/main" id="{22F5BEDA-769F-63E4-3029-7C30775A9817}"/>
              </a:ext>
            </a:extLst>
          </p:cNvPr>
          <p:cNvSpPr>
            <a:spLocks noGrp="1"/>
          </p:cNvSpPr>
          <p:nvPr>
            <p:ph type="body" idx="1"/>
          </p:nvPr>
        </p:nvSpPr>
        <p:spPr>
          <a:xfrm>
            <a:off x="788565" y="1895912"/>
            <a:ext cx="10558885" cy="4762063"/>
          </a:xfrm>
        </p:spPr>
        <p:txBody>
          <a:bodyPr>
            <a:normAutofit lnSpcReduction="10000"/>
          </a:bodyPr>
          <a:lstStyle/>
          <a:p>
            <a:pPr marL="457200" indent="-457200">
              <a:buFont typeface="Arial" panose="020B0604020202020204" pitchFamily="34" charset="0"/>
              <a:buChar char="•"/>
            </a:pPr>
            <a:r>
              <a:rPr lang="en-US" sz="4800" dirty="0">
                <a:solidFill>
                  <a:schemeClr val="tx1"/>
                </a:solidFill>
              </a:rPr>
              <a:t>Please engage with your LITWGs</a:t>
            </a:r>
          </a:p>
          <a:p>
            <a:pPr marL="457200" indent="-457200">
              <a:buFont typeface="Arial" panose="020B0604020202020204" pitchFamily="34" charset="0"/>
              <a:buChar char="•"/>
            </a:pPr>
            <a:r>
              <a:rPr lang="en-US" sz="4800" dirty="0">
                <a:solidFill>
                  <a:schemeClr val="tx1"/>
                </a:solidFill>
              </a:rPr>
              <a:t>Please review this order when it hits REVCOM</a:t>
            </a:r>
          </a:p>
          <a:p>
            <a:pPr marL="914400" lvl="1" indent="-457200">
              <a:buFont typeface="Arial" panose="020B0604020202020204" pitchFamily="34" charset="0"/>
              <a:buChar char="•"/>
            </a:pPr>
            <a:r>
              <a:rPr lang="en-US" sz="4400" dirty="0">
                <a:solidFill>
                  <a:schemeClr val="tx1"/>
                </a:solidFill>
              </a:rPr>
              <a:t>We will provide Ray Hubbs and Gannon Tucker a heads up when the order is put into REVCOM</a:t>
            </a:r>
          </a:p>
          <a:p>
            <a:pPr marL="914400" lvl="1" indent="-457200">
              <a:buFont typeface="Arial" panose="020B0604020202020204" pitchFamily="34" charset="0"/>
              <a:buChar char="•"/>
            </a:pPr>
            <a:r>
              <a:rPr lang="en-US" sz="4800" dirty="0">
                <a:solidFill>
                  <a:schemeClr val="tx1"/>
                </a:solidFill>
              </a:rPr>
              <a:t>Engage with ESC-On resource needs</a:t>
            </a:r>
          </a:p>
          <a:p>
            <a:pPr lvl="1"/>
            <a:endParaRPr lang="en-US" sz="2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854E2CDC-0297-81DA-CC28-99F6D775D2D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455743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00D02D-F755-B06D-3C3F-57F01E3EE52E}"/>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40245783-EA44-158A-67CC-2ECAF726C7FC}"/>
              </a:ext>
            </a:extLst>
          </p:cNvPr>
          <p:cNvSpPr>
            <a:spLocks noGrp="1"/>
          </p:cNvSpPr>
          <p:nvPr>
            <p:ph type="body" idx="1"/>
          </p:nvPr>
        </p:nvSpPr>
        <p:spPr>
          <a:xfrm>
            <a:off x="788565" y="1895912"/>
            <a:ext cx="10558885" cy="4548411"/>
          </a:xfrm>
        </p:spPr>
        <p:txBody>
          <a:bodyPr>
            <a:normAutofit/>
          </a:bodyPr>
          <a:lstStyle/>
          <a:p>
            <a:endParaRPr lang="en-US" sz="3200" dirty="0">
              <a:solidFill>
                <a:schemeClr val="tx1"/>
              </a:solidFill>
            </a:endParaRPr>
          </a:p>
          <a:p>
            <a:endParaRPr lang="en-US" sz="2800" dirty="0">
              <a:solidFill>
                <a:schemeClr val="tx1"/>
              </a:solidFill>
            </a:endParaRPr>
          </a:p>
          <a:p>
            <a:pPr lvl="1" algn="ctr"/>
            <a:r>
              <a:rPr lang="en-US" sz="6000" dirty="0">
                <a:solidFill>
                  <a:schemeClr val="tx1"/>
                </a:solidFill>
              </a:rPr>
              <a:t>Questions?</a:t>
            </a:r>
          </a:p>
          <a:p>
            <a:pPr marL="457200" indent="-457200">
              <a:buFont typeface="Arial" panose="020B0604020202020204" pitchFamily="34" charset="0"/>
              <a:buChar char="•"/>
            </a:pPr>
            <a:endParaRPr lang="en-US" sz="3200" dirty="0">
              <a:solidFill>
                <a:schemeClr val="tx1"/>
              </a:solidFill>
            </a:endParaRPr>
          </a:p>
        </p:txBody>
      </p:sp>
      <p:pic>
        <p:nvPicPr>
          <p:cNvPr id="4" name="Picture 3" descr="https://powerpedia.energy.gov/w/images/7/77/DOE_Seal_Color_Hi-Res.jpg">
            <a:extLst>
              <a:ext uri="{FF2B5EF4-FFF2-40B4-BE49-F238E27FC236}">
                <a16:creationId xmlns:a16="http://schemas.microsoft.com/office/drawing/2014/main" id="{691B6CF7-B0F8-B10F-1412-CF98B3918D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5812" y="413676"/>
            <a:ext cx="1320048" cy="1296062"/>
          </a:xfrm>
          <a:prstGeom prst="rect">
            <a:avLst/>
          </a:prstGeom>
          <a:noFill/>
          <a:ln>
            <a:noFill/>
          </a:ln>
        </p:spPr>
      </p:pic>
    </p:spTree>
    <p:extLst>
      <p:ext uri="{BB962C8B-B14F-4D97-AF65-F5344CB8AC3E}">
        <p14:creationId xmlns:p14="http://schemas.microsoft.com/office/powerpoint/2010/main" val="1698089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437</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Revision of DOE Order 470.5,  Insider Threat Program  Integrated Project Team (IPT) Update</vt:lpstr>
      <vt:lpstr>Table of Contents</vt:lpstr>
      <vt:lpstr>Where We Are</vt:lpstr>
      <vt:lpstr>LITWG Structure</vt:lpstr>
      <vt:lpstr>“Right of First Refusal” (ROFR)</vt:lpstr>
      <vt:lpstr>What has changed?</vt:lpstr>
      <vt:lpstr>What has changed?</vt:lpstr>
      <vt:lpstr>Conclusion</vt:lpstr>
      <vt:lpstr>PowerPoint Presentation</vt:lpstr>
      <vt:lpstr>Insider Threat Program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HEADQUARTERS SECURITY OFFICER</dc:title>
  <dc:creator>Mcdonnell, Mister</dc:creator>
  <cp:lastModifiedBy>Khanna, Sabeena</cp:lastModifiedBy>
  <cp:revision>7</cp:revision>
  <dcterms:created xsi:type="dcterms:W3CDTF">2023-12-13T18:18:16Z</dcterms:created>
  <dcterms:modified xsi:type="dcterms:W3CDTF">2024-04-16T20:15:44Z</dcterms:modified>
</cp:coreProperties>
</file>