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8" r:id="rId5"/>
    <p:sldId id="281" r:id="rId6"/>
    <p:sldId id="279" r:id="rId7"/>
    <p:sldId id="280" r:id="rId8"/>
    <p:sldId id="270" r:id="rId9"/>
    <p:sldId id="271" r:id="rId10"/>
    <p:sldId id="269" r:id="rId11"/>
    <p:sldId id="283" r:id="rId12"/>
    <p:sldId id="282" r:id="rId13"/>
    <p:sldId id="272" r:id="rId14"/>
    <p:sldId id="284" r:id="rId15"/>
    <p:sldId id="273" r:id="rId16"/>
    <p:sldId id="286" r:id="rId17"/>
    <p:sldId id="287" r:id="rId18"/>
    <p:sldId id="274" r:id="rId19"/>
    <p:sldId id="288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543-4A1A-41DE-88A1-06A55792E72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CF2F-1788-4BC8-8A1F-943B7E47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543-4A1A-41DE-88A1-06A55792E72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CF2F-1788-4BC8-8A1F-943B7E47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2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543-4A1A-41DE-88A1-06A55792E72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CF2F-1788-4BC8-8A1F-943B7E47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0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543-4A1A-41DE-88A1-06A55792E72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CF2F-1788-4BC8-8A1F-943B7E47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543-4A1A-41DE-88A1-06A55792E72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CF2F-1788-4BC8-8A1F-943B7E47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4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543-4A1A-41DE-88A1-06A55792E72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CF2F-1788-4BC8-8A1F-943B7E47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2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543-4A1A-41DE-88A1-06A55792E72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CF2F-1788-4BC8-8A1F-943B7E47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9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543-4A1A-41DE-88A1-06A55792E72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CF2F-1788-4BC8-8A1F-943B7E47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9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543-4A1A-41DE-88A1-06A55792E72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CF2F-1788-4BC8-8A1F-943B7E47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7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543-4A1A-41DE-88A1-06A55792E72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CF2F-1788-4BC8-8A1F-943B7E47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6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543-4A1A-41DE-88A1-06A55792E72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CF2F-1788-4BC8-8A1F-943B7E47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4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92543-4A1A-41DE-88A1-06A55792E72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7CF2F-1788-4BC8-8A1F-943B7E47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7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manuelgross.blogspot.com/2014/12/el-arte-de-preguntar-y-escuchar-15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55" y="207554"/>
            <a:ext cx="7063721" cy="1159200"/>
          </a:xfrm>
        </p:spPr>
        <p:txBody>
          <a:bodyPr anchor="ctr"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Physical Protection Subgroup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Chair – Mark Ames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Vice Chair - Vacant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EFCOG SSWG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April 16 – 18, 2024</a:t>
            </a:r>
          </a:p>
        </p:txBody>
      </p:sp>
      <p:pic>
        <p:nvPicPr>
          <p:cNvPr id="4" name="Picture 2" descr="EFCOG.org">
            <a:extLst>
              <a:ext uri="{FF2B5EF4-FFF2-40B4-BE49-F238E27FC236}">
                <a16:creationId xmlns:a16="http://schemas.microsoft.com/office/drawing/2014/main" id="{2C55B61C-9892-CD47-E980-215B9E49E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9404" y="3427601"/>
            <a:ext cx="5253187" cy="157595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1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Day 1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UAS Reporting and Response Operational Approach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984A5C-713B-9AAD-F723-852C50D16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5858" y="2929630"/>
            <a:ext cx="3857235" cy="2677375"/>
          </a:xfrm>
        </p:spPr>
      </p:pic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38AC6A-43C4-D014-5F8E-5651B8FBB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858" y="98167"/>
            <a:ext cx="3857235" cy="26930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9AE306-13FD-FF09-196B-DCC81AC7F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117" y="98167"/>
            <a:ext cx="3460042" cy="26773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AA81C9-2068-7C4D-AAE2-B50B13AC3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4177" y="2929629"/>
            <a:ext cx="3476982" cy="26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3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Day 1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UAS Reporting and Response Operational Approach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60B563-EAF8-62CD-0922-280C51A82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8167" y="210879"/>
            <a:ext cx="3619981" cy="4742497"/>
          </a:xfrm>
        </p:spPr>
      </p:pic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F8F687-5D39-21A4-9373-17D99BC45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559" y="864506"/>
            <a:ext cx="3619982" cy="47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48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Day 1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UAS Reporting and Response Operational Approach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AE5315-059F-5F5D-3A7C-FDA51BE3F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4819" y="386940"/>
            <a:ext cx="4700054" cy="6084120"/>
          </a:xfrm>
        </p:spPr>
      </p:pic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21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Day 1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UAS Reporting and Response Operational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EM Memo</a:t>
            </a:r>
          </a:p>
          <a:p>
            <a:pPr lvl="1"/>
            <a:r>
              <a:rPr lang="en-US" sz="1600" dirty="0"/>
              <a:t>1. All employees must be made aware the use of UAS is prohibited, unless authorized by the ODFSA; </a:t>
            </a:r>
          </a:p>
          <a:p>
            <a:pPr lvl="1"/>
            <a:r>
              <a:rPr lang="en-US" sz="1600" dirty="0"/>
              <a:t>2. Employee training must ensure personnel know who to contact to report a UAS sighting; </a:t>
            </a:r>
          </a:p>
          <a:p>
            <a:pPr lvl="1"/>
            <a:r>
              <a:rPr lang="en-US" sz="1600" dirty="0"/>
              <a:t>3. Any unauthorized UAS reported that is flying over an EM site with an established no-drone-zone, must be reported within SSIMS as an Incident of Security Concern (IOSC), as Category A, drone sighting. The EM-3.114, Chief, Safeguards &amp; Security Branch must also be notified within 2-hours; </a:t>
            </a:r>
          </a:p>
          <a:p>
            <a:pPr lvl="1"/>
            <a:r>
              <a:rPr lang="en-US" sz="1600" dirty="0"/>
              <a:t>4. Any unauthorized UAS reported flying over an EM site must be reported within SSIMS, as Category B, drone sighting</a:t>
            </a:r>
            <a:endParaRPr lang="en-US" sz="1600" b="0" i="0" dirty="0">
              <a:solidFill>
                <a:srgbClr val="212529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5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Day 1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UAS Reporting and Response Operational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Reporting Requirements</a:t>
            </a:r>
          </a:p>
          <a:p>
            <a:pPr lvl="1"/>
            <a:r>
              <a:rPr lang="en-US" sz="1600" dirty="0"/>
              <a:t>3. Any unauthorized UAS reported that is flying over an EM site with an established no-drone-zone, must be reported within SSIMS as an Incident of Security Concern (IOSC), as Category A, drone sighting. The EM-3.114, Chief, Safeguards &amp; Security Branch must also be </a:t>
            </a:r>
            <a:r>
              <a:rPr lang="en-US" sz="1600" b="1" u="sng" dirty="0">
                <a:solidFill>
                  <a:srgbClr val="FF0000"/>
                </a:solidFill>
              </a:rPr>
              <a:t>notified within 2-hours</a:t>
            </a:r>
            <a:r>
              <a:rPr lang="en-US" sz="1600" dirty="0"/>
              <a:t>; </a:t>
            </a:r>
          </a:p>
        </p:txBody>
      </p:sp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CBBA8E-1DA2-1835-D332-FFB7960C453F}"/>
              </a:ext>
            </a:extLst>
          </p:cNvPr>
          <p:cNvSpPr txBox="1"/>
          <p:nvPr/>
        </p:nvSpPr>
        <p:spPr>
          <a:xfrm>
            <a:off x="5130807" y="4356016"/>
            <a:ext cx="623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why establishing what is a confirmed sighting is important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44BDC-EC95-27FD-410C-F4D462243DF5}"/>
              </a:ext>
            </a:extLst>
          </p:cNvPr>
          <p:cNvSpPr txBox="1"/>
          <p:nvPr/>
        </p:nvSpPr>
        <p:spPr>
          <a:xfrm>
            <a:off x="5869162" y="4752607"/>
            <a:ext cx="475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Establish who makes this notification and when your 2-hour timeline begins</a:t>
            </a:r>
          </a:p>
        </p:txBody>
      </p:sp>
    </p:spTree>
    <p:extLst>
      <p:ext uri="{BB962C8B-B14F-4D97-AF65-F5344CB8AC3E}">
        <p14:creationId xmlns:p14="http://schemas.microsoft.com/office/powerpoint/2010/main" val="75516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Day 1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UAS Reporting and Response Operational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Better Practices</a:t>
            </a:r>
          </a:p>
          <a:p>
            <a:pPr lvl="1"/>
            <a:r>
              <a:rPr lang="en-US" sz="1600" dirty="0"/>
              <a:t>Develop and implement a CUAS plan</a:t>
            </a:r>
          </a:p>
          <a:p>
            <a:pPr lvl="2"/>
            <a:r>
              <a:rPr lang="en-US" sz="1400" dirty="0"/>
              <a:t>Administrative plans are better than no plan at all</a:t>
            </a:r>
          </a:p>
          <a:p>
            <a:pPr lvl="2"/>
            <a:r>
              <a:rPr lang="en-US" sz="1400" dirty="0"/>
              <a:t>Should cover response and reporting practices</a:t>
            </a:r>
          </a:p>
          <a:p>
            <a:pPr lvl="1"/>
            <a:r>
              <a:rPr lang="en-US" sz="1600" dirty="0"/>
              <a:t>Post signage and educate site populace</a:t>
            </a:r>
          </a:p>
          <a:p>
            <a:pPr lvl="2"/>
            <a:r>
              <a:rPr lang="en-US" sz="1400" dirty="0"/>
              <a:t>Reinforce the security message with site populace</a:t>
            </a:r>
          </a:p>
          <a:p>
            <a:pPr lvl="2"/>
            <a:r>
              <a:rPr lang="en-US" sz="1400" dirty="0"/>
              <a:t>Establish signage at approved boundaries</a:t>
            </a:r>
          </a:p>
          <a:p>
            <a:pPr lvl="3"/>
            <a:r>
              <a:rPr lang="en-US" sz="1200" dirty="0"/>
              <a:t>4</a:t>
            </a:r>
            <a:r>
              <a:rPr lang="en-US" sz="1200" baseline="30000" dirty="0"/>
              <a:t>th</a:t>
            </a:r>
            <a:r>
              <a:rPr lang="en-US" sz="1200" dirty="0"/>
              <a:t> amendment issues</a:t>
            </a:r>
          </a:p>
          <a:p>
            <a:pPr lvl="1"/>
            <a:r>
              <a:rPr lang="en-US" sz="1600" dirty="0"/>
              <a:t>Expand no-fly boundary through FAA</a:t>
            </a:r>
          </a:p>
          <a:p>
            <a:pPr lvl="2"/>
            <a:r>
              <a:rPr lang="en-US" sz="1400" dirty="0"/>
              <a:t>Provide </a:t>
            </a:r>
            <a:r>
              <a:rPr lang="en-US" sz="1400" dirty="0" err="1"/>
              <a:t>arc.gis</a:t>
            </a:r>
            <a:r>
              <a:rPr lang="en-US" sz="1400" dirty="0"/>
              <a:t> mapping of DOE controlled space</a:t>
            </a:r>
          </a:p>
          <a:p>
            <a:pPr lvl="2"/>
            <a:r>
              <a:rPr lang="en-US" sz="1400" dirty="0"/>
              <a:t>Work with federal counterparts</a:t>
            </a:r>
          </a:p>
          <a:p>
            <a:pPr lvl="1"/>
            <a:r>
              <a:rPr lang="en-US" sz="1600" dirty="0"/>
              <a:t>Expand CUAS detection capabilities</a:t>
            </a:r>
          </a:p>
          <a:p>
            <a:pPr lvl="2"/>
            <a:r>
              <a:rPr lang="en-US" sz="1400" dirty="0"/>
              <a:t>Technology to detect</a:t>
            </a:r>
          </a:p>
          <a:p>
            <a:pPr lvl="2"/>
            <a:r>
              <a:rPr lang="en-US" sz="1400" dirty="0"/>
              <a:t>Technology to counter</a:t>
            </a:r>
          </a:p>
          <a:p>
            <a:pPr lvl="2"/>
            <a:r>
              <a:rPr lang="en-US" sz="1400" dirty="0"/>
              <a:t>Partner with other entities if possible</a:t>
            </a:r>
          </a:p>
        </p:txBody>
      </p:sp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23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Day 1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UAS Reporting and Response Operational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Expand no-fly boundary through FAA</a:t>
            </a:r>
          </a:p>
          <a:p>
            <a:pPr marL="742950" lvl="1" indent="-285750"/>
            <a:r>
              <a:rPr lang="en-US" sz="160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Feds (SES) communicated intent to the Program Office, EM 3.114</a:t>
            </a:r>
          </a:p>
          <a:p>
            <a:pPr marL="1200150" lvl="2" indent="-285750"/>
            <a:r>
              <a:rPr lang="en-US" sz="140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Program Office expressed support and put SES in contact with FAA SSI Application Approvers to facilitate a Q&amp;A</a:t>
            </a:r>
          </a:p>
          <a:p>
            <a:pPr marL="1200150" lvl="2" indent="-285750"/>
            <a:r>
              <a:rPr lang="en-US" sz="140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FAA was able to provide specific requirements for submittal</a:t>
            </a:r>
          </a:p>
          <a:p>
            <a:pPr marL="742950" lvl="1" indent="-285750"/>
            <a:r>
              <a:rPr lang="en-US" sz="160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SES communicated its intent to the site’s support services contractor (HMIS)</a:t>
            </a:r>
          </a:p>
          <a:p>
            <a:pPr marL="1200150" lvl="2" indent="-285750"/>
            <a:r>
              <a:rPr lang="en-US" sz="140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HMIS has in house geospatial information technology services, and was able to produce a geospatial dataset (shapefile) in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arc.gis</a:t>
            </a:r>
            <a:endParaRPr lang="en-US" sz="1400" dirty="0">
              <a:solidFill>
                <a:srgbClr val="000000"/>
              </a:solidFill>
              <a:latin typeface="Calibri"/>
              <a:ea typeface="MS PGothic"/>
              <a:cs typeface="Calibri"/>
            </a:endParaRPr>
          </a:p>
          <a:p>
            <a:pPr marL="1200150" lvl="2" indent="-285750"/>
            <a:r>
              <a:rPr lang="en-US" sz="140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After boundaries of the new SSI were agreed upon, the package (shapefile and associated data) underwent the public release approval process</a:t>
            </a:r>
          </a:p>
          <a:p>
            <a:pPr marL="1200150" lvl="2" indent="-285750"/>
            <a:r>
              <a:rPr lang="en-US" sz="140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After approved for public release, HMIS sent package to SES</a:t>
            </a:r>
          </a:p>
          <a:p>
            <a:pPr marL="742950" lvl="1" indent="-285750"/>
            <a:r>
              <a:rPr lang="en-US" sz="160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SES sent package via email to the FAA</a:t>
            </a:r>
          </a:p>
          <a:p>
            <a:pPr marL="742950" lvl="1" indent="-285750"/>
            <a:r>
              <a:rPr lang="en-US" sz="160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FAA completed reshape evaluation and made changes in UAS Data Delivery Service (UDDS)</a:t>
            </a:r>
          </a:p>
          <a:p>
            <a:pPr lvl="1"/>
            <a:endParaRPr lang="en-US" sz="1400" dirty="0"/>
          </a:p>
        </p:txBody>
      </p:sp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68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Day 1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UAS Reporting and Response Operational Approach</a:t>
            </a:r>
          </a:p>
        </p:txBody>
      </p:sp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B647BC-6C78-BCED-3967-569EE20CF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180" y="157902"/>
            <a:ext cx="4221292" cy="48707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F0B42E-383E-A46A-4DF7-FD654A6DC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818" y="909629"/>
            <a:ext cx="3305175" cy="38290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A17B98A-8B2F-1802-D61E-ECE851A781EA}"/>
              </a:ext>
            </a:extLst>
          </p:cNvPr>
          <p:cNvSpPr txBox="1"/>
          <p:nvPr/>
        </p:nvSpPr>
        <p:spPr>
          <a:xfrm>
            <a:off x="8366931" y="5058182"/>
            <a:ext cx="55777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87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Day 1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UAS Reporting and Response Operational Approach</a:t>
            </a:r>
          </a:p>
        </p:txBody>
      </p:sp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in a suit with question marks above his head&#10;&#10;Description automatically generated">
            <a:extLst>
              <a:ext uri="{FF2B5EF4-FFF2-40B4-BE49-F238E27FC236}">
                <a16:creationId xmlns:a16="http://schemas.microsoft.com/office/drawing/2014/main" id="{49393FC6-5936-879E-0294-059F87068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31394" y="1592347"/>
            <a:ext cx="4953000" cy="293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81EE65-A9E8-7ECB-4396-A09D57C884E8}"/>
              </a:ext>
            </a:extLst>
          </p:cNvPr>
          <p:cNvSpPr txBox="1"/>
          <p:nvPr/>
        </p:nvSpPr>
        <p:spPr>
          <a:xfrm>
            <a:off x="5851489" y="4526047"/>
            <a:ext cx="495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manuelgross.blogspot.com/2014/12/el-arte-de-preguntar-y-escuchar-15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12668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Day 1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UAS Reporting and Response Operational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Day 2 discussion</a:t>
            </a:r>
          </a:p>
          <a:p>
            <a:pPr lvl="1"/>
            <a:r>
              <a:rPr 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Areas of Concern</a:t>
            </a:r>
          </a:p>
          <a:p>
            <a:pPr lvl="1"/>
            <a:r>
              <a:rPr lang="en-US" sz="1600" dirty="0">
                <a:solidFill>
                  <a:srgbClr val="212529"/>
                </a:solidFill>
                <a:highlight>
                  <a:srgbClr val="FFFFFF"/>
                </a:highlight>
              </a:rPr>
              <a:t>Topical area(s) for EFCOG (next year)</a:t>
            </a:r>
          </a:p>
          <a:p>
            <a:pPr lvl="1"/>
            <a:r>
              <a:rPr lang="en-US" sz="1600" dirty="0">
                <a:solidFill>
                  <a:srgbClr val="212529"/>
                </a:solidFill>
                <a:highlight>
                  <a:srgbClr val="FFFFFF"/>
                </a:highlight>
              </a:rPr>
              <a:t>Staffing/involvement of EFCOG membership</a:t>
            </a:r>
          </a:p>
          <a:p>
            <a:pPr lvl="1"/>
            <a:endParaRPr lang="en-US" sz="1600"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lvl="1"/>
            <a:endParaRPr lang="en-US" sz="800" b="0" i="0" dirty="0">
              <a:solidFill>
                <a:srgbClr val="212529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4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Day 1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Mark Ames – Chair of the Physical Protection Group</a:t>
            </a:r>
          </a:p>
          <a:p>
            <a:pPr lvl="1"/>
            <a:r>
              <a:rPr lang="en-US" sz="1600" dirty="0"/>
              <a:t>Chair since August 2022</a:t>
            </a:r>
          </a:p>
          <a:p>
            <a:pPr lvl="1"/>
            <a:r>
              <a:rPr lang="en-US" sz="1600" dirty="0"/>
              <a:t>HMIS employee working for DOE/RL at the Hanford Site</a:t>
            </a:r>
          </a:p>
          <a:p>
            <a:pPr lvl="1"/>
            <a:r>
              <a:rPr lang="en-US" sz="1600" dirty="0"/>
              <a:t>Currently Hanford Physical Security Manager (March 2020)</a:t>
            </a:r>
          </a:p>
          <a:p>
            <a:pPr lvl="1"/>
            <a:r>
              <a:rPr lang="en-US" sz="1600" dirty="0"/>
              <a:t>Worked with Hanford Contractor Protective Force (January 2002)</a:t>
            </a:r>
          </a:p>
          <a:p>
            <a:pPr lvl="1"/>
            <a:r>
              <a:rPr lang="en-US" sz="1600" dirty="0"/>
              <a:t>Served in the USMC from August 97 to November 21</a:t>
            </a:r>
          </a:p>
          <a:p>
            <a:pPr lvl="1"/>
            <a:r>
              <a:rPr lang="en-US" sz="1600" dirty="0"/>
              <a:t>Reason to attend EFCOG – </a:t>
            </a:r>
          </a:p>
          <a:p>
            <a:pPr lvl="2"/>
            <a:r>
              <a:rPr lang="en-US" sz="1400" dirty="0"/>
              <a:t>Collaborate</a:t>
            </a:r>
          </a:p>
          <a:p>
            <a:pPr lvl="2"/>
            <a:r>
              <a:rPr lang="en-US" sz="1400" dirty="0"/>
              <a:t>Network</a:t>
            </a:r>
          </a:p>
          <a:p>
            <a:pPr lvl="2"/>
            <a:r>
              <a:rPr lang="en-US" sz="1400" dirty="0"/>
              <a:t>Find solutions to challenges we all face</a:t>
            </a:r>
          </a:p>
          <a:p>
            <a:pPr lvl="1"/>
            <a:r>
              <a:rPr lang="en-US" sz="1600" dirty="0"/>
              <a:t>Around the room</a:t>
            </a:r>
          </a:p>
        </p:txBody>
      </p:sp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70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Day 2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Areas of concern &amp; future planning for EFCOG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Areas of Concern</a:t>
            </a:r>
          </a:p>
          <a:p>
            <a:pPr lvl="1"/>
            <a:r>
              <a:rPr 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DOE </a:t>
            </a:r>
            <a:r>
              <a:rPr lang="en-US" sz="1600" dirty="0">
                <a:solidFill>
                  <a:srgbClr val="212529"/>
                </a:solidFill>
                <a:highlight>
                  <a:srgbClr val="FFFFFF"/>
                </a:highlight>
              </a:rPr>
              <a:t>Order implementation of 473.1A and/or 473.2A</a:t>
            </a:r>
            <a:endParaRPr lang="en-US" sz="1200"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lvl="1"/>
            <a:r>
              <a:rPr lang="en-US" sz="1600" dirty="0">
                <a:solidFill>
                  <a:srgbClr val="212529"/>
                </a:solidFill>
                <a:highlight>
                  <a:srgbClr val="FFFFFF"/>
                </a:highlight>
              </a:rPr>
              <a:t>FAR and/or NAR Issues</a:t>
            </a:r>
          </a:p>
          <a:p>
            <a:pPr lvl="2"/>
            <a:r>
              <a:rPr lang="en-US" sz="1400" dirty="0">
                <a:solidFill>
                  <a:srgbClr val="212529"/>
                </a:solidFill>
                <a:highlight>
                  <a:srgbClr val="FFFFFF"/>
                </a:highlight>
              </a:rPr>
              <a:t>Reporting non-compliance</a:t>
            </a:r>
          </a:p>
          <a:p>
            <a:pPr lvl="2"/>
            <a:r>
              <a:rPr lang="en-US" sz="1400" dirty="0">
                <a:solidFill>
                  <a:srgbClr val="212529"/>
                </a:solidFill>
                <a:highlight>
                  <a:srgbClr val="FFFFFF"/>
                </a:highlight>
              </a:rPr>
              <a:t>How to really calculate FAR</a:t>
            </a:r>
          </a:p>
          <a:p>
            <a:pPr lvl="1"/>
            <a:r>
              <a:rPr lang="en-US" sz="1600" dirty="0">
                <a:solidFill>
                  <a:srgbClr val="212529"/>
                </a:solidFill>
                <a:highlight>
                  <a:srgbClr val="FFFFFF"/>
                </a:highlight>
              </a:rPr>
              <a:t>PL-5 &amp; PL-6 Assets and Protection Measures</a:t>
            </a:r>
          </a:p>
          <a:p>
            <a:pPr lvl="2"/>
            <a:r>
              <a:rPr lang="en-US" sz="1400" dirty="0">
                <a:solidFill>
                  <a:srgbClr val="212529"/>
                </a:solidFill>
                <a:highlight>
                  <a:srgbClr val="FFFFFF"/>
                </a:highlight>
              </a:rPr>
              <a:t>Shipment security plans</a:t>
            </a:r>
          </a:p>
          <a:p>
            <a:pPr lvl="1"/>
            <a:r>
              <a:rPr lang="en-US" sz="1600" dirty="0">
                <a:solidFill>
                  <a:srgbClr val="212529"/>
                </a:solidFill>
                <a:highlight>
                  <a:srgbClr val="FFFFFF"/>
                </a:highlight>
              </a:rPr>
              <a:t>Analysis overload</a:t>
            </a:r>
          </a:p>
          <a:p>
            <a:pPr lvl="1"/>
            <a:r>
              <a:rPr lang="en-US" sz="1600" dirty="0">
                <a:solidFill>
                  <a:srgbClr val="212529"/>
                </a:solidFill>
                <a:highlight>
                  <a:srgbClr val="FFFFFF"/>
                </a:highlight>
              </a:rPr>
              <a:t>4-Hour checks/IDS at SRD locations</a:t>
            </a:r>
          </a:p>
        </p:txBody>
      </p:sp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76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Day 2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Areas of concern &amp; future planning for EFCOG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Topical Area(s) for EFCOG</a:t>
            </a:r>
          </a:p>
          <a:p>
            <a:pPr lvl="1"/>
            <a:r>
              <a:rPr 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What would you all want to see going forward?</a:t>
            </a:r>
          </a:p>
          <a:p>
            <a:pPr lvl="1"/>
            <a:r>
              <a:rPr lang="en-US" sz="1600" dirty="0">
                <a:solidFill>
                  <a:srgbClr val="212529"/>
                </a:solidFill>
                <a:highlight>
                  <a:srgbClr val="FFFFFF"/>
                </a:highlight>
              </a:rPr>
              <a:t>What topics should we be working on for next year?</a:t>
            </a:r>
          </a:p>
          <a:p>
            <a:pPr lvl="1"/>
            <a:r>
              <a:rPr lang="en-US" sz="1600" dirty="0">
                <a:solidFill>
                  <a:srgbClr val="212529"/>
                </a:solidFill>
                <a:highlight>
                  <a:srgbClr val="FFFFFF"/>
                </a:highlight>
              </a:rPr>
              <a:t>What are the major problem areas where we can share our individual site experiences to help the community?</a:t>
            </a:r>
          </a:p>
          <a:p>
            <a:pPr lvl="1"/>
            <a:r>
              <a:rPr lang="en-US" sz="1600" dirty="0">
                <a:solidFill>
                  <a:srgbClr val="212529"/>
                </a:solidFill>
                <a:highlight>
                  <a:srgbClr val="FFFFFF"/>
                </a:highlight>
              </a:rPr>
              <a:t>Volunteers?</a:t>
            </a:r>
          </a:p>
          <a:p>
            <a:pPr lvl="1"/>
            <a:endParaRPr lang="en-US" sz="1600" dirty="0">
              <a:solidFill>
                <a:srgbClr val="212529"/>
              </a:solidFill>
              <a:highlight>
                <a:srgbClr val="FFFFFF"/>
              </a:highlight>
            </a:endParaRPr>
          </a:p>
        </p:txBody>
      </p:sp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853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Day 2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Areas of concern &amp; future planning for EFCOG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Staffing for the Physical Protection Group</a:t>
            </a:r>
          </a:p>
          <a:p>
            <a:pPr lvl="1"/>
            <a:r>
              <a:rPr 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Vice Chair status?</a:t>
            </a:r>
          </a:p>
          <a:p>
            <a:pPr lvl="1"/>
            <a:r>
              <a:rPr lang="en-US" sz="1600" dirty="0">
                <a:solidFill>
                  <a:srgbClr val="212529"/>
                </a:solidFill>
                <a:highlight>
                  <a:srgbClr val="FFFFFF"/>
                </a:highlight>
              </a:rPr>
              <a:t>Chair status?</a:t>
            </a:r>
          </a:p>
          <a:p>
            <a:pPr lvl="1"/>
            <a:r>
              <a:rPr lang="en-US" sz="1600" dirty="0">
                <a:solidFill>
                  <a:srgbClr val="212529"/>
                </a:solidFill>
                <a:highlight>
                  <a:srgbClr val="FFFFFF"/>
                </a:highlight>
              </a:rPr>
              <a:t>Community involvement</a:t>
            </a:r>
          </a:p>
          <a:p>
            <a:pPr lvl="2"/>
            <a:r>
              <a:rPr lang="en-US" sz="1400" dirty="0">
                <a:solidFill>
                  <a:srgbClr val="212529"/>
                </a:solidFill>
                <a:highlight>
                  <a:srgbClr val="FFFFFF"/>
                </a:highlight>
              </a:rPr>
              <a:t>Meetings, Emails, Communication?</a:t>
            </a:r>
          </a:p>
          <a:p>
            <a:pPr lvl="1"/>
            <a:endParaRPr lang="en-US" sz="1600" dirty="0">
              <a:solidFill>
                <a:srgbClr val="212529"/>
              </a:solidFill>
              <a:highlight>
                <a:srgbClr val="FFFFFF"/>
              </a:highlight>
            </a:endParaRPr>
          </a:p>
        </p:txBody>
      </p:sp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86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Day 1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UAS Reporting and Response Operational Approach</a:t>
            </a:r>
          </a:p>
        </p:txBody>
      </p:sp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Develop Operational Approach document using DOE and FAA guidance on response to sUAS overflight over DOE property</a:t>
            </a:r>
          </a:p>
          <a:p>
            <a:pPr lvl="1"/>
            <a:r>
              <a:rPr lang="en-US" sz="2000" dirty="0"/>
              <a:t>NNSA vs EM sites</a:t>
            </a:r>
          </a:p>
          <a:p>
            <a:pPr lvl="1"/>
            <a:r>
              <a:rPr lang="en-US" sz="2000" dirty="0"/>
              <a:t>FAA guidelines for sUAS</a:t>
            </a:r>
          </a:p>
          <a:p>
            <a:pPr lvl="1"/>
            <a:r>
              <a:rPr lang="en-US" sz="2000" dirty="0"/>
              <a:t>Means of Detection</a:t>
            </a:r>
          </a:p>
          <a:p>
            <a:pPr lvl="2"/>
            <a:r>
              <a:rPr lang="en-US" sz="1600" dirty="0"/>
              <a:t>Confirmed overflight</a:t>
            </a:r>
          </a:p>
          <a:p>
            <a:pPr lvl="2"/>
            <a:r>
              <a:rPr lang="en-US" sz="1600" dirty="0"/>
              <a:t>Non-confirmed overflight</a:t>
            </a:r>
          </a:p>
          <a:p>
            <a:pPr lvl="1"/>
            <a:r>
              <a:rPr lang="en-US" sz="2000" dirty="0"/>
              <a:t>CPF response</a:t>
            </a:r>
          </a:p>
          <a:p>
            <a:pPr lvl="2"/>
            <a:r>
              <a:rPr lang="en-US" sz="1600" dirty="0"/>
              <a:t>sUAS and Pilot</a:t>
            </a:r>
          </a:p>
          <a:p>
            <a:pPr lvl="2"/>
            <a:r>
              <a:rPr lang="en-US" sz="1600" dirty="0"/>
              <a:t>Downed sUAS</a:t>
            </a:r>
          </a:p>
          <a:p>
            <a:pPr lvl="1"/>
            <a:r>
              <a:rPr lang="en-US" sz="2000" dirty="0"/>
              <a:t>Reporting guidelines</a:t>
            </a:r>
          </a:p>
          <a:p>
            <a:pPr lvl="2"/>
            <a:r>
              <a:rPr lang="en-US" sz="1600" dirty="0"/>
              <a:t>FAA</a:t>
            </a:r>
          </a:p>
          <a:p>
            <a:pPr lvl="2"/>
            <a:r>
              <a:rPr lang="en-US" sz="1600" dirty="0"/>
              <a:t>DOE</a:t>
            </a:r>
          </a:p>
          <a:p>
            <a:pPr lvl="1"/>
            <a:r>
              <a:rPr lang="en-US" sz="2000" dirty="0"/>
              <a:t>Better Practices</a:t>
            </a:r>
          </a:p>
          <a:p>
            <a:pPr lvl="2"/>
            <a:r>
              <a:rPr lang="en-US" sz="1600" dirty="0"/>
              <a:t>Expansion of no-fly boundary</a:t>
            </a:r>
          </a:p>
        </p:txBody>
      </p:sp>
    </p:spTree>
    <p:extLst>
      <p:ext uri="{BB962C8B-B14F-4D97-AF65-F5344CB8AC3E}">
        <p14:creationId xmlns:p14="http://schemas.microsoft.com/office/powerpoint/2010/main" val="363396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Day 1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UAS Reporting and Response Operational Approach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5DFBB23-F8C0-405A-56D3-277B64E4E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0098" y="379191"/>
            <a:ext cx="4135591" cy="5360011"/>
          </a:xfrm>
        </p:spPr>
      </p:pic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45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Day 1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UAS Reporting and Response Operational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NNSA Sites</a:t>
            </a:r>
          </a:p>
          <a:p>
            <a:pPr lvl="1"/>
            <a:r>
              <a:rPr lang="en-US" sz="1600" dirty="0"/>
              <a:t>Defined guidance through DOE orders and mandates at Cat-I holding facilities</a:t>
            </a:r>
          </a:p>
          <a:p>
            <a:pPr lvl="1"/>
            <a:r>
              <a:rPr lang="en-US" sz="1600" dirty="0">
                <a:solidFill>
                  <a:srgbClr val="212529"/>
                </a:solidFill>
                <a:highlight>
                  <a:srgbClr val="FFFFFF"/>
                </a:highlight>
              </a:rPr>
              <a:t>Y-12, Pantex, Los Alamos, NNSS</a:t>
            </a:r>
          </a:p>
          <a:p>
            <a:pPr lvl="2"/>
            <a:r>
              <a:rPr 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Sandia (Kirtland AF</a:t>
            </a:r>
            <a:r>
              <a:rPr lang="en-US" sz="1400" dirty="0">
                <a:solidFill>
                  <a:srgbClr val="212529"/>
                </a:solidFill>
                <a:highlight>
                  <a:srgbClr val="FFFFFF"/>
                </a:highlight>
              </a:rPr>
              <a:t>B)</a:t>
            </a:r>
          </a:p>
          <a:p>
            <a:pPr lvl="2"/>
            <a:r>
              <a:rPr lang="en-US" sz="1400" dirty="0">
                <a:solidFill>
                  <a:srgbClr val="212529"/>
                </a:solidFill>
                <a:highlight>
                  <a:srgbClr val="FFFFFF"/>
                </a:highlight>
              </a:rPr>
              <a:t>Savanah River (at NNSA locations)</a:t>
            </a:r>
          </a:p>
          <a:p>
            <a:pPr lvl="2"/>
            <a:r>
              <a:rPr 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Lawrence Livermore and Kansas City (non-Cat I sites)</a:t>
            </a:r>
          </a:p>
          <a:p>
            <a:r>
              <a:rPr lang="en-US" sz="2000" dirty="0">
                <a:solidFill>
                  <a:srgbClr val="212529"/>
                </a:solidFill>
                <a:highlight>
                  <a:srgbClr val="FFFFFF"/>
                </a:highlight>
              </a:rPr>
              <a:t>EM Sites</a:t>
            </a:r>
          </a:p>
          <a:p>
            <a:pPr lvl="1"/>
            <a:r>
              <a:rPr lang="en-US" sz="1600" dirty="0">
                <a:solidFill>
                  <a:srgbClr val="212529"/>
                </a:solidFill>
              </a:rPr>
              <a:t>The rest of us…</a:t>
            </a:r>
            <a:endParaRPr lang="en-US" sz="1600" dirty="0"/>
          </a:p>
        </p:txBody>
      </p:sp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7C3978-E609-5D4C-27AB-AB48CF37DB39}"/>
              </a:ext>
            </a:extLst>
          </p:cNvPr>
          <p:cNvSpPr txBox="1"/>
          <p:nvPr/>
        </p:nvSpPr>
        <p:spPr>
          <a:xfrm>
            <a:off x="4474987" y="4691873"/>
            <a:ext cx="7485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Should EM sites and non-Cat-I holding NNSA sites establish a CUAS program?  </a:t>
            </a:r>
          </a:p>
        </p:txBody>
      </p:sp>
    </p:spTree>
    <p:extLst>
      <p:ext uri="{BB962C8B-B14F-4D97-AF65-F5344CB8AC3E}">
        <p14:creationId xmlns:p14="http://schemas.microsoft.com/office/powerpoint/2010/main" val="20968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Day 1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UAS Reporting and Response Operational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DOE O 473.1A</a:t>
            </a:r>
          </a:p>
          <a:p>
            <a:pPr lvl="1"/>
            <a:r>
              <a:rPr lang="en-US" sz="1600" dirty="0"/>
              <a:t>“Counter Unmanned Aircraft Systems. The ODFSA must approve the use of counter unmanned aircraft systems in accordance with the provisions of the 2017 National Defense Authorization Act [P.L. 114-328] and applicable delegation orders.” </a:t>
            </a:r>
          </a:p>
          <a:p>
            <a:r>
              <a:rPr lang="en-US" sz="2000" dirty="0"/>
              <a:t>2017 National Defense Authorization </a:t>
            </a:r>
          </a:p>
          <a:p>
            <a:pPr lvl="1"/>
            <a:r>
              <a:rPr lang="en-US" sz="1600" dirty="0"/>
              <a:t>50 USC 2661. ‘‘SEC. 4510. PROTECTION OF </a:t>
            </a:r>
            <a:r>
              <a:rPr lang="en-US" sz="1600" b="1" u="sng" dirty="0">
                <a:solidFill>
                  <a:srgbClr val="FF0000"/>
                </a:solidFill>
              </a:rPr>
              <a:t>CERTAIN</a:t>
            </a:r>
            <a:r>
              <a:rPr lang="en-US" sz="1600" dirty="0"/>
              <a:t> NUCLEAR FACILITIES AND ASSETS FROM UNMANNED AIRCRAFT.”</a:t>
            </a:r>
          </a:p>
          <a:p>
            <a:pPr lvl="2"/>
            <a:r>
              <a:rPr lang="en-US" sz="1400" dirty="0"/>
              <a:t>Detect, identify, monitor, and track</a:t>
            </a:r>
          </a:p>
          <a:p>
            <a:pPr lvl="2"/>
            <a:r>
              <a:rPr lang="en-US" sz="1400" dirty="0"/>
              <a:t>Warn system operator</a:t>
            </a:r>
          </a:p>
          <a:p>
            <a:pPr lvl="2"/>
            <a:r>
              <a:rPr lang="en-US" sz="1400" dirty="0"/>
              <a:t>Disrupt</a:t>
            </a:r>
          </a:p>
          <a:p>
            <a:pPr lvl="2"/>
            <a:r>
              <a:rPr lang="en-US" sz="1400" dirty="0"/>
              <a:t>Seize</a:t>
            </a:r>
          </a:p>
          <a:p>
            <a:pPr lvl="2"/>
            <a:r>
              <a:rPr lang="en-US" sz="1400" dirty="0"/>
              <a:t>Confiscate</a:t>
            </a:r>
          </a:p>
          <a:p>
            <a:pPr lvl="2"/>
            <a:r>
              <a:rPr lang="en-US" sz="1400" dirty="0"/>
              <a:t>Use of reasonable force</a:t>
            </a:r>
          </a:p>
          <a:p>
            <a:pPr lvl="2"/>
            <a:r>
              <a:rPr lang="en-US" sz="1400" dirty="0"/>
              <a:t>Forfeiture</a:t>
            </a:r>
          </a:p>
          <a:p>
            <a:endParaRPr lang="en-US" sz="1600" dirty="0"/>
          </a:p>
        </p:txBody>
      </p:sp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E3CF6C-7386-60F6-645F-9AC78461C209}"/>
              </a:ext>
            </a:extLst>
          </p:cNvPr>
          <p:cNvSpPr txBox="1"/>
          <p:nvPr/>
        </p:nvSpPr>
        <p:spPr>
          <a:xfrm>
            <a:off x="4107184" y="5400512"/>
            <a:ext cx="423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Basically, its all dependent on your SRAs, VAs, and ODFSA approval</a:t>
            </a:r>
          </a:p>
        </p:txBody>
      </p:sp>
    </p:spTree>
    <p:extLst>
      <p:ext uri="{BB962C8B-B14F-4D97-AF65-F5344CB8AC3E}">
        <p14:creationId xmlns:p14="http://schemas.microsoft.com/office/powerpoint/2010/main" val="8898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Day 1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UAS Reporting and Response Operational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FAA guidelines</a:t>
            </a:r>
          </a:p>
          <a:p>
            <a:pPr lvl="1"/>
            <a:r>
              <a:rPr lang="en-US" sz="1600" b="1" i="0" u="sng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sUAS</a:t>
            </a:r>
            <a:r>
              <a:rPr 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sz="1600" b="0" i="0" strike="sngStrike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Drones</a:t>
            </a:r>
            <a:r>
              <a:rPr 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 are prohibited from flying over designated national security sensitive facilities, </a:t>
            </a:r>
            <a:r>
              <a:rPr lang="en-US" sz="1600" b="1" u="sng" dirty="0">
                <a:solidFill>
                  <a:srgbClr val="FF0000"/>
                </a:solidFill>
                <a:highlight>
                  <a:srgbClr val="FFFFFF"/>
                </a:highlight>
              </a:rPr>
              <a:t>without prior authorization</a:t>
            </a:r>
            <a:r>
              <a:rPr 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. Operations are prohibited from the ground up to 400 feet above ground level and apply to all types and purposes of UAS flight operations.</a:t>
            </a:r>
          </a:p>
          <a:p>
            <a:r>
              <a:rPr lang="en-US" sz="2000" dirty="0">
                <a:solidFill>
                  <a:srgbClr val="212529"/>
                </a:solidFill>
                <a:highlight>
                  <a:srgbClr val="FFFFFF"/>
                </a:highlight>
              </a:rPr>
              <a:t>Other FAA guidelines</a:t>
            </a:r>
          </a:p>
          <a:p>
            <a:pPr lvl="1"/>
            <a:r>
              <a:rPr lang="en-US" sz="1600" dirty="0">
                <a:solidFill>
                  <a:srgbClr val="212529"/>
                </a:solidFill>
                <a:highlight>
                  <a:srgbClr val="FFFFFF"/>
                </a:highlight>
              </a:rPr>
              <a:t>Pilots must always maintain line of sight</a:t>
            </a:r>
          </a:p>
          <a:p>
            <a:pPr lvl="1"/>
            <a:r>
              <a:rPr 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Must not interfere with manned aircraft</a:t>
            </a:r>
          </a:p>
          <a:p>
            <a:pPr lvl="1"/>
            <a:r>
              <a:rPr lang="en-US" sz="1600" dirty="0">
                <a:solidFill>
                  <a:srgbClr val="212529"/>
                </a:solidFill>
                <a:highlight>
                  <a:srgbClr val="FFFFFF"/>
                </a:highlight>
              </a:rPr>
              <a:t>Flights must remain below a 400-foot ceiling</a:t>
            </a:r>
          </a:p>
          <a:p>
            <a:pPr lvl="1"/>
            <a:r>
              <a:rPr 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Register and externally mark the drone with the FAA</a:t>
            </a:r>
          </a:p>
        </p:txBody>
      </p:sp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80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Day 1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UAS Reporting and Response Operational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Means of Detection</a:t>
            </a:r>
          </a:p>
          <a:p>
            <a:pPr lvl="1"/>
            <a:r>
              <a:rPr 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Reporting</a:t>
            </a:r>
          </a:p>
          <a:p>
            <a:r>
              <a:rPr lang="en-US" sz="2000" dirty="0">
                <a:solidFill>
                  <a:srgbClr val="212529"/>
                </a:solidFill>
                <a:highlight>
                  <a:srgbClr val="FFFFFF"/>
                </a:highlight>
              </a:rPr>
              <a:t>Confirmed vs Non-Confirmed</a:t>
            </a:r>
          </a:p>
          <a:p>
            <a:pPr lvl="1"/>
            <a:r>
              <a:rPr lang="en-US" sz="1600" dirty="0">
                <a:solidFill>
                  <a:srgbClr val="212529"/>
                </a:solidFill>
                <a:highlight>
                  <a:srgbClr val="FFFFFF"/>
                </a:highlight>
              </a:rPr>
              <a:t>Confirmed sUAS overflight must be confirmed via a detection system (CUAS) or by a CPF officer who has visually located at a minimum part of the sUAS system (drone).</a:t>
            </a:r>
            <a:endParaRPr lang="en-US" sz="1600" dirty="0">
              <a:solidFill>
                <a:srgbClr val="212529"/>
              </a:solidFill>
              <a:highlight>
                <a:srgbClr val="FFFF00"/>
              </a:highlight>
            </a:endParaRPr>
          </a:p>
          <a:p>
            <a:pPr lvl="1"/>
            <a:r>
              <a:rPr lang="en-US" sz="1600" dirty="0">
                <a:solidFill>
                  <a:srgbClr val="212529"/>
                </a:solidFill>
              </a:rPr>
              <a:t>Non-confirmed sUAS overflights are;</a:t>
            </a:r>
          </a:p>
          <a:p>
            <a:pPr lvl="2"/>
            <a:r>
              <a:rPr lang="en-US" sz="1400" dirty="0">
                <a:solidFill>
                  <a:srgbClr val="212529"/>
                </a:solidFill>
              </a:rPr>
              <a:t>Reported by non-CPF personnel without confirmation by site CPF or CUAS system detection.</a:t>
            </a:r>
          </a:p>
        </p:txBody>
      </p:sp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80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Day 1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UAS Reporting and Response Operational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CPF Response</a:t>
            </a:r>
          </a:p>
          <a:p>
            <a:pPr lvl="1"/>
            <a:r>
              <a:rPr 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sUAS </a:t>
            </a:r>
          </a:p>
          <a:p>
            <a:pPr lvl="2"/>
            <a:r>
              <a:rPr lang="en-US" sz="1400" dirty="0">
                <a:solidFill>
                  <a:srgbClr val="212529"/>
                </a:solidFill>
                <a:highlight>
                  <a:srgbClr val="FFFFFF"/>
                </a:highlight>
              </a:rPr>
              <a:t>Track UAS to locate pilot if possible</a:t>
            </a:r>
          </a:p>
          <a:p>
            <a:pPr lvl="2"/>
            <a:r>
              <a:rPr lang="en-US" sz="1400" dirty="0">
                <a:solidFill>
                  <a:srgbClr val="212529"/>
                </a:solidFill>
                <a:highlight>
                  <a:srgbClr val="FFFFFF"/>
                </a:highlight>
              </a:rPr>
              <a:t>Confiscate if possible</a:t>
            </a:r>
          </a:p>
          <a:p>
            <a:pPr lvl="1"/>
            <a:r>
              <a:rPr 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Pilot</a:t>
            </a:r>
          </a:p>
          <a:p>
            <a:pPr lvl="2"/>
            <a:r>
              <a:rPr 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Make contact</a:t>
            </a:r>
            <a:r>
              <a:rPr lang="en-US" sz="1400" dirty="0">
                <a:solidFill>
                  <a:srgbClr val="212529"/>
                </a:solidFill>
                <a:highlight>
                  <a:srgbClr val="FFFFFF"/>
                </a:highlight>
              </a:rPr>
              <a:t>, utilize additional units to back up contact officer</a:t>
            </a:r>
          </a:p>
          <a:p>
            <a:pPr lvl="2"/>
            <a:r>
              <a:rPr 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As</a:t>
            </a:r>
            <a:r>
              <a:rPr lang="en-US" sz="1400" dirty="0">
                <a:solidFill>
                  <a:srgbClr val="212529"/>
                </a:solidFill>
                <a:highlight>
                  <a:srgbClr val="FFFFFF"/>
                </a:highlight>
              </a:rPr>
              <a:t>k for identification, registration paperwork, etc.</a:t>
            </a:r>
          </a:p>
          <a:p>
            <a:pPr lvl="2"/>
            <a:r>
              <a:rPr 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Collect dat</a:t>
            </a:r>
            <a:r>
              <a:rPr lang="en-US" sz="1400" dirty="0">
                <a:solidFill>
                  <a:srgbClr val="212529"/>
                </a:solidFill>
                <a:highlight>
                  <a:srgbClr val="FFFFFF"/>
                </a:highlight>
              </a:rPr>
              <a:t>a for Incident Report</a:t>
            </a:r>
          </a:p>
          <a:p>
            <a:pPr lvl="2"/>
            <a:r>
              <a:rPr lang="en-US" sz="1400" dirty="0">
                <a:solidFill>
                  <a:srgbClr val="212529"/>
                </a:solidFill>
                <a:highlight>
                  <a:srgbClr val="FFFFFF"/>
                </a:highlight>
              </a:rPr>
              <a:t>Take into custody if feasible – 10 CFR 1047</a:t>
            </a:r>
          </a:p>
          <a:p>
            <a:pPr lvl="3"/>
            <a:r>
              <a:rPr 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Trespass, Photographing of DOE installations(?), and/or Conspiracy(?)</a:t>
            </a:r>
          </a:p>
          <a:p>
            <a:pPr lvl="2"/>
            <a:r>
              <a:rPr lang="en-US" sz="1400" dirty="0">
                <a:solidFill>
                  <a:srgbClr val="212529"/>
                </a:solidFill>
                <a:highlight>
                  <a:srgbClr val="FFFFFF"/>
                </a:highlight>
              </a:rPr>
              <a:t>Report</a:t>
            </a:r>
            <a:endParaRPr lang="en-US" sz="1400" b="0" i="0" dirty="0">
              <a:solidFill>
                <a:srgbClr val="212529"/>
              </a:solidFill>
              <a:effectLst/>
              <a:highlight>
                <a:srgbClr val="FFFFFF"/>
              </a:highlight>
            </a:endParaRPr>
          </a:p>
          <a:p>
            <a:pPr lvl="1"/>
            <a:r>
              <a:rPr 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Downed sUAS </a:t>
            </a:r>
          </a:p>
          <a:p>
            <a:pPr lvl="2"/>
            <a:r>
              <a:rPr lang="en-US" sz="1400" dirty="0">
                <a:solidFill>
                  <a:srgbClr val="212529"/>
                </a:solidFill>
                <a:highlight>
                  <a:srgbClr val="FFFFFF"/>
                </a:highlight>
              </a:rPr>
              <a:t>Abandoned / Crashed</a:t>
            </a:r>
          </a:p>
          <a:p>
            <a:pPr lvl="3"/>
            <a:r>
              <a:rPr lang="en-US" sz="1200" dirty="0">
                <a:solidFill>
                  <a:srgbClr val="212529"/>
                </a:solidFill>
                <a:highlight>
                  <a:srgbClr val="FFFFFF"/>
                </a:highlight>
              </a:rPr>
              <a:t>Suspicious Package response</a:t>
            </a:r>
          </a:p>
          <a:p>
            <a:pPr lvl="3"/>
            <a:r>
              <a:rPr lang="en-US" sz="1200" dirty="0">
                <a:solidFill>
                  <a:srgbClr val="212529"/>
                </a:solidFill>
                <a:highlight>
                  <a:srgbClr val="FFFFFF"/>
                </a:highlight>
              </a:rPr>
              <a:t>Crash notifications</a:t>
            </a:r>
          </a:p>
        </p:txBody>
      </p:sp>
      <p:pic>
        <p:nvPicPr>
          <p:cNvPr id="7" name="Picture 2" descr="EFCOG.org">
            <a:extLst>
              <a:ext uri="{FF2B5EF4-FFF2-40B4-BE49-F238E27FC236}">
                <a16:creationId xmlns:a16="http://schemas.microsoft.com/office/drawing/2014/main" id="{73614D8F-3928-9F9F-8FEA-74F20C2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894" y="5723678"/>
            <a:ext cx="3781058" cy="113431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262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1265</Words>
  <Application>Microsoft Office PowerPoint</Application>
  <PresentationFormat>Widescreen</PresentationFormat>
  <Paragraphs>157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Physical Protection Subgroup Chair – Mark Ames Vice Chair - Vacant</vt:lpstr>
      <vt:lpstr>Day 1 Introductions</vt:lpstr>
      <vt:lpstr>Day 1 UAS Reporting and Response Operational Approach</vt:lpstr>
      <vt:lpstr>Day 1 UAS Reporting and Response Operational Approach</vt:lpstr>
      <vt:lpstr>Day 1 UAS Reporting and Response Operational Approach</vt:lpstr>
      <vt:lpstr>Day 1 UAS Reporting and Response Operational Approach</vt:lpstr>
      <vt:lpstr>Day 1 UAS Reporting and Response Operational Approach</vt:lpstr>
      <vt:lpstr>Day 1 UAS Reporting and Response Operational Approach</vt:lpstr>
      <vt:lpstr>Day 1 UAS Reporting and Response Operational Approach</vt:lpstr>
      <vt:lpstr>Day 1 UAS Reporting and Response Operational Approach</vt:lpstr>
      <vt:lpstr>Day 1 UAS Reporting and Response Operational Approach</vt:lpstr>
      <vt:lpstr>Day 1 UAS Reporting and Response Operational Approach</vt:lpstr>
      <vt:lpstr>Day 1 UAS Reporting and Response Operational Approach</vt:lpstr>
      <vt:lpstr>Day 1 UAS Reporting and Response Operational Approach</vt:lpstr>
      <vt:lpstr>Day 1 UAS Reporting and Response Operational Approach</vt:lpstr>
      <vt:lpstr>Day 1 UAS Reporting and Response Operational Approach</vt:lpstr>
      <vt:lpstr>Day 1 UAS Reporting and Response Operational Approach</vt:lpstr>
      <vt:lpstr>Day 1 UAS Reporting and Response Operational Approach</vt:lpstr>
      <vt:lpstr>Day 1 UAS Reporting and Response Operational Approach</vt:lpstr>
      <vt:lpstr>Day 2 Areas of concern &amp; future planning for EFCOG</vt:lpstr>
      <vt:lpstr>Day 2 Areas of concern &amp; future planning for EFCOG</vt:lpstr>
      <vt:lpstr>Day 2 Areas of concern &amp; future planning for EFCOG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Protection Subgroup</dc:title>
  <dc:creator>Jason</dc:creator>
  <cp:lastModifiedBy>Stellflug, Michelle J</cp:lastModifiedBy>
  <cp:revision>25</cp:revision>
  <dcterms:created xsi:type="dcterms:W3CDTF">2023-05-02T01:46:28Z</dcterms:created>
  <dcterms:modified xsi:type="dcterms:W3CDTF">2024-05-10T15:34:19Z</dcterms:modified>
</cp:coreProperties>
</file>