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handoutMasterIdLst>
    <p:handoutMasterId r:id="rId20"/>
  </p:handoutMasterIdLst>
  <p:sldIdLst>
    <p:sldId id="289" r:id="rId5"/>
    <p:sldId id="291" r:id="rId6"/>
    <p:sldId id="290" r:id="rId7"/>
    <p:sldId id="301" r:id="rId8"/>
    <p:sldId id="302" r:id="rId9"/>
    <p:sldId id="294" r:id="rId10"/>
    <p:sldId id="296" r:id="rId11"/>
    <p:sldId id="297" r:id="rId12"/>
    <p:sldId id="298" r:id="rId13"/>
    <p:sldId id="295" r:id="rId14"/>
    <p:sldId id="299" r:id="rId15"/>
    <p:sldId id="300" r:id="rId16"/>
    <p:sldId id="292" r:id="rId17"/>
    <p:sldId id="293"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7D8BDE-61A2-B86E-B867-CD1CC1845324}" name="Johnson, Alan M" initials="JAM" userId="S::alan.johnson@pnnl.gov::6942d034-6979-4a88-bc21-6ca38bb5740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hari - UP90T80" initials="SC" lastIdx="1" clrIdx="0"/>
  <p:cmAuthor id="1" name="Schwendenman, Kathy" initials="SK" lastIdx="6" clrIdx="1">
    <p:extLst>
      <p:ext uri="{19B8F6BF-5375-455C-9EA6-DF929625EA0E}">
        <p15:presenceInfo xmlns:p15="http://schemas.microsoft.com/office/powerpoint/2012/main" userId="S-1-5-21-2844929807-1687724802-988633214-111306" providerId="AD"/>
      </p:ext>
    </p:extLst>
  </p:cmAuthor>
  <p:cmAuthor id="2" name="Brewer, Nohemi" initials="BN" lastIdx="4" clrIdx="2">
    <p:extLst>
      <p:ext uri="{19B8F6BF-5375-455C-9EA6-DF929625EA0E}">
        <p15:presenceInfo xmlns:p15="http://schemas.microsoft.com/office/powerpoint/2012/main" userId="S-1-5-21-2844929807-1687724802-988633214-135232" providerId="AD"/>
      </p:ext>
    </p:extLst>
  </p:cmAuthor>
  <p:cmAuthor id="3" name="Williams, Catherine A." initials="WCA" lastIdx="3" clrIdx="3">
    <p:extLst>
      <p:ext uri="{19B8F6BF-5375-455C-9EA6-DF929625EA0E}">
        <p15:presenceInfo xmlns:p15="http://schemas.microsoft.com/office/powerpoint/2012/main" userId="S-1-5-21-2844929807-1687724802-988633214-1852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08" autoAdjust="0"/>
  </p:normalViewPr>
  <p:slideViewPr>
    <p:cSldViewPr snapToGrid="0">
      <p:cViewPr varScale="1">
        <p:scale>
          <a:sx n="120" d="100"/>
          <a:sy n="120" d="100"/>
        </p:scale>
        <p:origin x="2886"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8197B24-2015-420A-B83C-AF2D07B87CC7}" type="datetimeFigureOut">
              <a:rPr lang="en-US" smtClean="0"/>
              <a:t>4/11/2024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8E603B1-235F-471F-92F3-2D299F972932}" type="slidenum">
              <a:rPr lang="en-US" smtClean="0"/>
              <a:t>‹#›</a:t>
            </a:fld>
            <a:endParaRPr lang="en-US"/>
          </a:p>
        </p:txBody>
      </p:sp>
    </p:spTree>
    <p:extLst>
      <p:ext uri="{BB962C8B-B14F-4D97-AF65-F5344CB8AC3E}">
        <p14:creationId xmlns:p14="http://schemas.microsoft.com/office/powerpoint/2010/main" val="4234767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31D862B-7139-4FD9-AF44-C3EB4D98D667}" type="datetimeFigureOut">
              <a:rPr lang="en-US"/>
              <a:pPr>
                <a:defRPr/>
              </a:pPr>
              <a:t>4/11/2024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01627C5-BF2B-49D5-9FF2-99EFCA0070F1}" type="slidenum">
              <a:rPr lang="en-US"/>
              <a:pPr>
                <a:defRPr/>
              </a:pPr>
              <a:t>‹#›</a:t>
            </a:fld>
            <a:endParaRPr lang="en-US"/>
          </a:p>
        </p:txBody>
      </p:sp>
    </p:spTree>
    <p:extLst>
      <p:ext uri="{BB962C8B-B14F-4D97-AF65-F5344CB8AC3E}">
        <p14:creationId xmlns:p14="http://schemas.microsoft.com/office/powerpoint/2010/main" val="541423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&amp; Overview: GREG</a:t>
            </a:r>
          </a:p>
          <a:p>
            <a:r>
              <a:rPr lang="en-US"/>
              <a:t>Ultimately, we incorporated a lot of stakeholders and made extensive updates to promote clarity, consistency, and compliance with new requirements.</a:t>
            </a:r>
          </a:p>
          <a:p>
            <a:r>
              <a:rPr lang="en-US"/>
              <a:t>This is a high-level overview of those changes, we won’t have time to address specifics, but will be happy to discuss during IOSC breakout sessions… (will the breakouts have already occurred…)</a:t>
            </a:r>
          </a:p>
          <a:p>
            <a:r>
              <a:rPr lang="en-US">
                <a:sym typeface="Wingdings" panose="05000000000000000000" pitchFamily="2" charset="2"/>
              </a:rPr>
              <a:t> Opportunity to address this while going over the preliminary agenda on day 1? (if you want more detail, go to IOSC breakouts)</a:t>
            </a:r>
            <a:endParaRPr lang="en-US"/>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1</a:t>
            </a:fld>
            <a:endParaRPr lang="en-US"/>
          </a:p>
        </p:txBody>
      </p:sp>
    </p:spTree>
    <p:extLst>
      <p:ext uri="{BB962C8B-B14F-4D97-AF65-F5344CB8AC3E}">
        <p14:creationId xmlns:p14="http://schemas.microsoft.com/office/powerpoint/2010/main" val="381163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a:t>ALAN</a:t>
            </a:r>
          </a:p>
          <a:p>
            <a:pPr marL="171450" indent="-171450">
              <a:buFontTx/>
              <a:buChar char="-"/>
            </a:pPr>
            <a:r>
              <a:rPr lang="en-US"/>
              <a:t>Some loss of local flexibility in order to obtain consistency across the Complex</a:t>
            </a:r>
          </a:p>
          <a:p>
            <a:pPr marL="171450" indent="-171450">
              <a:buFontTx/>
              <a:buChar char="-"/>
            </a:pPr>
            <a:r>
              <a:rPr lang="en-US"/>
              <a:t>Loss of Standard means that any facilities currently using the standard as their implementation plan (IOSC Program Plan) will no longer be able to do so</a:t>
            </a:r>
          </a:p>
          <a:p>
            <a:pPr marL="628650" lvl="1" indent="-171450">
              <a:buFontTx/>
              <a:buChar char="-"/>
            </a:pPr>
            <a:r>
              <a:rPr lang="en-US"/>
              <a:t>Some timeline, flowcharts, etc., no longer available, but they’re outdated anyway</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11</a:t>
            </a:fld>
            <a:endParaRPr lang="en-US"/>
          </a:p>
        </p:txBody>
      </p:sp>
    </p:spTree>
    <p:extLst>
      <p:ext uri="{BB962C8B-B14F-4D97-AF65-F5344CB8AC3E}">
        <p14:creationId xmlns:p14="http://schemas.microsoft.com/office/powerpoint/2010/main" val="2535056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GREG</a:t>
            </a:r>
          </a:p>
          <a:p>
            <a:r>
              <a:rPr lang="en-US"/>
              <a:t>What’s happening now and into the near future…</a:t>
            </a:r>
          </a:p>
          <a:p>
            <a:r>
              <a:rPr lang="en-US"/>
              <a:t>Feel free to request a copy of the new proposed order, redline, etc.</a:t>
            </a:r>
          </a:p>
          <a:p>
            <a:r>
              <a:rPr lang="en-US"/>
              <a:t>Questions/discussion:</a:t>
            </a:r>
          </a:p>
          <a:p>
            <a:r>
              <a:rPr lang="en-US"/>
              <a:t>We can hold additional SWG meetings to include stakeholders, etc.</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12</a:t>
            </a:fld>
            <a:endParaRPr lang="en-US"/>
          </a:p>
        </p:txBody>
      </p:sp>
    </p:spTree>
    <p:extLst>
      <p:ext uri="{BB962C8B-B14F-4D97-AF65-F5344CB8AC3E}">
        <p14:creationId xmlns:p14="http://schemas.microsoft.com/office/powerpoint/2010/main" val="4132936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ALAN</a:t>
            </a:r>
          </a:p>
          <a:p>
            <a:r>
              <a:rPr lang="en-US"/>
              <a:t>Goal: avoid creating or modifying requirements in a vacuum.</a:t>
            </a:r>
          </a:p>
          <a:p>
            <a:r>
              <a:rPr lang="en-US"/>
              <a:t>Early on acknowledged we didn’t and couldn’t know everything, so we engaged as large of a group of stakeholders as possible.</a:t>
            </a:r>
          </a:p>
          <a:p>
            <a:r>
              <a:rPr lang="en-US"/>
              <a:t>*Believe we had the largest SWG and stakeholder group.*</a:t>
            </a:r>
          </a:p>
          <a:p>
            <a:r>
              <a:rPr lang="en-US"/>
              <a:t>Although much of the initial writing was Greg and I, everything else was by committee, but in a good way!</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13</a:t>
            </a:fld>
            <a:endParaRPr lang="en-US"/>
          </a:p>
        </p:txBody>
      </p:sp>
    </p:spTree>
    <p:extLst>
      <p:ext uri="{BB962C8B-B14F-4D97-AF65-F5344CB8AC3E}">
        <p14:creationId xmlns:p14="http://schemas.microsoft.com/office/powerpoint/2010/main" val="3224502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ALAN</a:t>
            </a:r>
          </a:p>
          <a:p>
            <a:r>
              <a:rPr lang="en-US"/>
              <a:t>**Stakeholder list included OVER 100 individuals!!**</a:t>
            </a:r>
          </a:p>
          <a:p>
            <a:r>
              <a:rPr lang="en-US"/>
              <a:t>At the onset of our process, we spent considerable time and effort developing a list of stakeholders to ensure broad dissemination, review, input, and concurrence.</a:t>
            </a:r>
          </a:p>
          <a:p>
            <a:r>
              <a:rPr lang="en-US"/>
              <a:t>This broad audience and engagement process increased our confidence that we producing the best product possible and had overwhelming concurrence.</a:t>
            </a:r>
          </a:p>
          <a:p>
            <a:r>
              <a:rPr lang="en-US"/>
              <a:t>- This does not mean there was no dissent, but we had productive discussions where everyone felt heard and understood (no “my way or highway”)</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14</a:t>
            </a:fld>
            <a:endParaRPr lang="en-US"/>
          </a:p>
        </p:txBody>
      </p:sp>
    </p:spTree>
    <p:extLst>
      <p:ext uri="{BB962C8B-B14F-4D97-AF65-F5344CB8AC3E}">
        <p14:creationId xmlns:p14="http://schemas.microsoft.com/office/powerpoint/2010/main" val="212480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GREG</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2</a:t>
            </a:fld>
            <a:endParaRPr lang="en-US"/>
          </a:p>
        </p:txBody>
      </p:sp>
    </p:spTree>
    <p:extLst>
      <p:ext uri="{BB962C8B-B14F-4D97-AF65-F5344CB8AC3E}">
        <p14:creationId xmlns:p14="http://schemas.microsoft.com/office/powerpoint/2010/main" val="114132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GREG</a:t>
            </a:r>
          </a:p>
          <a:p>
            <a:r>
              <a:rPr lang="en-US" dirty="0"/>
              <a:t>Going into the process, our driving priorities (the broad consensus of things to change/improve)</a:t>
            </a:r>
          </a:p>
          <a:p>
            <a:r>
              <a:rPr lang="en-US" dirty="0"/>
              <a:t>Added later – things we discovered later that became major priorities</a:t>
            </a:r>
          </a:p>
          <a:p>
            <a:r>
              <a:rPr lang="en-US" dirty="0"/>
              <a:t>This effort to product and more clear, more consistent, more objective set of requirements expanded the old attachment from 17 to 32 pages in the new proposed language</a:t>
            </a:r>
          </a:p>
          <a:p>
            <a:pPr marL="171450" indent="-171450">
              <a:buFontTx/>
              <a:buChar char="-"/>
            </a:pPr>
            <a:r>
              <a:rPr lang="en-US" dirty="0"/>
              <a:t>You don’t get to be more clear and less subjective in less words (especially if Alan is involved!)</a:t>
            </a:r>
          </a:p>
          <a:p>
            <a:pPr marL="0" indent="0">
              <a:buFontTx/>
              <a:buNone/>
            </a:pPr>
            <a:r>
              <a:rPr lang="en-US" dirty="0"/>
              <a:t>Administrative Actions:</a:t>
            </a:r>
          </a:p>
          <a:p>
            <a:pPr marL="0" indent="0">
              <a:buFontTx/>
              <a:buNone/>
            </a:pPr>
            <a:r>
              <a:rPr lang="en-US" dirty="0"/>
              <a:t> </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3</a:t>
            </a:fld>
            <a:endParaRPr lang="en-US"/>
          </a:p>
        </p:txBody>
      </p:sp>
    </p:spTree>
    <p:extLst>
      <p:ext uri="{BB962C8B-B14F-4D97-AF65-F5344CB8AC3E}">
        <p14:creationId xmlns:p14="http://schemas.microsoft.com/office/powerpoint/2010/main" val="1383935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ALAN</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4</a:t>
            </a:fld>
            <a:endParaRPr lang="en-US"/>
          </a:p>
        </p:txBody>
      </p:sp>
    </p:spTree>
    <p:extLst>
      <p:ext uri="{BB962C8B-B14F-4D97-AF65-F5344CB8AC3E}">
        <p14:creationId xmlns:p14="http://schemas.microsoft.com/office/powerpoint/2010/main" val="2694324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indent="0">
              <a:buFontTx/>
              <a:buNone/>
            </a:pPr>
            <a:r>
              <a:rPr lang="en-US" dirty="0"/>
              <a:t>GREG</a:t>
            </a:r>
          </a:p>
          <a:p>
            <a:pPr marL="171450" indent="-171450">
              <a:buFontTx/>
              <a:buChar char="-"/>
            </a:pPr>
            <a:r>
              <a:rPr lang="en-US" dirty="0"/>
              <a:t>All IOSCs in SSIMS</a:t>
            </a:r>
          </a:p>
          <a:p>
            <a:pPr marL="628650" lvl="1" indent="-171450">
              <a:buFontTx/>
              <a:buChar char="-"/>
            </a:pPr>
            <a:r>
              <a:rPr lang="en-US" dirty="0"/>
              <a:t>Driver: broader Federal awareness of all IOSCs across the Complex;</a:t>
            </a:r>
          </a:p>
          <a:p>
            <a:pPr marL="628650" lvl="1" indent="-171450">
              <a:buFontTx/>
              <a:buChar char="-"/>
            </a:pPr>
            <a:r>
              <a:rPr lang="en-US" dirty="0"/>
              <a:t>However, not consistent with the current approach of limiting management of Cat Bs to local oversight</a:t>
            </a:r>
          </a:p>
          <a:p>
            <a:pPr marL="628650" lvl="1" indent="-171450">
              <a:buFontTx/>
              <a:buChar char="-"/>
            </a:pPr>
            <a:r>
              <a:rPr lang="en-US" dirty="0"/>
              <a:t>Not viable/tenable for all sites (e.g., without SSIMS access)</a:t>
            </a:r>
          </a:p>
          <a:p>
            <a:pPr marL="628650" lvl="1" indent="-171450">
              <a:buFontTx/>
              <a:buChar char="-"/>
            </a:pPr>
            <a:r>
              <a:rPr lang="en-US" dirty="0"/>
              <a:t>Alternative: proposed standing up an unclassified IOSC reporting DB (e.g., U-SSIMS) to report only limited unclassified IOSC details, but this approach was not broadly supported</a:t>
            </a:r>
          </a:p>
          <a:p>
            <a:pPr marL="171450" lvl="0" indent="-171450">
              <a:buFontTx/>
              <a:buChar char="-"/>
            </a:pPr>
            <a:r>
              <a:rPr lang="en-US" dirty="0"/>
              <a:t>Cat A Closure</a:t>
            </a:r>
          </a:p>
          <a:p>
            <a:pPr marL="628650" lvl="1" indent="-171450">
              <a:buFontTx/>
              <a:buChar char="-"/>
            </a:pPr>
            <a:r>
              <a:rPr lang="en-US" dirty="0"/>
              <a:t>Some differences in how/when IOSCs are closed based on site-specific issues management processes (cause analysis, CAP)</a:t>
            </a:r>
          </a:p>
          <a:p>
            <a:pPr marL="628650" lvl="1" indent="-171450">
              <a:buFontTx/>
              <a:buChar char="-"/>
            </a:pPr>
            <a:r>
              <a:rPr lang="en-US" dirty="0"/>
              <a:t>Some sites taking consistently longer than 90 days to close; however, other sites did not report similar issues</a:t>
            </a:r>
          </a:p>
          <a:p>
            <a:pPr marL="628650" lvl="1" indent="-171450">
              <a:buFontTx/>
              <a:buChar char="-"/>
            </a:pPr>
            <a:r>
              <a:rPr lang="en-US" dirty="0"/>
              <a:t>Solution: clarified IOSC closure process</a:t>
            </a:r>
          </a:p>
          <a:p>
            <a:pPr marL="171450" lvl="0" indent="-171450">
              <a:buFontTx/>
              <a:buChar char="-"/>
            </a:pPr>
            <a:r>
              <a:rPr lang="en-US" dirty="0"/>
              <a:t>Limit IOSC reporting</a:t>
            </a:r>
          </a:p>
          <a:p>
            <a:pPr marL="628650" lvl="1" indent="-171450">
              <a:buFontTx/>
              <a:buChar char="-"/>
            </a:pPr>
            <a:r>
              <a:rPr lang="en-US" dirty="0"/>
              <a:t>Risk-based approach for only most significant events to have a very simple and objective IOSC-reporting process</a:t>
            </a:r>
          </a:p>
          <a:p>
            <a:pPr marL="628650" lvl="1" indent="-171450">
              <a:buFontTx/>
              <a:buChar char="-"/>
            </a:pPr>
            <a:r>
              <a:rPr lang="en-US" dirty="0"/>
              <a:t>Minimally supported given broader DOE and oversight interest in other unclassified reportable events/areas</a:t>
            </a:r>
          </a:p>
          <a:p>
            <a:pPr marL="171450" lvl="0" indent="-171450">
              <a:buFontTx/>
              <a:buChar char="-"/>
            </a:pPr>
            <a:r>
              <a:rPr lang="en-US" dirty="0"/>
              <a:t>CPSO Reporting</a:t>
            </a:r>
          </a:p>
          <a:p>
            <a:pPr marL="628650" lvl="1" indent="-171450">
              <a:buFontTx/>
              <a:buChar char="-"/>
            </a:pPr>
            <a:r>
              <a:rPr lang="en-US" dirty="0"/>
              <a:t>Driver: simplify CPSO reporting</a:t>
            </a:r>
          </a:p>
          <a:p>
            <a:pPr marL="628650" lvl="1" indent="-171450">
              <a:buFontTx/>
              <a:buChar char="-"/>
            </a:pPr>
            <a:r>
              <a:rPr lang="en-US" dirty="0"/>
              <a:t>Direct CPSO feedback had broad support for comprehensive picture of an individual’s (both cleared and uncleared) security compliance background (e.g., IOSCs)</a:t>
            </a:r>
          </a:p>
          <a:p>
            <a:pPr marL="628650" lvl="1" indent="-171450">
              <a:buFontTx/>
              <a:buChar char="-"/>
            </a:pPr>
            <a:r>
              <a:rPr lang="en-US" dirty="0"/>
              <a:t>Given new proposed direction of infractions AND violations, many IOSCs will now results in infractions anyway</a:t>
            </a:r>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6</a:t>
            </a:fld>
            <a:endParaRPr lang="en-US"/>
          </a:p>
        </p:txBody>
      </p:sp>
    </p:spTree>
    <p:extLst>
      <p:ext uri="{BB962C8B-B14F-4D97-AF65-F5344CB8AC3E}">
        <p14:creationId xmlns:p14="http://schemas.microsoft.com/office/powerpoint/2010/main" val="482961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indent="0">
              <a:buFontTx/>
              <a:buNone/>
            </a:pPr>
            <a:r>
              <a:rPr lang="en-US"/>
              <a:t>ALAN</a:t>
            </a:r>
          </a:p>
          <a:p>
            <a:pPr marL="171450" indent="-171450">
              <a:buFontTx/>
              <a:buChar char="-"/>
            </a:pPr>
            <a:r>
              <a:rPr lang="en-US"/>
              <a:t>Badges</a:t>
            </a:r>
          </a:p>
          <a:p>
            <a:pPr marL="628650" lvl="1" indent="-171450">
              <a:buFontTx/>
              <a:buChar char="-"/>
            </a:pPr>
            <a:r>
              <a:rPr lang="en-US"/>
              <a:t>Prior: DOE security badge determined to be the target of theft</a:t>
            </a:r>
          </a:p>
          <a:p>
            <a:pPr marL="628650" lvl="1" indent="-171450">
              <a:buFontTx/>
              <a:buChar char="-"/>
            </a:pPr>
            <a:r>
              <a:rPr lang="en-US"/>
              <a:t>Problem/s: what’s a “security badge,” application of “target of theft” subjective and extremely limited</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New: Combined with loss/theft of other access credentials: </a:t>
            </a:r>
            <a:r>
              <a:rPr lang="en-US" sz="1800" u="sng">
                <a:effectLst/>
                <a:uFill>
                  <a:solidFill>
                    <a:srgbClr val="000000"/>
                  </a:solidFill>
                </a:uFill>
                <a:latin typeface="Times New Roman" panose="02020603050405020304" pitchFamily="18" charset="0"/>
                <a:ea typeface="Times New Roman" panose="02020603050405020304" pitchFamily="18" charset="0"/>
              </a:rPr>
              <a:t>Loss or theft of security key, keycard, or badge (e.g., DOE PIV) which provides unimpeded access to SNM or classified matter (e.g., direct access versus access impeded by other</a:t>
            </a:r>
            <a:r>
              <a:rPr lang="en-US" sz="1800" u="sng" spc="-20">
                <a:effectLst/>
                <a:uFill>
                  <a:solidFill>
                    <a:srgbClr val="000000"/>
                  </a:solidFill>
                </a:uFill>
                <a:latin typeface="Times New Roman" panose="02020603050405020304" pitchFamily="18" charset="0"/>
                <a:ea typeface="Times New Roman" panose="02020603050405020304" pitchFamily="18" charset="0"/>
              </a:rPr>
              <a:t> </a:t>
            </a:r>
            <a:r>
              <a:rPr lang="en-US" sz="1800" u="sng">
                <a:effectLst/>
                <a:uFill>
                  <a:solidFill>
                    <a:srgbClr val="000000"/>
                  </a:solidFill>
                </a:uFill>
                <a:latin typeface="Times New Roman" panose="02020603050405020304" pitchFamily="18" charset="0"/>
                <a:ea typeface="Times New Roman" panose="02020603050405020304" pitchFamily="18" charset="0"/>
              </a:rPr>
              <a:t>multi-factor layers/measures);</a:t>
            </a:r>
          </a:p>
          <a:p>
            <a:pPr marL="628650" lvl="1" indent="-171450">
              <a:buFontTx/>
              <a:buChar char="-"/>
            </a:pPr>
            <a:r>
              <a:rPr lang="en-US"/>
              <a:t>This focuses IOSC reporting on the overall risk/impact of the loss/theft while relying on other (non-IOSC) reporting requirements for lost/stolen badges (</a:t>
            </a:r>
            <a:r>
              <a:rPr lang="en-US" err="1"/>
              <a:t>USAccess</a:t>
            </a:r>
            <a:r>
              <a:rPr lang="en-US"/>
              <a:t>, etc.)</a:t>
            </a:r>
          </a:p>
          <a:p>
            <a:pPr marL="171450" lvl="0" indent="-171450">
              <a:buFontTx/>
              <a:buChar char="-"/>
            </a:pPr>
            <a:r>
              <a:rPr lang="en-US"/>
              <a:t>IOSC Closure</a:t>
            </a:r>
          </a:p>
          <a:p>
            <a:pPr marL="628650" lvl="1" indent="-171450">
              <a:buFontTx/>
              <a:buChar char="-"/>
            </a:pPr>
            <a:r>
              <a:rPr lang="en-US"/>
              <a:t>Prior: requirements were ambiguous on specifics</a:t>
            </a:r>
          </a:p>
          <a:p>
            <a:pPr marL="628650" lvl="1" indent="-171450">
              <a:buFontTx/>
              <a:buChar char="-"/>
            </a:pPr>
            <a:r>
              <a:rPr lang="en-US"/>
              <a:t>IOSC can be closed with “proposed” corrective actions</a:t>
            </a:r>
          </a:p>
          <a:p>
            <a:pPr marL="628650" lvl="1" indent="-171450">
              <a:buFontTx/>
              <a:buChar char="-"/>
            </a:pPr>
            <a:r>
              <a:rPr lang="en-US"/>
              <a:t>Removes ambiguity on whether corrective actions must be completed and/or verified prior to closure</a:t>
            </a:r>
          </a:p>
          <a:p>
            <a:pPr marL="628650" lvl="1" indent="-171450">
              <a:buFontTx/>
              <a:buChar char="-"/>
            </a:pPr>
            <a:r>
              <a:rPr lang="en-US"/>
              <a:t>Added: specifically addressed a description of applicable causes (required for Cat A IOSCs, as appropriate for Cat B IOSCs)</a:t>
            </a:r>
          </a:p>
          <a:p>
            <a:pPr marL="628650" lvl="1" indent="-171450">
              <a:buFontTx/>
              <a:buChar char="-"/>
            </a:pPr>
            <a:r>
              <a:rPr lang="en-US"/>
              <a:t>Added: in accordance with NISPOM requirements, added a section for a description of the intent (culpability) and whether any disciplinary or administrative action was taken</a:t>
            </a:r>
          </a:p>
          <a:p>
            <a:pPr marL="1085850" lvl="2" indent="-171450">
              <a:buFontTx/>
              <a:buChar char="-"/>
            </a:pPr>
            <a:r>
              <a:rPr lang="en-US"/>
              <a:t>Capturing disciplinary or other administrative actions is a significant change with potential large impacts (e.g., coordination with HR), but is consistent with NISPOM requirements</a:t>
            </a:r>
          </a:p>
          <a:p>
            <a:pPr marL="171450" lvl="0" indent="-171450">
              <a:buFontTx/>
              <a:buChar char="-"/>
            </a:pPr>
            <a:r>
              <a:rPr lang="en-US"/>
              <a:t>Consistency/Subjectivity</a:t>
            </a:r>
          </a:p>
          <a:p>
            <a:pPr marL="628650" lvl="1" indent="-171450">
              <a:buFontTx/>
              <a:buChar char="-"/>
            </a:pPr>
            <a:r>
              <a:rPr lang="en-US"/>
              <a:t>Changes throughout to remove any potentially ambiguous or subjective requirements/guidance</a:t>
            </a:r>
          </a:p>
          <a:p>
            <a:pPr marL="628650" lvl="1" indent="-171450">
              <a:buFontTx/>
              <a:buChar char="-"/>
            </a:pPr>
            <a:r>
              <a:rPr lang="en-US"/>
              <a:t>Removes local flexibility – potentially some, yes, but the cost of flexibility has been inconsistency</a:t>
            </a:r>
          </a:p>
          <a:p>
            <a:pPr marL="171450" lvl="0" indent="-171450">
              <a:buFontTx/>
              <a:buChar char="-"/>
            </a:pPr>
            <a:r>
              <a:rPr lang="en-US"/>
              <a:t>IOSC Definitions</a:t>
            </a:r>
          </a:p>
          <a:p>
            <a:pPr marL="628650" lvl="1" indent="-171450">
              <a:buFontTx/>
              <a:buChar char="-"/>
            </a:pPr>
            <a:r>
              <a:rPr lang="en-US"/>
              <a:t>In general, definitions are crucial to a consistent objective approach to implementing and federal requirements and carrying out IOSC requirements</a:t>
            </a:r>
          </a:p>
          <a:p>
            <a:pPr marL="628650" lvl="1" indent="-171450">
              <a:buFontTx/>
              <a:buChar char="-"/>
            </a:pPr>
            <a:r>
              <a:rPr lang="en-US"/>
              <a:t>Incorporated broad sections of the standard that were universally accepted</a:t>
            </a:r>
          </a:p>
          <a:p>
            <a:pPr marL="628650" lvl="1" indent="-171450">
              <a:buFontTx/>
              <a:buChar char="-"/>
            </a:pPr>
            <a:r>
              <a:rPr lang="en-US"/>
              <a:t>Prior: Cat A – not a B, Cat B – not an A</a:t>
            </a:r>
          </a:p>
          <a:p>
            <a:pPr marL="628650" lvl="1" indent="-171450">
              <a:buFontTx/>
              <a:buChar char="-"/>
            </a:pPr>
            <a:r>
              <a:rPr lang="en-US"/>
              <a:t>Made the definitions less subjective and vague by providing context for the definitions (e.g., examples)</a:t>
            </a:r>
          </a:p>
          <a:p>
            <a:pPr marL="171450" lvl="0" indent="-171450">
              <a:buFontTx/>
              <a:buChar char="-"/>
            </a:pPr>
            <a:r>
              <a:rPr lang="en-US"/>
              <a:t>Specific reportable events identified to ensure consistency for certain categories and types across the Complex (namely, A-SIs, B-SIs, and MIs)</a:t>
            </a:r>
          </a:p>
          <a:p>
            <a:pPr marL="171450" lvl="0" indent="-171450">
              <a:buFontTx/>
              <a:buChar char="-"/>
            </a:pPr>
            <a:r>
              <a:rPr lang="en-US"/>
              <a:t>Culpability </a:t>
            </a:r>
          </a:p>
          <a:p>
            <a:pPr marL="628650" lvl="1" indent="-171450">
              <a:buFontTx/>
              <a:buChar char="-"/>
            </a:pPr>
            <a:r>
              <a:rPr lang="en-US"/>
              <a:t>expanded beyond prior scope of the Standard</a:t>
            </a:r>
          </a:p>
          <a:p>
            <a:pPr marL="628650" lvl="1" indent="-171450">
              <a:buFontTx/>
              <a:buChar char="-"/>
            </a:pPr>
            <a:r>
              <a:rPr lang="en-US"/>
              <a:t>supports new processes for distinguishing and assigning violations and infractions</a:t>
            </a:r>
          </a:p>
          <a:p>
            <a:pPr marL="628650" lvl="1" indent="-171450">
              <a:buFontTx/>
              <a:buChar char="-"/>
            </a:pPr>
            <a:r>
              <a:rPr lang="en-US"/>
              <a:t>clarifies process/es when a single specific responsible individual cannot be determined or is not applicable</a:t>
            </a:r>
          </a:p>
          <a:p>
            <a:pPr marL="628650" lvl="1" indent="-171450">
              <a:buFontTx/>
              <a:buChar char="-"/>
            </a:pPr>
            <a:r>
              <a:rPr lang="en-US"/>
              <a:t>Assists with NISPOM and CPSO reporting requirements to CPSO, PERSEC, and integration with other administrative actions (e.g., HR)</a:t>
            </a:r>
          </a:p>
          <a:p>
            <a:pPr marL="628650" lvl="1" indent="-171450">
              <a:buFontTx/>
              <a:buChar char="-"/>
            </a:pPr>
            <a:endParaRPr lang="en-US"/>
          </a:p>
          <a:p>
            <a:pPr marL="171450" lvl="0" indent="-171450">
              <a:buFontTx/>
              <a:buChar char="-"/>
            </a:pPr>
            <a:endParaRPr lang="en-US"/>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7</a:t>
            </a:fld>
            <a:endParaRPr lang="en-US"/>
          </a:p>
        </p:txBody>
      </p:sp>
    </p:spTree>
    <p:extLst>
      <p:ext uri="{BB962C8B-B14F-4D97-AF65-F5344CB8AC3E}">
        <p14:creationId xmlns:p14="http://schemas.microsoft.com/office/powerpoint/2010/main" val="268813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indent="0">
              <a:buFontTx/>
              <a:buNone/>
            </a:pPr>
            <a:r>
              <a:rPr lang="en-US" dirty="0"/>
              <a:t>ALAN</a:t>
            </a:r>
          </a:p>
          <a:p>
            <a:pPr marL="171450" indent="-171450">
              <a:buFontTx/>
              <a:buChar char="-"/>
            </a:pPr>
            <a:r>
              <a:rPr lang="en-US" dirty="0"/>
              <a:t>Compromise types/levels</a:t>
            </a:r>
          </a:p>
          <a:p>
            <a:pPr marL="628650" lvl="1" indent="-171450">
              <a:buFontTx/>
              <a:buChar char="-"/>
            </a:pPr>
            <a:r>
              <a:rPr lang="en-US" dirty="0"/>
              <a:t>Adjusted to be consistent with CG-SS-5 (Safeguards and Security)</a:t>
            </a:r>
          </a:p>
          <a:p>
            <a:pPr marL="628650" lvl="1" indent="-171450">
              <a:buFontTx/>
              <a:buChar char="-"/>
            </a:pPr>
            <a:r>
              <a:rPr lang="en-US" dirty="0"/>
              <a:t>Clarified what constitutes likelihood is “remote” and provided updated examples</a:t>
            </a:r>
          </a:p>
          <a:p>
            <a:pPr marL="171450" indent="-171450">
              <a:buFontTx/>
              <a:buChar char="-"/>
            </a:pPr>
            <a:r>
              <a:rPr lang="en-US" dirty="0"/>
              <a:t>Infractions and Violations</a:t>
            </a:r>
          </a:p>
          <a:p>
            <a:pPr marL="628650" lvl="1" indent="-171450">
              <a:buFontTx/>
              <a:buChar char="-"/>
            </a:pPr>
            <a:r>
              <a:rPr lang="en-US" dirty="0"/>
              <a:t>New definitions and use are consistent with NISPOM and other Federal agencies (e.g., DOD)</a:t>
            </a:r>
          </a:p>
          <a:p>
            <a:pPr marL="628650" lvl="1" indent="-171450">
              <a:buFontTx/>
              <a:buChar char="-"/>
            </a:pPr>
            <a:r>
              <a:rPr lang="en-US" dirty="0"/>
              <a:t>Will result in many more infractions (nearly every IOSC)</a:t>
            </a:r>
          </a:p>
          <a:p>
            <a:pPr marL="171450" lvl="0" indent="-171450">
              <a:buFontTx/>
              <a:buChar char="-"/>
            </a:pPr>
            <a:r>
              <a:rPr lang="en-US" dirty="0"/>
              <a:t>Graded approach</a:t>
            </a:r>
          </a:p>
          <a:p>
            <a:pPr marL="628650" lvl="1" indent="-171450">
              <a:buFontTx/>
              <a:buChar char="-"/>
            </a:pPr>
            <a:r>
              <a:rPr lang="en-US" dirty="0"/>
              <a:t>Made the language consistent</a:t>
            </a:r>
          </a:p>
          <a:p>
            <a:pPr marL="628650" lvl="1" indent="-171450">
              <a:buFontTx/>
              <a:buChar char="-"/>
            </a:pPr>
            <a:r>
              <a:rPr lang="en-US" dirty="0"/>
              <a:t>Clarified when it applies</a:t>
            </a:r>
          </a:p>
          <a:p>
            <a:pPr marL="628650" lvl="1" indent="-171450">
              <a:buFontTx/>
              <a:buChar char="-"/>
            </a:pPr>
            <a:r>
              <a:rPr lang="en-US" dirty="0"/>
              <a:t>Clarified how it applies</a:t>
            </a:r>
          </a:p>
          <a:p>
            <a:pPr marL="628650" lvl="1" indent="-171450">
              <a:buFontTx/>
              <a:buChar char="-"/>
            </a:pPr>
            <a:r>
              <a:rPr lang="en-US" sz="1800" b="0" i="0" u="none" strike="noStrike" baseline="0" dirty="0">
                <a:solidFill>
                  <a:srgbClr val="000000"/>
                </a:solidFill>
                <a:latin typeface="Times New Roman" panose="02020603050405020304" pitchFamily="18" charset="0"/>
              </a:rPr>
              <a:t>Category A IOSCs also require a higher level of effort and detail (i.e., graded response) to significantly reduce the likelihood of recurrence (e.g., cause analysis, corrective action plan, extent of condition). </a:t>
            </a:r>
          </a:p>
          <a:p>
            <a:pPr marL="628650" lvl="1" indent="-171450">
              <a:buFontTx/>
              <a:buChar char="-"/>
            </a:pPr>
            <a:r>
              <a:rPr lang="en-US" sz="1800" b="0" i="0" u="none" strike="noStrike" baseline="0" dirty="0">
                <a:solidFill>
                  <a:srgbClr val="000000"/>
                </a:solidFill>
                <a:latin typeface="Times New Roman" panose="02020603050405020304" pitchFamily="18" charset="0"/>
              </a:rPr>
              <a:t>When reporting a Category B IOSC, the lower significance must be justified (i.e., loss, theft, compromise, or potential compromise did not occur or is remote). In addition, a lower graded response is typically appropriate. </a:t>
            </a:r>
            <a:endParaRPr lang="en-US" dirty="0"/>
          </a:p>
          <a:p>
            <a:pPr marL="171450" lvl="0" indent="-171450">
              <a:buFontTx/>
              <a:buChar char="-"/>
            </a:pPr>
            <a:r>
              <a:rPr lang="en-US" dirty="0"/>
              <a:t>Sought to eliminate or reduce redundant reporting streams (whereby DOE or the ODFSA is already informed of certain events outside of/separate from the IOSC Program</a:t>
            </a:r>
          </a:p>
          <a:p>
            <a:pPr marL="171450" lvl="0" indent="-171450">
              <a:buFontTx/>
              <a:buChar char="-"/>
            </a:pPr>
            <a:r>
              <a:rPr lang="en-US" dirty="0"/>
              <a:t>Significant Nuclear Defense Intelligence Losses</a:t>
            </a:r>
          </a:p>
          <a:p>
            <a:pPr marL="628650" lvl="1" indent="-171450">
              <a:buFontTx/>
              <a:buChar char="-"/>
            </a:pPr>
            <a:r>
              <a:rPr lang="en-US" dirty="0"/>
              <a:t>Clarified the roles and responsibilities (i.e., DOE/NNSA CSO)</a:t>
            </a:r>
          </a:p>
          <a:p>
            <a:pPr marL="628650" lvl="1" indent="-171450">
              <a:buFontTx/>
              <a:buChar char="-"/>
            </a:pPr>
            <a:r>
              <a:rPr lang="en-US" dirty="0"/>
              <a:t>Replaced damage assessment reference with “formal review” to determine if a Significant Nuclear Defense Intelligence Loss occurred</a:t>
            </a:r>
          </a:p>
          <a:p>
            <a:pPr marL="628650" lvl="1" indent="-171450">
              <a:buFontTx/>
              <a:buChar char="-"/>
            </a:pPr>
            <a:r>
              <a:rPr lang="en-US" dirty="0"/>
              <a:t>In other areas, to avoid confusion, we updated language to impact (vs. damage or risk) assessments</a:t>
            </a:r>
          </a:p>
          <a:p>
            <a:pPr marL="171450" lvl="0" indent="-171450">
              <a:buFontTx/>
              <a:buChar char="-"/>
            </a:pPr>
            <a:r>
              <a:rPr lang="en-US" dirty="0"/>
              <a:t>Prior Order did not specifically identify or authorize roles for inquiry officials who have yet to be formally appointed/certified</a:t>
            </a:r>
          </a:p>
          <a:p>
            <a:pPr marL="628650" lvl="1" indent="-171450">
              <a:buFontTx/>
              <a:buChar char="-"/>
            </a:pPr>
            <a:r>
              <a:rPr lang="en-US" dirty="0"/>
              <a:t>Under the supervision of an appropriately appointed inquiry official</a:t>
            </a:r>
          </a:p>
          <a:p>
            <a:endParaRPr lang="en-US" dirty="0"/>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8</a:t>
            </a:fld>
            <a:endParaRPr lang="en-US"/>
          </a:p>
        </p:txBody>
      </p:sp>
    </p:spTree>
    <p:extLst>
      <p:ext uri="{BB962C8B-B14F-4D97-AF65-F5344CB8AC3E}">
        <p14:creationId xmlns:p14="http://schemas.microsoft.com/office/powerpoint/2010/main" val="331852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GREG</a:t>
            </a:r>
          </a:p>
          <a:p>
            <a:pPr marL="171450" indent="-171450">
              <a:buFontTx/>
              <a:buChar char="-"/>
            </a:pPr>
            <a:r>
              <a:rPr lang="en-US" dirty="0"/>
              <a:t>CPSO reporting</a:t>
            </a:r>
          </a:p>
          <a:p>
            <a:pPr marL="628650" lvl="1" indent="-171450">
              <a:buFontTx/>
              <a:buChar char="-"/>
            </a:pPr>
            <a:r>
              <a:rPr lang="en-US" dirty="0"/>
              <a:t>Investigated opportunities to ONLY report infractions and violations, but DOE PERSEC representatives preferred ALL IOSCs (semi-moot </a:t>
            </a:r>
            <a:r>
              <a:rPr lang="en-US" dirty="0" err="1"/>
              <a:t>bc</a:t>
            </a:r>
            <a:r>
              <a:rPr lang="en-US" dirty="0"/>
              <a:t> most IOSCs will not result in infractions)</a:t>
            </a:r>
          </a:p>
          <a:p>
            <a:pPr marL="171450" lvl="0" indent="-171450">
              <a:buFontTx/>
              <a:buChar char="-"/>
            </a:pPr>
            <a:r>
              <a:rPr lang="en-US" dirty="0"/>
              <a:t>Incorporated existing NNSA guidance for SRS types</a:t>
            </a:r>
          </a:p>
          <a:p>
            <a:pPr marL="171450" lvl="0" indent="-171450">
              <a:buFontTx/>
              <a:buChar char="-"/>
            </a:pPr>
            <a:r>
              <a:rPr lang="en-US" dirty="0"/>
              <a:t>Formally clarified guidance and responsibilities for sanitization as residing with Cybersecurity (the owner/implementor of the associated requirements/guidance)</a:t>
            </a:r>
          </a:p>
          <a:p>
            <a:pPr marL="171450" lvl="0" indent="-171450">
              <a:buFontTx/>
              <a:buChar char="-"/>
            </a:pPr>
            <a:r>
              <a:rPr lang="en-US" dirty="0"/>
              <a:t>Clarified that initial reporting requirements still apply to FIE and SAP (to avoid confusion that timeframes or other initial notification requirements did not apply to sensitive programs)</a:t>
            </a:r>
          </a:p>
          <a:p>
            <a:pPr marL="171450" lvl="0" indent="-171450">
              <a:buFontTx/>
              <a:buChar char="-"/>
            </a:pPr>
            <a:r>
              <a:rPr lang="en-US" dirty="0"/>
              <a:t>Contingency – with loss of DOE classified fax and the DOE EOC, clarified the ODFSA could be informed to satisfy the reporting requirement if SSIMS is not available</a:t>
            </a:r>
          </a:p>
          <a:p>
            <a:pPr marL="171450" lvl="0" indent="-171450">
              <a:buFontTx/>
              <a:buChar char="-"/>
            </a:pPr>
            <a:r>
              <a:rPr lang="en-US" dirty="0"/>
              <a:t>Clarified SNM issues with SMEs based on new MC&amp;A order/guidance</a:t>
            </a:r>
          </a:p>
          <a:p>
            <a:pPr marL="171450" lvl="0" indent="-171450">
              <a:buFontTx/>
              <a:buChar char="-"/>
            </a:pPr>
            <a:r>
              <a:rPr lang="en-US" dirty="0"/>
              <a:t>Review new CUI requirements and incorporate guidance into new reporting requirements, misuse of CUI-Specified</a:t>
            </a:r>
          </a:p>
          <a:p>
            <a:pPr marL="171450" lvl="0" indent="-171450">
              <a:buFontTx/>
              <a:buChar char="-"/>
            </a:pPr>
            <a:r>
              <a:rPr lang="en-US" dirty="0"/>
              <a:t>Made sure new requirements were consistent with DBT requirements</a:t>
            </a:r>
          </a:p>
          <a:p>
            <a:pPr marL="171450" lvl="0" indent="-171450">
              <a:buFontTx/>
              <a:buChar char="-"/>
            </a:pPr>
            <a:endParaRPr lang="en-US" dirty="0"/>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9</a:t>
            </a:fld>
            <a:endParaRPr lang="en-US"/>
          </a:p>
        </p:txBody>
      </p:sp>
    </p:spTree>
    <p:extLst>
      <p:ext uri="{BB962C8B-B14F-4D97-AF65-F5344CB8AC3E}">
        <p14:creationId xmlns:p14="http://schemas.microsoft.com/office/powerpoint/2010/main" val="2224456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indent="0">
              <a:buFontTx/>
              <a:buNone/>
            </a:pPr>
            <a:r>
              <a:rPr lang="en-US"/>
              <a:t>GREG</a:t>
            </a:r>
          </a:p>
          <a:p>
            <a:pPr marL="171450" indent="-171450">
              <a:buFontTx/>
              <a:buChar char="-"/>
            </a:pPr>
            <a:r>
              <a:rPr lang="en-US"/>
              <a:t>Had to consider whether all NNSA/DOE existing requirements and processes SHOULD apply across the Complex</a:t>
            </a:r>
          </a:p>
          <a:p>
            <a:pPr marL="628650" lvl="1" indent="-171450">
              <a:buFontTx/>
              <a:buChar char="-"/>
            </a:pPr>
            <a:r>
              <a:rPr lang="en-US"/>
              <a:t>To facilitate a consistent approach and view of IOSCs across the Complex, generally tried to incorporate the same requirements for everyone</a:t>
            </a:r>
          </a:p>
          <a:p>
            <a:pPr marL="171450" lvl="0" indent="-171450">
              <a:buFontTx/>
              <a:buChar char="-"/>
            </a:pPr>
            <a:r>
              <a:rPr lang="en-US"/>
              <a:t>Had to consider in which cases (if any) redundant IOSC reporting may still be appropriate (i.e., even if already reported elsewhere)</a:t>
            </a:r>
          </a:p>
          <a:p>
            <a:pPr marL="628650" lvl="1" indent="-171450">
              <a:buFontTx/>
              <a:buChar char="-"/>
            </a:pPr>
            <a:r>
              <a:rPr lang="en-US"/>
              <a:t>Didn’t really get rid of many, mainly just HRP; leaving some lower level reporting of Cyber issues, CUI issues, and Export Control issues to those respective channels</a:t>
            </a:r>
          </a:p>
          <a:p>
            <a:pPr marL="171450" lvl="0" indent="-171450">
              <a:buFontTx/>
              <a:buChar char="-"/>
            </a:pPr>
            <a:r>
              <a:rPr lang="en-US"/>
              <a:t>Providing freedom to local oversight to implement requirements specific to site while still ensuring consistency across the complex</a:t>
            </a:r>
          </a:p>
          <a:p>
            <a:pPr marL="171450" lvl="0" indent="-171450">
              <a:buFontTx/>
              <a:buChar char="-"/>
            </a:pPr>
            <a:r>
              <a:rPr lang="en-US"/>
              <a:t>5 Days</a:t>
            </a:r>
          </a:p>
          <a:p>
            <a:pPr marL="628650" lvl="1" indent="-171450">
              <a:buFontTx/>
              <a:buChar char="-"/>
            </a:pPr>
            <a:r>
              <a:rPr lang="en-US"/>
              <a:t>Not much opposition, limited primarily to a single stakeholder concerned about NSPM-32</a:t>
            </a:r>
          </a:p>
          <a:p>
            <a:pPr marL="628650" lvl="1" indent="-171450">
              <a:buFontTx/>
              <a:buChar char="-"/>
            </a:pPr>
            <a:r>
              <a:rPr lang="en-US"/>
              <a:t>Reasoning: we’re forcing large workforce engagement to potentially handle/report issues outside normal business hours, when there’s no one to read or receive the messaging outside those hours anyways (DOE EOC does not have SSIMS terminals) – nor could we find any other Federal reporting requirements for earlier notifications (outside NSPM 32) – however, there’s considerable overlap with existing reporting (Cyber, ORPS) and much of that reporting, anyway, is based on once you KNOW there’s a reportable IOSC and our preliminary inquiry is to determine that.</a:t>
            </a:r>
          </a:p>
          <a:p>
            <a:pPr marL="628650" lvl="1" indent="-171450">
              <a:buFontTx/>
              <a:buChar char="-"/>
            </a:pPr>
            <a:r>
              <a:rPr lang="en-US"/>
              <a:t>Other NSPM-32 complications: most of the memo is FOUO and also very difficult to find (at least for us)</a:t>
            </a:r>
          </a:p>
          <a:p>
            <a:pPr marL="628650" lvl="1" indent="-171450">
              <a:buFontTx/>
              <a:buChar char="-"/>
            </a:pPr>
            <a:r>
              <a:rPr lang="en-US"/>
              <a:t>NSPM-32 – without additional guidance from DOE (as required by the memo) there’s insufficient information for the IOSC Program to be independently establishing reporting requirements (the overall requirement is “within first several minutes of initial indications of an event” – IOSC Program and processes [e.g., preliminary inquiry] are not designed/intended for this – more appropriate for ORPS style reporting)</a:t>
            </a:r>
          </a:p>
          <a:p>
            <a:pPr marL="171450" lvl="0" indent="-171450">
              <a:buFontTx/>
              <a:buChar char="-"/>
            </a:pPr>
            <a:r>
              <a:rPr lang="en-US"/>
              <a:t>Timeline Exceptions</a:t>
            </a:r>
          </a:p>
          <a:p>
            <a:pPr marL="628650" lvl="1" indent="-171450">
              <a:buFontTx/>
              <a:buChar char="-"/>
            </a:pPr>
            <a:r>
              <a:rPr lang="en-US"/>
              <a:t>driven primarily by complications resulting from complex/difficult classification determinations; all stakeholders were (mostly) in agreement that local oversight should have some flexibility in accepting limited risk while avoiding making blanket authorizations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Also, clarified when, specifically, clock starts: upon notification of PIOSC and that the Program Plan must specify process whereby IOSC Program is informed of PIOSCs (i.e., how/when) (intended to facilitate more consistent clock start times across complex)</a:t>
            </a:r>
          </a:p>
          <a:p>
            <a:pPr marL="171450" lvl="0" indent="-171450">
              <a:buFontTx/>
              <a:buChar char="-"/>
            </a:pPr>
            <a:r>
              <a:rPr lang="en-US"/>
              <a:t>Need to update SSIMS DB fields to capture new requirements and terminology, may be some based on no planned downtime during business hours (also, who tells them (AU/EHSS?)</a:t>
            </a:r>
          </a:p>
          <a:p>
            <a:pPr marL="171450" lvl="0" indent="-171450">
              <a:buFontTx/>
              <a:buChar char="-"/>
            </a:pPr>
            <a:r>
              <a:rPr lang="en-US"/>
              <a:t>Making sure all appropriate stakeholders have been identified and engaged – did our best to ID SMEs, especially DOE SMEs, but likely still missed key stakeholders</a:t>
            </a:r>
          </a:p>
          <a:p>
            <a:pPr marL="628650" lvl="1" indent="-171450">
              <a:buFontTx/>
              <a:buChar char="-"/>
            </a:pPr>
            <a:r>
              <a:rPr lang="en-US"/>
              <a:t>We’ve had great participation in our SWG and meetings, but relied on the IPT to help us identify other stakeholders</a:t>
            </a:r>
          </a:p>
          <a:p>
            <a:pPr marL="171450" lvl="0" indent="-171450">
              <a:buFontTx/>
              <a:buChar char="-"/>
            </a:pPr>
            <a:r>
              <a:rPr lang="en-US"/>
              <a:t>Much of the STD will now be moot and outdated, discussions continuing about need for a new STD given the level of detail in the new Order</a:t>
            </a:r>
          </a:p>
          <a:p>
            <a:pPr marL="171450" lvl="0" indent="-171450">
              <a:buFontTx/>
              <a:buChar char="-"/>
            </a:pPr>
            <a:endParaRPr lang="en-US"/>
          </a:p>
        </p:txBody>
      </p:sp>
      <p:sp>
        <p:nvSpPr>
          <p:cNvPr id="4" name="Slide Number Placeholder 3"/>
          <p:cNvSpPr>
            <a:spLocks noGrp="1"/>
          </p:cNvSpPr>
          <p:nvPr>
            <p:ph type="sldNum" sz="quarter" idx="5"/>
          </p:nvPr>
        </p:nvSpPr>
        <p:spPr/>
        <p:txBody>
          <a:bodyPr/>
          <a:lstStyle/>
          <a:p>
            <a:pPr>
              <a:defRPr/>
            </a:pPr>
            <a:fld id="{301627C5-BF2B-49D5-9FF2-99EFCA0070F1}" type="slidenum">
              <a:rPr lang="en-US" smtClean="0"/>
              <a:pPr>
                <a:defRPr/>
              </a:pPr>
              <a:t>10</a:t>
            </a:fld>
            <a:endParaRPr lang="en-US"/>
          </a:p>
        </p:txBody>
      </p:sp>
    </p:spTree>
    <p:extLst>
      <p:ext uri="{BB962C8B-B14F-4D97-AF65-F5344CB8AC3E}">
        <p14:creationId xmlns:p14="http://schemas.microsoft.com/office/powerpoint/2010/main" val="3637701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400"/>
            </a:lvl1pPr>
          </a:lstStyle>
          <a:p>
            <a:r>
              <a:rPr lang="en-US"/>
              <a:t>Click to edit Master title style</a:t>
            </a:r>
          </a:p>
        </p:txBody>
      </p:sp>
      <p:sp>
        <p:nvSpPr>
          <p:cNvPr id="3" name="Subtitle 2"/>
          <p:cNvSpPr>
            <a:spLocks noGrp="1"/>
          </p:cNvSpPr>
          <p:nvPr>
            <p:ph type="subTitle" idx="1"/>
          </p:nvPr>
        </p:nvSpPr>
        <p:spPr>
          <a:xfrm>
            <a:off x="838200" y="3886200"/>
            <a:ext cx="74676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smtClean="0"/>
            </a:lvl1pPr>
          </a:lstStyle>
          <a:p>
            <a:pPr>
              <a:defRPr/>
            </a:pPr>
            <a:fld id="{178BEA44-CC7C-4750-ADBE-BC77F4226287}" type="datetime1">
              <a:rPr lang="en-US"/>
              <a:pPr>
                <a:defRPr/>
              </a:pPr>
              <a:t>4/11/2024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E5A7BF-DD87-4201-A099-9B1FDE874468}" type="slidenum">
              <a:rPr lang="en-US"/>
              <a:pPr>
                <a:defRPr/>
              </a:pPr>
              <a:t>‹#›</a:t>
            </a:fld>
            <a:endParaRPr lang="en-US"/>
          </a:p>
        </p:txBody>
      </p:sp>
      <p:sp>
        <p:nvSpPr>
          <p:cNvPr id="7" name="TextBox 6">
            <a:extLst>
              <a:ext uri="{FF2B5EF4-FFF2-40B4-BE49-F238E27FC236}">
                <a16:creationId xmlns:a16="http://schemas.microsoft.com/office/drawing/2014/main" id="{4D42EE0B-8B0D-1739-EFC6-64B9143156E4}"/>
              </a:ext>
            </a:extLst>
          </p:cNvPr>
          <p:cNvSpPr txBox="1"/>
          <p:nvPr userDrawn="1"/>
        </p:nvSpPr>
        <p:spPr>
          <a:xfrm>
            <a:off x="4066893" y="-1975"/>
            <a:ext cx="1010213" cy="276999"/>
          </a:xfrm>
          <a:prstGeom prst="rect">
            <a:avLst/>
          </a:prstGeom>
          <a:noFill/>
        </p:spPr>
        <p:txBody>
          <a:bodyPr wrap="none" rtlCol="0">
            <a:spAutoFit/>
          </a:bodyPr>
          <a:lstStyle/>
          <a:p>
            <a:r>
              <a:rPr lang="en-US" sz="1200" dirty="0"/>
              <a:t>Unclassified</a:t>
            </a:r>
          </a:p>
        </p:txBody>
      </p:sp>
      <p:sp>
        <p:nvSpPr>
          <p:cNvPr id="8" name="TextBox 7">
            <a:extLst>
              <a:ext uri="{FF2B5EF4-FFF2-40B4-BE49-F238E27FC236}">
                <a16:creationId xmlns:a16="http://schemas.microsoft.com/office/drawing/2014/main" id="{6B59A2BA-1274-94CB-B4C0-48B3DF47EEAE}"/>
              </a:ext>
            </a:extLst>
          </p:cNvPr>
          <p:cNvSpPr txBox="1"/>
          <p:nvPr userDrawn="1"/>
        </p:nvSpPr>
        <p:spPr>
          <a:xfrm>
            <a:off x="4066893" y="6538912"/>
            <a:ext cx="1010213" cy="276999"/>
          </a:xfrm>
          <a:prstGeom prst="rect">
            <a:avLst/>
          </a:prstGeom>
          <a:noFill/>
        </p:spPr>
        <p:txBody>
          <a:bodyPr wrap="none" rtlCol="0">
            <a:spAutoFit/>
          </a:bodyPr>
          <a:lstStyle/>
          <a:p>
            <a:r>
              <a:rPr lang="en-US" sz="1200" dirty="0"/>
              <a:t>Unclassified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A91C3E4-2414-451E-AE1D-46FE72567FA7}" type="datetime1">
              <a:rPr lang="en-US"/>
              <a:pPr>
                <a:defRPr/>
              </a:pPr>
              <a:t>4/11/2024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F4E770-B063-48D5-8F36-3DD0D818A8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6B4B80-D738-4E8A-8A97-608368DDB3B7}" type="datetime1">
              <a:rPr lang="en-US"/>
              <a:pPr>
                <a:defRPr/>
              </a:pPr>
              <a:t>4/11/2024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E0ED4C-EB59-495F-814A-793E1D492E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2286000" y="685800"/>
            <a:ext cx="4572000" cy="0"/>
          </a:xfrm>
          <a:prstGeom prst="line">
            <a:avLst/>
          </a:prstGeom>
          <a:ln w="22225">
            <a:gradFill flip="none" rotWithShape="1">
              <a:gsLst>
                <a:gs pos="0">
                  <a:schemeClr val="tx2"/>
                </a:gs>
                <a:gs pos="50000">
                  <a:schemeClr val="accent1">
                    <a:lumMod val="75000"/>
                  </a:schemeClr>
                </a:gs>
                <a:gs pos="100000">
                  <a:schemeClr val="tx2"/>
                </a:gs>
              </a:gsLst>
              <a:lin ang="0" scaled="1"/>
              <a:tileRect/>
            </a:gra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a:xfrm>
            <a:off x="0" y="0"/>
            <a:ext cx="9144000" cy="838200"/>
          </a:xfrm>
        </p:spPr>
        <p:txBody>
          <a:bodyPr/>
          <a:lstStyle/>
          <a:p>
            <a:r>
              <a:rPr lang="en-US" dirty="0"/>
              <a:t>Click to edit Master title style</a:t>
            </a:r>
          </a:p>
        </p:txBody>
      </p:sp>
      <p:sp>
        <p:nvSpPr>
          <p:cNvPr id="3" name="Content Placeholder 2"/>
          <p:cNvSpPr>
            <a:spLocks noGrp="1"/>
          </p:cNvSpPr>
          <p:nvPr>
            <p:ph idx="1"/>
          </p:nvPr>
        </p:nvSpPr>
        <p:spPr>
          <a:xfrm>
            <a:off x="457200" y="1143000"/>
            <a:ext cx="8229600" cy="4983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fld id="{6F6ACEC7-7092-4751-B576-8B2B6527675B}" type="datetime1">
              <a:rPr lang="en-US"/>
              <a:pPr>
                <a:defRPr/>
              </a:pPr>
              <a:t>4/11/2024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5C268F-BA5E-4E38-914F-B28B5CC7307C}" type="slidenum">
              <a:rPr lang="en-US"/>
              <a:pPr>
                <a:defRPr/>
              </a:pPr>
              <a:t>‹#›</a:t>
            </a:fld>
            <a:endParaRPr lang="en-US"/>
          </a:p>
        </p:txBody>
      </p:sp>
      <p:sp>
        <p:nvSpPr>
          <p:cNvPr id="8" name="TextBox 7">
            <a:extLst>
              <a:ext uri="{FF2B5EF4-FFF2-40B4-BE49-F238E27FC236}">
                <a16:creationId xmlns:a16="http://schemas.microsoft.com/office/drawing/2014/main" id="{C00D5A6D-E6CD-3214-F690-227B3872161A}"/>
              </a:ext>
            </a:extLst>
          </p:cNvPr>
          <p:cNvSpPr txBox="1"/>
          <p:nvPr userDrawn="1"/>
        </p:nvSpPr>
        <p:spPr>
          <a:xfrm>
            <a:off x="4066892" y="42089"/>
            <a:ext cx="1010213" cy="276999"/>
          </a:xfrm>
          <a:prstGeom prst="rect">
            <a:avLst/>
          </a:prstGeom>
          <a:noFill/>
        </p:spPr>
        <p:txBody>
          <a:bodyPr wrap="none" rtlCol="0">
            <a:spAutoFit/>
          </a:bodyPr>
          <a:lstStyle/>
          <a:p>
            <a:r>
              <a:rPr lang="en-US" sz="1200" dirty="0"/>
              <a:t>Unclassified</a:t>
            </a:r>
          </a:p>
        </p:txBody>
      </p:sp>
      <p:sp>
        <p:nvSpPr>
          <p:cNvPr id="9" name="TextBox 8">
            <a:extLst>
              <a:ext uri="{FF2B5EF4-FFF2-40B4-BE49-F238E27FC236}">
                <a16:creationId xmlns:a16="http://schemas.microsoft.com/office/drawing/2014/main" id="{64F36177-7919-086D-D9BB-5FD93600BCFB}"/>
              </a:ext>
            </a:extLst>
          </p:cNvPr>
          <p:cNvSpPr txBox="1"/>
          <p:nvPr userDrawn="1"/>
        </p:nvSpPr>
        <p:spPr>
          <a:xfrm>
            <a:off x="4066893" y="6538912"/>
            <a:ext cx="1010213" cy="276999"/>
          </a:xfrm>
          <a:prstGeom prst="rect">
            <a:avLst/>
          </a:prstGeom>
          <a:noFill/>
        </p:spPr>
        <p:txBody>
          <a:bodyPr wrap="none" rtlCol="0">
            <a:spAutoFit/>
          </a:bodyPr>
          <a:lstStyle/>
          <a:p>
            <a:r>
              <a:rPr lang="en-US" sz="1200" dirty="0"/>
              <a:t>Unclassified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54901C4-8AE8-4EA5-A551-46D4D75278B6}" type="datetime1">
              <a:rPr lang="en-US"/>
              <a:pPr>
                <a:defRPr/>
              </a:pPr>
              <a:t>4/11/2024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5BFA4B-569A-461B-A3BE-03978F0454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10" name="Straight Connector 9"/>
          <p:cNvCxnSpPr/>
          <p:nvPr userDrawn="1"/>
        </p:nvCxnSpPr>
        <p:spPr>
          <a:xfrm>
            <a:off x="2286000" y="685800"/>
            <a:ext cx="4572000" cy="0"/>
          </a:xfrm>
          <a:prstGeom prst="line">
            <a:avLst/>
          </a:prstGeom>
          <a:ln w="22225">
            <a:gradFill flip="none" rotWithShape="1">
              <a:gsLst>
                <a:gs pos="0">
                  <a:schemeClr val="tx2"/>
                </a:gs>
                <a:gs pos="50000">
                  <a:schemeClr val="accent1">
                    <a:lumMod val="75000"/>
                  </a:schemeClr>
                </a:gs>
                <a:gs pos="100000">
                  <a:schemeClr val="tx2"/>
                </a:gs>
              </a:gsLst>
              <a:lin ang="0" scaled="1"/>
              <a:tileRect/>
            </a:gra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smtClean="0"/>
            </a:lvl1pPr>
          </a:lstStyle>
          <a:p>
            <a:pPr>
              <a:defRPr/>
            </a:pPr>
            <a:fld id="{B2E1B252-B2A3-4ACE-BADF-0D4AEE5890A5}" type="datetime1">
              <a:rPr lang="en-US"/>
              <a:pPr>
                <a:defRPr/>
              </a:pPr>
              <a:t>4/11/2024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3AD050B-DECB-413C-9EF2-003B327838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11" name="Straight Connector 10"/>
          <p:cNvCxnSpPr/>
          <p:nvPr userDrawn="1"/>
        </p:nvCxnSpPr>
        <p:spPr>
          <a:xfrm>
            <a:off x="2286000" y="685800"/>
            <a:ext cx="4572000" cy="0"/>
          </a:xfrm>
          <a:prstGeom prst="line">
            <a:avLst/>
          </a:prstGeom>
          <a:ln w="22225">
            <a:gradFill flip="none" rotWithShape="1">
              <a:gsLst>
                <a:gs pos="0">
                  <a:schemeClr val="tx2"/>
                </a:gs>
                <a:gs pos="50000">
                  <a:schemeClr val="accent1">
                    <a:lumMod val="75000"/>
                  </a:schemeClr>
                </a:gs>
                <a:gs pos="100000">
                  <a:schemeClr val="tx2"/>
                </a:gs>
              </a:gsLst>
              <a:lin ang="0" scaled="1"/>
              <a:tileRect/>
            </a:gra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smtClean="0"/>
            </a:lvl1pPr>
          </a:lstStyle>
          <a:p>
            <a:pPr>
              <a:defRPr/>
            </a:pPr>
            <a:fld id="{1CC8BD81-9891-4F1F-A748-B708195E1E24}" type="datetime1">
              <a:rPr lang="en-US"/>
              <a:pPr>
                <a:defRPr/>
              </a:pPr>
              <a:t>4/11/2024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371FEF1A-D792-4764-AABE-8F26B7FD19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286000" y="685800"/>
            <a:ext cx="4572000" cy="0"/>
          </a:xfrm>
          <a:prstGeom prst="line">
            <a:avLst/>
          </a:prstGeom>
          <a:ln w="22225">
            <a:gradFill flip="none" rotWithShape="1">
              <a:gsLst>
                <a:gs pos="0">
                  <a:schemeClr val="tx2"/>
                </a:gs>
                <a:gs pos="50000">
                  <a:schemeClr val="accent1">
                    <a:lumMod val="75000"/>
                  </a:schemeClr>
                </a:gs>
                <a:gs pos="100000">
                  <a:schemeClr val="tx2"/>
                </a:gs>
              </a:gsLst>
              <a:lin ang="0" scaled="1"/>
              <a:tileRect/>
            </a:gra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smtClean="0"/>
            </a:lvl1pPr>
          </a:lstStyle>
          <a:p>
            <a:pPr>
              <a:defRPr/>
            </a:pPr>
            <a:fld id="{35BC9CA9-7CEC-4B26-BE20-EC96244646D6}" type="datetime1">
              <a:rPr lang="en-US"/>
              <a:pPr>
                <a:defRPr/>
              </a:pPr>
              <a:t>4/11/2024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A2589B-0399-4796-AAAB-294CE9515A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10EFF5-A24A-492F-96B4-DD62ADB6B5CB}" type="datetime1">
              <a:rPr lang="en-US"/>
              <a:pPr>
                <a:defRPr/>
              </a:pPr>
              <a:t>4/11/2024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E424033-674B-46FB-949C-DFC473631D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5B1176-7A72-4540-9FED-A8BCB4211774}" type="datetime1">
              <a:rPr lang="en-US"/>
              <a:pPr>
                <a:defRPr/>
              </a:pPr>
              <a:t>4/11/2024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4F0C74-F952-48BE-8239-FD14081BDC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FB7923-E96D-4C4C-A944-A0CB5C49687A}" type="datetime1">
              <a:rPr lang="en-US"/>
              <a:pPr>
                <a:defRPr/>
              </a:pPr>
              <a:t>4/11/2024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6C3F9D-56F4-436E-AB57-379131A7BA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5C1840D-AB2D-4E21-A6E4-A134A00EC19E}" type="datetime1">
              <a:rPr lang="en-US"/>
              <a:pPr>
                <a:defRPr/>
              </a:pPr>
              <a:t>4/11/2024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0ECB686-31C1-458E-8EF2-1D6BBD6541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5" r:id="rId3"/>
    <p:sldLayoutId id="2147483673" r:id="rId4"/>
    <p:sldLayoutId id="2147483674" r:id="rId5"/>
    <p:sldLayoutId id="2147483675" r:id="rId6"/>
    <p:sldLayoutId id="2147483666" r:id="rId7"/>
    <p:sldLayoutId id="2147483667" r:id="rId8"/>
    <p:sldLayoutId id="2147483668" r:id="rId9"/>
    <p:sldLayoutId id="2147483669" r:id="rId10"/>
    <p:sldLayoutId id="2147483670" r:id="rId11"/>
  </p:sldLayoutIdLst>
  <p:hf hdr="0" ftr="0" dt="0"/>
  <p:txStyles>
    <p:titleStyle>
      <a:lvl1pPr algn="ctr" rtl="0" eaLnBrk="1" fontAlgn="base" hangingPunct="1">
        <a:spcBef>
          <a:spcPct val="0"/>
        </a:spcBef>
        <a:spcAft>
          <a:spcPct val="0"/>
        </a:spcAft>
        <a:defRPr sz="2800" kern="1200" cap="small" baseline="0">
          <a:solidFill>
            <a:schemeClr val="tx1"/>
          </a:solidFill>
          <a:latin typeface="+mj-lt"/>
          <a:ea typeface="+mj-ea"/>
          <a:cs typeface="+mj-cs"/>
        </a:defRPr>
      </a:lvl1pPr>
      <a:lvl2pPr algn="ctr" rtl="0" eaLnBrk="1" fontAlgn="base" hangingPunct="1">
        <a:spcBef>
          <a:spcPct val="0"/>
        </a:spcBef>
        <a:spcAft>
          <a:spcPct val="0"/>
        </a:spcAft>
        <a:defRPr sz="2800">
          <a:solidFill>
            <a:schemeClr val="tx1"/>
          </a:solidFill>
          <a:latin typeface="Calibri" pitchFamily="34" charset="0"/>
        </a:defRPr>
      </a:lvl2pPr>
      <a:lvl3pPr algn="ctr" rtl="0" eaLnBrk="1" fontAlgn="base" hangingPunct="1">
        <a:spcBef>
          <a:spcPct val="0"/>
        </a:spcBef>
        <a:spcAft>
          <a:spcPct val="0"/>
        </a:spcAft>
        <a:defRPr sz="2800">
          <a:solidFill>
            <a:schemeClr val="tx1"/>
          </a:solidFill>
          <a:latin typeface="Calibri" pitchFamily="34" charset="0"/>
        </a:defRPr>
      </a:lvl3pPr>
      <a:lvl4pPr algn="ctr" rtl="0" eaLnBrk="1" fontAlgn="base" hangingPunct="1">
        <a:spcBef>
          <a:spcPct val="0"/>
        </a:spcBef>
        <a:spcAft>
          <a:spcPct val="0"/>
        </a:spcAft>
        <a:defRPr sz="2800">
          <a:solidFill>
            <a:schemeClr val="tx1"/>
          </a:solidFill>
          <a:latin typeface="Calibri" pitchFamily="34" charset="0"/>
        </a:defRPr>
      </a:lvl4pPr>
      <a:lvl5pPr algn="ctr" rtl="0" eaLnBrk="1" fontAlgn="base" hangingPunct="1">
        <a:spcBef>
          <a:spcPct val="0"/>
        </a:spcBef>
        <a:spcAft>
          <a:spcPct val="0"/>
        </a:spcAft>
        <a:defRPr sz="28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lan.johnson@pnnl.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grselig@sandia.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4BFC-DF35-0A2C-751E-A84756415E1F}"/>
              </a:ext>
            </a:extLst>
          </p:cNvPr>
          <p:cNvSpPr>
            <a:spLocks noGrp="1"/>
          </p:cNvSpPr>
          <p:nvPr>
            <p:ph type="ctrTitle"/>
          </p:nvPr>
        </p:nvSpPr>
        <p:spPr/>
        <p:txBody>
          <a:bodyPr/>
          <a:lstStyle/>
          <a:p>
            <a:r>
              <a:rPr lang="en-US" dirty="0"/>
              <a:t>Incidents of Security Concern Update</a:t>
            </a:r>
          </a:p>
        </p:txBody>
      </p:sp>
      <p:sp>
        <p:nvSpPr>
          <p:cNvPr id="3" name="Subtitle 2">
            <a:extLst>
              <a:ext uri="{FF2B5EF4-FFF2-40B4-BE49-F238E27FC236}">
                <a16:creationId xmlns:a16="http://schemas.microsoft.com/office/drawing/2014/main" id="{51EC25FD-754E-E6B9-EAA1-7CF56C3195EC}"/>
              </a:ext>
            </a:extLst>
          </p:cNvPr>
          <p:cNvSpPr>
            <a:spLocks noGrp="1"/>
          </p:cNvSpPr>
          <p:nvPr>
            <p:ph type="subTitle" idx="1"/>
          </p:nvPr>
        </p:nvSpPr>
        <p:spPr>
          <a:xfrm>
            <a:off x="628153" y="3886200"/>
            <a:ext cx="8102379" cy="1752600"/>
          </a:xfrm>
        </p:spPr>
        <p:txBody>
          <a:bodyPr>
            <a:normAutofit/>
          </a:bodyPr>
          <a:lstStyle/>
          <a:p>
            <a:r>
              <a:rPr lang="en-US" sz="2800" dirty="0"/>
              <a:t>Changes from DOE O 470.4B Chg. 3 Attachment 4 to DOE 470.1A Attachment 6 </a:t>
            </a:r>
          </a:p>
          <a:p>
            <a:r>
              <a:rPr lang="en-US" sz="2800" dirty="0"/>
              <a:t>(through </a:t>
            </a:r>
            <a:r>
              <a:rPr lang="en-US" sz="2800" dirty="0" err="1"/>
              <a:t>RevCom</a:t>
            </a:r>
            <a:r>
              <a:rPr lang="en-US" sz="2800" dirty="0"/>
              <a:t> reconciliation)</a:t>
            </a:r>
          </a:p>
        </p:txBody>
      </p:sp>
    </p:spTree>
    <p:extLst>
      <p:ext uri="{BB962C8B-B14F-4D97-AF65-F5344CB8AC3E}">
        <p14:creationId xmlns:p14="http://schemas.microsoft.com/office/powerpoint/2010/main" val="558739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dirty="0"/>
              <a:t>Prior Challenges &amp; Updates</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85000" lnSpcReduction="20000"/>
          </a:bodyPr>
          <a:lstStyle/>
          <a:p>
            <a:r>
              <a:rPr lang="en-US" dirty="0">
                <a:sym typeface="Wingdings" panose="05000000000000000000" pitchFamily="2" charset="2"/>
              </a:rPr>
              <a:t>Sync NNSA and DOE requirements - Accomplished</a:t>
            </a:r>
          </a:p>
          <a:p>
            <a:r>
              <a:rPr lang="en-US" dirty="0">
                <a:sym typeface="Wingdings" panose="05000000000000000000" pitchFamily="2" charset="2"/>
              </a:rPr>
              <a:t>Redundant Reporting Streams (ORPS, Cyber) - Simplified</a:t>
            </a:r>
          </a:p>
          <a:p>
            <a:r>
              <a:rPr lang="en-US" dirty="0">
                <a:sym typeface="Wingdings" panose="05000000000000000000" pitchFamily="2" charset="2"/>
              </a:rPr>
              <a:t>Local Oversight Flexibility – Balanced Approach</a:t>
            </a:r>
          </a:p>
          <a:p>
            <a:r>
              <a:rPr lang="en-US" dirty="0">
                <a:sym typeface="Wingdings" panose="05000000000000000000" pitchFamily="2" charset="2"/>
              </a:rPr>
              <a:t>5 “business” days – Accomplished (caveat)</a:t>
            </a:r>
          </a:p>
          <a:p>
            <a:r>
              <a:rPr lang="en-US" dirty="0">
                <a:sym typeface="Wingdings" panose="05000000000000000000" pitchFamily="2" charset="2"/>
              </a:rPr>
              <a:t>National Security Presidential Memo 32 – Added but shifted focus to Oversight and Emergency Management</a:t>
            </a:r>
          </a:p>
          <a:p>
            <a:r>
              <a:rPr lang="en-US" dirty="0">
                <a:sym typeface="Wingdings" panose="05000000000000000000" pitchFamily="2" charset="2"/>
              </a:rPr>
              <a:t>Dealing with timeline exceptions - Accomplished</a:t>
            </a:r>
          </a:p>
          <a:p>
            <a:r>
              <a:rPr lang="en-US" dirty="0">
                <a:sym typeface="Wingdings" panose="05000000000000000000" pitchFamily="2" charset="2"/>
              </a:rPr>
              <a:t>Changes to SSIMS (i.e., violations) – No significant anticipated changes</a:t>
            </a:r>
          </a:p>
          <a:p>
            <a:r>
              <a:rPr lang="en-US" dirty="0">
                <a:sym typeface="Wingdings" panose="05000000000000000000" pitchFamily="2" charset="2"/>
              </a:rPr>
              <a:t>Stakeholder Identification and Engagement – Accomplished?</a:t>
            </a:r>
          </a:p>
          <a:p>
            <a:endParaRPr lang="en-US" dirty="0">
              <a:sym typeface="Wingdings" panose="05000000000000000000" pitchFamily="2" charset="2"/>
            </a:endParaRP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10</a:t>
            </a:fld>
            <a:endParaRPr lang="en-US"/>
          </a:p>
        </p:txBody>
      </p:sp>
    </p:spTree>
    <p:extLst>
      <p:ext uri="{BB962C8B-B14F-4D97-AF65-F5344CB8AC3E}">
        <p14:creationId xmlns:p14="http://schemas.microsoft.com/office/powerpoint/2010/main" val="276586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Impacts</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92500" lnSpcReduction="20000"/>
          </a:bodyPr>
          <a:lstStyle/>
          <a:p>
            <a:endParaRPr lang="en-US" dirty="0">
              <a:sym typeface="Wingdings" panose="05000000000000000000" pitchFamily="2" charset="2"/>
            </a:endParaRPr>
          </a:p>
          <a:p>
            <a:r>
              <a:rPr lang="en-US" dirty="0">
                <a:sym typeface="Wingdings" panose="05000000000000000000" pitchFamily="2" charset="2"/>
              </a:rPr>
              <a:t>Local Flexibility  Complex Consistency</a:t>
            </a:r>
          </a:p>
          <a:p>
            <a:r>
              <a:rPr lang="en-US" dirty="0">
                <a:sym typeface="Wingdings" panose="05000000000000000000" pitchFamily="2" charset="2"/>
              </a:rPr>
              <a:t>SSIMS changes (minor - Violations)</a:t>
            </a:r>
          </a:p>
          <a:p>
            <a:r>
              <a:rPr lang="en-US" dirty="0">
                <a:sym typeface="Wingdings" panose="05000000000000000000" pitchFamily="2" charset="2"/>
              </a:rPr>
              <a:t>DOE Infractions (and Violations)</a:t>
            </a:r>
          </a:p>
          <a:p>
            <a:pPr lvl="1"/>
            <a:r>
              <a:rPr lang="en-US" dirty="0">
                <a:sym typeface="Wingdings" panose="05000000000000000000" pitchFamily="2" charset="2"/>
              </a:rPr>
              <a:t>Significantly more infractions</a:t>
            </a:r>
          </a:p>
          <a:p>
            <a:pPr lvl="1"/>
            <a:r>
              <a:rPr lang="en-US" dirty="0">
                <a:sym typeface="Wingdings" panose="05000000000000000000" pitchFamily="2" charset="2"/>
              </a:rPr>
              <a:t>More CPSO engagement/reporting</a:t>
            </a:r>
          </a:p>
          <a:p>
            <a:pPr lvl="1"/>
            <a:r>
              <a:rPr lang="en-US" dirty="0">
                <a:sym typeface="Wingdings" panose="05000000000000000000" pitchFamily="2" charset="2"/>
              </a:rPr>
              <a:t>DOE Infraction Form (DOE 5639.3) update</a:t>
            </a:r>
          </a:p>
          <a:p>
            <a:pPr lvl="1"/>
            <a:r>
              <a:rPr lang="en-US" dirty="0">
                <a:sym typeface="Wingdings" panose="05000000000000000000" pitchFamily="2" charset="2"/>
              </a:rPr>
              <a:t>Additional coordination on administrative actions</a:t>
            </a:r>
          </a:p>
          <a:p>
            <a:r>
              <a:rPr lang="en-US" dirty="0">
                <a:sym typeface="Wingdings" panose="05000000000000000000" pitchFamily="2" charset="2"/>
              </a:rPr>
              <a:t>More comprehensive IOSC Program Plans</a:t>
            </a:r>
          </a:p>
          <a:p>
            <a:r>
              <a:rPr lang="en-US" dirty="0">
                <a:sym typeface="Wingdings" panose="05000000000000000000" pitchFamily="2" charset="2"/>
              </a:rPr>
              <a:t>Likely retirement of the current Standard (DOE-STD-1210-2012)</a:t>
            </a:r>
          </a:p>
          <a:p>
            <a:endParaRPr lang="en-US" dirty="0">
              <a:sym typeface="Wingdings" panose="05000000000000000000" pitchFamily="2" charset="2"/>
            </a:endParaRP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11</a:t>
            </a:fld>
            <a:endParaRPr lang="en-US"/>
          </a:p>
        </p:txBody>
      </p:sp>
    </p:spTree>
    <p:extLst>
      <p:ext uri="{BB962C8B-B14F-4D97-AF65-F5344CB8AC3E}">
        <p14:creationId xmlns:p14="http://schemas.microsoft.com/office/powerpoint/2010/main" val="374654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Path Forward</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a:bodyPr>
          <a:lstStyle/>
          <a:p>
            <a:r>
              <a:rPr lang="en-US" dirty="0">
                <a:sym typeface="Wingdings" panose="05000000000000000000" pitchFamily="2" charset="2"/>
              </a:rPr>
              <a:t>Reconciling final </a:t>
            </a:r>
            <a:r>
              <a:rPr lang="en-US" dirty="0" err="1">
                <a:sym typeface="Wingdings" panose="05000000000000000000" pitchFamily="2" charset="2"/>
              </a:rPr>
              <a:t>RevCom</a:t>
            </a:r>
            <a:r>
              <a:rPr lang="en-US" dirty="0">
                <a:sym typeface="Wingdings" panose="05000000000000000000" pitchFamily="2" charset="2"/>
              </a:rPr>
              <a:t> comments. Some straggler comments.</a:t>
            </a:r>
          </a:p>
          <a:p>
            <a:r>
              <a:rPr lang="en-US" dirty="0">
                <a:sym typeface="Wingdings" panose="05000000000000000000" pitchFamily="2" charset="2"/>
              </a:rPr>
              <a:t>To be published soon</a:t>
            </a:r>
          </a:p>
          <a:p>
            <a:r>
              <a:rPr lang="en-US" dirty="0">
                <a:sym typeface="Wingdings" panose="05000000000000000000" pitchFamily="2" charset="2"/>
              </a:rPr>
              <a:t>Questions/further discussion</a:t>
            </a:r>
          </a:p>
          <a:p>
            <a:pPr lvl="1"/>
            <a:r>
              <a:rPr lang="en-US" dirty="0">
                <a:sym typeface="Wingdings" panose="05000000000000000000" pitchFamily="2" charset="2"/>
                <a:hlinkClick r:id="rId3"/>
              </a:rPr>
              <a:t>alan.johnson@pnnl.gov</a:t>
            </a:r>
            <a:r>
              <a:rPr lang="en-US" dirty="0">
                <a:sym typeface="Wingdings" panose="05000000000000000000" pitchFamily="2" charset="2"/>
              </a:rPr>
              <a:t> (Alan Johnson)</a:t>
            </a:r>
          </a:p>
          <a:p>
            <a:pPr lvl="1"/>
            <a:r>
              <a:rPr lang="en-US" dirty="0">
                <a:sym typeface="Wingdings" panose="05000000000000000000" pitchFamily="2" charset="2"/>
                <a:hlinkClick r:id="rId4"/>
              </a:rPr>
              <a:t>grselig@sandia.gov</a:t>
            </a:r>
            <a:r>
              <a:rPr lang="en-US" dirty="0">
                <a:sym typeface="Wingdings" panose="05000000000000000000" pitchFamily="2" charset="2"/>
              </a:rPr>
              <a:t> (Greg Seligman)</a:t>
            </a:r>
          </a:p>
          <a:p>
            <a:endParaRPr lang="en-US" dirty="0">
              <a:sym typeface="Wingdings" panose="05000000000000000000" pitchFamily="2" charset="2"/>
            </a:endParaRP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12</a:t>
            </a:fld>
            <a:endParaRPr lang="en-US"/>
          </a:p>
        </p:txBody>
      </p:sp>
    </p:spTree>
    <p:extLst>
      <p:ext uri="{BB962C8B-B14F-4D97-AF65-F5344CB8AC3E}">
        <p14:creationId xmlns:p14="http://schemas.microsoft.com/office/powerpoint/2010/main" val="366261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Sub-Working Group Makeup</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85000" lnSpcReduction="10000"/>
          </a:bodyPr>
          <a:lstStyle/>
          <a:p>
            <a:r>
              <a:rPr lang="en-US" b="1"/>
              <a:t>BLUF: Diverse SWG and participation ensured broad representation and awareness of diverse needs and context across the Complex</a:t>
            </a:r>
          </a:p>
          <a:p>
            <a:pPr lvl="1"/>
            <a:r>
              <a:rPr lang="en-US"/>
              <a:t>Ensured the new proposed requirements were not focused on a smaller sub-set of Complex members</a:t>
            </a:r>
          </a:p>
          <a:p>
            <a:r>
              <a:rPr lang="en-US"/>
              <a:t>IPT solicited participants who were nominated</a:t>
            </a:r>
          </a:p>
          <a:p>
            <a:r>
              <a:rPr lang="en-US"/>
              <a:t>2 experienced IOSC Program Leads as SWG co-leads</a:t>
            </a:r>
          </a:p>
          <a:p>
            <a:r>
              <a:rPr lang="en-US"/>
              <a:t>Over 20 SWG members from across the complex (DOE &amp; NNSA) (Labs, sites represented, topical areas)</a:t>
            </a:r>
          </a:p>
          <a:p>
            <a:r>
              <a:rPr lang="en-US"/>
              <a:t>Over 20 SWG participants solicited from other IOSC Programs and other topical areas as needed (OE, MC&amp;A, PERSEC (CPSO), CUI, Export Control, Legal)</a:t>
            </a:r>
          </a:p>
          <a:p>
            <a:endParaRPr lang="en-US">
              <a:sym typeface="Wingdings" panose="05000000000000000000" pitchFamily="2" charset="2"/>
            </a:endParaRPr>
          </a:p>
          <a:p>
            <a:pPr lvl="2"/>
            <a:endParaRPr lang="en-US"/>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13</a:t>
            </a:fld>
            <a:endParaRPr lang="en-US"/>
          </a:p>
        </p:txBody>
      </p:sp>
    </p:spTree>
    <p:extLst>
      <p:ext uri="{BB962C8B-B14F-4D97-AF65-F5344CB8AC3E}">
        <p14:creationId xmlns:p14="http://schemas.microsoft.com/office/powerpoint/2010/main" val="219388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Stakeholder Engagement</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92500" lnSpcReduction="20000"/>
          </a:bodyPr>
          <a:lstStyle/>
          <a:p>
            <a:r>
              <a:rPr lang="en-US"/>
              <a:t>Over 100 stakeholders</a:t>
            </a:r>
          </a:p>
          <a:p>
            <a:r>
              <a:rPr lang="en-US"/>
              <a:t>Solicited SMEs from broad topical areas with proposed changes/impacts</a:t>
            </a:r>
          </a:p>
          <a:p>
            <a:r>
              <a:rPr lang="en-US"/>
              <a:t>Solicited input from all SWG members and participants</a:t>
            </a:r>
          </a:p>
          <a:p>
            <a:r>
              <a:rPr lang="en-US"/>
              <a:t>Asked all SWG members and participants to distribute information to their identified stakeholders</a:t>
            </a:r>
          </a:p>
          <a:p>
            <a:r>
              <a:rPr lang="en-US"/>
              <a:t>IPT co-chairs distributed to their designated stakeholders</a:t>
            </a:r>
          </a:p>
          <a:p>
            <a:r>
              <a:rPr lang="en-US"/>
              <a:t>Included IOSC Advisory Panel</a:t>
            </a:r>
          </a:p>
          <a:p>
            <a:endParaRPr lang="en-US">
              <a:sym typeface="Wingdings" panose="05000000000000000000" pitchFamily="2" charset="2"/>
            </a:endParaRPr>
          </a:p>
          <a:p>
            <a:pPr lvl="2"/>
            <a:endParaRPr lang="en-US"/>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14</a:t>
            </a:fld>
            <a:endParaRPr lang="en-US"/>
          </a:p>
        </p:txBody>
      </p:sp>
    </p:spTree>
    <p:extLst>
      <p:ext uri="{BB962C8B-B14F-4D97-AF65-F5344CB8AC3E}">
        <p14:creationId xmlns:p14="http://schemas.microsoft.com/office/powerpoint/2010/main" val="409107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a:bodyPr>
          <a:lstStyle/>
          <a:p>
            <a:r>
              <a:rPr lang="en-US" dirty="0"/>
              <a:t>Purpose and Priorities</a:t>
            </a:r>
          </a:p>
          <a:p>
            <a:r>
              <a:rPr lang="en-US" dirty="0"/>
              <a:t>Extensive Stakeholder Engagement and Feedback</a:t>
            </a:r>
          </a:p>
          <a:p>
            <a:r>
              <a:rPr lang="en-US" dirty="0"/>
              <a:t>Significant Proposed Changes</a:t>
            </a:r>
          </a:p>
          <a:p>
            <a:r>
              <a:rPr lang="en-US" dirty="0">
                <a:sym typeface="Wingdings" panose="05000000000000000000" pitchFamily="2" charset="2"/>
              </a:rPr>
              <a:t>Prior Challenges &amp; Updates</a:t>
            </a:r>
          </a:p>
          <a:p>
            <a:r>
              <a:rPr lang="en-US" dirty="0">
                <a:sym typeface="Wingdings" panose="05000000000000000000" pitchFamily="2" charset="2"/>
              </a:rPr>
              <a:t>Anticipated Impacts</a:t>
            </a:r>
          </a:p>
          <a:p>
            <a:r>
              <a:rPr lang="en-US" dirty="0">
                <a:sym typeface="Wingdings" panose="05000000000000000000" pitchFamily="2" charset="2"/>
              </a:rPr>
              <a:t>Path Forward</a:t>
            </a: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2</a:t>
            </a:fld>
            <a:endParaRPr lang="en-US"/>
          </a:p>
        </p:txBody>
      </p:sp>
    </p:spTree>
    <p:extLst>
      <p:ext uri="{BB962C8B-B14F-4D97-AF65-F5344CB8AC3E}">
        <p14:creationId xmlns:p14="http://schemas.microsoft.com/office/powerpoint/2010/main" val="358087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55000" lnSpcReduction="20000"/>
          </a:bodyPr>
          <a:lstStyle/>
          <a:p>
            <a:pPr marL="0" indent="0">
              <a:buNone/>
            </a:pPr>
            <a:r>
              <a:rPr lang="en-US" b="1" dirty="0"/>
              <a:t>BLUF: avoid having similar or even identical events being reported differently at different locations/sites)</a:t>
            </a:r>
          </a:p>
          <a:p>
            <a:r>
              <a:rPr lang="en-US" dirty="0"/>
              <a:t>Improve consistency and reduce subjectivity of reporting requirements across the Complex while maintaining local oversight (ODFSA) ability to adapt to local needs and risks</a:t>
            </a:r>
          </a:p>
          <a:p>
            <a:r>
              <a:rPr lang="en-US" dirty="0"/>
              <a:t>Improve clarity</a:t>
            </a:r>
          </a:p>
          <a:p>
            <a:pPr lvl="1"/>
            <a:r>
              <a:rPr lang="en-US" dirty="0"/>
              <a:t>Adjust “should” to “must”</a:t>
            </a:r>
          </a:p>
          <a:p>
            <a:pPr lvl="1"/>
            <a:r>
              <a:rPr lang="en-US" dirty="0"/>
              <a:t>Use consistent terminology</a:t>
            </a:r>
          </a:p>
          <a:p>
            <a:pPr lvl="1"/>
            <a:r>
              <a:rPr lang="en-US" dirty="0"/>
              <a:t>Add examples to foster consistency</a:t>
            </a:r>
          </a:p>
          <a:p>
            <a:pPr lvl="1"/>
            <a:r>
              <a:rPr lang="en-US" dirty="0"/>
              <a:t>Improved definitions</a:t>
            </a:r>
          </a:p>
          <a:p>
            <a:r>
              <a:rPr lang="en-US" dirty="0"/>
              <a:t>Categorization and initial IOSC notification report within 5 business (vs. calendar) days</a:t>
            </a:r>
          </a:p>
          <a:p>
            <a:r>
              <a:rPr lang="en-US" dirty="0"/>
              <a:t>Consistent objective baseline list of reportable events</a:t>
            </a:r>
            <a:endParaRPr lang="en-US" dirty="0">
              <a:cs typeface="Calibri"/>
            </a:endParaRPr>
          </a:p>
          <a:p>
            <a:r>
              <a:rPr lang="en-US" dirty="0"/>
              <a:t>Infractions &amp; Violations consistent with Federal Requirements</a:t>
            </a:r>
          </a:p>
          <a:p>
            <a:pPr lvl="1"/>
            <a:r>
              <a:rPr lang="en-US" dirty="0"/>
              <a:t>Handling and reporting/coordinating “administrative actions”</a:t>
            </a:r>
          </a:p>
          <a:p>
            <a:r>
              <a:rPr lang="en-US" dirty="0"/>
              <a:t>Capture NISPOM requirements</a:t>
            </a:r>
          </a:p>
          <a:p>
            <a:r>
              <a:rPr lang="en-US" dirty="0"/>
              <a:t>Address NSPM-32 (White House Memo)</a:t>
            </a:r>
          </a:p>
          <a:p>
            <a:r>
              <a:rPr lang="en-US" dirty="0"/>
              <a:t>Clarify CSO to ODFSA responsibilities</a:t>
            </a:r>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3</a:t>
            </a:fld>
            <a:endParaRPr lang="en-US"/>
          </a:p>
        </p:txBody>
      </p:sp>
    </p:spTree>
    <p:extLst>
      <p:ext uri="{BB962C8B-B14F-4D97-AF65-F5344CB8AC3E}">
        <p14:creationId xmlns:p14="http://schemas.microsoft.com/office/powerpoint/2010/main" val="191639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fade">
                                      <p:cBhvr>
                                        <p:cTn id="60" dur="500"/>
                                        <p:tgtEl>
                                          <p:spTgt spid="3">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Priorities</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a:bodyPr>
          <a:lstStyle/>
          <a:p>
            <a:r>
              <a:rPr lang="en-US" dirty="0"/>
              <a:t>Background: </a:t>
            </a:r>
          </a:p>
          <a:p>
            <a:pPr lvl="1"/>
            <a:r>
              <a:rPr lang="en-US" dirty="0"/>
              <a:t>Developed a wish list of everything SWG members and participants wanted to see changed</a:t>
            </a:r>
          </a:p>
          <a:p>
            <a:pPr lvl="1"/>
            <a:r>
              <a:rPr lang="en-US" dirty="0"/>
              <a:t>Clarified these wishes based on group consensus</a:t>
            </a:r>
          </a:p>
          <a:p>
            <a:pPr lvl="1"/>
            <a:r>
              <a:rPr lang="en-US" dirty="0"/>
              <a:t>Distributed wish list for feedback to broad audience of stakeholders</a:t>
            </a:r>
          </a:p>
          <a:p>
            <a:r>
              <a:rPr lang="en-US" b="1" dirty="0"/>
              <a:t>Result: Overwhelming support and consensus for the SWG path forward (wishes to pursue vs. not pursue)</a:t>
            </a: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4</a:t>
            </a:fld>
            <a:endParaRPr lang="en-US"/>
          </a:p>
        </p:txBody>
      </p:sp>
    </p:spTree>
    <p:extLst>
      <p:ext uri="{BB962C8B-B14F-4D97-AF65-F5344CB8AC3E}">
        <p14:creationId xmlns:p14="http://schemas.microsoft.com/office/powerpoint/2010/main" val="363646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82297-0CF3-17F6-9D5C-19433867DA05}"/>
              </a:ext>
            </a:extLst>
          </p:cNvPr>
          <p:cNvSpPr>
            <a:spLocks noGrp="1"/>
          </p:cNvSpPr>
          <p:nvPr>
            <p:ph type="title"/>
          </p:nvPr>
        </p:nvSpPr>
        <p:spPr/>
        <p:txBody>
          <a:bodyPr/>
          <a:lstStyle/>
          <a:p>
            <a:r>
              <a:rPr lang="en-US" dirty="0"/>
              <a:t>Stakeholder Engagement</a:t>
            </a:r>
          </a:p>
        </p:txBody>
      </p:sp>
      <p:sp>
        <p:nvSpPr>
          <p:cNvPr id="3" name="Content Placeholder 2">
            <a:extLst>
              <a:ext uri="{FF2B5EF4-FFF2-40B4-BE49-F238E27FC236}">
                <a16:creationId xmlns:a16="http://schemas.microsoft.com/office/drawing/2014/main" id="{E7F24414-EB1D-02EF-425F-7617C6BF9637}"/>
              </a:ext>
            </a:extLst>
          </p:cNvPr>
          <p:cNvSpPr>
            <a:spLocks noGrp="1"/>
          </p:cNvSpPr>
          <p:nvPr>
            <p:ph idx="1"/>
          </p:nvPr>
        </p:nvSpPr>
        <p:spPr/>
        <p:txBody>
          <a:bodyPr/>
          <a:lstStyle/>
          <a:p>
            <a:r>
              <a:rPr lang="en-US" dirty="0"/>
              <a:t>Diverse </a:t>
            </a:r>
            <a:r>
              <a:rPr lang="en-US" dirty="0" err="1"/>
              <a:t>subworking</a:t>
            </a:r>
            <a:r>
              <a:rPr lang="en-US" dirty="0"/>
              <a:t> group and frequent interactions</a:t>
            </a:r>
          </a:p>
          <a:p>
            <a:r>
              <a:rPr lang="en-US" dirty="0"/>
              <a:t>Solicited support and input from outside SMEs and organizations (e.g., MC&amp;A, CUI, EM, OE, Cyber)</a:t>
            </a:r>
          </a:p>
          <a:p>
            <a:r>
              <a:rPr lang="en-US" dirty="0"/>
              <a:t>Over 100 stakeholders included in feedback requests, including IOSC Task Team (</a:t>
            </a:r>
            <a:r>
              <a:rPr lang="en-US" dirty="0" err="1"/>
              <a:t>a.k.a</a:t>
            </a:r>
            <a:r>
              <a:rPr lang="en-US" dirty="0"/>
              <a:t> IOSC Red Team)</a:t>
            </a:r>
          </a:p>
          <a:p>
            <a:r>
              <a:rPr lang="en-US" dirty="0"/>
              <a:t>Extensive reconciliation of </a:t>
            </a:r>
            <a:r>
              <a:rPr lang="en-US" dirty="0" err="1"/>
              <a:t>RevCom</a:t>
            </a:r>
            <a:r>
              <a:rPr lang="en-US" dirty="0"/>
              <a:t> comments</a:t>
            </a:r>
          </a:p>
          <a:p>
            <a:endParaRPr lang="en-US" dirty="0"/>
          </a:p>
        </p:txBody>
      </p:sp>
      <p:sp>
        <p:nvSpPr>
          <p:cNvPr id="4" name="Slide Number Placeholder 3">
            <a:extLst>
              <a:ext uri="{FF2B5EF4-FFF2-40B4-BE49-F238E27FC236}">
                <a16:creationId xmlns:a16="http://schemas.microsoft.com/office/drawing/2014/main" id="{20FFCF85-CBB5-77A1-3BE8-36B36A6B33BE}"/>
              </a:ext>
            </a:extLst>
          </p:cNvPr>
          <p:cNvSpPr>
            <a:spLocks noGrp="1"/>
          </p:cNvSpPr>
          <p:nvPr>
            <p:ph type="sldNum" sz="quarter" idx="12"/>
          </p:nvPr>
        </p:nvSpPr>
        <p:spPr/>
        <p:txBody>
          <a:bodyPr/>
          <a:lstStyle/>
          <a:p>
            <a:pPr>
              <a:defRPr/>
            </a:pPr>
            <a:fld id="{985C268F-BA5E-4E38-914F-B28B5CC7307C}" type="slidenum">
              <a:rPr lang="en-US" smtClean="0"/>
              <a:pPr>
                <a:defRPr/>
              </a:pPr>
              <a:t>5</a:t>
            </a:fld>
            <a:endParaRPr lang="en-US"/>
          </a:p>
        </p:txBody>
      </p:sp>
    </p:spTree>
    <p:extLst>
      <p:ext uri="{BB962C8B-B14F-4D97-AF65-F5344CB8AC3E}">
        <p14:creationId xmlns:p14="http://schemas.microsoft.com/office/powerpoint/2010/main" val="385415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Significant Changes (Not Included)</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a:bodyPr>
          <a:lstStyle/>
          <a:p>
            <a:r>
              <a:rPr lang="en-US" dirty="0"/>
              <a:t>All IOSCs in SSIMS</a:t>
            </a:r>
          </a:p>
          <a:p>
            <a:r>
              <a:rPr lang="en-US" dirty="0"/>
              <a:t>Develop unclassified database for all IOSCs across Complex (e.g., U-SSIMS)</a:t>
            </a:r>
          </a:p>
          <a:p>
            <a:r>
              <a:rPr lang="en-US" dirty="0"/>
              <a:t>Extend Cat A IOSC Closure beyond 90 days</a:t>
            </a:r>
          </a:p>
          <a:p>
            <a:r>
              <a:rPr lang="en-US" dirty="0"/>
              <a:t>Limit IOSCs to events impacting SNM or classified material</a:t>
            </a:r>
          </a:p>
          <a:p>
            <a:r>
              <a:rPr lang="en-US" dirty="0"/>
              <a:t>Full NSPM-32 Reporting Burden on IOSC Programs</a:t>
            </a:r>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6</a:t>
            </a:fld>
            <a:endParaRPr lang="en-US"/>
          </a:p>
        </p:txBody>
      </p:sp>
    </p:spTree>
    <p:extLst>
      <p:ext uri="{BB962C8B-B14F-4D97-AF65-F5344CB8AC3E}">
        <p14:creationId xmlns:p14="http://schemas.microsoft.com/office/powerpoint/2010/main" val="20644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Significant Changes (Additions)</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70000" lnSpcReduction="20000"/>
          </a:bodyPr>
          <a:lstStyle/>
          <a:p>
            <a:r>
              <a:rPr lang="en-US" dirty="0"/>
              <a:t>Loss/theft of badges mostly no longer IOSCs</a:t>
            </a:r>
          </a:p>
          <a:p>
            <a:r>
              <a:rPr lang="en-US" dirty="0"/>
              <a:t>Clarified when IOSCs are “closed”</a:t>
            </a:r>
          </a:p>
          <a:p>
            <a:r>
              <a:rPr lang="en-US" dirty="0"/>
              <a:t>Clarified consistency/subjectivity</a:t>
            </a:r>
          </a:p>
          <a:p>
            <a:r>
              <a:rPr lang="en-US" dirty="0"/>
              <a:t>Clarified definitions of Cat A and B IOSC Categories, Types, and related processes</a:t>
            </a:r>
          </a:p>
          <a:p>
            <a:r>
              <a:rPr lang="en-US" dirty="0"/>
              <a:t>Identified specific reportable events and provided examples of As and Bs</a:t>
            </a:r>
          </a:p>
          <a:p>
            <a:r>
              <a:rPr lang="en-US" dirty="0"/>
              <a:t>PI vs SI and typical reporting</a:t>
            </a:r>
          </a:p>
          <a:p>
            <a:r>
              <a:rPr lang="en-US" dirty="0"/>
              <a:t>Expanded definitions for compromise and provided examples</a:t>
            </a:r>
          </a:p>
          <a:p>
            <a:r>
              <a:rPr lang="en-US" dirty="0"/>
              <a:t>Defined culpability (intent) and provided examples</a:t>
            </a:r>
          </a:p>
          <a:p>
            <a:r>
              <a:rPr lang="en-US" dirty="0"/>
              <a:t>Broadened the definition of “site” to include all federally-operated or contractor-managed locations</a:t>
            </a:r>
          </a:p>
          <a:p>
            <a:r>
              <a:rPr lang="en-US" dirty="0"/>
              <a:t>Should/may </a:t>
            </a:r>
            <a:r>
              <a:rPr lang="en-US" dirty="0">
                <a:sym typeface="Wingdings" panose="05000000000000000000" pitchFamily="2" charset="2"/>
              </a:rPr>
              <a:t> must/will</a:t>
            </a:r>
          </a:p>
          <a:p>
            <a:r>
              <a:rPr lang="en-US" dirty="0">
                <a:sym typeface="Wingdings" panose="05000000000000000000" pitchFamily="2" charset="2"/>
              </a:rPr>
              <a:t>Consolidated IOSC Program Plan requirements</a:t>
            </a: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7</a:t>
            </a:fld>
            <a:endParaRPr lang="en-US"/>
          </a:p>
        </p:txBody>
      </p:sp>
    </p:spTree>
    <p:extLst>
      <p:ext uri="{BB962C8B-B14F-4D97-AF65-F5344CB8AC3E}">
        <p14:creationId xmlns:p14="http://schemas.microsoft.com/office/powerpoint/2010/main" val="336406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Additions (cont.)</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77500" lnSpcReduction="20000"/>
          </a:bodyPr>
          <a:lstStyle/>
          <a:p>
            <a:r>
              <a:rPr lang="en-US" dirty="0">
                <a:sym typeface="Wingdings" panose="05000000000000000000" pitchFamily="2" charset="2"/>
              </a:rPr>
              <a:t>Infractions and Violations</a:t>
            </a:r>
          </a:p>
          <a:p>
            <a:r>
              <a:rPr lang="en-US" dirty="0">
                <a:sym typeface="Wingdings" panose="05000000000000000000" pitchFamily="2" charset="2"/>
              </a:rPr>
              <a:t>Clarified Graded Approach (now Graded Response)</a:t>
            </a:r>
          </a:p>
          <a:p>
            <a:r>
              <a:rPr lang="en-US" dirty="0">
                <a:sym typeface="Wingdings" panose="05000000000000000000" pitchFamily="2" charset="2"/>
              </a:rPr>
              <a:t>Investigated (and incorporated and eliminated some) redundant reporting streams (ORPS, Cybersecurity)</a:t>
            </a:r>
          </a:p>
          <a:p>
            <a:r>
              <a:rPr lang="en-US" dirty="0">
                <a:sym typeface="Wingdings" panose="05000000000000000000" pitchFamily="2" charset="2"/>
              </a:rPr>
              <a:t>Limited IOSC reporting to events with direct security impact/nexus</a:t>
            </a:r>
          </a:p>
          <a:p>
            <a:r>
              <a:rPr lang="en-US" dirty="0">
                <a:sym typeface="Wingdings" panose="05000000000000000000" pitchFamily="2" charset="2"/>
              </a:rPr>
              <a:t>5 business days and “clock” starting point (and allowances for extensions with ODFSA approval)</a:t>
            </a:r>
          </a:p>
          <a:p>
            <a:r>
              <a:rPr lang="en-US" dirty="0">
                <a:sym typeface="Wingdings" panose="05000000000000000000" pitchFamily="2" charset="2"/>
              </a:rPr>
              <a:t>New terms: PIOSC, disposition, violation, security asset (vs. interest), suspected  potential compromise</a:t>
            </a:r>
          </a:p>
          <a:p>
            <a:r>
              <a:rPr lang="en-US" dirty="0">
                <a:sym typeface="Wingdings" panose="05000000000000000000" pitchFamily="2" charset="2"/>
              </a:rPr>
              <a:t>Clarified responsibilities to include processes and damage assessments for Significant Nuclear Defense Intelligence Losses</a:t>
            </a:r>
          </a:p>
          <a:p>
            <a:r>
              <a:rPr lang="en-US" dirty="0">
                <a:sym typeface="Wingdings" panose="05000000000000000000" pitchFamily="2" charset="2"/>
              </a:rPr>
              <a:t>Clarified roles for IOs in training</a:t>
            </a:r>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8</a:t>
            </a:fld>
            <a:endParaRPr lang="en-US"/>
          </a:p>
        </p:txBody>
      </p:sp>
    </p:spTree>
    <p:extLst>
      <p:ext uri="{BB962C8B-B14F-4D97-AF65-F5344CB8AC3E}">
        <p14:creationId xmlns:p14="http://schemas.microsoft.com/office/powerpoint/2010/main" val="398354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8B4-5D4E-00FB-42E6-D37D5CA288D0}"/>
              </a:ext>
            </a:extLst>
          </p:cNvPr>
          <p:cNvSpPr>
            <a:spLocks noGrp="1"/>
          </p:cNvSpPr>
          <p:nvPr>
            <p:ph type="title"/>
          </p:nvPr>
        </p:nvSpPr>
        <p:spPr/>
        <p:txBody>
          <a:bodyPr/>
          <a:lstStyle/>
          <a:p>
            <a:r>
              <a:rPr lang="en-US"/>
              <a:t>Additions (cont.)</a:t>
            </a:r>
          </a:p>
        </p:txBody>
      </p:sp>
      <p:sp>
        <p:nvSpPr>
          <p:cNvPr id="3" name="Content Placeholder 2">
            <a:extLst>
              <a:ext uri="{FF2B5EF4-FFF2-40B4-BE49-F238E27FC236}">
                <a16:creationId xmlns:a16="http://schemas.microsoft.com/office/drawing/2014/main" id="{2E072B89-D702-97E6-4D63-2709AC42960D}"/>
              </a:ext>
            </a:extLst>
          </p:cNvPr>
          <p:cNvSpPr>
            <a:spLocks noGrp="1"/>
          </p:cNvSpPr>
          <p:nvPr>
            <p:ph idx="1"/>
          </p:nvPr>
        </p:nvSpPr>
        <p:spPr/>
        <p:txBody>
          <a:bodyPr>
            <a:normAutofit fontScale="62500" lnSpcReduction="20000"/>
          </a:bodyPr>
          <a:lstStyle/>
          <a:p>
            <a:r>
              <a:rPr lang="en-US" dirty="0">
                <a:sym typeface="Wingdings" panose="05000000000000000000" pitchFamily="2" charset="2"/>
              </a:rPr>
              <a:t>CPSO reporting for infractions and violations – All IOSCs have to be reported to CPSO</a:t>
            </a:r>
          </a:p>
          <a:p>
            <a:r>
              <a:rPr lang="en-US" dirty="0">
                <a:sym typeface="Wingdings" panose="05000000000000000000" pitchFamily="2" charset="2"/>
              </a:rPr>
              <a:t>Special Reporting Situations (SRS) types incorporated for DOE and NNSA</a:t>
            </a:r>
          </a:p>
          <a:p>
            <a:r>
              <a:rPr lang="en-US" dirty="0">
                <a:sym typeface="Wingdings" panose="05000000000000000000" pitchFamily="2" charset="2"/>
              </a:rPr>
              <a:t>Specify sanitization processes, designate CIO as primary stakeholder in carrying out and establishing requirements</a:t>
            </a:r>
          </a:p>
          <a:p>
            <a:r>
              <a:rPr lang="en-US" dirty="0">
                <a:sym typeface="Wingdings" panose="05000000000000000000" pitchFamily="2" charset="2"/>
              </a:rPr>
              <a:t>Clarified FIE and SAP responsibilities</a:t>
            </a:r>
          </a:p>
          <a:p>
            <a:r>
              <a:rPr lang="en-US" dirty="0">
                <a:sym typeface="Wingdings" panose="05000000000000000000" pitchFamily="2" charset="2"/>
              </a:rPr>
              <a:t>Clarified contingency notification options when SSIMS unavailable</a:t>
            </a:r>
          </a:p>
          <a:p>
            <a:r>
              <a:rPr lang="en-US" dirty="0">
                <a:sym typeface="Wingdings" panose="05000000000000000000" pitchFamily="2" charset="2"/>
              </a:rPr>
              <a:t>Clarified requirements for loss/theft/diversion SNM and OANM</a:t>
            </a:r>
          </a:p>
          <a:p>
            <a:r>
              <a:rPr lang="en-US" dirty="0">
                <a:sym typeface="Wingdings" panose="05000000000000000000" pitchFamily="2" charset="2"/>
              </a:rPr>
              <a:t>Clarified IOSC reporting requirements for CUI (misuse) (includes UCNI, for now)</a:t>
            </a:r>
          </a:p>
          <a:p>
            <a:r>
              <a:rPr lang="en-US" dirty="0">
                <a:sym typeface="Wingdings" panose="05000000000000000000" pitchFamily="2" charset="2"/>
              </a:rPr>
              <a:t>Reportable based on merits at time of event (vs. discovery or subsequent mitigations)</a:t>
            </a:r>
          </a:p>
          <a:p>
            <a:r>
              <a:rPr lang="en-US" dirty="0">
                <a:sym typeface="Wingdings" panose="05000000000000000000" pitchFamily="2" charset="2"/>
              </a:rPr>
              <a:t>Incorporated guidance/info from DBT</a:t>
            </a:r>
          </a:p>
          <a:p>
            <a:r>
              <a:rPr lang="en-US" dirty="0">
                <a:sym typeface="Wingdings" panose="05000000000000000000" pitchFamily="2" charset="2"/>
              </a:rPr>
              <a:t>Included verbiage regarding first right of refusal (i.e., Counterintelligence, FIE, SAP, Office of Inspector General, etc.)</a:t>
            </a:r>
          </a:p>
          <a:p>
            <a:endParaRPr lang="en-US" dirty="0">
              <a:sym typeface="Wingdings" panose="05000000000000000000" pitchFamily="2" charset="2"/>
            </a:endParaRPr>
          </a:p>
          <a:p>
            <a:pPr lvl="2"/>
            <a:endParaRPr lang="en-US" dirty="0"/>
          </a:p>
        </p:txBody>
      </p:sp>
      <p:sp>
        <p:nvSpPr>
          <p:cNvPr id="4" name="Slide Number Placeholder 3">
            <a:extLst>
              <a:ext uri="{FF2B5EF4-FFF2-40B4-BE49-F238E27FC236}">
                <a16:creationId xmlns:a16="http://schemas.microsoft.com/office/drawing/2014/main" id="{EBB58EEA-48CA-9E0D-BE4A-F0E21202BF62}"/>
              </a:ext>
            </a:extLst>
          </p:cNvPr>
          <p:cNvSpPr>
            <a:spLocks noGrp="1"/>
          </p:cNvSpPr>
          <p:nvPr>
            <p:ph type="sldNum" sz="quarter" idx="12"/>
          </p:nvPr>
        </p:nvSpPr>
        <p:spPr/>
        <p:txBody>
          <a:bodyPr/>
          <a:lstStyle/>
          <a:p>
            <a:pPr>
              <a:defRPr/>
            </a:pPr>
            <a:fld id="{985C268F-BA5E-4E38-914F-B28B5CC7307C}" type="slidenum">
              <a:rPr lang="en-US" smtClean="0"/>
              <a:pPr>
                <a:defRPr/>
              </a:pPr>
              <a:t>9</a:t>
            </a:fld>
            <a:endParaRPr lang="en-US"/>
          </a:p>
        </p:txBody>
      </p:sp>
    </p:spTree>
    <p:extLst>
      <p:ext uri="{BB962C8B-B14F-4D97-AF65-F5344CB8AC3E}">
        <p14:creationId xmlns:p14="http://schemas.microsoft.com/office/powerpoint/2010/main" val="208775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NNSA_PowerPoint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D880E2834E9248A3DFF6781FC09066" ma:contentTypeVersion="4" ma:contentTypeDescription="Create a new document." ma:contentTypeScope="" ma:versionID="de4128874c90feb4f2f354884d3d7843">
  <xsd:schema xmlns:xsd="http://www.w3.org/2001/XMLSchema" xmlns:xs="http://www.w3.org/2001/XMLSchema" xmlns:p="http://schemas.microsoft.com/office/2006/metadata/properties" xmlns:ns2="76648021-27ed-4d11-9d2b-4d011aa442ac" targetNamespace="http://schemas.microsoft.com/office/2006/metadata/properties" ma:root="true" ma:fieldsID="504edcee7ed80941be54601cc30c3f2c" ns2:_="">
    <xsd:import namespace="76648021-27ed-4d11-9d2b-4d011aa442a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648021-27ed-4d11-9d2b-4d011aa442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33A08E-BDBF-4D54-B000-9EFDFE7C3D87}">
  <ds:schemaRefs>
    <ds:schemaRef ds:uri="76648021-27ed-4d11-9d2b-4d011aa442a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72F6E25-16BD-433D-9798-91D2B2A773F0}">
  <ds:schemaRefs>
    <ds:schemaRef ds:uri="http://schemas.microsoft.com/sharepoint/v3/contenttype/forms"/>
  </ds:schemaRefs>
</ds:datastoreItem>
</file>

<file path=customXml/itemProps3.xml><?xml version="1.0" encoding="utf-8"?>
<ds:datastoreItem xmlns:ds="http://schemas.openxmlformats.org/officeDocument/2006/customXml" ds:itemID="{D6076C54-C276-44C4-8C49-24C09C1DC5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648021-27ed-4d11-9d2b-4d011aa44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NNSA_PowerPoint_Design_Template</Template>
  <TotalTime>190</TotalTime>
  <Words>3054</Words>
  <Application>Microsoft Office PowerPoint</Application>
  <PresentationFormat>On-screen Show (4:3)</PresentationFormat>
  <Paragraphs>264</Paragraphs>
  <Slides>14</Slides>
  <Notes>13</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NNSA_PowerPoint_Design_Template</vt:lpstr>
      <vt:lpstr>Incidents of Security Concern Update</vt:lpstr>
      <vt:lpstr>Overview</vt:lpstr>
      <vt:lpstr>Purpose</vt:lpstr>
      <vt:lpstr>Priorities</vt:lpstr>
      <vt:lpstr>Stakeholder Engagement</vt:lpstr>
      <vt:lpstr>Significant Changes (Not Included)</vt:lpstr>
      <vt:lpstr>Significant Changes (Additions)</vt:lpstr>
      <vt:lpstr>Additions (cont.)</vt:lpstr>
      <vt:lpstr>Additions (cont.)</vt:lpstr>
      <vt:lpstr>Prior Challenges &amp; Updates</vt:lpstr>
      <vt:lpstr>Impacts</vt:lpstr>
      <vt:lpstr>Path Forward</vt:lpstr>
      <vt:lpstr>Sub-Working Group Makeup</vt:lpstr>
      <vt:lpstr>Stakeholder Engagement</vt:lpstr>
    </vt:vector>
  </TitlesOfParts>
  <Company>National Nuclear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Name</dc:title>
  <dc:creator>Fong, Robert</dc:creator>
  <cp:lastModifiedBy>Seligman, Greg</cp:lastModifiedBy>
  <cp:revision>4</cp:revision>
  <cp:lastPrinted>2019-04-26T20:14:03Z</cp:lastPrinted>
  <dcterms:created xsi:type="dcterms:W3CDTF">2015-01-23T13:14:43Z</dcterms:created>
  <dcterms:modified xsi:type="dcterms:W3CDTF">2024-04-11T22:45:23Z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0x010100FBD880E2834E9248A3DFF6781FC09066</vt:lpwstr>
  </property>
  <property fmtid="{D5CDD505-2E9C-101B-9397-08002B2CF9AE}" pid="3" name="Document Body">
    <vt:lpwstr/>
  </property>
  <property fmtid="{D5CDD505-2E9C-101B-9397-08002B2CF9AE}" pid="4" name="OUO Exemption">
    <vt:lpwstr/>
  </property>
  <property fmtid="{D5CDD505-2E9C-101B-9397-08002B2CF9AE}" pid="5" name="OUO Guidance">
    <vt:lpwstr/>
  </property>
  <property fmtid="{D5CDD505-2E9C-101B-9397-08002B2CF9AE}" pid="6" name="C/FGI-MOD">
    <vt:lpwstr>No</vt:lpwstr>
  </property>
  <property fmtid="{D5CDD505-2E9C-101B-9397-08002B2CF9AE}" pid="7" name="OUO">
    <vt:lpwstr>No</vt:lpwstr>
  </property>
  <property fmtid="{D5CDD505-2E9C-101B-9397-08002B2CF9AE}" pid="8" name="OUO Date">
    <vt:lpwstr/>
  </property>
  <property fmtid="{D5CDD505-2E9C-101B-9397-08002B2CF9AE}" pid="9" name="Document Date">
    <vt:lpwstr>2011-02-16T22:00:00Z</vt:lpwstr>
  </property>
  <property fmtid="{D5CDD505-2E9C-101B-9397-08002B2CF9AE}" pid="10" name="OUO Name/Org">
    <vt:lpwstr/>
  </property>
</Properties>
</file>