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72" r:id="rId3"/>
    <p:sldId id="271" r:id="rId4"/>
    <p:sldId id="262" r:id="rId5"/>
    <p:sldId id="274" r:id="rId6"/>
    <p:sldId id="263" r:id="rId7"/>
    <p:sldId id="265" r:id="rId8"/>
    <p:sldId id="270"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F"/>
    <a:srgbClr val="00194E"/>
    <a:srgbClr val="001A4D"/>
    <a:srgbClr val="001347"/>
    <a:srgbClr val="001951"/>
    <a:srgbClr val="0019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8"/>
    <p:restoredTop sz="81358" autoAdjust="0"/>
  </p:normalViewPr>
  <p:slideViewPr>
    <p:cSldViewPr snapToGrid="0" snapToObjects="1">
      <p:cViewPr varScale="1">
        <p:scale>
          <a:sx n="70" d="100"/>
          <a:sy n="70" d="100"/>
        </p:scale>
        <p:origin x="222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A006F7E-557B-4436-9F63-FC9242FD428A}" type="datetimeFigureOut">
              <a:rPr lang="en-US" smtClean="0"/>
              <a:t>11/20/2020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D06F85-A208-43A4-9180-17C18F58B2AA}" type="slidenum">
              <a:rPr lang="en-US" smtClean="0"/>
              <a:t>‹#›</a:t>
            </a:fld>
            <a:endParaRPr lang="en-US"/>
          </a:p>
        </p:txBody>
      </p:sp>
    </p:spTree>
    <p:extLst>
      <p:ext uri="{BB962C8B-B14F-4D97-AF65-F5344CB8AC3E}">
        <p14:creationId xmlns:p14="http://schemas.microsoft.com/office/powerpoint/2010/main" val="3974693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D8E4A1-68EC-8D4D-92B9-99E5ADB0913D}" type="datetimeFigureOut">
              <a:rPr lang="en-US" smtClean="0"/>
              <a:t>11/20/2020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67A0F4-9F88-4840-B695-A821F73F62C5}" type="slidenum">
              <a:rPr lang="en-US" smtClean="0"/>
              <a:t>‹#›</a:t>
            </a:fld>
            <a:endParaRPr lang="en-US"/>
          </a:p>
        </p:txBody>
      </p:sp>
    </p:spTree>
    <p:extLst>
      <p:ext uri="{BB962C8B-B14F-4D97-AF65-F5344CB8AC3E}">
        <p14:creationId xmlns:p14="http://schemas.microsoft.com/office/powerpoint/2010/main" val="172418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course is intended to help Operations and Maintenance (O&amp;M) Contractors for the U. S. Department of Energy meet the requirement in the 2015 edition of NFPA 70E, Article 110.2(C)(1) to provide annual Contact Release training to employees that require that training per Article 110.2(A).</a:t>
            </a:r>
          </a:p>
          <a:p>
            <a:endParaRPr lang="en-US" sz="1200" dirty="0"/>
          </a:p>
          <a:p>
            <a:r>
              <a:rPr lang="en-US" sz="1200" dirty="0"/>
              <a:t>This course includes additional information to place Contact Release within the larger context of preparing for and responding to unexpected conditions and events.</a:t>
            </a:r>
          </a:p>
          <a:p>
            <a:endParaRPr lang="en-US" sz="1200" dirty="0"/>
          </a:p>
          <a:p>
            <a:r>
              <a:rPr lang="en-US" sz="1200" dirty="0"/>
              <a:t>The intended audience is Qualified Electrical Workers and First Responders. Certain terms and concepts used in this course may not be familiar to other workers and are not further explained here.</a:t>
            </a:r>
          </a:p>
          <a:p>
            <a:endParaRPr lang="en-US" sz="1200" dirty="0"/>
          </a:p>
          <a:p>
            <a:r>
              <a:rPr lang="en-US" sz="2600" dirty="0"/>
              <a:t>Course organization:</a:t>
            </a:r>
          </a:p>
          <a:p>
            <a:pPr lvl="1"/>
            <a:r>
              <a:rPr lang="en-US" sz="2200" dirty="0"/>
              <a:t>Preparation for performing work with electrical hazards</a:t>
            </a:r>
          </a:p>
          <a:p>
            <a:pPr lvl="1"/>
            <a:r>
              <a:rPr lang="en-US" sz="2200" dirty="0"/>
              <a:t>Immediate actions preparatory to Contact Release</a:t>
            </a:r>
          </a:p>
          <a:p>
            <a:pPr lvl="1"/>
            <a:r>
              <a:rPr lang="en-US" sz="2200" dirty="0"/>
              <a:t>Circumstances in which Contact Release should not be performed</a:t>
            </a:r>
          </a:p>
          <a:p>
            <a:pPr lvl="1"/>
            <a:r>
              <a:rPr lang="en-US" sz="2200" dirty="0"/>
              <a:t>Indications of contact with energized electrical components</a:t>
            </a:r>
          </a:p>
          <a:p>
            <a:pPr lvl="1"/>
            <a:r>
              <a:rPr lang="en-US" sz="2200" dirty="0"/>
              <a:t>Common methods of Contact Release</a:t>
            </a:r>
          </a:p>
          <a:p>
            <a:pPr lvl="1"/>
            <a:r>
              <a:rPr lang="en-US" sz="2200" dirty="0"/>
              <a:t>Follow-up actions after Contact Release is performed</a:t>
            </a:r>
          </a:p>
          <a:p>
            <a:endParaRPr lang="en-US" sz="1200" dirty="0"/>
          </a:p>
          <a:p>
            <a:endParaRPr lang="en-US" dirty="0"/>
          </a:p>
        </p:txBody>
      </p:sp>
      <p:sp>
        <p:nvSpPr>
          <p:cNvPr id="4" name="Slide Number Placeholder 3"/>
          <p:cNvSpPr>
            <a:spLocks noGrp="1"/>
          </p:cNvSpPr>
          <p:nvPr>
            <p:ph type="sldNum" sz="quarter" idx="10"/>
          </p:nvPr>
        </p:nvSpPr>
        <p:spPr/>
        <p:txBody>
          <a:bodyPr/>
          <a:lstStyle/>
          <a:p>
            <a:fld id="{5967A0F4-9F88-4840-B695-A821F73F62C5}" type="slidenum">
              <a:rPr lang="en-US" smtClean="0"/>
              <a:t>1</a:t>
            </a:fld>
            <a:endParaRPr lang="en-US"/>
          </a:p>
        </p:txBody>
      </p:sp>
    </p:spTree>
    <p:extLst>
      <p:ext uri="{BB962C8B-B14F-4D97-AF65-F5344CB8AC3E}">
        <p14:creationId xmlns:p14="http://schemas.microsoft.com/office/powerpoint/2010/main" val="9666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Susta</a:t>
            </a:r>
            <a:r>
              <a:rPr lang="en-US" sz="2800" dirty="0"/>
              <a:t>ined contact with energized components is an improbable event – most likely resulting from:</a:t>
            </a:r>
          </a:p>
          <a:p>
            <a:pPr marL="342900" lvl="0" indent="-342900">
              <a:buFont typeface="Arial" panose="020B0604020202020204" pitchFamily="34" charset="0"/>
              <a:buChar char="•"/>
            </a:pPr>
            <a:r>
              <a:rPr lang="en-US" sz="2400" dirty="0"/>
              <a:t>An unidentified or unanticipated hazard</a:t>
            </a:r>
          </a:p>
          <a:p>
            <a:pPr marL="342900" lvl="0" indent="-342900">
              <a:buFont typeface="Arial" panose="020B0604020202020204" pitchFamily="34" charset="0"/>
              <a:buChar char="•"/>
            </a:pPr>
            <a:r>
              <a:rPr lang="en-US" sz="2400" dirty="0"/>
              <a:t>Equipment failure</a:t>
            </a:r>
          </a:p>
          <a:p>
            <a:pPr marL="342900" lvl="0" indent="-342900">
              <a:buFont typeface="Arial" panose="020B0604020202020204" pitchFamily="34" charset="0"/>
              <a:buChar char="•"/>
            </a:pPr>
            <a:r>
              <a:rPr lang="en-US" sz="2400" dirty="0"/>
              <a:t>Inadequate work planning</a:t>
            </a:r>
          </a:p>
          <a:p>
            <a:pPr marL="342900" lvl="0" indent="-342900">
              <a:buFont typeface="Arial" panose="020B0604020202020204" pitchFamily="34" charset="0"/>
              <a:buChar char="•"/>
            </a:pPr>
            <a:r>
              <a:rPr lang="en-US" sz="2400" dirty="0"/>
              <a:t>Human Error</a:t>
            </a:r>
          </a:p>
          <a:p>
            <a:endParaRPr lang="en-US" dirty="0"/>
          </a:p>
        </p:txBody>
      </p:sp>
      <p:sp>
        <p:nvSpPr>
          <p:cNvPr id="4" name="Slide Number Placeholder 3"/>
          <p:cNvSpPr>
            <a:spLocks noGrp="1"/>
          </p:cNvSpPr>
          <p:nvPr>
            <p:ph type="sldNum" sz="quarter" idx="10"/>
          </p:nvPr>
        </p:nvSpPr>
        <p:spPr/>
        <p:txBody>
          <a:bodyPr/>
          <a:lstStyle/>
          <a:p>
            <a:fld id="{5967A0F4-9F88-4840-B695-A821F73F62C5}" type="slidenum">
              <a:rPr lang="en-US" smtClean="0"/>
              <a:t>2</a:t>
            </a:fld>
            <a:endParaRPr lang="en-US"/>
          </a:p>
        </p:txBody>
      </p:sp>
    </p:spTree>
    <p:extLst>
      <p:ext uri="{BB962C8B-B14F-4D97-AF65-F5344CB8AC3E}">
        <p14:creationId xmlns:p14="http://schemas.microsoft.com/office/powerpoint/2010/main" val="193524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a:t>
            </a:r>
            <a:r>
              <a:rPr lang="en-US" baseline="0" dirty="0"/>
              <a:t> signs of victim receiving electric shock:</a:t>
            </a:r>
            <a:endParaRPr lang="en-US" dirty="0"/>
          </a:p>
          <a:p>
            <a:pPr marL="1028700" lvl="1" indent="-571500">
              <a:buFont typeface="Arial" panose="020B0604020202020204" pitchFamily="34" charset="0"/>
              <a:buChar char="•"/>
            </a:pPr>
            <a:r>
              <a:rPr lang="en-US" sz="4000" dirty="0"/>
              <a:t>Victim </a:t>
            </a:r>
            <a:r>
              <a:rPr lang="en-US" sz="4000" b="1" dirty="0"/>
              <a:t>stops talking </a:t>
            </a:r>
            <a:r>
              <a:rPr lang="en-US" sz="4000" dirty="0"/>
              <a:t>or won’t respond to your questions, or makes unintelligible sounds</a:t>
            </a:r>
          </a:p>
          <a:p>
            <a:pPr marL="1028700" lvl="1" indent="-571500">
              <a:buFont typeface="Arial" panose="020B0604020202020204" pitchFamily="34" charset="0"/>
              <a:buChar char="•"/>
            </a:pPr>
            <a:r>
              <a:rPr lang="en-US" sz="4000" dirty="0"/>
              <a:t>Victim is </a:t>
            </a:r>
            <a:r>
              <a:rPr lang="en-US" sz="4000" b="1" dirty="0"/>
              <a:t>flailing wildly</a:t>
            </a:r>
            <a:r>
              <a:rPr lang="en-US" sz="4000" dirty="0"/>
              <a:t>, </a:t>
            </a:r>
            <a:r>
              <a:rPr lang="en-US" sz="4000" b="1" dirty="0"/>
              <a:t>slumped and motionless</a:t>
            </a:r>
            <a:r>
              <a:rPr lang="en-US" sz="4000" dirty="0"/>
              <a:t>, in an awkward or rigid position, or only capable of slow, deliberate movements.</a:t>
            </a:r>
          </a:p>
          <a:p>
            <a:pPr marL="1028700" lvl="1" indent="-571500">
              <a:buFont typeface="Arial" panose="020B0604020202020204" pitchFamily="34" charset="0"/>
              <a:buChar char="•"/>
            </a:pPr>
            <a:r>
              <a:rPr lang="en-US" sz="4000" dirty="0"/>
              <a:t>Facial </a:t>
            </a:r>
            <a:r>
              <a:rPr lang="en-US" sz="4000" b="1" dirty="0"/>
              <a:t>expression may be a grimace</a:t>
            </a:r>
            <a:r>
              <a:rPr lang="en-US" sz="4000" dirty="0"/>
              <a:t>, jaw may be clenched</a:t>
            </a:r>
          </a:p>
          <a:p>
            <a:pPr marL="1028700" lvl="1" indent="-571500">
              <a:buFont typeface="Arial" panose="020B0604020202020204" pitchFamily="34" charset="0"/>
              <a:buChar char="•"/>
            </a:pPr>
            <a:r>
              <a:rPr lang="en-US" sz="4000" dirty="0"/>
              <a:t>A victim on a ladder or work platform may attempt to kick their support away</a:t>
            </a:r>
          </a:p>
          <a:p>
            <a:endParaRPr lang="en-US" dirty="0"/>
          </a:p>
        </p:txBody>
      </p:sp>
      <p:sp>
        <p:nvSpPr>
          <p:cNvPr id="4" name="Slide Number Placeholder 3"/>
          <p:cNvSpPr>
            <a:spLocks noGrp="1"/>
          </p:cNvSpPr>
          <p:nvPr>
            <p:ph type="sldNum" sz="quarter" idx="10"/>
          </p:nvPr>
        </p:nvSpPr>
        <p:spPr/>
        <p:txBody>
          <a:bodyPr/>
          <a:lstStyle/>
          <a:p>
            <a:fld id="{5967A0F4-9F88-4840-B695-A821F73F62C5}" type="slidenum">
              <a:rPr lang="en-US" smtClean="0"/>
              <a:t>4</a:t>
            </a:fld>
            <a:endParaRPr lang="en-US"/>
          </a:p>
        </p:txBody>
      </p:sp>
    </p:spTree>
    <p:extLst>
      <p:ext uri="{BB962C8B-B14F-4D97-AF65-F5344CB8AC3E}">
        <p14:creationId xmlns:p14="http://schemas.microsoft.com/office/powerpoint/2010/main" val="38519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Contact Release should </a:t>
            </a:r>
            <a:r>
              <a:rPr lang="en-US" sz="2600" u="sng" dirty="0"/>
              <a:t>not be attempted</a:t>
            </a:r>
            <a:r>
              <a:rPr lang="en-US" sz="2600" dirty="0"/>
              <a:t>:</a:t>
            </a:r>
          </a:p>
          <a:p>
            <a:pPr marL="800100" lvl="1" indent="-342900">
              <a:buFont typeface="Arial" panose="020B0604020202020204" pitchFamily="34" charset="0"/>
              <a:buChar char="•"/>
            </a:pPr>
            <a:r>
              <a:rPr lang="en-US" sz="2200" dirty="0"/>
              <a:t>In a </a:t>
            </a:r>
            <a:r>
              <a:rPr lang="en-US" sz="2200" b="1" dirty="0"/>
              <a:t>confined space</a:t>
            </a:r>
          </a:p>
          <a:p>
            <a:pPr marL="914400" lvl="2" indent="0">
              <a:buFont typeface="Arial" panose="020B0604020202020204" pitchFamily="34" charset="0"/>
              <a:buNone/>
            </a:pPr>
            <a:r>
              <a:rPr lang="en-US" sz="1800" dirty="0"/>
              <a:t>Self-rescue if in the confined space, otherwise do not enter</a:t>
            </a:r>
          </a:p>
          <a:p>
            <a:pPr marL="800100" lvl="1" indent="-342900">
              <a:buFont typeface="Arial" panose="020B0604020202020204" pitchFamily="34" charset="0"/>
              <a:buChar char="•"/>
            </a:pPr>
            <a:r>
              <a:rPr lang="en-US" sz="2200" b="1" dirty="0"/>
              <a:t>In fires, or near releases of flammable, toxic, or radiological materials</a:t>
            </a:r>
          </a:p>
          <a:p>
            <a:pPr lvl="2"/>
            <a:r>
              <a:rPr lang="en-US" sz="1800" dirty="0"/>
              <a:t>Rescues must be performed by trained and experienced personnel with appropriate protection</a:t>
            </a:r>
          </a:p>
          <a:p>
            <a:pPr marL="800100" lvl="1" indent="-342900">
              <a:buFont typeface="Arial" panose="020B0604020202020204" pitchFamily="34" charset="0"/>
              <a:buChar char="•"/>
            </a:pPr>
            <a:r>
              <a:rPr lang="en-US" sz="2200" dirty="0"/>
              <a:t>In rain, snow, or other </a:t>
            </a:r>
            <a:r>
              <a:rPr lang="en-US" sz="2200" b="1" dirty="0"/>
              <a:t>wet conditions</a:t>
            </a:r>
          </a:p>
          <a:p>
            <a:pPr marL="800100" lvl="1" indent="-342900">
              <a:buFont typeface="Arial" panose="020B0604020202020204" pitchFamily="34" charset="0"/>
              <a:buChar char="•"/>
            </a:pPr>
            <a:r>
              <a:rPr lang="en-US" sz="2200" dirty="0"/>
              <a:t>On </a:t>
            </a:r>
            <a:r>
              <a:rPr lang="en-US" sz="2200" b="1" dirty="0"/>
              <a:t>scaffolds</a:t>
            </a:r>
          </a:p>
          <a:p>
            <a:pPr lvl="2"/>
            <a:r>
              <a:rPr lang="en-US" sz="1800" dirty="0"/>
              <a:t>The multiple risks to the rescuer are simply too great</a:t>
            </a:r>
          </a:p>
          <a:p>
            <a:pPr marL="800100" lvl="1" indent="-342900">
              <a:buFont typeface="Arial" panose="020B0604020202020204" pitchFamily="34" charset="0"/>
              <a:buChar char="•"/>
            </a:pPr>
            <a:r>
              <a:rPr lang="en-US" sz="2200" dirty="0"/>
              <a:t>Near </a:t>
            </a:r>
            <a:r>
              <a:rPr lang="en-US" sz="2200" b="1" dirty="0"/>
              <a:t>downed overhead electric lines</a:t>
            </a:r>
            <a:r>
              <a:rPr lang="en-US" sz="2200" dirty="0"/>
              <a:t>, on utility poles, in underground cable vaults, and in substation yards or buildings</a:t>
            </a:r>
          </a:p>
          <a:p>
            <a:pPr lvl="2"/>
            <a:r>
              <a:rPr lang="en-US" sz="1800" dirty="0"/>
              <a:t>Even trained emergency responders do not engage this type of situation until the utility has shut down the source</a:t>
            </a:r>
          </a:p>
          <a:p>
            <a:endParaRPr lang="en-US" dirty="0"/>
          </a:p>
        </p:txBody>
      </p:sp>
      <p:sp>
        <p:nvSpPr>
          <p:cNvPr id="4" name="Slide Number Placeholder 3"/>
          <p:cNvSpPr>
            <a:spLocks noGrp="1"/>
          </p:cNvSpPr>
          <p:nvPr>
            <p:ph type="sldNum" sz="quarter" idx="10"/>
          </p:nvPr>
        </p:nvSpPr>
        <p:spPr/>
        <p:txBody>
          <a:bodyPr/>
          <a:lstStyle/>
          <a:p>
            <a:fld id="{5967A0F4-9F88-4840-B695-A821F73F62C5}" type="slidenum">
              <a:rPr lang="en-US" smtClean="0"/>
              <a:t>5</a:t>
            </a:fld>
            <a:endParaRPr lang="en-US"/>
          </a:p>
        </p:txBody>
      </p:sp>
    </p:spTree>
    <p:extLst>
      <p:ext uri="{BB962C8B-B14F-4D97-AF65-F5344CB8AC3E}">
        <p14:creationId xmlns:p14="http://schemas.microsoft.com/office/powerpoint/2010/main" val="4285088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spTree>
      <p:nvGrpSpPr>
        <p:cNvPr id="1" name=""/>
        <p:cNvGrpSpPr/>
        <p:nvPr/>
      </p:nvGrpSpPr>
      <p:grpSpPr>
        <a:xfrm>
          <a:off x="0" y="0"/>
          <a:ext cx="0" cy="0"/>
          <a:chOff x="0" y="0"/>
          <a:chExt cx="0" cy="0"/>
        </a:xfrm>
      </p:grpSpPr>
      <p:cxnSp>
        <p:nvCxnSpPr>
          <p:cNvPr id="10" name="Straight Connector 9"/>
          <p:cNvCxnSpPr/>
          <p:nvPr userDrawn="1"/>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284189" y="6419985"/>
            <a:ext cx="8844895"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EFCOG promotes excellence in all aspects of the operation, management, and integration of DOE facilities in a safe, environmentally sound, efficient and cost-effective manner through the ongoing exchange of information on lessons learned.</a:t>
            </a:r>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solidFill>
                  <a:srgbClr val="001951"/>
                </a:solidFill>
              </a:defRPr>
            </a:lvl1pPr>
          </a:lstStyle>
          <a:p>
            <a:pPr lvl="0"/>
            <a:r>
              <a:rPr lang="en-US" dirty="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solidFill>
                  <a:srgbClr val="00194F"/>
                </a:solidFill>
              </a:defRPr>
            </a:lvl1pPr>
          </a:lstStyle>
          <a:p>
            <a:pPr lvl="0"/>
            <a:r>
              <a:rPr lang="en-US" dirty="0"/>
              <a:t>Click to edit Master subtitle style </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7"/>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131498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cxnSp>
        <p:nvCxnSpPr>
          <p:cNvPr id="10" name="Straight Connector 9"/>
          <p:cNvCxnSpPr/>
          <p:nvPr userDrawn="1"/>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solidFill>
                  <a:srgbClr val="00194F"/>
                </a:solidFill>
              </a:defRPr>
            </a:lvl1pPr>
          </a:lstStyle>
          <a:p>
            <a:pPr lvl="0"/>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194F"/>
                </a:solidFill>
              </a:defRPr>
            </a:lvl1pPr>
            <a:lvl2pPr>
              <a:buSzPct val="80000"/>
              <a:buFont typeface="Courier New" pitchFamily="49" charset="0"/>
              <a:buChar char="o"/>
              <a:defRPr>
                <a:solidFill>
                  <a:srgbClr val="00194F"/>
                </a:solidFill>
              </a:defRPr>
            </a:lvl2pPr>
            <a:lvl3pPr>
              <a:buFont typeface="Calibri" pitchFamily="34" charset="0"/>
              <a:buChar char="–"/>
              <a:defRPr>
                <a:solidFill>
                  <a:srgbClr val="00194F"/>
                </a:solidFill>
              </a:defRPr>
            </a:lvl3pPr>
            <a:lvl4pPr>
              <a:buFont typeface="Wingdings" pitchFamily="2" charset="2"/>
              <a:buChar char="§"/>
              <a:defRPr>
                <a:solidFill>
                  <a:srgbClr val="00194F"/>
                </a:solidFill>
              </a:defRPr>
            </a:lvl4pPr>
            <a:lvl5pPr>
              <a:defRPr>
                <a:solidFill>
                  <a:srgbClr val="0019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Line 5"/>
          <p:cNvSpPr>
            <a:spLocks noChangeShapeType="1"/>
          </p:cNvSpPr>
          <p:nvPr userDrawn="1"/>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chemeClr val="tx1"/>
              </a:solidFill>
              <a:effectLst/>
              <a:uLnTx/>
              <a:uFillTx/>
              <a:latin typeface="Arial" charset="0"/>
              <a:ea typeface="ＭＳ Ｐゴシック" pitchFamily="-109" charset="-128"/>
              <a:cs typeface="+mn-cs"/>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rgbClr val="001347"/>
                </a:solidFill>
              </a:defRPr>
            </a:lvl1pPr>
            <a:lvl2pPr>
              <a:buSzPct val="80000"/>
              <a:buFont typeface="Courier New" pitchFamily="49" charset="0"/>
              <a:buChar char="o"/>
              <a:defRPr lang="en-US" sz="2200" kern="1200" dirty="0" smtClean="0">
                <a:solidFill>
                  <a:srgbClr val="001347"/>
                </a:solidFill>
                <a:latin typeface="+mn-lt"/>
                <a:ea typeface="+mn-ea"/>
                <a:cs typeface="+mn-cs"/>
              </a:defRPr>
            </a:lvl2pPr>
            <a:lvl3pPr>
              <a:buFont typeface="Calibri" pitchFamily="34" charset="0"/>
              <a:buChar char="–"/>
              <a:defRPr sz="2000">
                <a:solidFill>
                  <a:srgbClr val="001347"/>
                </a:solidFill>
              </a:defRPr>
            </a:lvl3pPr>
            <a:lvl4pPr>
              <a:buFont typeface="Wingdings" pitchFamily="2" charset="2"/>
              <a:buChar char="§"/>
              <a:defRPr sz="1800">
                <a:solidFill>
                  <a:srgbClr val="001347"/>
                </a:solidFill>
              </a:defRPr>
            </a:lvl4pPr>
            <a:lvl5pPr>
              <a:defRPr sz="1800">
                <a:solidFill>
                  <a:srgbClr val="00134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solidFill>
                  <a:srgbClr val="001347"/>
                </a:solidFill>
              </a:defRPr>
            </a:lvl1pPr>
            <a:lvl2pPr>
              <a:buSzPct val="80000"/>
              <a:buFont typeface="Courier New" pitchFamily="49" charset="0"/>
              <a:buChar char="o"/>
              <a:defRPr sz="2200">
                <a:solidFill>
                  <a:srgbClr val="001347"/>
                </a:solidFill>
              </a:defRPr>
            </a:lvl2pPr>
            <a:lvl3pPr>
              <a:buFont typeface="Calibri" pitchFamily="34" charset="0"/>
              <a:buChar char="–"/>
              <a:defRPr sz="2000">
                <a:solidFill>
                  <a:srgbClr val="001347"/>
                </a:solidFill>
              </a:defRPr>
            </a:lvl3pPr>
            <a:lvl4pPr>
              <a:buFont typeface="Wingdings" pitchFamily="2" charset="2"/>
              <a:buChar char="§"/>
              <a:defRPr sz="1800">
                <a:solidFill>
                  <a:srgbClr val="001347"/>
                </a:solidFill>
              </a:defRPr>
            </a:lvl4pPr>
            <a:lvl5pPr>
              <a:defRPr sz="1800">
                <a:solidFill>
                  <a:srgbClr val="00134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solidFill>
                  <a:srgbClr val="001347"/>
                </a:solidFill>
              </a:defRPr>
            </a:lvl1pPr>
          </a:lstStyle>
          <a:p>
            <a:pPr lvl="0"/>
            <a:r>
              <a:rPr lang="en-US"/>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solidFill>
                  <a:srgbClr val="001347"/>
                </a:solidFill>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solidFill>
                  <a:srgbClr val="001A4D"/>
                </a:solidFill>
              </a:defRPr>
            </a:lvl1pPr>
            <a:lvl2pPr>
              <a:buSzPct val="80000"/>
              <a:buFont typeface="Courier New" pitchFamily="49" charset="0"/>
              <a:buChar char="o"/>
              <a:defRPr sz="2400">
                <a:solidFill>
                  <a:srgbClr val="001A4D"/>
                </a:solidFill>
              </a:defRPr>
            </a:lvl2pPr>
            <a:lvl3pPr marL="1258888" indent="-344488">
              <a:buFont typeface="Calibri" pitchFamily="34" charset="0"/>
              <a:buChar char="–"/>
              <a:defRPr sz="2000">
                <a:solidFill>
                  <a:srgbClr val="001A4D"/>
                </a:solidFill>
              </a:defRPr>
            </a:lvl3pPr>
            <a:lvl4pPr>
              <a:buFont typeface="Wingdings" pitchFamily="2" charset="2"/>
              <a:buChar char="§"/>
              <a:defRPr sz="1800">
                <a:solidFill>
                  <a:srgbClr val="001A4D"/>
                </a:solidFill>
              </a:defRPr>
            </a:lvl4pPr>
            <a:lvl5pPr>
              <a:defRPr sz="1800">
                <a:solidFill>
                  <a:srgbClr val="001A4D"/>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rgbClr val="001A4D"/>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solidFill>
                  <a:srgbClr val="00194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194F"/>
                </a:solidFill>
              </a:defRPr>
            </a:lvl1pPr>
            <a:lvl2pPr>
              <a:buSzPct val="80000"/>
              <a:buFont typeface="Courier New" pitchFamily="49" charset="0"/>
              <a:buChar char="o"/>
              <a:defRPr>
                <a:solidFill>
                  <a:srgbClr val="00194F"/>
                </a:solidFill>
              </a:defRPr>
            </a:lvl2pPr>
            <a:lvl3pPr>
              <a:buFont typeface="Calibri" pitchFamily="34" charset="0"/>
              <a:buChar char="–"/>
              <a:defRPr>
                <a:solidFill>
                  <a:srgbClr val="00194F"/>
                </a:solidFill>
              </a:defRPr>
            </a:lvl3pPr>
            <a:lvl4pPr>
              <a:buFont typeface="Wingdings" pitchFamily="2" charset="2"/>
              <a:buChar char="§"/>
              <a:defRPr>
                <a:solidFill>
                  <a:srgbClr val="00194F"/>
                </a:solidFill>
              </a:defRPr>
            </a:lvl4pPr>
            <a:lvl5pPr>
              <a:defRPr>
                <a:solidFill>
                  <a:srgbClr val="0019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4E"/>
                </a:solidFill>
              </a:defRPr>
            </a:lvl1pPr>
          </a:lstStyle>
          <a:p>
            <a:r>
              <a:rPr lang="en-US"/>
              <a:t>Click to edit Master title style</a:t>
            </a:r>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rgbClr val="00194E"/>
                </a:solidFill>
              </a:defRPr>
            </a:lvl1pPr>
            <a:lvl2pPr>
              <a:buSzPct val="80000"/>
              <a:buFont typeface="Courier New" pitchFamily="49" charset="0"/>
              <a:buChar char="o"/>
              <a:defRPr lang="en-US" sz="2200" kern="1200" dirty="0" smtClean="0">
                <a:solidFill>
                  <a:srgbClr val="00194E"/>
                </a:solidFill>
                <a:latin typeface="+mn-lt"/>
                <a:ea typeface="+mn-ea"/>
                <a:cs typeface="+mn-cs"/>
              </a:defRPr>
            </a:lvl2pPr>
            <a:lvl3pPr>
              <a:buFont typeface="Calibri" pitchFamily="34" charset="0"/>
              <a:buChar char="–"/>
              <a:defRPr sz="2000">
                <a:solidFill>
                  <a:srgbClr val="00194E"/>
                </a:solidFill>
              </a:defRPr>
            </a:lvl3pPr>
            <a:lvl4pPr>
              <a:buFont typeface="Wingdings" pitchFamily="2" charset="2"/>
              <a:buChar char="§"/>
              <a:defRPr sz="1800">
                <a:solidFill>
                  <a:srgbClr val="00194E"/>
                </a:solidFill>
              </a:defRPr>
            </a:lvl4pPr>
            <a:lvl5pPr>
              <a:defRPr sz="1800">
                <a:solidFill>
                  <a:srgbClr val="00194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solidFill>
                  <a:srgbClr val="00194E"/>
                </a:solidFill>
              </a:defRPr>
            </a:lvl1pPr>
            <a:lvl2pPr>
              <a:buSzPct val="80000"/>
              <a:buFont typeface="Courier New" pitchFamily="49" charset="0"/>
              <a:buChar char="o"/>
              <a:defRPr sz="2200">
                <a:solidFill>
                  <a:srgbClr val="00194E"/>
                </a:solidFill>
              </a:defRPr>
            </a:lvl2pPr>
            <a:lvl3pPr>
              <a:buFont typeface="Calibri" pitchFamily="34" charset="0"/>
              <a:buChar char="–"/>
              <a:defRPr sz="2000">
                <a:solidFill>
                  <a:srgbClr val="00194E"/>
                </a:solidFill>
              </a:defRPr>
            </a:lvl3pPr>
            <a:lvl4pPr>
              <a:buFont typeface="Wingdings" pitchFamily="2" charset="2"/>
              <a:buChar char="§"/>
              <a:defRPr sz="1800">
                <a:solidFill>
                  <a:srgbClr val="00194E"/>
                </a:solidFill>
              </a:defRPr>
            </a:lvl4pPr>
            <a:lvl5pPr>
              <a:defRPr sz="1800">
                <a:solidFill>
                  <a:srgbClr val="00194E"/>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solidFill>
                  <a:srgbClr val="00194E"/>
                </a:solidFill>
              </a:defRPr>
            </a:lvl1pPr>
          </a:lstStyle>
          <a:p>
            <a:pPr lvl="0"/>
            <a:r>
              <a:rPr lang="en-US"/>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solidFill>
                  <a:srgbClr val="00194E"/>
                </a:solidFill>
              </a:defRPr>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ext, Object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4F"/>
                </a:solidFill>
              </a:defRPr>
            </a:lvl1pPr>
          </a:lstStyle>
          <a:p>
            <a:r>
              <a:rPr lang="en-US" dirty="0"/>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solidFill>
                  <a:srgbClr val="00194F"/>
                </a:solidFill>
              </a:defRPr>
            </a:lvl1pPr>
            <a:lvl2pPr>
              <a:buSzPct val="80000"/>
              <a:buFont typeface="Courier New" pitchFamily="49" charset="0"/>
              <a:buChar char="o"/>
              <a:defRPr sz="2400">
                <a:solidFill>
                  <a:srgbClr val="00194F"/>
                </a:solidFill>
              </a:defRPr>
            </a:lvl2pPr>
            <a:lvl3pPr>
              <a:buFont typeface="Calibri" pitchFamily="34" charset="0"/>
              <a:buChar char="–"/>
              <a:defRPr sz="2000">
                <a:solidFill>
                  <a:srgbClr val="00194F"/>
                </a:solidFill>
              </a:defRPr>
            </a:lvl3pPr>
            <a:lvl4pPr>
              <a:buFont typeface="Wingdings" pitchFamily="2" charset="2"/>
              <a:buChar char="§"/>
              <a:defRPr sz="1800">
                <a:solidFill>
                  <a:srgbClr val="00194F"/>
                </a:solidFill>
              </a:defRPr>
            </a:lvl4pPr>
            <a:lvl5pPr>
              <a:defRPr sz="1800">
                <a:solidFill>
                  <a:srgbClr val="00194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rgbClr val="00194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Rectangle 4"/>
          <p:cNvSpPr/>
          <p:nvPr userDrawn="1"/>
        </p:nvSpPr>
        <p:spPr>
          <a:xfrm>
            <a:off x="0" y="6858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ine 5"/>
          <p:cNvSpPr>
            <a:spLocks noChangeShapeType="1"/>
          </p:cNvSpPr>
          <p:nvPr/>
        </p:nvSpPr>
        <p:spPr bwMode="auto">
          <a:xfrm>
            <a:off x="0" y="758825"/>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chemeClr val="tx1"/>
              </a:solidFill>
              <a:effectLst/>
              <a:uLnTx/>
              <a:uFillTx/>
              <a:latin typeface="Arial" charset="0"/>
              <a:ea typeface="ＭＳ Ｐゴシック" pitchFamily="-109" charset="-128"/>
              <a:cs typeface="+mn-cs"/>
            </a:endParaRPr>
          </a:p>
        </p:txBody>
      </p:sp>
      <p:sp>
        <p:nvSpPr>
          <p:cNvPr id="6" name="TextBox 5"/>
          <p:cNvSpPr txBox="1"/>
          <p:nvPr/>
        </p:nvSpPr>
        <p:spPr>
          <a:xfrm>
            <a:off x="8305800" y="6629400"/>
            <a:ext cx="3810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1100"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dirty="0">
              <a:solidFill>
                <a:schemeClr val="bg1"/>
              </a:solidFill>
            </a:endParaRPr>
          </a:p>
        </p:txBody>
      </p:sp>
      <p:sp>
        <p:nvSpPr>
          <p:cNvPr id="7" name="TextBox 6"/>
          <p:cNvSpPr txBox="1"/>
          <p:nvPr/>
        </p:nvSpPr>
        <p:spPr>
          <a:xfrm>
            <a:off x="2133600" y="6519446"/>
            <a:ext cx="7010399" cy="338554"/>
          </a:xfrm>
          <a:prstGeom prst="rect">
            <a:avLst/>
          </a:prstGeom>
          <a:solidFill>
            <a:srgbClr val="00194F"/>
          </a:solidFill>
        </p:spPr>
        <p:txBody>
          <a:bodyPr wrap="square" rtlCol="0">
            <a:spAutoFit/>
          </a:bodyPr>
          <a:lstStyle/>
          <a:p>
            <a:r>
              <a:rPr lang="en-US" sz="1600" dirty="0">
                <a:solidFill>
                  <a:schemeClr val="bg1"/>
                </a:solidFill>
                <a:latin typeface="Berlin Sans FB" panose="020E0602020502020306" pitchFamily="34" charset="0"/>
                <a:cs typeface="Times New Roman"/>
              </a:rPr>
              <a:t>              Energy Facility Contractors Group</a:t>
            </a:r>
          </a:p>
        </p:txBody>
      </p:sp>
      <p:sp>
        <p:nvSpPr>
          <p:cNvPr id="11" name="Slide Number Placeholder 10"/>
          <p:cNvSpPr>
            <a:spLocks noGrp="1"/>
          </p:cNvSpPr>
          <p:nvPr>
            <p:ph type="sldNum" sz="quarter" idx="4"/>
          </p:nvPr>
        </p:nvSpPr>
        <p:spPr>
          <a:xfrm>
            <a:off x="7010400" y="612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0DC8-8286-A442-8BF5-DFD3F91A20D1}" type="slidenum">
              <a:rPr lang="en-US" smtClean="0"/>
              <a:t>‹#›</a:t>
            </a:fld>
            <a:endParaRPr lang="en-US"/>
          </a:p>
        </p:txBody>
      </p:sp>
      <p:pic>
        <p:nvPicPr>
          <p:cNvPr id="9" name="Picture 8"/>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4064" y="6172200"/>
            <a:ext cx="2085473" cy="7271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2" r:id="rId5"/>
    <p:sldLayoutId id="2147483663" r:id="rId6"/>
    <p:sldLayoutId id="2147483669" r:id="rId7"/>
    <p:sldLayoutId id="2147483665" r:id="rId8"/>
    <p:sldLayoutId id="2147483667" r:id="rId9"/>
    <p:sldLayoutId id="2147483671" r:id="rId10"/>
  </p:sldLayoutIdLst>
  <p:hf hdr="0" ftr="0" dt="0"/>
  <p:txStyles>
    <p:titleStyle>
      <a:lvl1pPr algn="l" defTabSz="914400" rtl="0" eaLnBrk="1" latinLnBrk="0" hangingPunct="1">
        <a:spcBef>
          <a:spcPct val="0"/>
        </a:spcBef>
        <a:buNone/>
        <a:defRPr sz="4000" b="1" kern="1200">
          <a:solidFill>
            <a:srgbClr val="00194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001A4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1A4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1A4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1A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1A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Subcontractor Electrical Safety Management (SESM) Working Group</a:t>
            </a:r>
          </a:p>
        </p:txBody>
      </p:sp>
      <p:sp>
        <p:nvSpPr>
          <p:cNvPr id="3" name="Text Placeholder 2"/>
          <p:cNvSpPr>
            <a:spLocks noGrp="1"/>
          </p:cNvSpPr>
          <p:nvPr>
            <p:ph type="body" sz="quarter" idx="12"/>
          </p:nvPr>
        </p:nvSpPr>
        <p:spPr>
          <a:xfrm>
            <a:off x="2500656" y="3718127"/>
            <a:ext cx="5820383" cy="2438400"/>
          </a:xfrm>
        </p:spPr>
        <p:txBody>
          <a:bodyPr/>
          <a:lstStyle/>
          <a:p>
            <a:pPr algn="ctr"/>
            <a:r>
              <a:rPr lang="en-US" dirty="0">
                <a:solidFill>
                  <a:srgbClr val="1F497D"/>
                </a:solidFill>
                <a:latin typeface="Calibri" charset="0"/>
              </a:rPr>
              <a:t>Electrical Contact Release Training</a:t>
            </a:r>
          </a:p>
          <a:p>
            <a:pPr algn="ctr"/>
            <a:r>
              <a:rPr lang="en-US" dirty="0"/>
              <a:t>WSH/ES-16-06</a:t>
            </a:r>
          </a:p>
        </p:txBody>
      </p:sp>
    </p:spTree>
    <p:extLst>
      <p:ext uri="{BB962C8B-B14F-4D97-AF65-F5344CB8AC3E}">
        <p14:creationId xmlns:p14="http://schemas.microsoft.com/office/powerpoint/2010/main" val="342964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975" y="960529"/>
            <a:ext cx="8229600" cy="5499744"/>
          </a:xfrm>
        </p:spPr>
        <p:txBody>
          <a:bodyPr>
            <a:normAutofit fontScale="85000" lnSpcReduction="20000"/>
          </a:bodyPr>
          <a:lstStyle/>
          <a:p>
            <a:pPr marL="0" indent="0">
              <a:buNone/>
            </a:pPr>
            <a:r>
              <a:rPr lang="en-US" dirty="0"/>
              <a:t>Preparing for work with electrical hazards</a:t>
            </a:r>
          </a:p>
          <a:p>
            <a:pPr lvl="1"/>
            <a:r>
              <a:rPr lang="en-US" dirty="0"/>
              <a:t>Review work-site specific hazards, identify de-energization points, and discuss potential rescue scenarios and techniques. Ensure work crew size and training is adequate to respond to emergent conditions.</a:t>
            </a:r>
          </a:p>
          <a:p>
            <a:pPr lvl="1"/>
            <a:r>
              <a:rPr lang="en-US" dirty="0"/>
              <a:t>Use correct shock and arc flash PPE. Use non-conductive ladders, platforms, and barriers, insulated tools, and insulating mats and blankets.</a:t>
            </a:r>
          </a:p>
          <a:p>
            <a:pPr lvl="1"/>
            <a:r>
              <a:rPr lang="en-US" dirty="0"/>
              <a:t>Designate the person who will direct rescue efforts</a:t>
            </a:r>
          </a:p>
          <a:p>
            <a:pPr lvl="1"/>
            <a:r>
              <a:rPr lang="en-US" dirty="0"/>
              <a:t>Provide at the worksite, or identify at a location nearby:</a:t>
            </a:r>
          </a:p>
          <a:p>
            <a:pPr lvl="2"/>
            <a:r>
              <a:rPr lang="en-US" dirty="0"/>
              <a:t>Means for contacting First Responders:</a:t>
            </a:r>
          </a:p>
          <a:p>
            <a:pPr lvl="3"/>
            <a:r>
              <a:rPr lang="en-US" dirty="0"/>
              <a:t>Landline or cellular telephones (verify reliable reception)</a:t>
            </a:r>
          </a:p>
          <a:p>
            <a:pPr lvl="3"/>
            <a:r>
              <a:rPr lang="en-US" dirty="0"/>
              <a:t>Continuously monitored jobsite two-way radios</a:t>
            </a:r>
          </a:p>
          <a:p>
            <a:pPr lvl="3"/>
            <a:r>
              <a:rPr lang="en-US" dirty="0"/>
              <a:t>Fire alarm manual pull stations</a:t>
            </a:r>
          </a:p>
          <a:p>
            <a:pPr lvl="2"/>
            <a:r>
              <a:rPr lang="en-US" dirty="0"/>
              <a:t>Automated Electric Defibrillator (AED)</a:t>
            </a:r>
          </a:p>
          <a:p>
            <a:pPr lvl="2"/>
            <a:r>
              <a:rPr lang="en-US" dirty="0"/>
              <a:t>Adequately rated and inspected rescue hooks, if appropriate</a:t>
            </a:r>
          </a:p>
          <a:p>
            <a:pPr lvl="3"/>
            <a:endParaRPr lang="en-US" dirty="0"/>
          </a:p>
        </p:txBody>
      </p:sp>
      <p:sp>
        <p:nvSpPr>
          <p:cNvPr id="4" name="Title 2"/>
          <p:cNvSpPr txBox="1">
            <a:spLocks/>
          </p:cNvSpPr>
          <p:nvPr/>
        </p:nvSpPr>
        <p:spPr>
          <a:xfrm>
            <a:off x="1331334" y="101343"/>
            <a:ext cx="6402881" cy="655896"/>
          </a:xfrm>
          <a:prstGeom prst="rect">
            <a:avLst/>
          </a:prstGeom>
          <a:effectLst/>
        </p:spPr>
        <p:txBody>
          <a:bodyPr vert="horz" lIns="0" tIns="45720" rIns="45720" bIns="45720" rtlCol="0" anchor="ctr" anchorCtr="0">
            <a:noAutofit/>
            <a:scene3d>
              <a:camera prst="orthographicFront"/>
              <a:lightRig rig="threePt" dir="t">
                <a:rot lat="0" lon="0" rev="4800000"/>
              </a:lightRig>
            </a:scene3d>
            <a:sp3d prstMaterial="matte"/>
          </a:bodyPr>
          <a:lstStyle>
            <a:lvl1pPr algn="l" defTabSz="914400" rtl="0" eaLnBrk="1" latinLnBrk="0" hangingPunct="1">
              <a:spcBef>
                <a:spcPct val="0"/>
              </a:spcBef>
              <a:buNone/>
              <a:defRPr sz="4000" b="1" kern="1200">
                <a:solidFill>
                  <a:srgbClr val="00194F"/>
                </a:solidFill>
                <a:latin typeface="+mj-lt"/>
                <a:ea typeface="+mj-ea"/>
                <a:cs typeface="+mj-cs"/>
              </a:defRPr>
            </a:lvl1pPr>
          </a:lstStyle>
          <a:p>
            <a:pPr algn="ctr"/>
            <a:r>
              <a:rPr lang="en-US" sz="2400" dirty="0">
                <a:solidFill>
                  <a:srgbClr val="1F497D"/>
                </a:solidFill>
                <a:latin typeface="Calibri" charset="0"/>
              </a:rPr>
              <a:t>Contact Release Training</a:t>
            </a:r>
            <a:endParaRPr lang="en-US" sz="2400" dirty="0"/>
          </a:p>
        </p:txBody>
      </p:sp>
    </p:spTree>
    <p:extLst>
      <p:ext uri="{BB962C8B-B14F-4D97-AF65-F5344CB8AC3E}">
        <p14:creationId xmlns:p14="http://schemas.microsoft.com/office/powerpoint/2010/main" val="146610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95" y="1149913"/>
            <a:ext cx="8978628" cy="4800600"/>
          </a:xfrm>
        </p:spPr>
        <p:txBody>
          <a:bodyPr>
            <a:normAutofit/>
          </a:bodyPr>
          <a:lstStyle/>
          <a:p>
            <a:pPr marL="0" indent="0">
              <a:buNone/>
            </a:pPr>
            <a:r>
              <a:rPr lang="en-US" sz="2800" dirty="0"/>
              <a:t>Response Actions</a:t>
            </a:r>
          </a:p>
          <a:p>
            <a:pPr marL="514350" indent="-514350">
              <a:buFont typeface="+mj-lt"/>
              <a:buAutoNum type="arabicPeriod"/>
            </a:pPr>
            <a:r>
              <a:rPr lang="en-US" sz="2800" dirty="0"/>
              <a:t>Notify First Responders first – get more help on the way</a:t>
            </a:r>
          </a:p>
          <a:p>
            <a:pPr lvl="1"/>
            <a:r>
              <a:rPr lang="en-US" sz="2400" dirty="0"/>
              <a:t>No matter what else happens, the victim will need prompt medical attention</a:t>
            </a:r>
          </a:p>
          <a:p>
            <a:pPr lvl="1"/>
            <a:r>
              <a:rPr lang="en-US" sz="2400" dirty="0"/>
              <a:t>Other work team members or even a passerby can do this</a:t>
            </a:r>
          </a:p>
          <a:p>
            <a:pPr marL="514350" indent="-514350">
              <a:buFont typeface="+mj-lt"/>
              <a:buAutoNum type="arabicPeriod"/>
            </a:pPr>
            <a:r>
              <a:rPr lang="en-US" sz="2800" dirty="0"/>
              <a:t>Remember: the safest method of contact release is to turn off the power</a:t>
            </a:r>
          </a:p>
          <a:p>
            <a:pPr lvl="1"/>
            <a:r>
              <a:rPr lang="en-US" sz="2500" dirty="0"/>
              <a:t>If there’s an obvious and safe way to turn off the source, DO IT!</a:t>
            </a:r>
          </a:p>
          <a:p>
            <a:pPr lvl="1"/>
            <a:r>
              <a:rPr lang="en-US" sz="2500" dirty="0"/>
              <a:t>Do not consider other contact release methods until options to quickly isolate the source have been exhausted</a:t>
            </a:r>
          </a:p>
        </p:txBody>
      </p:sp>
      <p:sp>
        <p:nvSpPr>
          <p:cNvPr id="3" name="Title 2"/>
          <p:cNvSpPr>
            <a:spLocks noGrp="1"/>
          </p:cNvSpPr>
          <p:nvPr>
            <p:ph type="title"/>
          </p:nvPr>
        </p:nvSpPr>
        <p:spPr>
          <a:xfrm>
            <a:off x="1331649" y="101343"/>
            <a:ext cx="6451519" cy="655896"/>
          </a:xfrm>
        </p:spPr>
        <p:txBody>
          <a:bodyPr/>
          <a:lstStyle/>
          <a:p>
            <a:pPr algn="ctr"/>
            <a:r>
              <a:rPr lang="en-US" sz="2400" dirty="0">
                <a:solidFill>
                  <a:srgbClr val="1F497D"/>
                </a:solidFill>
                <a:latin typeface="Calibri" charset="0"/>
              </a:rPr>
              <a:t>Contact Release Training</a:t>
            </a:r>
            <a:endParaRPr lang="en-US" sz="2400" dirty="0"/>
          </a:p>
        </p:txBody>
      </p:sp>
    </p:spTree>
    <p:extLst>
      <p:ext uri="{BB962C8B-B14F-4D97-AF65-F5344CB8AC3E}">
        <p14:creationId xmlns:p14="http://schemas.microsoft.com/office/powerpoint/2010/main" val="53879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166" y="941073"/>
            <a:ext cx="8849710" cy="4992800"/>
          </a:xfrm>
        </p:spPr>
        <p:txBody>
          <a:bodyPr>
            <a:normAutofit fontScale="47500" lnSpcReduction="20000"/>
          </a:bodyPr>
          <a:lstStyle/>
          <a:p>
            <a:pPr marL="514350" indent="-514350">
              <a:buFont typeface="+mj-lt"/>
              <a:buAutoNum type="arabicPeriod" startAt="3"/>
            </a:pPr>
            <a:r>
              <a:rPr lang="en-US" sz="7600" dirty="0"/>
              <a:t>Release the Victim</a:t>
            </a:r>
          </a:p>
          <a:p>
            <a:r>
              <a:rPr lang="en-US" sz="5400" dirty="0"/>
              <a:t>Contact Release is a high-risk activity – for the rescuer!</a:t>
            </a:r>
          </a:p>
          <a:p>
            <a:pPr lvl="1"/>
            <a:r>
              <a:rPr lang="en-US" sz="5000" dirty="0"/>
              <a:t>Many well-intentioned rescuers have become an additional casualty instead</a:t>
            </a:r>
          </a:p>
          <a:p>
            <a:r>
              <a:rPr lang="en-US" sz="5400" dirty="0"/>
              <a:t>Perform a real-time risk assessment</a:t>
            </a:r>
            <a:endParaRPr lang="en-US" sz="4200" b="1" dirty="0"/>
          </a:p>
          <a:p>
            <a:pPr lvl="1"/>
            <a:r>
              <a:rPr lang="en-US" sz="5000" b="1" dirty="0"/>
              <a:t>Assume the victim is still energized </a:t>
            </a:r>
            <a:r>
              <a:rPr lang="en-US" sz="5000" dirty="0"/>
              <a:t>when assessing the incident</a:t>
            </a:r>
          </a:p>
          <a:p>
            <a:pPr lvl="1"/>
            <a:r>
              <a:rPr lang="en-US" sz="5000" dirty="0"/>
              <a:t>Do not assume the hazards you expected are the only ones present</a:t>
            </a:r>
          </a:p>
          <a:p>
            <a:pPr lvl="1"/>
            <a:r>
              <a:rPr lang="en-US" sz="5000" dirty="0"/>
              <a:t>Assess the situation</a:t>
            </a:r>
          </a:p>
          <a:p>
            <a:pPr lvl="2"/>
            <a:r>
              <a:rPr lang="en-US" sz="4500" dirty="0"/>
              <a:t>Identify energized components which </a:t>
            </a:r>
            <a:r>
              <a:rPr lang="en-US" sz="4400" dirty="0"/>
              <a:t>the victim could be contacting, or that the rescuer could contact </a:t>
            </a:r>
          </a:p>
          <a:p>
            <a:pPr lvl="2"/>
            <a:r>
              <a:rPr lang="en-US" sz="4500" dirty="0"/>
              <a:t>Observe the victim for signs they are still receiving a shock</a:t>
            </a:r>
          </a:p>
          <a:p>
            <a:pPr marL="1371600" lvl="3" indent="0">
              <a:buNone/>
            </a:pPr>
            <a:endParaRPr lang="en-US" b="1" dirty="0"/>
          </a:p>
          <a:p>
            <a:pPr marL="1371600" lvl="3" indent="0">
              <a:buNone/>
            </a:pPr>
            <a:endParaRPr lang="en-US" dirty="0"/>
          </a:p>
        </p:txBody>
      </p:sp>
      <p:sp>
        <p:nvSpPr>
          <p:cNvPr id="4" name="Title 2"/>
          <p:cNvSpPr txBox="1">
            <a:spLocks/>
          </p:cNvSpPr>
          <p:nvPr/>
        </p:nvSpPr>
        <p:spPr>
          <a:xfrm>
            <a:off x="1172708" y="101343"/>
            <a:ext cx="6840625" cy="655896"/>
          </a:xfrm>
          <a:prstGeom prst="rect">
            <a:avLst/>
          </a:prstGeom>
          <a:effectLst/>
        </p:spPr>
        <p:txBody>
          <a:bodyPr vert="horz" lIns="0" tIns="45720" rIns="45720" bIns="45720" rtlCol="0" anchor="ctr" anchorCtr="0">
            <a:noAutofit/>
            <a:scene3d>
              <a:camera prst="orthographicFront"/>
              <a:lightRig rig="threePt" dir="t">
                <a:rot lat="0" lon="0" rev="4800000"/>
              </a:lightRig>
            </a:scene3d>
            <a:sp3d prstMaterial="matte"/>
          </a:bodyPr>
          <a:lstStyle>
            <a:lvl1pPr algn="l" defTabSz="914400" rtl="0" eaLnBrk="1" latinLnBrk="0" hangingPunct="1">
              <a:spcBef>
                <a:spcPct val="0"/>
              </a:spcBef>
              <a:buNone/>
              <a:defRPr sz="4000" b="1" kern="1200">
                <a:solidFill>
                  <a:srgbClr val="00194F"/>
                </a:solidFill>
                <a:latin typeface="+mj-lt"/>
                <a:ea typeface="+mj-ea"/>
                <a:cs typeface="+mj-cs"/>
              </a:defRPr>
            </a:lvl1pPr>
          </a:lstStyle>
          <a:p>
            <a:pPr algn="ctr"/>
            <a:r>
              <a:rPr lang="en-US" sz="2400" dirty="0">
                <a:solidFill>
                  <a:srgbClr val="1F497D"/>
                </a:solidFill>
                <a:latin typeface="Calibri" charset="0"/>
              </a:rPr>
              <a:t>Contact Release Training</a:t>
            </a:r>
            <a:endParaRPr lang="en-US" sz="2400" dirty="0"/>
          </a:p>
        </p:txBody>
      </p:sp>
    </p:spTree>
    <p:extLst>
      <p:ext uri="{BB962C8B-B14F-4D97-AF65-F5344CB8AC3E}">
        <p14:creationId xmlns:p14="http://schemas.microsoft.com/office/powerpoint/2010/main" val="185735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095" y="1149913"/>
            <a:ext cx="8978628" cy="4800600"/>
          </a:xfrm>
        </p:spPr>
        <p:txBody>
          <a:bodyPr>
            <a:normAutofit/>
          </a:bodyPr>
          <a:lstStyle/>
          <a:p>
            <a:r>
              <a:rPr lang="en-US" sz="2600" b="0" dirty="0"/>
              <a:t>If unable to isolate the power, determine if </a:t>
            </a:r>
            <a:r>
              <a:rPr lang="en-US" sz="2600" dirty="0"/>
              <a:t>other contact release methods </a:t>
            </a:r>
            <a:r>
              <a:rPr lang="en-US" sz="2600" b="0" dirty="0"/>
              <a:t>are advisable</a:t>
            </a:r>
          </a:p>
          <a:p>
            <a:r>
              <a:rPr lang="en-US" sz="2600" dirty="0"/>
              <a:t>Time is critical for the victim</a:t>
            </a:r>
          </a:p>
          <a:p>
            <a:pPr lvl="1"/>
            <a:r>
              <a:rPr lang="en-US" sz="2200" dirty="0"/>
              <a:t>Chances for survival decrease every minute a person is in ventricular fibrillation or respiratory paralysis.</a:t>
            </a:r>
          </a:p>
          <a:p>
            <a:pPr lvl="1"/>
            <a:r>
              <a:rPr lang="en-US" sz="2200" dirty="0"/>
              <a:t>National average for EMS response is over </a:t>
            </a:r>
            <a:r>
              <a:rPr lang="en-US" b="1" dirty="0"/>
              <a:t>15 minutes</a:t>
            </a:r>
          </a:p>
          <a:p>
            <a:pPr lvl="1"/>
            <a:r>
              <a:rPr lang="en-US" sz="2200" dirty="0"/>
              <a:t>Prompt rescue is vital for survival and minimizing brain injury</a:t>
            </a:r>
          </a:p>
          <a:p>
            <a:pPr marL="457200" lvl="1" indent="0">
              <a:buNone/>
            </a:pPr>
            <a:endParaRPr lang="en-US" sz="2200" dirty="0"/>
          </a:p>
        </p:txBody>
      </p:sp>
      <p:sp>
        <p:nvSpPr>
          <p:cNvPr id="3" name="Title 2"/>
          <p:cNvSpPr>
            <a:spLocks noGrp="1"/>
          </p:cNvSpPr>
          <p:nvPr>
            <p:ph type="title"/>
          </p:nvPr>
        </p:nvSpPr>
        <p:spPr>
          <a:xfrm>
            <a:off x="1331649" y="101343"/>
            <a:ext cx="6451519" cy="655896"/>
          </a:xfrm>
        </p:spPr>
        <p:txBody>
          <a:bodyPr/>
          <a:lstStyle/>
          <a:p>
            <a:pPr algn="ctr"/>
            <a:r>
              <a:rPr lang="en-US" sz="2400" dirty="0">
                <a:solidFill>
                  <a:srgbClr val="1F497D"/>
                </a:solidFill>
                <a:latin typeface="Calibri" charset="0"/>
              </a:rPr>
              <a:t>Contact Release Training</a:t>
            </a:r>
            <a:endParaRPr lang="en-US" sz="2400" dirty="0"/>
          </a:p>
        </p:txBody>
      </p:sp>
    </p:spTree>
    <p:extLst>
      <p:ext uri="{BB962C8B-B14F-4D97-AF65-F5344CB8AC3E}">
        <p14:creationId xmlns:p14="http://schemas.microsoft.com/office/powerpoint/2010/main" val="282388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1461" y="1048076"/>
            <a:ext cx="6466399" cy="5415785"/>
          </a:xfrm>
        </p:spPr>
        <p:txBody>
          <a:bodyPr>
            <a:normAutofit fontScale="85000" lnSpcReduction="10000"/>
          </a:bodyPr>
          <a:lstStyle/>
          <a:p>
            <a:pPr marL="0" indent="0">
              <a:buNone/>
            </a:pPr>
            <a:r>
              <a:rPr lang="en-US" dirty="0"/>
              <a:t>Some Accepted Rescue Techniques when isolating the power is not an option</a:t>
            </a:r>
          </a:p>
          <a:p>
            <a:pPr lvl="1"/>
            <a:r>
              <a:rPr lang="en-US" u="sng" dirty="0"/>
              <a:t>The rescuer cannot forget that they are about to contact a potentially energized victim and must protect themselves.</a:t>
            </a:r>
          </a:p>
          <a:p>
            <a:pPr lvl="2"/>
            <a:r>
              <a:rPr lang="en-US" dirty="0"/>
              <a:t>Designated rescuers should don PPE appropriate for the hazard – preferably before the hazardous work starts</a:t>
            </a:r>
          </a:p>
          <a:p>
            <a:pPr lvl="2"/>
            <a:r>
              <a:rPr lang="en-US" dirty="0"/>
              <a:t>Rescuers must maintain a firm and stable posture</a:t>
            </a:r>
          </a:p>
          <a:p>
            <a:pPr lvl="2"/>
            <a:r>
              <a:rPr lang="en-US" dirty="0"/>
              <a:t>Use a rescue hook to remove the worker from the source</a:t>
            </a:r>
          </a:p>
          <a:p>
            <a:pPr lvl="2"/>
            <a:r>
              <a:rPr lang="en-US" dirty="0"/>
              <a:t>Push or pry the worker away with a </a:t>
            </a:r>
            <a:r>
              <a:rPr lang="en-US" b="1" i="1" dirty="0"/>
              <a:t>DRY</a:t>
            </a:r>
            <a:r>
              <a:rPr lang="en-US" dirty="0"/>
              <a:t> board or wooden broom handle. </a:t>
            </a:r>
          </a:p>
          <a:p>
            <a:pPr lvl="4"/>
            <a:r>
              <a:rPr lang="en-US" dirty="0"/>
              <a:t>Note: New lumber delivered to a construction site is wet and is </a:t>
            </a:r>
            <a:r>
              <a:rPr lang="en-US" b="1" i="1" dirty="0"/>
              <a:t>not safe </a:t>
            </a:r>
            <a:r>
              <a:rPr lang="en-US" dirty="0"/>
              <a:t>for rescue</a:t>
            </a:r>
          </a:p>
          <a:p>
            <a:pPr lvl="1"/>
            <a:endParaRPr lang="en-US" dirty="0"/>
          </a:p>
          <a:p>
            <a:pPr lvl="1"/>
            <a:endParaRPr lang="en-US" dirty="0"/>
          </a:p>
        </p:txBody>
      </p:sp>
      <p:sp>
        <p:nvSpPr>
          <p:cNvPr id="5" name="Title 2"/>
          <p:cNvSpPr>
            <a:spLocks noGrp="1"/>
          </p:cNvSpPr>
          <p:nvPr>
            <p:ph type="title"/>
          </p:nvPr>
        </p:nvSpPr>
        <p:spPr>
          <a:xfrm>
            <a:off x="1446166" y="101343"/>
            <a:ext cx="6325059" cy="655896"/>
          </a:xfrm>
        </p:spPr>
        <p:txBody>
          <a:bodyPr/>
          <a:lstStyle/>
          <a:p>
            <a:pPr algn="ctr"/>
            <a:r>
              <a:rPr lang="en-US" sz="2400" dirty="0">
                <a:solidFill>
                  <a:srgbClr val="1F497D"/>
                </a:solidFill>
                <a:latin typeface="Calibri" charset="0"/>
              </a:rPr>
              <a:t>Contact Release Training</a:t>
            </a:r>
            <a:endParaRPr lang="en-US" sz="2400" dirty="0"/>
          </a:p>
        </p:txBody>
      </p:sp>
      <p:pic>
        <p:nvPicPr>
          <p:cNvPr id="4" name="Picture 3">
            <a:extLst>
              <a:ext uri="{FF2B5EF4-FFF2-40B4-BE49-F238E27FC236}">
                <a16:creationId xmlns:a16="http://schemas.microsoft.com/office/drawing/2014/main" id="{B0A12845-633E-BE4A-93D1-060B75243084}"/>
              </a:ext>
            </a:extLst>
          </p:cNvPr>
          <p:cNvPicPr>
            <a:picLocks noChangeAspect="1"/>
          </p:cNvPicPr>
          <p:nvPr/>
        </p:nvPicPr>
        <p:blipFill>
          <a:blip r:embed="rId2"/>
          <a:stretch>
            <a:fillRect/>
          </a:stretch>
        </p:blipFill>
        <p:spPr>
          <a:xfrm>
            <a:off x="723900" y="3886472"/>
            <a:ext cx="1447800" cy="209550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6D1D6EE-12DC-A941-96E1-3B7BCEBD6E6E}"/>
              </a:ext>
            </a:extLst>
          </p:cNvPr>
          <p:cNvPicPr>
            <a:picLocks noChangeAspect="1"/>
          </p:cNvPicPr>
          <p:nvPr/>
        </p:nvPicPr>
        <p:blipFill>
          <a:blip r:embed="rId3"/>
          <a:stretch>
            <a:fillRect/>
          </a:stretch>
        </p:blipFill>
        <p:spPr>
          <a:xfrm>
            <a:off x="170585" y="1048077"/>
            <a:ext cx="1965878" cy="24424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716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703" y="1135626"/>
            <a:ext cx="8229600" cy="4800600"/>
          </a:xfrm>
        </p:spPr>
        <p:txBody>
          <a:bodyPr>
            <a:normAutofit/>
          </a:bodyPr>
          <a:lstStyle/>
          <a:p>
            <a:pPr marL="342900" lvl="1" indent="-342900">
              <a:spcBef>
                <a:spcPts val="1800"/>
              </a:spcBef>
              <a:buFont typeface="Arial" pitchFamily="34" charset="0"/>
              <a:buChar char="•"/>
            </a:pPr>
            <a:r>
              <a:rPr lang="en-US" b="1" dirty="0"/>
              <a:t>Higher Risk Rescue Techniques</a:t>
            </a:r>
            <a:endParaRPr lang="en-US" b="1" i="1" dirty="0"/>
          </a:p>
          <a:p>
            <a:pPr lvl="1"/>
            <a:r>
              <a:rPr lang="en-US" dirty="0"/>
              <a:t>Use voltage-rated gloves to grab or push the victim free</a:t>
            </a:r>
          </a:p>
          <a:p>
            <a:pPr lvl="1"/>
            <a:r>
              <a:rPr lang="en-US" dirty="0"/>
              <a:t>Use a dry belt or rope to grab or pull the victim from the source</a:t>
            </a:r>
          </a:p>
          <a:p>
            <a:pPr lvl="1"/>
            <a:r>
              <a:rPr lang="en-US" dirty="0"/>
              <a:t>Using insulated tools or gloves, pull the victim off a ladder or platform</a:t>
            </a:r>
          </a:p>
          <a:p>
            <a:pPr lvl="1"/>
            <a:r>
              <a:rPr lang="en-US" dirty="0"/>
              <a:t>If there is sufficient space, as a last resort a flying football tackle can be used to propel the victim and rescuer away from the source</a:t>
            </a:r>
          </a:p>
          <a:p>
            <a:pPr lvl="1"/>
            <a:endParaRPr lang="en-US" dirty="0"/>
          </a:p>
          <a:p>
            <a:pPr lvl="1"/>
            <a:endParaRPr lang="en-US" dirty="0"/>
          </a:p>
        </p:txBody>
      </p:sp>
      <p:sp>
        <p:nvSpPr>
          <p:cNvPr id="5" name="Title 2"/>
          <p:cNvSpPr>
            <a:spLocks noGrp="1"/>
          </p:cNvSpPr>
          <p:nvPr>
            <p:ph type="title"/>
          </p:nvPr>
        </p:nvSpPr>
        <p:spPr>
          <a:xfrm>
            <a:off x="1263241" y="111071"/>
            <a:ext cx="6558523" cy="655896"/>
          </a:xfrm>
        </p:spPr>
        <p:txBody>
          <a:bodyPr/>
          <a:lstStyle/>
          <a:p>
            <a:pPr algn="ctr"/>
            <a:r>
              <a:rPr lang="en-US" sz="2400" dirty="0">
                <a:solidFill>
                  <a:srgbClr val="1F497D"/>
                </a:solidFill>
                <a:latin typeface="Calibri" charset="0"/>
              </a:rPr>
              <a:t>Contact Release Training</a:t>
            </a:r>
            <a:endParaRPr lang="en-US" sz="2400" dirty="0"/>
          </a:p>
        </p:txBody>
      </p:sp>
    </p:spTree>
    <p:extLst>
      <p:ext uri="{BB962C8B-B14F-4D97-AF65-F5344CB8AC3E}">
        <p14:creationId xmlns:p14="http://schemas.microsoft.com/office/powerpoint/2010/main" val="126661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53443-DFC0-3B4B-9B97-44AAB693A301}"/>
              </a:ext>
            </a:extLst>
          </p:cNvPr>
          <p:cNvSpPr>
            <a:spLocks noGrp="1"/>
          </p:cNvSpPr>
          <p:nvPr>
            <p:ph idx="1"/>
          </p:nvPr>
        </p:nvSpPr>
        <p:spPr>
          <a:xfrm>
            <a:off x="183784" y="900635"/>
            <a:ext cx="6451155" cy="4800600"/>
          </a:xfrm>
        </p:spPr>
        <p:txBody>
          <a:bodyPr>
            <a:normAutofit lnSpcReduction="10000"/>
          </a:bodyPr>
          <a:lstStyle/>
          <a:p>
            <a:pPr marL="514350" indent="-514350">
              <a:buFont typeface="+mj-lt"/>
              <a:buAutoNum type="arabicPeriod" startAt="4"/>
            </a:pPr>
            <a:r>
              <a:rPr lang="en-US" dirty="0"/>
              <a:t>Next Steps</a:t>
            </a:r>
          </a:p>
          <a:p>
            <a:pPr lvl="1"/>
            <a:r>
              <a:rPr lang="en-US" b="1" dirty="0"/>
              <a:t>Tend to the victim</a:t>
            </a:r>
            <a:endParaRPr lang="en-US" b="1" dirty="0">
              <a:solidFill>
                <a:srgbClr val="00B050"/>
              </a:solidFill>
            </a:endParaRPr>
          </a:p>
          <a:p>
            <a:pPr lvl="2"/>
            <a:r>
              <a:rPr lang="en-US" dirty="0"/>
              <a:t>Move victim to a safe place</a:t>
            </a:r>
          </a:p>
          <a:p>
            <a:pPr lvl="2"/>
            <a:r>
              <a:rPr lang="en-US" dirty="0"/>
              <a:t>Initiate CPR, use AED if necessary</a:t>
            </a:r>
          </a:p>
          <a:p>
            <a:pPr lvl="2"/>
            <a:r>
              <a:rPr lang="en-US" dirty="0"/>
              <a:t>Perform first aid for other injuries</a:t>
            </a:r>
          </a:p>
          <a:p>
            <a:pPr lvl="1"/>
            <a:r>
              <a:rPr lang="en-US" b="1" dirty="0"/>
              <a:t>Secure the area</a:t>
            </a:r>
          </a:p>
          <a:p>
            <a:pPr lvl="2"/>
            <a:r>
              <a:rPr lang="en-US" dirty="0"/>
              <a:t>This can be as simple as informing others that there’s still an energized hazard at the scene</a:t>
            </a:r>
          </a:p>
          <a:p>
            <a:pPr lvl="2"/>
            <a:r>
              <a:rPr lang="en-US" dirty="0"/>
              <a:t>Be the “expert” at the scene. Be prepared to communicate the situation, hazards, and victim status to First Responders</a:t>
            </a:r>
          </a:p>
        </p:txBody>
      </p:sp>
      <p:sp>
        <p:nvSpPr>
          <p:cNvPr id="6" name="Title 2">
            <a:extLst>
              <a:ext uri="{FF2B5EF4-FFF2-40B4-BE49-F238E27FC236}">
                <a16:creationId xmlns:a16="http://schemas.microsoft.com/office/drawing/2014/main" id="{7A2C0F77-DFC0-C94D-BFDC-E51D9A008DE2}"/>
              </a:ext>
            </a:extLst>
          </p:cNvPr>
          <p:cNvSpPr>
            <a:spLocks noGrp="1"/>
          </p:cNvSpPr>
          <p:nvPr>
            <p:ph type="title"/>
          </p:nvPr>
        </p:nvSpPr>
        <p:spPr>
          <a:xfrm>
            <a:off x="1255421" y="111071"/>
            <a:ext cx="6558523" cy="655896"/>
          </a:xfrm>
        </p:spPr>
        <p:txBody>
          <a:bodyPr/>
          <a:lstStyle/>
          <a:p>
            <a:pPr algn="ctr"/>
            <a:r>
              <a:rPr lang="en-US" sz="2400" dirty="0">
                <a:solidFill>
                  <a:srgbClr val="1F497D"/>
                </a:solidFill>
                <a:latin typeface="Calibri" charset="0"/>
              </a:rPr>
              <a:t>Contact Release Training</a:t>
            </a:r>
            <a:endParaRPr lang="en-US" sz="2400" dirty="0"/>
          </a:p>
        </p:txBody>
      </p:sp>
      <p:pic>
        <p:nvPicPr>
          <p:cNvPr id="8" name="Picture 7">
            <a:extLst>
              <a:ext uri="{FF2B5EF4-FFF2-40B4-BE49-F238E27FC236}">
                <a16:creationId xmlns:a16="http://schemas.microsoft.com/office/drawing/2014/main" id="{0EDED216-8937-734C-B5CC-900971DE666A}"/>
              </a:ext>
            </a:extLst>
          </p:cNvPr>
          <p:cNvPicPr>
            <a:picLocks noChangeAspect="1"/>
          </p:cNvPicPr>
          <p:nvPr/>
        </p:nvPicPr>
        <p:blipFill>
          <a:blip r:embed="rId2"/>
          <a:stretch>
            <a:fillRect/>
          </a:stretch>
        </p:blipFill>
        <p:spPr>
          <a:xfrm>
            <a:off x="6963044" y="3726369"/>
            <a:ext cx="1701800" cy="1739900"/>
          </a:xfrm>
          <a:prstGeom prst="rect">
            <a:avLst/>
          </a:prstGeom>
        </p:spPr>
      </p:pic>
      <p:pic>
        <p:nvPicPr>
          <p:cNvPr id="9" name="Picture 8">
            <a:extLst>
              <a:ext uri="{FF2B5EF4-FFF2-40B4-BE49-F238E27FC236}">
                <a16:creationId xmlns:a16="http://schemas.microsoft.com/office/drawing/2014/main" id="{6001E010-96FB-834D-88EC-2E53CDF3DC1A}"/>
              </a:ext>
            </a:extLst>
          </p:cNvPr>
          <p:cNvPicPr>
            <a:picLocks noChangeAspect="1"/>
          </p:cNvPicPr>
          <p:nvPr/>
        </p:nvPicPr>
        <p:blipFill>
          <a:blip r:embed="rId3"/>
          <a:stretch>
            <a:fillRect/>
          </a:stretch>
        </p:blipFill>
        <p:spPr>
          <a:xfrm>
            <a:off x="6634939" y="1280015"/>
            <a:ext cx="2358011" cy="14549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57862781"/>
      </p:ext>
    </p:extLst>
  </p:cSld>
  <p:clrMapOvr>
    <a:masterClrMapping/>
  </p:clrMapOvr>
</p:sld>
</file>

<file path=ppt/theme/theme1.xml><?xml version="1.0" encoding="utf-8"?>
<a:theme xmlns:a="http://schemas.openxmlformats.org/drawingml/2006/main" name="EFCOG_white_template">
  <a:themeElements>
    <a:clrScheme name="Custom 2">
      <a:dk1>
        <a:srgbClr val="000000"/>
      </a:dk1>
      <a:lt1>
        <a:srgbClr val="FFFFFF"/>
      </a:lt1>
      <a:dk2>
        <a:srgbClr val="000000"/>
      </a:dk2>
      <a:lt2>
        <a:srgbClr val="FFFFF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2" ma:contentTypeDescription="Create a new document." ma:contentTypeScope="" ma:versionID="a95a1d7eceb53a2be2496a2fcf90e701">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b2e3702d1cba17928033a74f0f668a03"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10EF2E-5DD2-4BDF-8490-C460792BC617}"/>
</file>

<file path=customXml/itemProps2.xml><?xml version="1.0" encoding="utf-8"?>
<ds:datastoreItem xmlns:ds="http://schemas.openxmlformats.org/officeDocument/2006/customXml" ds:itemID="{CFA89444-D0B5-4A9C-8BC9-1043FBFDBE22}"/>
</file>

<file path=customXml/itemProps3.xml><?xml version="1.0" encoding="utf-8"?>
<ds:datastoreItem xmlns:ds="http://schemas.openxmlformats.org/officeDocument/2006/customXml" ds:itemID="{82EC680B-5DD6-401B-BE0A-4EA32A3F1F84}"/>
</file>

<file path=docProps/app.xml><?xml version="1.0" encoding="utf-8"?>
<Properties xmlns="http://schemas.openxmlformats.org/officeDocument/2006/extended-properties" xmlns:vt="http://schemas.openxmlformats.org/officeDocument/2006/docPropsVTypes">
  <Template>EFCOG_white_template.thmx</Template>
  <TotalTime>2916</TotalTime>
  <Words>991</Words>
  <Application>Microsoft Office PowerPoint</Application>
  <PresentationFormat>On-screen Show (4:3)</PresentationFormat>
  <Paragraphs>99</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Berlin Sans FB</vt:lpstr>
      <vt:lpstr>Calibri</vt:lpstr>
      <vt:lpstr>Courier New</vt:lpstr>
      <vt:lpstr>Wingdings</vt:lpstr>
      <vt:lpstr>EFCOG_white_template</vt:lpstr>
      <vt:lpstr>PowerPoint Presentation</vt:lpstr>
      <vt:lpstr>PowerPoint Presentation</vt:lpstr>
      <vt:lpstr>Contact Release Training</vt:lpstr>
      <vt:lpstr>PowerPoint Presentation</vt:lpstr>
      <vt:lpstr>Contact Release Training</vt:lpstr>
      <vt:lpstr>Contact Release Training</vt:lpstr>
      <vt:lpstr>Contact Release Training</vt:lpstr>
      <vt:lpstr>Contact Release Training</vt:lpstr>
    </vt:vector>
  </TitlesOfParts>
  <Company>NREL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Garrison</dc:creator>
  <cp:lastModifiedBy>Christine Frei</cp:lastModifiedBy>
  <cp:revision>88</cp:revision>
  <cp:lastPrinted>2018-04-12T15:11:20Z</cp:lastPrinted>
  <dcterms:created xsi:type="dcterms:W3CDTF">2016-12-09T17:45:48Z</dcterms:created>
  <dcterms:modified xsi:type="dcterms:W3CDTF">2020-11-21T01:20:37Z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