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ppt/diagrams/layout1.xml" ContentType="application/vnd.openxmlformats-officedocument.drawingml.diagramLayout+xml"/>
  <Override PartName="/ppt/comments/modernComment_156_21E6265.xml" ContentType="application/vnd.ms-powerpoint.comments+xml"/>
  <Override PartName="/ppt/diagrams/quickStyle1.xml" ContentType="application/vnd.openxmlformats-officedocument.drawingml.diagramStyl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3" r:id="rId1"/>
  </p:sldMasterIdLst>
  <p:notesMasterIdLst>
    <p:notesMasterId r:id="rId8"/>
  </p:notesMasterIdLst>
  <p:handoutMasterIdLst>
    <p:handoutMasterId r:id="rId9"/>
  </p:handoutMasterIdLst>
  <p:sldIdLst>
    <p:sldId id="256" r:id="rId2"/>
    <p:sldId id="316" r:id="rId3"/>
    <p:sldId id="342" r:id="rId4"/>
    <p:sldId id="334" r:id="rId5"/>
    <p:sldId id="317" r:id="rId6"/>
    <p:sldId id="335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C3F4552-4866-24EF-10A1-005F2C0711A3}" name="Mace, Shannon S" initials="MSS" userId="S::shannon.mace@pnnl.gov::cb484b9f-5d8b-4d9e-85ee-6eb7273ab87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9A832C-FD65-4EB2-A18B-4DBC58B6B16A}" v="7" dt="2024-05-02T20:31:54.4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33"/>
    <p:restoredTop sz="90319" autoAdjust="0"/>
  </p:normalViewPr>
  <p:slideViewPr>
    <p:cSldViewPr>
      <p:cViewPr varScale="1">
        <p:scale>
          <a:sx n="98" d="100"/>
          <a:sy n="98" d="100"/>
        </p:scale>
        <p:origin x="85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comments/modernComment_156_21E626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9F5E1B2-DC0F-402F-851D-636CB53193FB}" authorId="{FC3F4552-4866-24EF-10A1-005F2C0711A3}" created="2023-09-19T21:22:53.658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5545701" sldId="342"/>
      <ac:spMk id="2" creationId="{64D58B47-E086-52AF-9F18-7A1E7DC8BF01}"/>
      <ac:txMk cp="461" len="23">
        <ac:context len="526" hash="1949013258"/>
      </ac:txMk>
    </ac:txMkLst>
    <p188:pos x="5281135" y="4649920"/>
    <p188:txBody>
      <a:bodyPr/>
      <a:lstStyle/>
      <a:p>
        <a:r>
          <a:rPr lang="en-US"/>
          <a:t>The way this was worded, implied it only needed to integrate with the A123/Entity Asmt….A123/Internal Controls is more than EA </a:t>
        </a:r>
      </a:p>
    </p188:txBody>
  </p188:cm>
  <p188:cm id="{216874B4-7E16-4D7A-A719-69784E923244}" authorId="{FC3F4552-4866-24EF-10A1-005F2C0711A3}" created="2023-09-19T21:24:35.266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5545701" sldId="342"/>
      <ac:spMk id="2" creationId="{64D58B47-E086-52AF-9F18-7A1E7DC8BF01}"/>
      <ac:txMk cp="384" len="40">
        <ac:context len="526" hash="1949013258"/>
      </ac:txMk>
    </ac:txMkLst>
    <p188:pos x="4525761" y="4351746"/>
    <p188:txBody>
      <a:bodyPr/>
      <a:lstStyle/>
      <a:p>
        <a:r>
          <a:rPr lang="en-US"/>
          <a:t>Changed "well integration" to "well integrated"
Removed "with" from inside the ( ) and added "various functions"….the bullet was worded funny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4A5A69-6C25-4192-9916-093F5B37DC44}" type="doc">
      <dgm:prSet loTypeId="urn:microsoft.com/office/officeart/2005/8/layout/list1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B9FB4C3-563B-4809-AB7F-4ABE2D91F67A}">
      <dgm:prSet phldrT="[Text]"/>
      <dgm:spPr/>
      <dgm:t>
        <a:bodyPr/>
        <a:lstStyle/>
        <a:p>
          <a:r>
            <a:rPr lang="en-US"/>
            <a:t>PEOPLE</a:t>
          </a:r>
          <a:endParaRPr lang="en-US" dirty="0"/>
        </a:p>
      </dgm:t>
    </dgm:pt>
    <dgm:pt modelId="{E52A569C-E253-49E8-82A4-2EF41EE6A9D1}" type="parTrans" cxnId="{6523B5BE-73E2-4FE2-900A-84DB9EBF6335}">
      <dgm:prSet/>
      <dgm:spPr/>
      <dgm:t>
        <a:bodyPr/>
        <a:lstStyle/>
        <a:p>
          <a:endParaRPr lang="en-US"/>
        </a:p>
      </dgm:t>
    </dgm:pt>
    <dgm:pt modelId="{D35A3125-1F38-4BC1-9937-34ED9DD85301}" type="sibTrans" cxnId="{6523B5BE-73E2-4FE2-900A-84DB9EBF6335}">
      <dgm:prSet/>
      <dgm:spPr/>
      <dgm:t>
        <a:bodyPr/>
        <a:lstStyle/>
        <a:p>
          <a:endParaRPr lang="en-US"/>
        </a:p>
      </dgm:t>
    </dgm:pt>
    <dgm:pt modelId="{3B900C7B-1543-438C-A1BD-CFDBCD9EC6A5}">
      <dgm:prSet phldrT="[Text]"/>
      <dgm:spPr/>
      <dgm:t>
        <a:bodyPr/>
        <a:lstStyle/>
        <a:p>
          <a:r>
            <a:rPr lang="en-US"/>
            <a:t>PROCESS</a:t>
          </a:r>
          <a:endParaRPr lang="en-US" dirty="0"/>
        </a:p>
      </dgm:t>
    </dgm:pt>
    <dgm:pt modelId="{70E3A9FB-8500-419B-B44A-9D6C97781BEA}" type="parTrans" cxnId="{56AD5706-1E27-4D15-8647-02D882CE60F8}">
      <dgm:prSet/>
      <dgm:spPr/>
      <dgm:t>
        <a:bodyPr/>
        <a:lstStyle/>
        <a:p>
          <a:endParaRPr lang="en-US"/>
        </a:p>
      </dgm:t>
    </dgm:pt>
    <dgm:pt modelId="{CF06DF44-3BE7-4E94-AD72-886A3D879B0A}" type="sibTrans" cxnId="{56AD5706-1E27-4D15-8647-02D882CE60F8}">
      <dgm:prSet/>
      <dgm:spPr/>
      <dgm:t>
        <a:bodyPr/>
        <a:lstStyle/>
        <a:p>
          <a:endParaRPr lang="en-US"/>
        </a:p>
      </dgm:t>
    </dgm:pt>
    <dgm:pt modelId="{91A016C3-38A1-4EAB-A7FF-9C70ECC88D89}">
      <dgm:prSet phldrT="[Text]"/>
      <dgm:spPr/>
      <dgm:t>
        <a:bodyPr/>
        <a:lstStyle/>
        <a:p>
          <a:r>
            <a:rPr lang="en-US"/>
            <a:t>TOOLS</a:t>
          </a:r>
          <a:endParaRPr lang="en-US" dirty="0"/>
        </a:p>
      </dgm:t>
    </dgm:pt>
    <dgm:pt modelId="{960A8F7D-8B16-4863-8D67-3F693B341E6A}" type="parTrans" cxnId="{42B993E6-F647-40CD-A821-8B7FA8E5CDAD}">
      <dgm:prSet/>
      <dgm:spPr/>
      <dgm:t>
        <a:bodyPr/>
        <a:lstStyle/>
        <a:p>
          <a:endParaRPr lang="en-US"/>
        </a:p>
      </dgm:t>
    </dgm:pt>
    <dgm:pt modelId="{45DCFD90-2D34-4894-AE4F-1EB947AD2350}" type="sibTrans" cxnId="{42B993E6-F647-40CD-A821-8B7FA8E5CDAD}">
      <dgm:prSet/>
      <dgm:spPr/>
      <dgm:t>
        <a:bodyPr/>
        <a:lstStyle/>
        <a:p>
          <a:endParaRPr lang="en-US"/>
        </a:p>
      </dgm:t>
    </dgm:pt>
    <dgm:pt modelId="{5C10C767-1541-447C-95D6-AF88013BFB39}" type="pres">
      <dgm:prSet presAssocID="{B14A5A69-6C25-4192-9916-093F5B37DC44}" presName="linear" presStyleCnt="0">
        <dgm:presLayoutVars>
          <dgm:dir/>
          <dgm:animLvl val="lvl"/>
          <dgm:resizeHandles val="exact"/>
        </dgm:presLayoutVars>
      </dgm:prSet>
      <dgm:spPr/>
    </dgm:pt>
    <dgm:pt modelId="{7BE2B694-FB88-42A1-BFD1-4D4D563C75A2}" type="pres">
      <dgm:prSet presAssocID="{FB9FB4C3-563B-4809-AB7F-4ABE2D91F67A}" presName="parentLin" presStyleCnt="0"/>
      <dgm:spPr/>
    </dgm:pt>
    <dgm:pt modelId="{73854B30-AF2B-4B79-8947-3126C91262BB}" type="pres">
      <dgm:prSet presAssocID="{FB9FB4C3-563B-4809-AB7F-4ABE2D91F67A}" presName="parentLeftMargin" presStyleLbl="node1" presStyleIdx="0" presStyleCnt="3"/>
      <dgm:spPr/>
    </dgm:pt>
    <dgm:pt modelId="{80C723E6-0ECB-457E-8120-7E5D50514076}" type="pres">
      <dgm:prSet presAssocID="{FB9FB4C3-563B-4809-AB7F-4ABE2D91F67A}" presName="parentText" presStyleLbl="node1" presStyleIdx="0" presStyleCnt="3" custLinFactNeighborX="18865" custLinFactNeighborY="6015">
        <dgm:presLayoutVars>
          <dgm:chMax val="0"/>
          <dgm:bulletEnabled val="1"/>
        </dgm:presLayoutVars>
      </dgm:prSet>
      <dgm:spPr/>
    </dgm:pt>
    <dgm:pt modelId="{61A30D42-A3A6-4245-85DE-ACC7F51B6977}" type="pres">
      <dgm:prSet presAssocID="{FB9FB4C3-563B-4809-AB7F-4ABE2D91F67A}" presName="negativeSpace" presStyleCnt="0"/>
      <dgm:spPr/>
    </dgm:pt>
    <dgm:pt modelId="{B6D8534A-1B02-4DCA-ABAF-E45EF0904716}" type="pres">
      <dgm:prSet presAssocID="{FB9FB4C3-563B-4809-AB7F-4ABE2D91F67A}" presName="childText" presStyleLbl="conFgAcc1" presStyleIdx="0" presStyleCnt="3">
        <dgm:presLayoutVars>
          <dgm:bulletEnabled val="1"/>
        </dgm:presLayoutVars>
      </dgm:prSet>
      <dgm:spPr/>
    </dgm:pt>
    <dgm:pt modelId="{16A51FB3-533D-479D-9D95-BE7CDBDB3BA5}" type="pres">
      <dgm:prSet presAssocID="{D35A3125-1F38-4BC1-9937-34ED9DD85301}" presName="spaceBetweenRectangles" presStyleCnt="0"/>
      <dgm:spPr/>
    </dgm:pt>
    <dgm:pt modelId="{FA7C5FE2-F8F4-4CB6-BC9B-64E626055A8B}" type="pres">
      <dgm:prSet presAssocID="{3B900C7B-1543-438C-A1BD-CFDBCD9EC6A5}" presName="parentLin" presStyleCnt="0"/>
      <dgm:spPr/>
    </dgm:pt>
    <dgm:pt modelId="{B965C42B-5D94-4740-8147-90B4751C5291}" type="pres">
      <dgm:prSet presAssocID="{3B900C7B-1543-438C-A1BD-CFDBCD9EC6A5}" presName="parentLeftMargin" presStyleLbl="node1" presStyleIdx="0" presStyleCnt="3"/>
      <dgm:spPr/>
    </dgm:pt>
    <dgm:pt modelId="{4DAE32F5-88FF-4F77-8982-2C57936387ED}" type="pres">
      <dgm:prSet presAssocID="{3B900C7B-1543-438C-A1BD-CFDBCD9EC6A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B14E5B7-E333-4CE0-8A99-50392495B28D}" type="pres">
      <dgm:prSet presAssocID="{3B900C7B-1543-438C-A1BD-CFDBCD9EC6A5}" presName="negativeSpace" presStyleCnt="0"/>
      <dgm:spPr/>
    </dgm:pt>
    <dgm:pt modelId="{BC94A09A-323B-4F69-8C56-16FDC14C67FB}" type="pres">
      <dgm:prSet presAssocID="{3B900C7B-1543-438C-A1BD-CFDBCD9EC6A5}" presName="childText" presStyleLbl="conFgAcc1" presStyleIdx="1" presStyleCnt="3">
        <dgm:presLayoutVars>
          <dgm:bulletEnabled val="1"/>
        </dgm:presLayoutVars>
      </dgm:prSet>
      <dgm:spPr/>
    </dgm:pt>
    <dgm:pt modelId="{87BA83F7-0CD5-4125-9B11-B7135D842948}" type="pres">
      <dgm:prSet presAssocID="{CF06DF44-3BE7-4E94-AD72-886A3D879B0A}" presName="spaceBetweenRectangles" presStyleCnt="0"/>
      <dgm:spPr/>
    </dgm:pt>
    <dgm:pt modelId="{78A99612-B4CD-4A2A-BF31-E5FCA93233C2}" type="pres">
      <dgm:prSet presAssocID="{91A016C3-38A1-4EAB-A7FF-9C70ECC88D89}" presName="parentLin" presStyleCnt="0"/>
      <dgm:spPr/>
    </dgm:pt>
    <dgm:pt modelId="{1CE10787-279D-4C6F-B953-F71C23BC940B}" type="pres">
      <dgm:prSet presAssocID="{91A016C3-38A1-4EAB-A7FF-9C70ECC88D89}" presName="parentLeftMargin" presStyleLbl="node1" presStyleIdx="1" presStyleCnt="3"/>
      <dgm:spPr/>
    </dgm:pt>
    <dgm:pt modelId="{8CB1A0D5-4DCB-49A0-B268-4149EFBABBE1}" type="pres">
      <dgm:prSet presAssocID="{91A016C3-38A1-4EAB-A7FF-9C70ECC88D8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7782137-E468-40F3-AB27-96A4A10A350C}" type="pres">
      <dgm:prSet presAssocID="{91A016C3-38A1-4EAB-A7FF-9C70ECC88D89}" presName="negativeSpace" presStyleCnt="0"/>
      <dgm:spPr/>
    </dgm:pt>
    <dgm:pt modelId="{8F7EBCA6-87A1-4521-AF3F-CEE969388F33}" type="pres">
      <dgm:prSet presAssocID="{91A016C3-38A1-4EAB-A7FF-9C70ECC88D8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CE7C801-E14B-4907-9106-F6B203C1FA55}" type="presOf" srcId="{91A016C3-38A1-4EAB-A7FF-9C70ECC88D89}" destId="{8CB1A0D5-4DCB-49A0-B268-4149EFBABBE1}" srcOrd="1" destOrd="0" presId="urn:microsoft.com/office/officeart/2005/8/layout/list1"/>
    <dgm:cxn modelId="{CCE2C105-A1E5-4D8B-B48B-05EBE8B98C15}" type="presOf" srcId="{91A016C3-38A1-4EAB-A7FF-9C70ECC88D89}" destId="{1CE10787-279D-4C6F-B953-F71C23BC940B}" srcOrd="0" destOrd="0" presId="urn:microsoft.com/office/officeart/2005/8/layout/list1"/>
    <dgm:cxn modelId="{56AD5706-1E27-4D15-8647-02D882CE60F8}" srcId="{B14A5A69-6C25-4192-9916-093F5B37DC44}" destId="{3B900C7B-1543-438C-A1BD-CFDBCD9EC6A5}" srcOrd="1" destOrd="0" parTransId="{70E3A9FB-8500-419B-B44A-9D6C97781BEA}" sibTransId="{CF06DF44-3BE7-4E94-AD72-886A3D879B0A}"/>
    <dgm:cxn modelId="{BEFB0E08-D530-45EE-9D4A-BAA2BD721395}" type="presOf" srcId="{FB9FB4C3-563B-4809-AB7F-4ABE2D91F67A}" destId="{73854B30-AF2B-4B79-8947-3126C91262BB}" srcOrd="0" destOrd="0" presId="urn:microsoft.com/office/officeart/2005/8/layout/list1"/>
    <dgm:cxn modelId="{B332682B-7079-4575-B746-2C81FE875D19}" type="presOf" srcId="{FB9FB4C3-563B-4809-AB7F-4ABE2D91F67A}" destId="{80C723E6-0ECB-457E-8120-7E5D50514076}" srcOrd="1" destOrd="0" presId="urn:microsoft.com/office/officeart/2005/8/layout/list1"/>
    <dgm:cxn modelId="{EBD3FD3F-E28C-42C4-BD35-51E9821A6FE7}" type="presOf" srcId="{3B900C7B-1543-438C-A1BD-CFDBCD9EC6A5}" destId="{B965C42B-5D94-4740-8147-90B4751C5291}" srcOrd="0" destOrd="0" presId="urn:microsoft.com/office/officeart/2005/8/layout/list1"/>
    <dgm:cxn modelId="{FAE89C70-207E-4398-8C28-8AEC5E9223B7}" type="presOf" srcId="{3B900C7B-1543-438C-A1BD-CFDBCD9EC6A5}" destId="{4DAE32F5-88FF-4F77-8982-2C57936387ED}" srcOrd="1" destOrd="0" presId="urn:microsoft.com/office/officeart/2005/8/layout/list1"/>
    <dgm:cxn modelId="{59E678BA-78D3-4603-B54D-CB6C18488128}" type="presOf" srcId="{B14A5A69-6C25-4192-9916-093F5B37DC44}" destId="{5C10C767-1541-447C-95D6-AF88013BFB39}" srcOrd="0" destOrd="0" presId="urn:microsoft.com/office/officeart/2005/8/layout/list1"/>
    <dgm:cxn modelId="{6523B5BE-73E2-4FE2-900A-84DB9EBF6335}" srcId="{B14A5A69-6C25-4192-9916-093F5B37DC44}" destId="{FB9FB4C3-563B-4809-AB7F-4ABE2D91F67A}" srcOrd="0" destOrd="0" parTransId="{E52A569C-E253-49E8-82A4-2EF41EE6A9D1}" sibTransId="{D35A3125-1F38-4BC1-9937-34ED9DD85301}"/>
    <dgm:cxn modelId="{42B993E6-F647-40CD-A821-8B7FA8E5CDAD}" srcId="{B14A5A69-6C25-4192-9916-093F5B37DC44}" destId="{91A016C3-38A1-4EAB-A7FF-9C70ECC88D89}" srcOrd="2" destOrd="0" parTransId="{960A8F7D-8B16-4863-8D67-3F693B341E6A}" sibTransId="{45DCFD90-2D34-4894-AE4F-1EB947AD2350}"/>
    <dgm:cxn modelId="{8B50F983-9B02-41B2-BEB4-6E69C274570B}" type="presParOf" srcId="{5C10C767-1541-447C-95D6-AF88013BFB39}" destId="{7BE2B694-FB88-42A1-BFD1-4D4D563C75A2}" srcOrd="0" destOrd="0" presId="urn:microsoft.com/office/officeart/2005/8/layout/list1"/>
    <dgm:cxn modelId="{38950684-B517-4C61-890E-63EEE45114BD}" type="presParOf" srcId="{7BE2B694-FB88-42A1-BFD1-4D4D563C75A2}" destId="{73854B30-AF2B-4B79-8947-3126C91262BB}" srcOrd="0" destOrd="0" presId="urn:microsoft.com/office/officeart/2005/8/layout/list1"/>
    <dgm:cxn modelId="{E49F3C7F-06BC-433A-892A-AD548C18F7E3}" type="presParOf" srcId="{7BE2B694-FB88-42A1-BFD1-4D4D563C75A2}" destId="{80C723E6-0ECB-457E-8120-7E5D50514076}" srcOrd="1" destOrd="0" presId="urn:microsoft.com/office/officeart/2005/8/layout/list1"/>
    <dgm:cxn modelId="{B9A2D392-2CC4-4702-AFE6-7C559BC90835}" type="presParOf" srcId="{5C10C767-1541-447C-95D6-AF88013BFB39}" destId="{61A30D42-A3A6-4245-85DE-ACC7F51B6977}" srcOrd="1" destOrd="0" presId="urn:microsoft.com/office/officeart/2005/8/layout/list1"/>
    <dgm:cxn modelId="{EF024395-5BEE-406F-831B-E103512C9D5B}" type="presParOf" srcId="{5C10C767-1541-447C-95D6-AF88013BFB39}" destId="{B6D8534A-1B02-4DCA-ABAF-E45EF0904716}" srcOrd="2" destOrd="0" presId="urn:microsoft.com/office/officeart/2005/8/layout/list1"/>
    <dgm:cxn modelId="{F0B8CB2A-35AD-4A55-B9B9-E2F9F7D9D6A2}" type="presParOf" srcId="{5C10C767-1541-447C-95D6-AF88013BFB39}" destId="{16A51FB3-533D-479D-9D95-BE7CDBDB3BA5}" srcOrd="3" destOrd="0" presId="urn:microsoft.com/office/officeart/2005/8/layout/list1"/>
    <dgm:cxn modelId="{B8BC54D4-C743-4154-920D-8D433E9A54B6}" type="presParOf" srcId="{5C10C767-1541-447C-95D6-AF88013BFB39}" destId="{FA7C5FE2-F8F4-4CB6-BC9B-64E626055A8B}" srcOrd="4" destOrd="0" presId="urn:microsoft.com/office/officeart/2005/8/layout/list1"/>
    <dgm:cxn modelId="{84846A38-C3CD-471E-AB72-EF58C0E3834C}" type="presParOf" srcId="{FA7C5FE2-F8F4-4CB6-BC9B-64E626055A8B}" destId="{B965C42B-5D94-4740-8147-90B4751C5291}" srcOrd="0" destOrd="0" presId="urn:microsoft.com/office/officeart/2005/8/layout/list1"/>
    <dgm:cxn modelId="{014FBA06-07E9-41E7-BD47-B53EDED8DCAE}" type="presParOf" srcId="{FA7C5FE2-F8F4-4CB6-BC9B-64E626055A8B}" destId="{4DAE32F5-88FF-4F77-8982-2C57936387ED}" srcOrd="1" destOrd="0" presId="urn:microsoft.com/office/officeart/2005/8/layout/list1"/>
    <dgm:cxn modelId="{6CF08058-9CFC-4D05-9723-A41B3C8986F3}" type="presParOf" srcId="{5C10C767-1541-447C-95D6-AF88013BFB39}" destId="{1B14E5B7-E333-4CE0-8A99-50392495B28D}" srcOrd="5" destOrd="0" presId="urn:microsoft.com/office/officeart/2005/8/layout/list1"/>
    <dgm:cxn modelId="{47436F57-7766-485C-BAD3-9F4814AA3D57}" type="presParOf" srcId="{5C10C767-1541-447C-95D6-AF88013BFB39}" destId="{BC94A09A-323B-4F69-8C56-16FDC14C67FB}" srcOrd="6" destOrd="0" presId="urn:microsoft.com/office/officeart/2005/8/layout/list1"/>
    <dgm:cxn modelId="{D5EB319A-9F4F-464F-9214-F54A99E17171}" type="presParOf" srcId="{5C10C767-1541-447C-95D6-AF88013BFB39}" destId="{87BA83F7-0CD5-4125-9B11-B7135D842948}" srcOrd="7" destOrd="0" presId="urn:microsoft.com/office/officeart/2005/8/layout/list1"/>
    <dgm:cxn modelId="{ADC64247-E3A8-4055-BEE5-A0357C028A47}" type="presParOf" srcId="{5C10C767-1541-447C-95D6-AF88013BFB39}" destId="{78A99612-B4CD-4A2A-BF31-E5FCA93233C2}" srcOrd="8" destOrd="0" presId="urn:microsoft.com/office/officeart/2005/8/layout/list1"/>
    <dgm:cxn modelId="{D81E6B00-9C62-4BCC-8D0E-54888B252458}" type="presParOf" srcId="{78A99612-B4CD-4A2A-BF31-E5FCA93233C2}" destId="{1CE10787-279D-4C6F-B953-F71C23BC940B}" srcOrd="0" destOrd="0" presId="urn:microsoft.com/office/officeart/2005/8/layout/list1"/>
    <dgm:cxn modelId="{35628E76-99C0-4563-9F3C-62B601278607}" type="presParOf" srcId="{78A99612-B4CD-4A2A-BF31-E5FCA93233C2}" destId="{8CB1A0D5-4DCB-49A0-B268-4149EFBABBE1}" srcOrd="1" destOrd="0" presId="urn:microsoft.com/office/officeart/2005/8/layout/list1"/>
    <dgm:cxn modelId="{7E404916-232F-49EC-B334-BD2D426CB688}" type="presParOf" srcId="{5C10C767-1541-447C-95D6-AF88013BFB39}" destId="{F7782137-E468-40F3-AB27-96A4A10A350C}" srcOrd="9" destOrd="0" presId="urn:microsoft.com/office/officeart/2005/8/layout/list1"/>
    <dgm:cxn modelId="{E5B6A1DA-4F0B-4718-BB2F-74E963BE2532}" type="presParOf" srcId="{5C10C767-1541-447C-95D6-AF88013BFB39}" destId="{8F7EBCA6-87A1-4521-AF3F-CEE969388F3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D8534A-1B02-4DCA-ABAF-E45EF0904716}">
      <dsp:nvSpPr>
        <dsp:cNvPr id="0" name=""/>
        <dsp:cNvSpPr/>
      </dsp:nvSpPr>
      <dsp:spPr>
        <a:xfrm>
          <a:off x="0" y="399962"/>
          <a:ext cx="400826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C723E6-0ECB-457E-8120-7E5D50514076}">
      <dsp:nvSpPr>
        <dsp:cNvPr id="0" name=""/>
        <dsp:cNvSpPr/>
      </dsp:nvSpPr>
      <dsp:spPr>
        <a:xfrm>
          <a:off x="238221" y="101321"/>
          <a:ext cx="2805787" cy="678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052" tIns="0" rIns="106052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PEOPLE</a:t>
          </a:r>
          <a:endParaRPr lang="en-US" sz="2300" kern="1200" dirty="0"/>
        </a:p>
      </dsp:txBody>
      <dsp:txXfrm>
        <a:off x="271365" y="134465"/>
        <a:ext cx="2739499" cy="612672"/>
      </dsp:txXfrm>
    </dsp:sp>
    <dsp:sp modelId="{BC94A09A-323B-4F69-8C56-16FDC14C67FB}">
      <dsp:nvSpPr>
        <dsp:cNvPr id="0" name=""/>
        <dsp:cNvSpPr/>
      </dsp:nvSpPr>
      <dsp:spPr>
        <a:xfrm>
          <a:off x="0" y="1443242"/>
          <a:ext cx="400826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3600000"/>
              <a:satOff val="-14561"/>
              <a:lumOff val="-162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AE32F5-88FF-4F77-8982-2C57936387ED}">
      <dsp:nvSpPr>
        <dsp:cNvPr id="0" name=""/>
        <dsp:cNvSpPr/>
      </dsp:nvSpPr>
      <dsp:spPr>
        <a:xfrm>
          <a:off x="200413" y="1103762"/>
          <a:ext cx="2805787" cy="678960"/>
        </a:xfrm>
        <a:prstGeom prst="roundRect">
          <a:avLst/>
        </a:prstGeom>
        <a:solidFill>
          <a:schemeClr val="accent5">
            <a:hueOff val="3600000"/>
            <a:satOff val="-14561"/>
            <a:lumOff val="-1627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052" tIns="0" rIns="106052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PROCESS</a:t>
          </a:r>
          <a:endParaRPr lang="en-US" sz="2300" kern="1200" dirty="0"/>
        </a:p>
      </dsp:txBody>
      <dsp:txXfrm>
        <a:off x="233557" y="1136906"/>
        <a:ext cx="2739499" cy="612672"/>
      </dsp:txXfrm>
    </dsp:sp>
    <dsp:sp modelId="{8F7EBCA6-87A1-4521-AF3F-CEE969388F33}">
      <dsp:nvSpPr>
        <dsp:cNvPr id="0" name=""/>
        <dsp:cNvSpPr/>
      </dsp:nvSpPr>
      <dsp:spPr>
        <a:xfrm>
          <a:off x="0" y="2486522"/>
          <a:ext cx="400826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7200000"/>
              <a:satOff val="-29122"/>
              <a:lumOff val="-3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B1A0D5-4DCB-49A0-B268-4149EFBABBE1}">
      <dsp:nvSpPr>
        <dsp:cNvPr id="0" name=""/>
        <dsp:cNvSpPr/>
      </dsp:nvSpPr>
      <dsp:spPr>
        <a:xfrm>
          <a:off x="200413" y="2147042"/>
          <a:ext cx="2805787" cy="678960"/>
        </a:xfrm>
        <a:prstGeom prst="roundRect">
          <a:avLst/>
        </a:prstGeom>
        <a:solidFill>
          <a:schemeClr val="accent5">
            <a:hueOff val="7200000"/>
            <a:satOff val="-29122"/>
            <a:lumOff val="-3254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052" tIns="0" rIns="106052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TOOLS</a:t>
          </a:r>
          <a:endParaRPr lang="en-US" sz="2300" kern="1200" dirty="0"/>
        </a:p>
      </dsp:txBody>
      <dsp:txXfrm>
        <a:off x="233557" y="2180186"/>
        <a:ext cx="2739499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>
            <a:extLst>
              <a:ext uri="{FF2B5EF4-FFF2-40B4-BE49-F238E27FC236}">
                <a16:creationId xmlns:a16="http://schemas.microsoft.com/office/drawing/2014/main" id="{1E76DF6A-ACAA-D49A-5BB8-2553E185CF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8" tIns="46694" rIns="93388" bIns="4669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1" name="Rectangle 3">
            <a:extLst>
              <a:ext uri="{FF2B5EF4-FFF2-40B4-BE49-F238E27FC236}">
                <a16:creationId xmlns:a16="http://schemas.microsoft.com/office/drawing/2014/main" id="{36FC1600-12A6-0E60-26C4-53629664C2B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8" tIns="46694" rIns="93388" bIns="4669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2" name="Rectangle 4">
            <a:extLst>
              <a:ext uri="{FF2B5EF4-FFF2-40B4-BE49-F238E27FC236}">
                <a16:creationId xmlns:a16="http://schemas.microsoft.com/office/drawing/2014/main" id="{811B7DA6-313D-8533-B4BB-448DD97C4F2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8" tIns="46694" rIns="93388" bIns="4669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3" name="Rectangle 5">
            <a:extLst>
              <a:ext uri="{FF2B5EF4-FFF2-40B4-BE49-F238E27FC236}">
                <a16:creationId xmlns:a16="http://schemas.microsoft.com/office/drawing/2014/main" id="{B73761DC-5065-0A8F-FAA8-766FDA9A1BF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8" tIns="46694" rIns="93388" bIns="4669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297FAD-2EDC-4194-A291-39F19FD5BB7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313B945E-43C0-85FB-379A-9C26B36A711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8" tIns="46694" rIns="93388" bIns="4669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67" name="Rectangle 3">
            <a:extLst>
              <a:ext uri="{FF2B5EF4-FFF2-40B4-BE49-F238E27FC236}">
                <a16:creationId xmlns:a16="http://schemas.microsoft.com/office/drawing/2014/main" id="{317E25DD-D22E-C67D-38CA-89929312A8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8" tIns="46694" rIns="93388" bIns="4669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89B2914-381C-7C85-24ED-94F39B14C52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51375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4069" name="Rectangle 5">
            <a:extLst>
              <a:ext uri="{FF2B5EF4-FFF2-40B4-BE49-F238E27FC236}">
                <a16:creationId xmlns:a16="http://schemas.microsoft.com/office/drawing/2014/main" id="{176068A9-2B9D-0236-290A-2C64CAFEB5F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8" tIns="46694" rIns="93388" bIns="466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4070" name="Rectangle 6">
            <a:extLst>
              <a:ext uri="{FF2B5EF4-FFF2-40B4-BE49-F238E27FC236}">
                <a16:creationId xmlns:a16="http://schemas.microsoft.com/office/drawing/2014/main" id="{5D505440-A05C-7783-B19E-BFC7AA90B6B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8" tIns="46694" rIns="93388" bIns="4669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71" name="Rectangle 7">
            <a:extLst>
              <a:ext uri="{FF2B5EF4-FFF2-40B4-BE49-F238E27FC236}">
                <a16:creationId xmlns:a16="http://schemas.microsoft.com/office/drawing/2014/main" id="{32F64B33-5CC7-6EAA-9E4C-652DAF5849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8" tIns="46694" rIns="93388" bIns="4669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4B61463-0233-486D-9C3E-3851478EB09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EDF645D1-A76F-92B9-BB6C-4D74EBC242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1EA67288-BDFE-1875-70D8-EAD4AA6F2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F6E276AD-0214-1C0C-F5D9-41738200DC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238" indent="-290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6813" indent="-2333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3538" indent="-2333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00263" indent="-2333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57463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14663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71863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29063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F9D8A3D-799F-4657-8B8D-B67C6BEA1CCD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9C503F81-8260-13B3-B7D6-45B01622AC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082876B4-D388-CFF7-7B3C-F49EF636C4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0AA6C211-81DF-7048-6F0C-51671B7555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238" indent="-290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6813" indent="-2333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3538" indent="-2333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00263" indent="-2333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57463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14663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71863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29063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F4409A4-ADF1-4D40-A676-9DD1BF92A93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9C503F81-8260-13B3-B7D6-45B01622AC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082876B4-D388-CFF7-7B3C-F49EF636C4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0AA6C211-81DF-7048-6F0C-51671B7555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238" indent="-290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6813" indent="-2333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3538" indent="-2333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00263" indent="-2333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57463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14663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71863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29063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F4409A4-ADF1-4D40-A676-9DD1BF92A934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1431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>
            <a:extLst>
              <a:ext uri="{FF2B5EF4-FFF2-40B4-BE49-F238E27FC236}">
                <a16:creationId xmlns:a16="http://schemas.microsoft.com/office/drawing/2014/main" id="{B5D6AE97-53D7-3E6D-9A39-EFAB41B0B8FA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8">
            <a:extLst>
              <a:ext uri="{FF2B5EF4-FFF2-40B4-BE49-F238E27FC236}">
                <a16:creationId xmlns:a16="http://schemas.microsoft.com/office/drawing/2014/main" id="{44F074A7-5016-6A21-DFD8-C69ED0D493E8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" name="Oval 9">
              <a:extLst>
                <a:ext uri="{FF2B5EF4-FFF2-40B4-BE49-F238E27FC236}">
                  <a16:creationId xmlns:a16="http://schemas.microsoft.com/office/drawing/2014/main" id="{AAF9D315-7BDC-E49A-F2F3-79C7FBAF51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5" name="Oval 10">
              <a:extLst>
                <a:ext uri="{FF2B5EF4-FFF2-40B4-BE49-F238E27FC236}">
                  <a16:creationId xmlns:a16="http://schemas.microsoft.com/office/drawing/2014/main" id="{715C187C-D973-BDC4-A844-E130EEFC5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6" name="Oval 11">
              <a:extLst>
                <a:ext uri="{FF2B5EF4-FFF2-40B4-BE49-F238E27FC236}">
                  <a16:creationId xmlns:a16="http://schemas.microsoft.com/office/drawing/2014/main" id="{02A35A2C-96C9-ABD6-8A8A-0A3AE93986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7" name="Oval 12">
              <a:extLst>
                <a:ext uri="{FF2B5EF4-FFF2-40B4-BE49-F238E27FC236}">
                  <a16:creationId xmlns:a16="http://schemas.microsoft.com/office/drawing/2014/main" id="{76AD82E0-7A96-3B28-2ECC-B7168D2E2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8" name="Oval 13">
              <a:extLst>
                <a:ext uri="{FF2B5EF4-FFF2-40B4-BE49-F238E27FC236}">
                  <a16:creationId xmlns:a16="http://schemas.microsoft.com/office/drawing/2014/main" id="{9DD04197-0119-F68E-6558-98CC7B7DEC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9" name="Oval 14">
              <a:extLst>
                <a:ext uri="{FF2B5EF4-FFF2-40B4-BE49-F238E27FC236}">
                  <a16:creationId xmlns:a16="http://schemas.microsoft.com/office/drawing/2014/main" id="{AE85FA85-7825-13B6-3613-AC09EC33AD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" name="Oval 15">
              <a:extLst>
                <a:ext uri="{FF2B5EF4-FFF2-40B4-BE49-F238E27FC236}">
                  <a16:creationId xmlns:a16="http://schemas.microsoft.com/office/drawing/2014/main" id="{43ACE0DF-94E5-14FC-B340-497E976DD9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1" name="Oval 16">
              <a:extLst>
                <a:ext uri="{FF2B5EF4-FFF2-40B4-BE49-F238E27FC236}">
                  <a16:creationId xmlns:a16="http://schemas.microsoft.com/office/drawing/2014/main" id="{2DC8C611-67F0-8EB1-9064-0956BC1AAC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2" name="Oval 17">
              <a:extLst>
                <a:ext uri="{FF2B5EF4-FFF2-40B4-BE49-F238E27FC236}">
                  <a16:creationId xmlns:a16="http://schemas.microsoft.com/office/drawing/2014/main" id="{7DF3E9CC-2993-1F63-7B63-BAD08BBCEE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3" name="Oval 18">
              <a:extLst>
                <a:ext uri="{FF2B5EF4-FFF2-40B4-BE49-F238E27FC236}">
                  <a16:creationId xmlns:a16="http://schemas.microsoft.com/office/drawing/2014/main" id="{929127FC-BF5D-6F4F-0C10-3AA481F1FD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4" name="Oval 19">
              <a:extLst>
                <a:ext uri="{FF2B5EF4-FFF2-40B4-BE49-F238E27FC236}">
                  <a16:creationId xmlns:a16="http://schemas.microsoft.com/office/drawing/2014/main" id="{8794AA79-E638-6746-E361-68F5E8A365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5" name="Oval 20">
              <a:extLst>
                <a:ext uri="{FF2B5EF4-FFF2-40B4-BE49-F238E27FC236}">
                  <a16:creationId xmlns:a16="http://schemas.microsoft.com/office/drawing/2014/main" id="{F8D7D6D2-900F-6742-45E3-B9136EA49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6" name="Oval 21">
              <a:extLst>
                <a:ext uri="{FF2B5EF4-FFF2-40B4-BE49-F238E27FC236}">
                  <a16:creationId xmlns:a16="http://schemas.microsoft.com/office/drawing/2014/main" id="{1A5096EA-3101-5EA7-6636-2C989B3918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7" name="Oval 22">
              <a:extLst>
                <a:ext uri="{FF2B5EF4-FFF2-40B4-BE49-F238E27FC236}">
                  <a16:creationId xmlns:a16="http://schemas.microsoft.com/office/drawing/2014/main" id="{8FF95208-D0D6-F918-415B-C59DFE2F8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8" name="Oval 23">
              <a:extLst>
                <a:ext uri="{FF2B5EF4-FFF2-40B4-BE49-F238E27FC236}">
                  <a16:creationId xmlns:a16="http://schemas.microsoft.com/office/drawing/2014/main" id="{2531A365-1309-32AC-BA3D-EF9EFBCB8B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9" name="Oval 24">
              <a:extLst>
                <a:ext uri="{FF2B5EF4-FFF2-40B4-BE49-F238E27FC236}">
                  <a16:creationId xmlns:a16="http://schemas.microsoft.com/office/drawing/2014/main" id="{73B43DEE-7B13-F837-5139-E01D675FB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0" name="Oval 25">
              <a:extLst>
                <a:ext uri="{FF2B5EF4-FFF2-40B4-BE49-F238E27FC236}">
                  <a16:creationId xmlns:a16="http://schemas.microsoft.com/office/drawing/2014/main" id="{D9268B49-092B-894A-B07B-E1E5D4654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1" name="Oval 26">
              <a:extLst>
                <a:ext uri="{FF2B5EF4-FFF2-40B4-BE49-F238E27FC236}">
                  <a16:creationId xmlns:a16="http://schemas.microsoft.com/office/drawing/2014/main" id="{9BC97761-C37E-2F8C-02CB-FF4C96FDE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2" name="Oval 27">
              <a:extLst>
                <a:ext uri="{FF2B5EF4-FFF2-40B4-BE49-F238E27FC236}">
                  <a16:creationId xmlns:a16="http://schemas.microsoft.com/office/drawing/2014/main" id="{4E4C5365-A470-9A39-9813-748B4FC50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3" name="Oval 28">
              <a:extLst>
                <a:ext uri="{FF2B5EF4-FFF2-40B4-BE49-F238E27FC236}">
                  <a16:creationId xmlns:a16="http://schemas.microsoft.com/office/drawing/2014/main" id="{EBE38B8F-EB7B-C8CB-4398-8F7E3EEF6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4" name="Oval 29">
              <a:extLst>
                <a:ext uri="{FF2B5EF4-FFF2-40B4-BE49-F238E27FC236}">
                  <a16:creationId xmlns:a16="http://schemas.microsoft.com/office/drawing/2014/main" id="{D213A61B-B365-1CBA-8585-75FD4E183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5" name="Oval 30">
              <a:extLst>
                <a:ext uri="{FF2B5EF4-FFF2-40B4-BE49-F238E27FC236}">
                  <a16:creationId xmlns:a16="http://schemas.microsoft.com/office/drawing/2014/main" id="{6AAB6A34-DAEE-F226-D138-7580D4BD3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6" name="Oval 31">
              <a:extLst>
                <a:ext uri="{FF2B5EF4-FFF2-40B4-BE49-F238E27FC236}">
                  <a16:creationId xmlns:a16="http://schemas.microsoft.com/office/drawing/2014/main" id="{937D7481-3034-F084-816A-35D21926FD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7" name="Oval 32">
              <a:extLst>
                <a:ext uri="{FF2B5EF4-FFF2-40B4-BE49-F238E27FC236}">
                  <a16:creationId xmlns:a16="http://schemas.microsoft.com/office/drawing/2014/main" id="{5C9C96FA-D8B4-EDC2-ED88-38E4EE01F3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8" name="Oval 33">
              <a:extLst>
                <a:ext uri="{FF2B5EF4-FFF2-40B4-BE49-F238E27FC236}">
                  <a16:creationId xmlns:a16="http://schemas.microsoft.com/office/drawing/2014/main" id="{4BF00A1F-7A23-3970-033E-9A728A12C6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9" name="Oval 34">
              <a:extLst>
                <a:ext uri="{FF2B5EF4-FFF2-40B4-BE49-F238E27FC236}">
                  <a16:creationId xmlns:a16="http://schemas.microsoft.com/office/drawing/2014/main" id="{82D4ACCF-5298-E7E7-92D4-4B8098F512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30" name="Oval 35">
              <a:extLst>
                <a:ext uri="{FF2B5EF4-FFF2-40B4-BE49-F238E27FC236}">
                  <a16:creationId xmlns:a16="http://schemas.microsoft.com/office/drawing/2014/main" id="{44C0F991-25D4-64CF-3F5A-1440BE9214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31" name="Oval 36">
              <a:extLst>
                <a:ext uri="{FF2B5EF4-FFF2-40B4-BE49-F238E27FC236}">
                  <a16:creationId xmlns:a16="http://schemas.microsoft.com/office/drawing/2014/main" id="{C6D1A03A-BCBF-7087-F333-C9EF31A4F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321536" name="Oval 37">
              <a:extLst>
                <a:ext uri="{FF2B5EF4-FFF2-40B4-BE49-F238E27FC236}">
                  <a16:creationId xmlns:a16="http://schemas.microsoft.com/office/drawing/2014/main" id="{764A79CA-F7B2-41B5-CC2D-C2CF6ECCD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321537" name="Oval 38">
              <a:extLst>
                <a:ext uri="{FF2B5EF4-FFF2-40B4-BE49-F238E27FC236}">
                  <a16:creationId xmlns:a16="http://schemas.microsoft.com/office/drawing/2014/main" id="{942EA27B-473C-92F6-07E3-B7866CA88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321538" name="Oval 39">
              <a:extLst>
                <a:ext uri="{FF2B5EF4-FFF2-40B4-BE49-F238E27FC236}">
                  <a16:creationId xmlns:a16="http://schemas.microsoft.com/office/drawing/2014/main" id="{053114B4-8DB0-297A-0020-DCF562A78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</p:grpSp>
      <p:sp>
        <p:nvSpPr>
          <p:cNvPr id="321541" name="Line 40">
            <a:extLst>
              <a:ext uri="{FF2B5EF4-FFF2-40B4-BE49-F238E27FC236}">
                <a16:creationId xmlns:a16="http://schemas.microsoft.com/office/drawing/2014/main" id="{776E5BDB-D41F-CF14-5F75-8E825C35ED5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21542" name="Rectangle 5">
            <a:extLst>
              <a:ext uri="{FF2B5EF4-FFF2-40B4-BE49-F238E27FC236}">
                <a16:creationId xmlns:a16="http://schemas.microsoft.com/office/drawing/2014/main" id="{983614CA-56F4-0878-F8FA-35FDE0CC42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1543" name="Rectangle 6">
            <a:extLst>
              <a:ext uri="{FF2B5EF4-FFF2-40B4-BE49-F238E27FC236}">
                <a16:creationId xmlns:a16="http://schemas.microsoft.com/office/drawing/2014/main" id="{97F75CF0-9ED5-2D37-4ADF-84F4B1BB9E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1544" name="Rectangle 7">
            <a:extLst>
              <a:ext uri="{FF2B5EF4-FFF2-40B4-BE49-F238E27FC236}">
                <a16:creationId xmlns:a16="http://schemas.microsoft.com/office/drawing/2014/main" id="{36218F7D-1F0E-554F-E66F-F7D63FD964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54906-145A-418B-B686-EE24F5D949E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8842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70D302F-EE5D-D013-3C9E-64DCC0ADBB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A1103D6-BADD-77AA-93FC-253F3AAEC4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42AFECC-268D-6C46-422E-60D7B8CDCF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147DD-B9DA-4AF0-9D07-C059AF62DA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919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D4D413F-6F44-16D8-21C5-104413FE38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63D095-3D2B-C3A2-8724-E095E8073E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47FE1D2-C032-6082-B63C-5459A57B25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12DE8-E22E-4F13-B08D-4C652528154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59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4E45852-D63C-7207-0846-36E8AAC530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975A7B9-A713-5FA6-081F-A433A20E63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3ED091B-9674-076F-F0A1-1F0DB6D14B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EC88D-3819-4296-B13E-478B9417D6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36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B9B5CB7-02DB-BE15-013D-DAE3A55037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2FC1DA1-21AB-6C6B-2E81-CBAB5AAC8C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7C04330-D72A-A56C-4792-13912FE4F1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9859A-856F-4931-AB0A-268B9AA4F9A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457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9934B9-1BA9-158C-1135-76729B786B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88798E-DAAD-AD01-61B7-CB0BB564FC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F494E7A-DF3B-E585-F1F8-218D28F716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9B540-5E8F-4FD5-9038-BEEB88EBBD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9426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E7726DA-83F8-AE0E-BAB7-940964A4B3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9632C083-958C-74F4-F342-01C82F322A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82A8AB13-4CDF-F3B1-CADD-BA87F3C3ED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6ED7C-0DAF-4E7E-8A80-568DBAD0CB6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453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BF4C2A1-598C-E081-6338-FF07EA129E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30F5EC-1885-D832-D604-0DA85A63D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A4291EB-5A9D-CA51-825A-890A4FE1BE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807C5-5A81-4726-AAFF-90F0AFB2353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039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305BB559-E6D3-198E-7746-A8CD36B9D9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D9315A6C-E673-BCAB-BBB5-AD4E2DF2EF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09BE6ED0-14EE-99E8-DFF3-FA3FA884A0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96D51-2B32-42E4-928A-E77AE12DAEA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809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96AE3C-464B-8C7C-912D-8F051BD47D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8C80CF-6836-5A01-9437-8C36EFE918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4D5580C-7B82-8FF3-201E-FF35400675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33F6A-8B7D-4F04-97C4-FDC2C00AB04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645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94F6BA-D6FB-E5C6-500A-F332872160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6B47E3F-B81B-F134-C1A3-9FFDA7CD01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161C8CA-818F-3418-82C6-DA41783BD6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D950B-BE0A-416D-8B0C-E6C92EAD80C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092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5A0E7752-D879-D82D-AC8C-F1CD93EBA040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7DE3E4-4709-2259-B731-D09ECD179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12C351E-1E39-B5DE-CA70-C98D53AF93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0517" name="Rectangle 5">
            <a:extLst>
              <a:ext uri="{FF2B5EF4-FFF2-40B4-BE49-F238E27FC236}">
                <a16:creationId xmlns:a16="http://schemas.microsoft.com/office/drawing/2014/main" id="{1161E111-0871-D5A1-D9ED-AA79DF92AC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8" name="Rectangle 6">
            <a:extLst>
              <a:ext uri="{FF2B5EF4-FFF2-40B4-BE49-F238E27FC236}">
                <a16:creationId xmlns:a16="http://schemas.microsoft.com/office/drawing/2014/main" id="{76895E8B-ADD6-BAA2-A7B4-830F608E7F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9" name="Rectangle 7">
            <a:extLst>
              <a:ext uri="{FF2B5EF4-FFF2-40B4-BE49-F238E27FC236}">
                <a16:creationId xmlns:a16="http://schemas.microsoft.com/office/drawing/2014/main" id="{3046805C-9A6D-A19A-A9AD-6C87926EF2D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94B8CDB2-E18F-46F3-AB28-D65FB225993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16BFCF2F-9B71-262F-784E-72F3331DF869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97C9EE7B-8EB3-D344-9234-0109D5D98B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D78132B2-EF76-BBFC-3749-3E2CD33B14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9C1D91BE-CB8D-96FF-75E3-F58D083438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00C974EB-BD81-F069-612C-674F4AE547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F43EE5C9-3AF2-EC6E-86A3-CCA95ADE6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B1FE99CD-83F0-812B-1217-E69B3109C4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2D007D63-4EDE-0F74-6F48-0CD1B10FF2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AB6939CE-779E-9279-A990-B09A64437C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50480F2D-482F-93CB-8558-5D8D589BF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D9698B95-8E8F-AD1F-8B7D-1ACBADE35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2B7AADD3-B83A-DBA9-D669-58CC74F13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16FA6F70-B01A-4445-1661-DB572C876D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CAB8175C-6402-8FCC-58FB-DDD1CA32C5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DF179E25-4DDB-CB04-DDC4-1F48792A85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A58AFEEC-8038-8739-F86B-7E2CEDF2C5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23F83ED3-7257-F5A7-8A9D-4226A0B600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5C83E738-0ADB-9C52-5651-103E13132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93001929-CBEE-B220-8D3D-B09B7D535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2DD5F684-9C54-6460-27F2-486DF9AD8A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3A5C1E34-8D28-35DB-AA58-3F9E3A2EF1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01ED9603-3566-FAD8-D190-D2FCBA4D62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84CD217A-1649-5FD4-4E9B-6346EB5D43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6B790E0B-A486-5272-D2BE-335BF477F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03BAF039-DA8E-CE2F-735B-2F039AC68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F8267DD8-3E46-102B-9EE1-7D19C550F2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040185A1-7E91-2829-86AA-3425DB549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0C57DB68-8379-3EEB-0D4D-EA20F8E3F3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6B4F9E86-78EF-7821-FCBD-A19A54E2A8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5ACE9387-F7E0-8B32-D1A5-67BD1FD243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E13F6C91-8C86-7252-FEFC-4F7551BD15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D6F47A65-077F-211C-AA8D-0AEFFB3AE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26" r:id="rId2"/>
    <p:sldLayoutId id="2147484127" r:id="rId3"/>
    <p:sldLayoutId id="2147484128" r:id="rId4"/>
    <p:sldLayoutId id="2147484129" r:id="rId5"/>
    <p:sldLayoutId id="2147484130" r:id="rId6"/>
    <p:sldLayoutId id="2147484131" r:id="rId7"/>
    <p:sldLayoutId id="2147484132" r:id="rId8"/>
    <p:sldLayoutId id="2147484133" r:id="rId9"/>
    <p:sldLayoutId id="2147484134" r:id="rId10"/>
    <p:sldLayoutId id="214748413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ea typeface="ＭＳ Ｐゴシック" charset="0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_G_Peloquin@rl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ana.storms@pnnl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hannon.mace@pnnl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56_21E6265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7A4C533-F37D-4AAE-F2BF-B54AA1808B6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>
                <a:ea typeface="ＭＳ Ｐゴシック" panose="020B0600070205080204" pitchFamily="34" charset="-128"/>
              </a:rPr>
              <a:t>Contractor Assurance</a:t>
            </a:r>
            <a:br>
              <a:rPr lang="en-US" altLang="en-US" sz="3200" dirty="0">
                <a:ea typeface="ＭＳ Ｐゴシック" panose="020B0600070205080204" pitchFamily="34" charset="-128"/>
              </a:rPr>
            </a:br>
            <a:r>
              <a:rPr lang="en-US" altLang="en-US" sz="3200" dirty="0">
                <a:ea typeface="ＭＳ Ｐゴシック" panose="020B0600070205080204" pitchFamily="34" charset="-128"/>
              </a:rPr>
              <a:t> Work </a:t>
            </a:r>
            <a:r>
              <a:rPr lang="en-US" altLang="en-US" sz="3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Subgroup</a:t>
            </a:r>
            <a:r>
              <a:rPr lang="en-US" altLang="en-US" sz="3200" dirty="0">
                <a:ea typeface="ＭＳ Ｐゴシック" panose="020B0600070205080204" pitchFamily="34" charset="-128"/>
              </a:rPr>
              <a:t> </a:t>
            </a:r>
            <a:br>
              <a:rPr lang="en-US" altLang="en-US" sz="3200" dirty="0">
                <a:ea typeface="ＭＳ Ｐゴシック" panose="020B0600070205080204" pitchFamily="34" charset="-128"/>
              </a:rPr>
            </a:br>
            <a:r>
              <a:rPr lang="en-US" altLang="en-US" sz="3200" dirty="0">
                <a:ea typeface="ＭＳ Ｐゴシック" panose="020B0600070205080204" pitchFamily="34" charset="-128"/>
              </a:rPr>
              <a:t> FY2024 EFCOG </a:t>
            </a:r>
            <a:br>
              <a:rPr lang="en-US" altLang="en-US" sz="3200" dirty="0">
                <a:ea typeface="ＭＳ Ｐゴシック" panose="020B0600070205080204" pitchFamily="34" charset="-128"/>
              </a:rPr>
            </a:br>
            <a:r>
              <a:rPr lang="en-US" altLang="en-US" sz="3200" dirty="0">
                <a:ea typeface="ＭＳ Ｐゴシック" panose="020B0600070205080204" pitchFamily="34" charset="-128"/>
              </a:rPr>
              <a:t>May Meeting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467F3D3-9766-8078-985A-320792EC6AA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49313" y="3076575"/>
            <a:ext cx="6248400" cy="2362200"/>
          </a:xfrm>
        </p:spPr>
        <p:txBody>
          <a:bodyPr/>
          <a:lstStyle/>
          <a:p>
            <a:pPr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Michael Peloquin</a:t>
            </a:r>
            <a:br>
              <a:rPr lang="en-US" altLang="en-US" sz="2000" dirty="0">
                <a:ea typeface="ＭＳ Ｐゴシック" panose="020B0600070205080204" pitchFamily="34" charset="-128"/>
              </a:rPr>
            </a:br>
            <a:r>
              <a:rPr lang="en-US" altLang="en-US" sz="2000" dirty="0">
                <a:ea typeface="ＭＳ Ｐゴシック" panose="020B0600070205080204" pitchFamily="34" charset="-128"/>
              </a:rPr>
              <a:t>Washington River Protection Solutions</a:t>
            </a:r>
          </a:p>
          <a:p>
            <a:pPr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Working Subgroup Chair</a:t>
            </a:r>
          </a:p>
          <a:p>
            <a:pPr eaLnBrk="1" hangingPunct="1"/>
            <a:r>
              <a:rPr lang="en-US" altLang="en-US" sz="2000" dirty="0">
                <a:ea typeface="ＭＳ Ｐゴシック" panose="020B0600070205080204" pitchFamily="34" charset="-128"/>
                <a:hlinkClick r:id="rId3"/>
              </a:rPr>
              <a:t>Michael_G_Peloquin@rl.gov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000" dirty="0">
              <a:ea typeface="ＭＳ Ｐゴシック" panose="020B0600070205080204" pitchFamily="34" charset="-128"/>
            </a:endParaRPr>
          </a:p>
        </p:txBody>
      </p:sp>
      <p:pic>
        <p:nvPicPr>
          <p:cNvPr id="5124" name="Picture 4" descr="EFCOG (color)">
            <a:extLst>
              <a:ext uri="{FF2B5EF4-FFF2-40B4-BE49-F238E27FC236}">
                <a16:creationId xmlns:a16="http://schemas.microsoft.com/office/drawing/2014/main" id="{296912C0-4DCB-94E6-ED85-28612244B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0"/>
            <a:ext cx="13716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4C01B2B5-F576-3C4D-C9C3-96470A5AC1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CAS Leadership</a:t>
            </a:r>
          </a:p>
        </p:txBody>
      </p:sp>
      <p:sp>
        <p:nvSpPr>
          <p:cNvPr id="9219" name="Slide Number Placeholder 3">
            <a:extLst>
              <a:ext uri="{FF2B5EF4-FFF2-40B4-BE49-F238E27FC236}">
                <a16:creationId xmlns:a16="http://schemas.microsoft.com/office/drawing/2014/main" id="{7EC45D63-F0E5-AAA1-83CA-B078B4F9B8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1E844C5-FDA9-41CE-9CF7-15A0350720CE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9220" name="Content Placeholder 1">
            <a:extLst>
              <a:ext uri="{FF2B5EF4-FFF2-40B4-BE49-F238E27FC236}">
                <a16:creationId xmlns:a16="http://schemas.microsoft.com/office/drawing/2014/main" id="{D5C409CF-6756-51FB-A3B4-8F8709B6C3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4300537"/>
          </a:xfrm>
        </p:spPr>
        <p:txBody>
          <a:bodyPr/>
          <a:lstStyle/>
          <a:p>
            <a:pPr marL="457200" marR="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of Practice Chairs </a:t>
            </a: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</a:t>
            </a: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Dana Storms, PNNL – Chair CoP Performance Assurance,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dana.storms@pnnl.gov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Shannon Mace, PNNL – Secretary,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Shannon.mace@</a:t>
            </a:r>
            <a:r>
              <a:rPr lang="en-US" sz="28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pnnl</a:t>
            </a:r>
            <a:r>
              <a:rPr lang="en-US" sz="2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.gov</a:t>
            </a:r>
            <a:endParaRPr lang="en-US" sz="2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altLang="en-US" sz="18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B3EDD72B-4EF5-8941-49B7-BE74700EEF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199" y="1176469"/>
            <a:ext cx="7543800" cy="620755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CAS COPs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D7E9E-2D14-3CF1-ABAA-5947930330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74605"/>
            <a:ext cx="3856703" cy="378693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Performance Assurance CoP </a:t>
            </a:r>
            <a:r>
              <a:rPr lang="en-US" sz="1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sz="15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executing and strengthening daily CAS functions and operations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</a:t>
            </a:r>
            <a:endParaRPr lang="en-US" sz="15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Requirements Management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Strategic Planning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Risk Management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Assessment </a:t>
            </a:r>
            <a:endParaRPr lang="en-US" sz="13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Management Observations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Event Investigation, Issues Management, Causals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Lessons Learned &amp; Continuous Improvement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675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TOOLS</a:t>
            </a:r>
            <a:endParaRPr lang="en-US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Performance Analysis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Metrics and Trending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 </a:t>
            </a:r>
            <a:endParaRPr lang="en-US" sz="13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dirty="0"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defRPr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en-US" sz="18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4D58B47-E086-52AF-9F18-7A1E7DC8B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66922" y="1863259"/>
            <a:ext cx="4119878" cy="3786932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Assurance Integration CoP </a:t>
            </a: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sz="15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driving </a:t>
            </a:r>
            <a:br>
              <a:rPr lang="en-US" sz="15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5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outcome of CAS processes and tools throughout the organization</a:t>
            </a:r>
          </a:p>
          <a:p>
            <a:pPr marL="0" indent="0">
              <a:buNone/>
            </a:pPr>
            <a:endParaRPr lang="en-US" sz="788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PEOPLE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Strategic Planning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Relationship Management (DOE, Leadership, line)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Culture and Engagement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 management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Leadership and staff engagement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Increase accountability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 leadership decisions (through data)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Developing the CAS leaders pipeline and networks</a:t>
            </a:r>
          </a:p>
          <a:p>
            <a:pPr marL="258365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 is well integrated with various functions (</a:t>
            </a: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CONOPS, business functions, Quality, A-123/Internal Controls)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 Performance Assurance Effectiveness</a:t>
            </a: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02FD0C84-6F22-7434-1C97-055CCD5DA0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2D8734-647B-412C-AA2D-1F0EF731295E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570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4C01B2B5-F576-3C4D-C9C3-96470A5AC1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Contractor Assurance System </a:t>
            </a: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Task Status</a:t>
            </a:r>
          </a:p>
        </p:txBody>
      </p:sp>
      <p:sp>
        <p:nvSpPr>
          <p:cNvPr id="9219" name="Slide Number Placeholder 3">
            <a:extLst>
              <a:ext uri="{FF2B5EF4-FFF2-40B4-BE49-F238E27FC236}">
                <a16:creationId xmlns:a16="http://schemas.microsoft.com/office/drawing/2014/main" id="{7EC45D63-F0E5-AAA1-83CA-B078B4F9B8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1E844C5-FDA9-41CE-9CF7-15A0350720CE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9220" name="Content Placeholder 1">
            <a:extLst>
              <a:ext uri="{FF2B5EF4-FFF2-40B4-BE49-F238E27FC236}">
                <a16:creationId xmlns:a16="http://schemas.microsoft.com/office/drawing/2014/main" id="{D5C409CF-6756-51FB-A3B4-8F8709B6C3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algn="l"/>
            <a:r>
              <a:rPr lang="en-US" sz="2400" u="none" strike="noStrike" baseline="0" dirty="0">
                <a:solidFill>
                  <a:srgbClr val="00B050"/>
                </a:solidFill>
              </a:rPr>
              <a:t>Establishing a Consistent Approach to Addressing Improvement in Operational Performance, WP-SAF-ISM-CAS-QA-001-RA</a:t>
            </a:r>
          </a:p>
          <a:p>
            <a:pPr lvl="1"/>
            <a:r>
              <a:rPr lang="en-US" altLang="en-US" sz="1600" dirty="0">
                <a:ea typeface="ＭＳ Ｐゴシック" panose="020B0600070205080204" pitchFamily="34" charset="-128"/>
              </a:rPr>
              <a:t>Completed the NNSA Conduct of Operations, Operational Upsets (Joint CAS, ISM, &amp; QA Subgroups) has been achieved</a:t>
            </a:r>
          </a:p>
          <a:p>
            <a:pPr lvl="1"/>
            <a:r>
              <a:rPr lang="en-US" altLang="en-US" sz="1600" dirty="0">
                <a:ea typeface="ＭＳ Ｐゴシック" panose="020B0600070205080204" pitchFamily="34" charset="-128"/>
              </a:rPr>
              <a:t>Strong support across multiple working groups</a:t>
            </a:r>
          </a:p>
          <a:p>
            <a:pPr lvl="1"/>
            <a:r>
              <a:rPr lang="en-US" altLang="en-US" sz="1600" dirty="0">
                <a:ea typeface="ＭＳ Ｐゴシック" panose="020B0600070205080204" pitchFamily="34" charset="-128"/>
              </a:rPr>
              <a:t>Published and available on the share site</a:t>
            </a:r>
          </a:p>
          <a:p>
            <a:pPr algn="l"/>
            <a:r>
              <a:rPr lang="en-US" sz="2400" i="0" u="none" strike="noStrike" baseline="0" dirty="0">
                <a:solidFill>
                  <a:srgbClr val="00B050"/>
                </a:solidFill>
              </a:rPr>
              <a:t>Broaden participation and collaboration between Subgroups/other Working Groups</a:t>
            </a:r>
          </a:p>
          <a:p>
            <a:pPr lvl="1"/>
            <a:r>
              <a:rPr lang="en-US" altLang="en-US" sz="1800" dirty="0">
                <a:ea typeface="ＭＳ Ｐゴシック" panose="020B0600070205080204" pitchFamily="34" charset="-128"/>
              </a:rPr>
              <a:t>Participation at the monthly meetings has been diversified and attendance is growing</a:t>
            </a:r>
          </a:p>
          <a:p>
            <a:pPr lvl="1"/>
            <a:r>
              <a:rPr lang="en-US" altLang="en-US" sz="1800" dirty="0">
                <a:ea typeface="ＭＳ Ｐゴシック" panose="020B0600070205080204" pitchFamily="34" charset="-128"/>
              </a:rPr>
              <a:t>Focused educational topics at the monthly meetings has generated cross functional interest: Risk Integration, Electronic Requirement Management, Safety Culture Metrics, Trend Analysis </a:t>
            </a:r>
          </a:p>
          <a:p>
            <a:pPr marL="344487" lvl="1" indent="0">
              <a:buNone/>
            </a:pPr>
            <a:endParaRPr lang="en-US" altLang="en-US" sz="16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1126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6628B6FA-3BF9-14DB-BC3F-5B2BCB1E5B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>
                <a:ea typeface="ＭＳ Ｐゴシック" panose="020B0600070205080204" pitchFamily="34" charset="-128"/>
              </a:rPr>
              <a:t>EFCOG CONTRACTOR ASSURANCE GROUP ANNUAL PLAN </a:t>
            </a:r>
            <a:r>
              <a:rPr lang="en-US" altLang="en-US" sz="32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2024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6B03E55-1BAB-83FE-5443-ECB457BB32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719694"/>
              </p:ext>
            </p:extLst>
          </p:nvPr>
        </p:nvGraphicFramePr>
        <p:xfrm>
          <a:off x="421532" y="1786960"/>
          <a:ext cx="8229600" cy="35885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7301">
                <a:tc>
                  <a:txBody>
                    <a:bodyPr/>
                    <a:lstStyle/>
                    <a:p>
                      <a:r>
                        <a:rPr lang="en-US" sz="1800" dirty="0"/>
                        <a:t>Activity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Benefit(s)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Deliverable/Key Milestone(s)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3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CAS-24-01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Review and recommend improvement to the CAS EFCOG Maturity Model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Maintain alignment with the latest understanding of assurance and maturation of CAS implementation across the complex.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Recommendations to update the current Maturity Model to be inclusive of both federal and contractor organizations.</a:t>
                      </a:r>
                      <a:endParaRPr lang="en-US" sz="10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Propose guidance on how to use the Maturity Model to simplify, strengthen and sustain CAS programs.</a:t>
                      </a:r>
                      <a:endParaRPr lang="en-US" sz="10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3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CAS-24-02 –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draft CAS education for leadership.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Clarify role of leadership in CAS and governance. Support the ongoing transition of new leaders to understand CAS.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Draft training on the overarching CAS principles and expectations.  The training can be enhanced by DOE and contractors to incorporate their specific CAS governance structure and processes.</a:t>
                      </a:r>
                      <a:endParaRPr lang="en-US" sz="1000" dirty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293" name="Slide Number Placeholder 3">
            <a:extLst>
              <a:ext uri="{FF2B5EF4-FFF2-40B4-BE49-F238E27FC236}">
                <a16:creationId xmlns:a16="http://schemas.microsoft.com/office/drawing/2014/main" id="{13715526-E021-3838-8DFB-E71123977E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39ED744-86CD-43BC-B1F7-C410C03D76C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EC229-CD30-1D8C-D1EE-0474FD987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48929"/>
            <a:ext cx="7543800" cy="575071"/>
          </a:xfrm>
        </p:spPr>
        <p:txBody>
          <a:bodyPr/>
          <a:lstStyle/>
          <a:p>
            <a:pPr algn="ctr"/>
            <a:r>
              <a:rPr lang="en-US" sz="4000" b="1"/>
              <a:t>QUESTIONS?</a:t>
            </a:r>
            <a:br>
              <a:rPr lang="en-US" sz="4000" b="1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63F438-0ED1-A455-921B-2A15F1653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4EC88D-3819-4296-B13E-478B9417D682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8D77D9-812D-07B5-C9B0-98B426B98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034" y="3159404"/>
            <a:ext cx="2821434" cy="2772365"/>
          </a:xfrm>
          <a:prstGeom prst="rect">
            <a:avLst/>
          </a:prstGeom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7E7C706F-0548-EFC4-5659-7999292486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4039496"/>
              </p:ext>
            </p:extLst>
          </p:nvPr>
        </p:nvGraphicFramePr>
        <p:xfrm>
          <a:off x="4038600" y="2982283"/>
          <a:ext cx="4008268" cy="3126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183075B-1473-2A4F-A049-8658BF393EDB}"/>
              </a:ext>
            </a:extLst>
          </p:cNvPr>
          <p:cNvSpPr txBox="1"/>
          <p:nvPr/>
        </p:nvSpPr>
        <p:spPr>
          <a:xfrm>
            <a:off x="2667000" y="19812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83565194"/>
      </p:ext>
    </p:extLst>
  </p:cSld>
  <p:clrMapOvr>
    <a:masterClrMapping/>
  </p:clrMapOvr>
</p:sld>
</file>

<file path=ppt/theme/theme1.xml><?xml version="1.0" encoding="utf-8"?>
<a:theme xmlns:a="http://schemas.openxmlformats.org/drawingml/2006/main" name="EFCOG Template 3">
  <a:themeElements>
    <a:clrScheme name="EFCOG Template 3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EFCOG Template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FCOG Template 3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COG Template 3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C93BF068CB4447AEAE58D391AAA514" ma:contentTypeVersion="21" ma:contentTypeDescription="Create a new document." ma:contentTypeScope="" ma:versionID="3116f0833b71ea9f3ad68e6efd3c7080">
  <xsd:schema xmlns:xsd="http://www.w3.org/2001/XMLSchema" xmlns:xs="http://www.w3.org/2001/XMLSchema" xmlns:p="http://schemas.microsoft.com/office/2006/metadata/properties" xmlns:ns2="ea5189ea-610a-4c1d-82fb-2b5fb7f87552" xmlns:ns3="7dee561f-0654-492e-bc9a-08e6112a16a5" xmlns:ns4="5cece13e-3376-4417-9525-be60b11a89a8" xmlns:ns5="http://schemas.microsoft.com/sharepoint/v4" targetNamespace="http://schemas.microsoft.com/office/2006/metadata/properties" ma:root="true" ma:fieldsID="c19afd36cafc4d6287618bc51ca12e16" ns2:_="" ns3:_="" ns4:_="" ns5:_="">
    <xsd:import namespace="ea5189ea-610a-4c1d-82fb-2b5fb7f87552"/>
    <xsd:import namespace="7dee561f-0654-492e-bc9a-08e6112a16a5"/>
    <xsd:import namespace="5cece13e-3376-4417-9525-be60b11a89a8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lcf76f155ced4ddcb4097134ff3c332f" minOccurs="0"/>
                <xsd:element ref="ns4:TaxCatchAll" minOccurs="0"/>
                <xsd:element ref="ns2:MediaLengthInSeconds" minOccurs="0"/>
                <xsd:element ref="ns5:IconOverlay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5189ea-610a-4c1d-82fb-2b5fb7f875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260f1aaf-6244-4bb9-9bf9-38bf373853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e561f-0654-492e-bc9a-08e6112a16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ece13e-3376-4417-9525-be60b11a89a8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46bcd1a5-61f3-4a73-8ba5-a3a4e58ea1fb}" ma:internalName="TaxCatchAll" ma:showField="CatchAllData" ma:web="7dee561f-0654-492e-bc9a-08e6112a16a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0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cece13e-3376-4417-9525-be60b11a89a8" xsi:nil="true"/>
    <IconOverlay xmlns="http://schemas.microsoft.com/sharepoint/v4" xsi:nil="true"/>
    <lcf76f155ced4ddcb4097134ff3c332f xmlns="ea5189ea-610a-4c1d-82fb-2b5fb7f8755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5E7BF31-4D49-4DD1-8687-EA98E6BC9995}"/>
</file>

<file path=customXml/itemProps2.xml><?xml version="1.0" encoding="utf-8"?>
<ds:datastoreItem xmlns:ds="http://schemas.openxmlformats.org/officeDocument/2006/customXml" ds:itemID="{2B247FEE-E3C7-49A9-9D98-8BC2E33AA10F}"/>
</file>

<file path=customXml/itemProps3.xml><?xml version="1.0" encoding="utf-8"?>
<ds:datastoreItem xmlns:ds="http://schemas.openxmlformats.org/officeDocument/2006/customXml" ds:itemID="{EA273F6F-2A12-4684-97D5-BA457D8FFAA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9256</TotalTime>
  <Words>447</Words>
  <Application>Microsoft Office PowerPoint</Application>
  <PresentationFormat>On-screen Show (4:3)</PresentationFormat>
  <Paragraphs>73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Franklin Gothic Book</vt:lpstr>
      <vt:lpstr>Symbol</vt:lpstr>
      <vt:lpstr>Times New Roman</vt:lpstr>
      <vt:lpstr>Wingdings</vt:lpstr>
      <vt:lpstr>EFCOG Template 3</vt:lpstr>
      <vt:lpstr>Contractor Assurance  Work Subgroup   FY2024 EFCOG  May Meeting</vt:lpstr>
      <vt:lpstr>CAS Leadership</vt:lpstr>
      <vt:lpstr>CAS COPs Focus</vt:lpstr>
      <vt:lpstr>Contractor Assurance System Task Status</vt:lpstr>
      <vt:lpstr>EFCOG CONTRACTOR ASSURANCE GROUP ANNUAL PLAN 2024</vt:lpstr>
      <vt:lpstr>QUESTIONS? </vt:lpstr>
    </vt:vector>
  </TitlesOfParts>
  <Company>Professional Touch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(insert working group name) 2008 EFCOG Annual Meeting</dc:title>
  <dc:creator>Barbara Pierre</dc:creator>
  <cp:lastModifiedBy>Peloquin, Michael G</cp:lastModifiedBy>
  <cp:revision>93</cp:revision>
  <cp:lastPrinted>2023-10-25T23:35:58Z</cp:lastPrinted>
  <dcterms:created xsi:type="dcterms:W3CDTF">2008-01-28T21:55:56Z</dcterms:created>
  <dcterms:modified xsi:type="dcterms:W3CDTF">2024-05-02T20:34:48Z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ContentTypeId">
    <vt:lpwstr>0x01010090C93BF068CB4447AEAE58D391AAA514</vt:lpwstr>
  </property>
</Properties>
</file>