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3" r:id="rId4"/>
  </p:sldMasterIdLst>
  <p:notesMasterIdLst>
    <p:notesMasterId r:id="rId25"/>
  </p:notesMasterIdLst>
  <p:handoutMasterIdLst>
    <p:handoutMasterId r:id="rId26"/>
  </p:handoutMasterIdLst>
  <p:sldIdLst>
    <p:sldId id="260" r:id="rId5"/>
    <p:sldId id="2368" r:id="rId6"/>
    <p:sldId id="271" r:id="rId7"/>
    <p:sldId id="272" r:id="rId8"/>
    <p:sldId id="471" r:id="rId9"/>
    <p:sldId id="377" r:id="rId10"/>
    <p:sldId id="2370" r:id="rId11"/>
    <p:sldId id="2378" r:id="rId12"/>
    <p:sldId id="473" r:id="rId13"/>
    <p:sldId id="406" r:id="rId14"/>
    <p:sldId id="2371" r:id="rId15"/>
    <p:sldId id="2372" r:id="rId16"/>
    <p:sldId id="2373" r:id="rId17"/>
    <p:sldId id="2374" r:id="rId18"/>
    <p:sldId id="487" r:id="rId19"/>
    <p:sldId id="2377" r:id="rId20"/>
    <p:sldId id="480" r:id="rId21"/>
    <p:sldId id="2376" r:id="rId22"/>
    <p:sldId id="2379" r:id="rId23"/>
    <p:sldId id="353" r:id="rId24"/>
  </p:sldIdLst>
  <p:sldSz cx="14630400" cy="8229600"/>
  <p:notesSz cx="7010400" cy="9296400"/>
  <p:custDataLst>
    <p:tags r:id="rId27"/>
  </p:custDataLst>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7A1A57-616F-3A87-5851-C50BDEDE8396}" name="Stromberg, Peter R" initials="SPR" userId="S::peter.stromberg@pnnl.gov::f72fc594-5135-4fe4-a346-2ccf148f4c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E6B"/>
    <a:srgbClr val="B5D0FF"/>
    <a:srgbClr val="EBEBEB"/>
    <a:srgbClr val="0081AB"/>
    <a:srgbClr val="007836"/>
    <a:srgbClr val="011893"/>
    <a:srgbClr val="00338E"/>
    <a:srgbClr val="000000"/>
    <a:srgbClr val="502D7F"/>
    <a:srgbClr val="8201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674" autoAdjust="0"/>
    <p:restoredTop sz="96357" autoAdjust="0"/>
  </p:normalViewPr>
  <p:slideViewPr>
    <p:cSldViewPr snapToGrid="0" snapToObjects="1">
      <p:cViewPr varScale="1">
        <p:scale>
          <a:sx n="91" d="100"/>
          <a:sy n="91" d="100"/>
        </p:scale>
        <p:origin x="1206" y="132"/>
      </p:cViewPr>
      <p:guideLst/>
    </p:cSldViewPr>
  </p:slideViewPr>
  <p:outlineViewPr>
    <p:cViewPr>
      <p:scale>
        <a:sx n="33" d="100"/>
        <a:sy n="33" d="100"/>
      </p:scale>
      <p:origin x="0" y="-16672"/>
    </p:cViewPr>
  </p:outlineViewPr>
  <p:notesTextViewPr>
    <p:cViewPr>
      <p:scale>
        <a:sx n="1" d="1"/>
        <a:sy n="1" d="1"/>
      </p:scale>
      <p:origin x="0" y="0"/>
    </p:cViewPr>
  </p:notesTextViewPr>
  <p:sorterViewPr>
    <p:cViewPr>
      <p:scale>
        <a:sx n="80" d="100"/>
        <a:sy n="80" d="100"/>
      </p:scale>
      <p:origin x="0" y="-5122"/>
    </p:cViewPr>
  </p:sorterViewPr>
  <p:notesViewPr>
    <p:cSldViewPr snapToGrid="0" snapToObjects="1">
      <p:cViewPr varScale="1">
        <p:scale>
          <a:sx n="117" d="100"/>
          <a:sy n="117" d="100"/>
        </p:scale>
        <p:origin x="49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06E50B8-2EF8-564F-AE86-D84E6C503530}" type="datetimeFigureOut">
              <a:rPr lang="en-US" smtClean="0"/>
              <a:t>5/7/2024</a:t>
            </a:fld>
            <a:endParaRPr lang="en-US" dirty="0"/>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4078BA3-E235-9946-9A4D-07E907F688D0}" type="slidenum">
              <a:rPr lang="en-US" smtClean="0"/>
              <a:t>‹#›</a:t>
            </a:fld>
            <a:endParaRPr lang="en-US" dirty="0"/>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3AC8D20-1945-7145-91A2-3D134BDA25E2}" type="datetimeFigureOut">
              <a:rPr lang="en-US" smtClean="0"/>
              <a:t>5/7/2024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10104DB-87CA-D64F-AB86-DB2520DDF5D7}" type="slidenum">
              <a:rPr lang="en-US" smtClean="0"/>
              <a:t>‹#›</a:t>
            </a:fld>
            <a:endParaRPr lang="en-US" dirty="0"/>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dirty="0"/>
          </a:p>
        </p:txBody>
      </p:sp>
    </p:spTree>
    <p:extLst>
      <p:ext uri="{BB962C8B-B14F-4D97-AF65-F5344CB8AC3E}">
        <p14:creationId xmlns:p14="http://schemas.microsoft.com/office/powerpoint/2010/main" val="3083971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10</a:t>
            </a:fld>
            <a:endParaRPr lang="en-US" dirty="0"/>
          </a:p>
        </p:txBody>
      </p:sp>
    </p:spTree>
    <p:extLst>
      <p:ext uri="{BB962C8B-B14F-4D97-AF65-F5344CB8AC3E}">
        <p14:creationId xmlns:p14="http://schemas.microsoft.com/office/powerpoint/2010/main" val="1769018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11</a:t>
            </a:fld>
            <a:endParaRPr lang="en-US" dirty="0"/>
          </a:p>
        </p:txBody>
      </p:sp>
    </p:spTree>
    <p:extLst>
      <p:ext uri="{BB962C8B-B14F-4D97-AF65-F5344CB8AC3E}">
        <p14:creationId xmlns:p14="http://schemas.microsoft.com/office/powerpoint/2010/main" val="360669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12</a:t>
            </a:fld>
            <a:endParaRPr lang="en-US" dirty="0"/>
          </a:p>
        </p:txBody>
      </p:sp>
    </p:spTree>
    <p:extLst>
      <p:ext uri="{BB962C8B-B14F-4D97-AF65-F5344CB8AC3E}">
        <p14:creationId xmlns:p14="http://schemas.microsoft.com/office/powerpoint/2010/main" val="3804240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13</a:t>
            </a:fld>
            <a:endParaRPr lang="en-US" dirty="0"/>
          </a:p>
        </p:txBody>
      </p:sp>
    </p:spTree>
    <p:extLst>
      <p:ext uri="{BB962C8B-B14F-4D97-AF65-F5344CB8AC3E}">
        <p14:creationId xmlns:p14="http://schemas.microsoft.com/office/powerpoint/2010/main" val="314322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15</a:t>
            </a:fld>
            <a:endParaRPr lang="en-US" dirty="0"/>
          </a:p>
        </p:txBody>
      </p:sp>
    </p:spTree>
    <p:extLst>
      <p:ext uri="{BB962C8B-B14F-4D97-AF65-F5344CB8AC3E}">
        <p14:creationId xmlns:p14="http://schemas.microsoft.com/office/powerpoint/2010/main" val="452953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16</a:t>
            </a:fld>
            <a:endParaRPr lang="en-US" dirty="0"/>
          </a:p>
        </p:txBody>
      </p:sp>
    </p:spTree>
    <p:extLst>
      <p:ext uri="{BB962C8B-B14F-4D97-AF65-F5344CB8AC3E}">
        <p14:creationId xmlns:p14="http://schemas.microsoft.com/office/powerpoint/2010/main" val="958557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17</a:t>
            </a:fld>
            <a:endParaRPr lang="en-US" dirty="0"/>
          </a:p>
        </p:txBody>
      </p:sp>
    </p:spTree>
    <p:extLst>
      <p:ext uri="{BB962C8B-B14F-4D97-AF65-F5344CB8AC3E}">
        <p14:creationId xmlns:p14="http://schemas.microsoft.com/office/powerpoint/2010/main" val="693737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18</a:t>
            </a:fld>
            <a:endParaRPr lang="en-US" dirty="0"/>
          </a:p>
        </p:txBody>
      </p:sp>
    </p:spTree>
    <p:extLst>
      <p:ext uri="{BB962C8B-B14F-4D97-AF65-F5344CB8AC3E}">
        <p14:creationId xmlns:p14="http://schemas.microsoft.com/office/powerpoint/2010/main" val="1946639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2</a:t>
            </a:fld>
            <a:endParaRPr lang="en-US" dirty="0"/>
          </a:p>
        </p:txBody>
      </p:sp>
    </p:spTree>
    <p:extLst>
      <p:ext uri="{BB962C8B-B14F-4D97-AF65-F5344CB8AC3E}">
        <p14:creationId xmlns:p14="http://schemas.microsoft.com/office/powerpoint/2010/main" val="2951486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3</a:t>
            </a:fld>
            <a:endParaRPr lang="en-US" dirty="0"/>
          </a:p>
        </p:txBody>
      </p:sp>
    </p:spTree>
    <p:extLst>
      <p:ext uri="{BB962C8B-B14F-4D97-AF65-F5344CB8AC3E}">
        <p14:creationId xmlns:p14="http://schemas.microsoft.com/office/powerpoint/2010/main" val="4114715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a:t>
            </a:fld>
            <a:endParaRPr lang="en-US" dirty="0"/>
          </a:p>
        </p:txBody>
      </p:sp>
    </p:spTree>
    <p:extLst>
      <p:ext uri="{BB962C8B-B14F-4D97-AF65-F5344CB8AC3E}">
        <p14:creationId xmlns:p14="http://schemas.microsoft.com/office/powerpoint/2010/main" val="1966827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5</a:t>
            </a:fld>
            <a:endParaRPr lang="en-US" dirty="0"/>
          </a:p>
        </p:txBody>
      </p:sp>
    </p:spTree>
    <p:extLst>
      <p:ext uri="{BB962C8B-B14F-4D97-AF65-F5344CB8AC3E}">
        <p14:creationId xmlns:p14="http://schemas.microsoft.com/office/powerpoint/2010/main" val="2927613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6</a:t>
            </a:fld>
            <a:endParaRPr lang="en-US" dirty="0"/>
          </a:p>
        </p:txBody>
      </p:sp>
    </p:spTree>
    <p:extLst>
      <p:ext uri="{BB962C8B-B14F-4D97-AF65-F5344CB8AC3E}">
        <p14:creationId xmlns:p14="http://schemas.microsoft.com/office/powerpoint/2010/main" val="453415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7</a:t>
            </a:fld>
            <a:endParaRPr lang="en-US" dirty="0"/>
          </a:p>
        </p:txBody>
      </p:sp>
    </p:spTree>
    <p:extLst>
      <p:ext uri="{BB962C8B-B14F-4D97-AF65-F5344CB8AC3E}">
        <p14:creationId xmlns:p14="http://schemas.microsoft.com/office/powerpoint/2010/main" val="497340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8</a:t>
            </a:fld>
            <a:endParaRPr lang="en-US" dirty="0"/>
          </a:p>
        </p:txBody>
      </p:sp>
    </p:spTree>
    <p:extLst>
      <p:ext uri="{BB962C8B-B14F-4D97-AF65-F5344CB8AC3E}">
        <p14:creationId xmlns:p14="http://schemas.microsoft.com/office/powerpoint/2010/main" val="4067329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9</a:t>
            </a:fld>
            <a:endParaRPr lang="en-US" dirty="0"/>
          </a:p>
        </p:txBody>
      </p:sp>
    </p:spTree>
    <p:extLst>
      <p:ext uri="{BB962C8B-B14F-4D97-AF65-F5344CB8AC3E}">
        <p14:creationId xmlns:p14="http://schemas.microsoft.com/office/powerpoint/2010/main" val="1794574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421DF1AC-1D08-B945-A034-B740A35902F9}"/>
              </a:ext>
            </a:extLst>
          </p:cNvPr>
          <p:cNvSpPr txBox="1"/>
          <p:nvPr userDrawn="1"/>
        </p:nvSpPr>
        <p:spPr>
          <a:xfrm>
            <a:off x="1371600" y="7543800"/>
            <a:ext cx="3657600" cy="228600"/>
          </a:xfrm>
          <a:prstGeom prst="rect">
            <a:avLst/>
          </a:prstGeom>
          <a:noFill/>
        </p:spPr>
        <p:txBody>
          <a:bodyPr wrap="square" lIns="0" tIns="0" rIns="0" bIns="0" rtlCol="0" anchor="t" anchorCtr="0">
            <a:noAutofit/>
          </a:bodyPr>
          <a:lstStyle/>
          <a:p>
            <a:pPr>
              <a:spcAft>
                <a:spcPts val="600"/>
              </a:spcAft>
            </a:pPr>
            <a:r>
              <a:rPr lang="en-US" sz="800" dirty="0">
                <a:solidFill>
                  <a:srgbClr val="616265">
                    <a:alpha val="75000"/>
                  </a:srgbClr>
                </a:solidFill>
                <a:latin typeface="Arial" panose="020B0604020202020204" pitchFamily="34" charset="0"/>
                <a:cs typeface="Arial" panose="020B0604020202020204" pitchFamily="34" charset="0"/>
              </a:rPr>
              <a:t>PNNL is operated by Battelle for the U.S. Department of Energy</a:t>
            </a:r>
          </a:p>
        </p:txBody>
      </p:sp>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rgbClr val="154E6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rgbClr val="000000"/>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rgbClr val="616265"/>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a:p>
        </p:txBody>
      </p:sp>
      <p:pic>
        <p:nvPicPr>
          <p:cNvPr id="12" name="Picture 11">
            <a:extLst>
              <a:ext uri="{FF2B5EF4-FFF2-40B4-BE49-F238E27FC236}">
                <a16:creationId xmlns:a16="http://schemas.microsoft.com/office/drawing/2014/main" id="{45A7D3E1-BCC3-C843-81A0-EA4EDFB44528}"/>
              </a:ext>
            </a:extLst>
          </p:cNvPr>
          <p:cNvPicPr>
            <a:picLocks noChangeAspect="1"/>
          </p:cNvPicPr>
          <p:nvPr userDrawn="1"/>
        </p:nvPicPr>
        <p:blipFill>
          <a:blip r:embed="rId2"/>
          <a:stretch>
            <a:fillRect/>
          </a:stretch>
        </p:blipFill>
        <p:spPr>
          <a:xfrm>
            <a:off x="1371600" y="237744"/>
            <a:ext cx="1280160" cy="1249224"/>
          </a:xfrm>
          <a:prstGeom prst="rect">
            <a:avLst/>
          </a:prstGeom>
        </p:spPr>
      </p:pic>
      <p:pic>
        <p:nvPicPr>
          <p:cNvPr id="13" name="Picture 12">
            <a:extLst>
              <a:ext uri="{FF2B5EF4-FFF2-40B4-BE49-F238E27FC236}">
                <a16:creationId xmlns:a16="http://schemas.microsoft.com/office/drawing/2014/main" id="{56617363-F73D-B74F-9647-C9D747AC7023}"/>
              </a:ext>
            </a:extLst>
          </p:cNvPr>
          <p:cNvPicPr>
            <a:picLocks noChangeAspect="1"/>
          </p:cNvPicPr>
          <p:nvPr userDrawn="1"/>
        </p:nvPicPr>
        <p:blipFill>
          <a:blip r:embed="rId3"/>
          <a:stretch>
            <a:fillRect/>
          </a:stretch>
        </p:blipFill>
        <p:spPr>
          <a:xfrm>
            <a:off x="1370529" y="7178040"/>
            <a:ext cx="824484" cy="228600"/>
          </a:xfrm>
          <a:prstGeom prst="rect">
            <a:avLst/>
          </a:prstGeom>
        </p:spPr>
      </p:pic>
      <p:pic>
        <p:nvPicPr>
          <p:cNvPr id="14" name="Picture 13">
            <a:extLst>
              <a:ext uri="{FF2B5EF4-FFF2-40B4-BE49-F238E27FC236}">
                <a16:creationId xmlns:a16="http://schemas.microsoft.com/office/drawing/2014/main" id="{D290C8FB-601C-A04C-84F7-213A857D3E6A}"/>
              </a:ext>
            </a:extLst>
          </p:cNvPr>
          <p:cNvPicPr>
            <a:picLocks noChangeAspect="1"/>
          </p:cNvPicPr>
          <p:nvPr userDrawn="1"/>
        </p:nvPicPr>
        <p:blipFill>
          <a:blip r:embed="rId4"/>
          <a:stretch>
            <a:fillRect/>
          </a:stretch>
        </p:blipFill>
        <p:spPr>
          <a:xfrm>
            <a:off x="2375535" y="7249637"/>
            <a:ext cx="929809" cy="155448"/>
          </a:xfrm>
          <a:prstGeom prst="rect">
            <a:avLst/>
          </a:prstGeom>
        </p:spPr>
      </p:pic>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tx1">
                    <a:tint val="75000"/>
                  </a:schemeClr>
                </a:solidFill>
              </a:defRPr>
            </a:lvl1pPr>
          </a:lstStyle>
          <a:p>
            <a:fld id="{ABD4F8E3-4ED9-44B4-99E6-8A3D2CF8D415}" type="datetime4">
              <a:rPr lang="en-US" smtClean="0"/>
              <a:t>May 7, 2024</a:t>
            </a:fld>
            <a:endParaRPr lang="en-US" dirty="0"/>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3011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 name="TextBox 2">
            <a:extLst>
              <a:ext uri="{FF2B5EF4-FFF2-40B4-BE49-F238E27FC236}">
                <a16:creationId xmlns:a16="http://schemas.microsoft.com/office/drawing/2014/main" id="{DE9E16FC-30F3-4B7C-8074-99F3CB77D02C}"/>
              </a:ext>
            </a:extLst>
          </p:cNvPr>
          <p:cNvSpPr txBox="1"/>
          <p:nvPr userDrawn="1"/>
        </p:nvSpPr>
        <p:spPr>
          <a:xfrm>
            <a:off x="11553568" y="7772400"/>
            <a:ext cx="2656702" cy="276999"/>
          </a:xfrm>
          <a:prstGeom prst="rect">
            <a:avLst/>
          </a:prstGeom>
          <a:noFill/>
        </p:spPr>
        <p:txBody>
          <a:bodyPr wrap="square" rtlCol="0">
            <a:spAutoFit/>
          </a:bodyPr>
          <a:lstStyle/>
          <a:p>
            <a:pPr algn="r"/>
            <a:r>
              <a:rPr lang="en-US" sz="1200" b="0" i="0" dirty="0">
                <a:solidFill>
                  <a:schemeClr val="bg1"/>
                </a:solidFill>
                <a:effectLst/>
                <a:latin typeface="+mj-lt"/>
              </a:rPr>
              <a:t>PNNL-SA-195214</a:t>
            </a:r>
            <a:endParaRPr lang="en-US" sz="1200" dirty="0">
              <a:solidFill>
                <a:schemeClr val="bg1"/>
              </a:solidFill>
              <a:latin typeface="+mj-lt"/>
            </a:endParaRPr>
          </a:p>
        </p:txBody>
      </p:sp>
    </p:spTree>
    <p:extLst>
      <p:ext uri="{BB962C8B-B14F-4D97-AF65-F5344CB8AC3E}">
        <p14:creationId xmlns:p14="http://schemas.microsoft.com/office/powerpoint/2010/main" val="195967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5/7/2024</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89550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5486400"/>
          </a:xfrm>
          <a:prstGeom prst="rect">
            <a:avLst/>
          </a:prstGeom>
          <a:noFill/>
        </p:spPr>
        <p:txBody>
          <a:bodyPr wrap="square" lIns="0" tIns="0" rIns="0" bIns="0" rtlCol="0" anchor="ctr" anchorCtr="0">
            <a:noAutofit/>
          </a:bodyPr>
          <a:lstStyle/>
          <a:p>
            <a:pPr>
              <a:lnSpc>
                <a:spcPct val="90000"/>
              </a:lnSpc>
            </a:pPr>
            <a:r>
              <a:rPr lang="en-US" sz="4800" b="1" dirty="0">
                <a:solidFill>
                  <a:srgbClr val="154E6B"/>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60414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400800" y="457200"/>
            <a:ext cx="7772400"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400800" y="68580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154E6B"/>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5/7/2024</a:t>
            </a:fld>
            <a:endParaRPr lang="en-US" dirty="0"/>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8989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430642" y="457199"/>
            <a:ext cx="7772400"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5/7/2024</a:t>
            </a:fld>
            <a:endParaRPr lang="en-US" dirty="0"/>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154E6B"/>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138257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rgbClr val="154E6B"/>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243138"/>
            <a:ext cx="12801600" cy="5300662"/>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spcBef>
                <a:spcPts val="1200"/>
              </a:spcBef>
              <a:spcAft>
                <a:spcPts val="0"/>
              </a:spcAft>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5/7/2024</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49593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rgbClr val="154E6B"/>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243138"/>
            <a:ext cx="12801600" cy="5300662"/>
          </a:xfrm>
          <a:prstGeom prst="rect">
            <a:avLst/>
          </a:prstGeom>
        </p:spPr>
        <p:txBody>
          <a:bodyPr/>
          <a:lstStyle>
            <a:lvl1pPr marL="0" indent="0">
              <a:spcAft>
                <a:spcPts val="600"/>
              </a:spcAft>
              <a:buNone/>
              <a:defRPr sz="2800" b="1">
                <a:solidFill>
                  <a:srgbClr val="154E6B"/>
                </a:solidFill>
                <a:latin typeface="Arial" panose="020B0604020202020204" pitchFamily="34" charset="0"/>
                <a:cs typeface="Arial" panose="020B0604020202020204" pitchFamily="34" charset="0"/>
              </a:defRPr>
            </a:lvl1pPr>
            <a:lvl2pPr marL="822960" indent="-274320">
              <a:spcBef>
                <a:spcPts val="1200"/>
              </a:spcBef>
              <a:spcAft>
                <a:spcPts val="0"/>
              </a:spcAft>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5/7/2024</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08319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rgbClr val="154E6B"/>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5943600" cy="5486401"/>
          </a:xfrm>
          <a:prstGeom prst="rect">
            <a:avLst/>
          </a:prstGeom>
        </p:spPr>
        <p:txBody>
          <a:bodyPr/>
          <a:lstStyle>
            <a:lvl1pPr marL="0" indent="0">
              <a:buNone/>
              <a:defRPr sz="2800" b="1">
                <a:solidFill>
                  <a:srgbClr val="154E6B"/>
                </a:solidFill>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5/7/2024</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 name="Content Placeholder 4">
            <a:extLst>
              <a:ext uri="{FF2B5EF4-FFF2-40B4-BE49-F238E27FC236}">
                <a16:creationId xmlns:a16="http://schemas.microsoft.com/office/drawing/2014/main" id="{2822E818-B4E5-F96E-5F92-2AB60EB4FF7C}"/>
              </a:ext>
            </a:extLst>
          </p:cNvPr>
          <p:cNvSpPr>
            <a:spLocks noGrp="1"/>
          </p:cNvSpPr>
          <p:nvPr>
            <p:ph sz="quarter" idx="21"/>
          </p:nvPr>
        </p:nvSpPr>
        <p:spPr>
          <a:xfrm>
            <a:off x="8229599" y="2057399"/>
            <a:ext cx="5943601" cy="5486401"/>
          </a:xfrm>
          <a:prstGeom prst="rect">
            <a:avLst/>
          </a:prstGeom>
        </p:spPr>
        <p:txBody>
          <a:bodyPr/>
          <a:lstStyle>
            <a:lvl1pPr marL="0" indent="0">
              <a:buNone/>
              <a:defRPr sz="2800" b="1">
                <a:solidFill>
                  <a:srgbClr val="154E6B"/>
                </a:solidFill>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912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4008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5156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4008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5156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4008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4008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5156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5156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154E6B"/>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5/7/2024</a:t>
            </a:fld>
            <a:endParaRPr lang="en-US" dirty="0"/>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12220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6" name="Title 1">
            <a:extLst>
              <a:ext uri="{FF2B5EF4-FFF2-40B4-BE49-F238E27FC236}">
                <a16:creationId xmlns:a16="http://schemas.microsoft.com/office/drawing/2014/main" id="{BE0A6ECC-C9D0-4240-B978-69D09F2C9936}"/>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rgbClr val="154E6B"/>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5/7/2024</a:t>
            </a:fld>
            <a:endParaRPr lang="en-US" dirty="0"/>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07776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5/7/2024</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0" name="Title 1">
            <a:extLst>
              <a:ext uri="{FF2B5EF4-FFF2-40B4-BE49-F238E27FC236}">
                <a16:creationId xmlns:a16="http://schemas.microsoft.com/office/drawing/2014/main" id="{7B7AD090-7EA2-424E-A15B-B80A20326A1D}"/>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rgbClr val="154E6B"/>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11227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29221F-20F2-144C-A638-0A6C756C26C9}"/>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588D28A-E737-5049-8A98-3AC3A6EA2CDB}"/>
              </a:ext>
            </a:extLst>
          </p:cNvPr>
          <p:cNvPicPr>
            <a:picLocks noChangeAspect="1"/>
          </p:cNvPicPr>
          <p:nvPr userDrawn="1"/>
        </p:nvPicPr>
        <p:blipFill>
          <a:blip r:embed="rId14"/>
          <a:stretch>
            <a:fillRect/>
          </a:stretch>
        </p:blipFill>
        <p:spPr>
          <a:xfrm>
            <a:off x="1371600" y="237744"/>
            <a:ext cx="1280160" cy="1249224"/>
          </a:xfrm>
          <a:prstGeom prst="rect">
            <a:avLst/>
          </a:prstGeom>
        </p:spPr>
      </p:pic>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4895993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44" r:id="rId5"/>
    <p:sldLayoutId id="2147483743" r:id="rId6"/>
    <p:sldLayoutId id="2147483738" r:id="rId7"/>
    <p:sldLayoutId id="2147483739" r:id="rId8"/>
    <p:sldLayoutId id="2147483740" r:id="rId9"/>
    <p:sldLayoutId id="2147483741" r:id="rId10"/>
    <p:sldLayoutId id="214748374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EE0BE7-99BF-4161-B088-8724880AAC66}"/>
              </a:ext>
            </a:extLst>
          </p:cNvPr>
          <p:cNvSpPr>
            <a:spLocks noGrp="1"/>
          </p:cNvSpPr>
          <p:nvPr>
            <p:ph type="ctrTitle"/>
          </p:nvPr>
        </p:nvSpPr>
        <p:spPr>
          <a:xfrm>
            <a:off x="1371600" y="2743200"/>
            <a:ext cx="4572000" cy="2544896"/>
          </a:xfrm>
        </p:spPr>
        <p:txBody>
          <a:bodyPr/>
          <a:lstStyle/>
          <a:p>
            <a:r>
              <a:rPr lang="en-US"/>
              <a:t>An Assessment on Knowledge Transfer at PNNL</a:t>
            </a:r>
            <a:endParaRPr lang="en-US" dirty="0"/>
          </a:p>
        </p:txBody>
      </p:sp>
      <p:sp>
        <p:nvSpPr>
          <p:cNvPr id="6" name="Text Placeholder 5">
            <a:extLst>
              <a:ext uri="{FF2B5EF4-FFF2-40B4-BE49-F238E27FC236}">
                <a16:creationId xmlns:a16="http://schemas.microsoft.com/office/drawing/2014/main" id="{E6AF8584-F7D3-43CB-B2DB-D1799F283016}"/>
              </a:ext>
            </a:extLst>
          </p:cNvPr>
          <p:cNvSpPr>
            <a:spLocks noGrp="1"/>
          </p:cNvSpPr>
          <p:nvPr>
            <p:ph type="body" sz="quarter" idx="10"/>
          </p:nvPr>
        </p:nvSpPr>
        <p:spPr>
          <a:xfrm>
            <a:off x="1370529" y="5669280"/>
            <a:ext cx="4572000" cy="274320"/>
          </a:xfrm>
        </p:spPr>
        <p:txBody>
          <a:bodyPr/>
          <a:lstStyle/>
          <a:p>
            <a:r>
              <a:rPr lang="en-US" dirty="0"/>
              <a:t>Pamela Hughes</a:t>
            </a:r>
          </a:p>
        </p:txBody>
      </p:sp>
      <p:sp>
        <p:nvSpPr>
          <p:cNvPr id="10" name="Text Placeholder 9">
            <a:extLst>
              <a:ext uri="{FF2B5EF4-FFF2-40B4-BE49-F238E27FC236}">
                <a16:creationId xmlns:a16="http://schemas.microsoft.com/office/drawing/2014/main" id="{B3C12910-3A9C-4FFC-A950-52D0A31734CF}"/>
              </a:ext>
            </a:extLst>
          </p:cNvPr>
          <p:cNvSpPr>
            <a:spLocks noGrp="1"/>
          </p:cNvSpPr>
          <p:nvPr>
            <p:ph type="body" sz="quarter" idx="11"/>
          </p:nvPr>
        </p:nvSpPr>
        <p:spPr>
          <a:xfrm>
            <a:off x="1371600" y="5983356"/>
            <a:ext cx="4572000" cy="274320"/>
          </a:xfrm>
        </p:spPr>
        <p:txBody>
          <a:bodyPr/>
          <a:lstStyle/>
          <a:p>
            <a:r>
              <a:rPr lang="en-US" dirty="0"/>
              <a:t>May 7, 2024</a:t>
            </a:r>
          </a:p>
        </p:txBody>
      </p:sp>
      <p:pic>
        <p:nvPicPr>
          <p:cNvPr id="3" name="Picture 2" descr="Diagram&#10;&#10;Description automatically generated">
            <a:extLst>
              <a:ext uri="{FF2B5EF4-FFF2-40B4-BE49-F238E27FC236}">
                <a16:creationId xmlns:a16="http://schemas.microsoft.com/office/drawing/2014/main" id="{634BE9D9-2975-35DA-0968-FFBF1C1BA59C}"/>
              </a:ext>
            </a:extLst>
          </p:cNvPr>
          <p:cNvPicPr>
            <a:picLocks noChangeAspect="1"/>
          </p:cNvPicPr>
          <p:nvPr/>
        </p:nvPicPr>
        <p:blipFill>
          <a:blip r:embed="rId3"/>
          <a:stretch>
            <a:fillRect/>
          </a:stretch>
        </p:blipFill>
        <p:spPr>
          <a:xfrm>
            <a:off x="1224614" y="331242"/>
            <a:ext cx="3016758" cy="1431849"/>
          </a:xfrm>
          <a:prstGeom prst="rect">
            <a:avLst/>
          </a:prstGeom>
        </p:spPr>
      </p:pic>
      <p:sp>
        <p:nvSpPr>
          <p:cNvPr id="2" name="Text Placeholder 5">
            <a:extLst>
              <a:ext uri="{FF2B5EF4-FFF2-40B4-BE49-F238E27FC236}">
                <a16:creationId xmlns:a16="http://schemas.microsoft.com/office/drawing/2014/main" id="{8F9F9C36-5833-8015-289C-D6E8F193E58B}"/>
              </a:ext>
            </a:extLst>
          </p:cNvPr>
          <p:cNvSpPr txBox="1">
            <a:spLocks/>
          </p:cNvSpPr>
          <p:nvPr/>
        </p:nvSpPr>
        <p:spPr>
          <a:xfrm>
            <a:off x="1371600" y="6923709"/>
            <a:ext cx="4572000" cy="274320"/>
          </a:xfrm>
          <a:prstGeom prst="rect">
            <a:avLst/>
          </a:prstGeom>
        </p:spPr>
        <p:txBody>
          <a:bodyPr wrap="none" lIns="0" tIns="0" rIns="0" bIns="0">
            <a:noAutofit/>
          </a:bodyPr>
          <a:lstStyle>
            <a:lvl1pPr marL="0" indent="0" algn="r" defTabSz="1097280" rtl="0" eaLnBrk="1" latinLnBrk="0" hangingPunct="1">
              <a:lnSpc>
                <a:spcPct val="90000"/>
              </a:lnSpc>
              <a:spcBef>
                <a:spcPts val="1200"/>
              </a:spcBef>
              <a:buFont typeface="Arial" panose="020B0604020202020204" pitchFamily="34" charset="0"/>
              <a:buNone/>
              <a:defRPr sz="1800" b="1" kern="1200">
                <a:solidFill>
                  <a:srgbClr val="000000"/>
                </a:solidFill>
                <a:latin typeface="Arial" panose="020B0604020202020204" pitchFamily="34" charset="0"/>
                <a:ea typeface="+mn-ea"/>
                <a:cs typeface="Arial" panose="020B0604020202020204" pitchFamily="34" charset="0"/>
              </a:defRPr>
            </a:lvl1pPr>
            <a:lvl2pPr marL="548640" indent="0" algn="l" defTabSz="1097280" rtl="0" eaLnBrk="1" latinLnBrk="0" hangingPunct="1">
              <a:lnSpc>
                <a:spcPct val="90000"/>
              </a:lnSpc>
              <a:spcBef>
                <a:spcPts val="600"/>
              </a:spcBef>
              <a:buFont typeface="Arial" panose="020B0604020202020204" pitchFamily="34" charset="0"/>
              <a:buNone/>
              <a:defRPr sz="2880" kern="1200">
                <a:solidFill>
                  <a:schemeClr val="tx1"/>
                </a:solidFill>
                <a:latin typeface="+mn-lt"/>
                <a:ea typeface="+mn-ea"/>
                <a:cs typeface="+mn-cs"/>
              </a:defRPr>
            </a:lvl2pPr>
            <a:lvl3pPr marL="1097280" indent="0" algn="l" defTabSz="1097280" rtl="0" eaLnBrk="1" latinLnBrk="0" hangingPunct="1">
              <a:lnSpc>
                <a:spcPct val="90000"/>
              </a:lnSpc>
              <a:spcBef>
                <a:spcPts val="600"/>
              </a:spcBef>
              <a:buFont typeface="Arial" panose="020B0604020202020204" pitchFamily="34" charset="0"/>
              <a:buNone/>
              <a:defRPr sz="2400" kern="1200">
                <a:solidFill>
                  <a:schemeClr val="tx1"/>
                </a:solidFill>
                <a:latin typeface="+mn-lt"/>
                <a:ea typeface="+mn-ea"/>
                <a:cs typeface="+mn-cs"/>
              </a:defRPr>
            </a:lvl3pPr>
            <a:lvl4pPr marL="1645920" indent="0" algn="l" defTabSz="1097280" rtl="0" eaLnBrk="1" latinLnBrk="0" hangingPunct="1">
              <a:lnSpc>
                <a:spcPct val="90000"/>
              </a:lnSpc>
              <a:spcBef>
                <a:spcPts val="600"/>
              </a:spcBef>
              <a:buFont typeface="Arial" panose="020B0604020202020204" pitchFamily="34" charset="0"/>
              <a:buNone/>
              <a:defRPr sz="2160" kern="1200">
                <a:solidFill>
                  <a:schemeClr val="tx1"/>
                </a:solidFill>
                <a:latin typeface="+mn-lt"/>
                <a:ea typeface="+mn-ea"/>
                <a:cs typeface="+mn-cs"/>
              </a:defRPr>
            </a:lvl4pPr>
            <a:lvl5pPr marL="2194560" indent="0" algn="l" defTabSz="1097280" rtl="0" eaLnBrk="1" latinLnBrk="0" hangingPunct="1">
              <a:lnSpc>
                <a:spcPct val="90000"/>
              </a:lnSpc>
              <a:spcBef>
                <a:spcPts val="600"/>
              </a:spcBef>
              <a:buFont typeface="Arial" panose="020B0604020202020204" pitchFamily="34" charset="0"/>
              <a:buNone/>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solidFill>
                  <a:schemeClr val="tx1">
                    <a:lumMod val="60000"/>
                    <a:lumOff val="40000"/>
                  </a:schemeClr>
                </a:solidFill>
              </a:rPr>
              <a:t>PNNL-SA-195214</a:t>
            </a:r>
          </a:p>
        </p:txBody>
      </p:sp>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0494DE-14C3-9E8A-699C-8C61320D0F68}"/>
              </a:ext>
            </a:extLst>
          </p:cNvPr>
          <p:cNvSpPr>
            <a:spLocks noGrp="1"/>
          </p:cNvSpPr>
          <p:nvPr>
            <p:ph type="sldNum" sz="quarter" idx="12"/>
          </p:nvPr>
        </p:nvSpPr>
        <p:spPr/>
        <p:txBody>
          <a:bodyPr/>
          <a:lstStyle/>
          <a:p>
            <a:fld id="{FE7A4BB3-E848-5A44-82DF-322201952CD8}" type="slidenum">
              <a:rPr lang="en-US" smtClean="0"/>
              <a:pPr/>
              <a:t>10</a:t>
            </a:fld>
            <a:endParaRPr lang="en-US" dirty="0"/>
          </a:p>
        </p:txBody>
      </p:sp>
      <p:sp>
        <p:nvSpPr>
          <p:cNvPr id="3" name="Title 2">
            <a:extLst>
              <a:ext uri="{FF2B5EF4-FFF2-40B4-BE49-F238E27FC236}">
                <a16:creationId xmlns:a16="http://schemas.microsoft.com/office/drawing/2014/main" id="{C51AA0C4-A307-F2AF-8044-977D0A38BB7A}"/>
              </a:ext>
            </a:extLst>
          </p:cNvPr>
          <p:cNvSpPr>
            <a:spLocks noGrp="1"/>
          </p:cNvSpPr>
          <p:nvPr>
            <p:ph type="title"/>
          </p:nvPr>
        </p:nvSpPr>
        <p:spPr/>
        <p:txBody>
          <a:bodyPr/>
          <a:lstStyle/>
          <a:p>
            <a:r>
              <a:rPr lang="en-US" dirty="0">
                <a:latin typeface="+mn-lt"/>
                <a:ea typeface="Times New Roman" panose="02020603050405020304" pitchFamily="18" charset="0"/>
              </a:rPr>
              <a:t>Established f</a:t>
            </a:r>
            <a:r>
              <a:rPr lang="en-US" sz="3600" dirty="0">
                <a:effectLst/>
                <a:latin typeface="+mn-lt"/>
                <a:ea typeface="Times New Roman" panose="02020603050405020304" pitchFamily="18" charset="0"/>
              </a:rPr>
              <a:t>our knowledge transfer “use cases”</a:t>
            </a:r>
            <a:endParaRPr lang="en-US" sz="3200" dirty="0">
              <a:solidFill>
                <a:schemeClr val="tx1">
                  <a:lumMod val="50000"/>
                </a:schemeClr>
              </a:solidFill>
            </a:endParaRPr>
          </a:p>
        </p:txBody>
      </p:sp>
      <p:graphicFrame>
        <p:nvGraphicFramePr>
          <p:cNvPr id="9" name="Table 8">
            <a:extLst>
              <a:ext uri="{FF2B5EF4-FFF2-40B4-BE49-F238E27FC236}">
                <a16:creationId xmlns:a16="http://schemas.microsoft.com/office/drawing/2014/main" id="{DCB9EB3C-2EAE-0E68-E4E1-A42DB43BE155}"/>
              </a:ext>
            </a:extLst>
          </p:cNvPr>
          <p:cNvGraphicFramePr>
            <a:graphicFrameLocks noGrp="1"/>
          </p:cNvGraphicFramePr>
          <p:nvPr>
            <p:extLst>
              <p:ext uri="{D42A27DB-BD31-4B8C-83A1-F6EECF244321}">
                <p14:modId xmlns:p14="http://schemas.microsoft.com/office/powerpoint/2010/main" val="4086052361"/>
              </p:ext>
            </p:extLst>
          </p:nvPr>
        </p:nvGraphicFramePr>
        <p:xfrm>
          <a:off x="1412239" y="1987447"/>
          <a:ext cx="12249973" cy="5784953"/>
        </p:xfrm>
        <a:graphic>
          <a:graphicData uri="http://schemas.openxmlformats.org/drawingml/2006/table">
            <a:tbl>
              <a:tblPr firstRow="1" bandRow="1">
                <a:tableStyleId>{F5AB1C69-6EDB-4FF4-983F-18BD219EF322}</a:tableStyleId>
              </a:tblPr>
              <a:tblGrid>
                <a:gridCol w="4516353">
                  <a:extLst>
                    <a:ext uri="{9D8B030D-6E8A-4147-A177-3AD203B41FA5}">
                      <a16:colId xmlns:a16="http://schemas.microsoft.com/office/drawing/2014/main" val="956614129"/>
                    </a:ext>
                  </a:extLst>
                </a:gridCol>
                <a:gridCol w="7733620">
                  <a:extLst>
                    <a:ext uri="{9D8B030D-6E8A-4147-A177-3AD203B41FA5}">
                      <a16:colId xmlns:a16="http://schemas.microsoft.com/office/drawing/2014/main" val="1766955595"/>
                    </a:ext>
                  </a:extLst>
                </a:gridCol>
              </a:tblGrid>
              <a:tr h="380524">
                <a:tc>
                  <a:txBody>
                    <a:bodyPr/>
                    <a:lstStyle/>
                    <a:p>
                      <a:pPr algn="ctr"/>
                      <a:r>
                        <a:rPr lang="en-US" sz="2000" dirty="0"/>
                        <a:t>Use Case</a:t>
                      </a: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154E6B"/>
                    </a:solidFill>
                  </a:tcPr>
                </a:tc>
                <a:tc>
                  <a:txBody>
                    <a:bodyPr/>
                    <a:lstStyle/>
                    <a:p>
                      <a:pPr algn="ctr"/>
                      <a:r>
                        <a:rPr lang="en-US" sz="2000" dirty="0"/>
                        <a:t>Definition</a:t>
                      </a: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154E6B"/>
                    </a:solidFill>
                  </a:tcPr>
                </a:tc>
                <a:extLst>
                  <a:ext uri="{0D108BD9-81ED-4DB2-BD59-A6C34878D82A}">
                    <a16:rowId xmlns:a16="http://schemas.microsoft.com/office/drawing/2014/main" val="3325053225"/>
                  </a:ext>
                </a:extLst>
              </a:tr>
              <a:tr h="1122881">
                <a:tc>
                  <a:txBody>
                    <a:bodyPr/>
                    <a:lstStyle/>
                    <a:p>
                      <a:pPr marL="0" marR="0">
                        <a:spcBef>
                          <a:spcPts val="0"/>
                        </a:spcBef>
                        <a:spcAft>
                          <a:spcPts val="0"/>
                        </a:spcAft>
                        <a:tabLst>
                          <a:tab pos="228600" algn="l"/>
                          <a:tab pos="457200" algn="l"/>
                          <a:tab pos="685800" algn="l"/>
                        </a:tabLst>
                      </a:pPr>
                      <a:r>
                        <a:rPr lang="en-US" sz="2400" b="1" dirty="0">
                          <a:solidFill>
                            <a:srgbClr val="154E6B"/>
                          </a:solidFill>
                          <a:effectLst/>
                          <a:latin typeface="+mn-lt"/>
                          <a:ea typeface="Times New Roman" panose="02020603050405020304" pitchFamily="18" charset="0"/>
                          <a:cs typeface="Times New Roman" panose="02020603050405020304" pitchFamily="18" charset="0"/>
                        </a:rPr>
                        <a:t>Day-to-day work</a:t>
                      </a:r>
                      <a:endParaRPr lang="en-US" sz="2400" dirty="0">
                        <a:solidFill>
                          <a:srgbClr val="154E6B"/>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600"/>
                        </a:spcAft>
                        <a:tabLst>
                          <a:tab pos="228600" algn="l"/>
                          <a:tab pos="457200" algn="l"/>
                          <a:tab pos="685800" algn="l"/>
                        </a:tabLst>
                      </a:pPr>
                      <a:r>
                        <a:rPr lang="en-US" sz="2400" dirty="0">
                          <a:solidFill>
                            <a:schemeClr val="tx1"/>
                          </a:solidFill>
                          <a:effectLst/>
                          <a:latin typeface="+mn-lt"/>
                          <a:ea typeface="Times New Roman" panose="02020603050405020304" pitchFamily="18" charset="0"/>
                          <a:cs typeface="Times New Roman" panose="02020603050405020304" pitchFamily="18" charset="0"/>
                        </a:rPr>
                        <a:t>The explicit knowledge needed for staff to succeed in their day-to-day work tasks</a:t>
                      </a:r>
                    </a:p>
                  </a:txBody>
                  <a:tcPr marL="68580" marR="6858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3122510"/>
                  </a:ext>
                </a:extLst>
              </a:tr>
              <a:tr h="1311345">
                <a:tc>
                  <a:txBody>
                    <a:bodyPr/>
                    <a:lstStyle/>
                    <a:p>
                      <a:pPr marL="0" marR="0">
                        <a:spcBef>
                          <a:spcPts val="0"/>
                        </a:spcBef>
                        <a:spcAft>
                          <a:spcPts val="0"/>
                        </a:spcAft>
                        <a:tabLst>
                          <a:tab pos="228600" algn="l"/>
                          <a:tab pos="457200" algn="l"/>
                          <a:tab pos="685800" algn="l"/>
                        </a:tabLst>
                      </a:pPr>
                      <a:r>
                        <a:rPr lang="en-US" sz="2400" b="1" dirty="0">
                          <a:solidFill>
                            <a:srgbClr val="154E6B"/>
                          </a:solidFill>
                          <a:effectLst/>
                          <a:latin typeface="+mn-lt"/>
                          <a:ea typeface="Times New Roman" panose="02020603050405020304" pitchFamily="18" charset="0"/>
                          <a:cs typeface="Times New Roman" panose="02020603050405020304" pitchFamily="18" charset="0"/>
                        </a:rPr>
                        <a:t>Career development</a:t>
                      </a:r>
                      <a:endParaRPr lang="en-US" sz="2400" dirty="0">
                        <a:solidFill>
                          <a:srgbClr val="154E6B"/>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600"/>
                        </a:spcAft>
                        <a:tabLst>
                          <a:tab pos="228600" algn="l"/>
                          <a:tab pos="457200" algn="l"/>
                          <a:tab pos="685800" algn="l"/>
                        </a:tabLst>
                      </a:pPr>
                      <a:r>
                        <a:rPr lang="en-US" sz="2400" dirty="0">
                          <a:solidFill>
                            <a:schemeClr val="tx1"/>
                          </a:solidFill>
                          <a:effectLst/>
                          <a:latin typeface="+mn-lt"/>
                          <a:ea typeface="Times New Roman" panose="02020603050405020304" pitchFamily="18" charset="0"/>
                          <a:cs typeface="Times New Roman" panose="02020603050405020304" pitchFamily="18" charset="0"/>
                        </a:rPr>
                        <a:t>Implicit and non-technical knowledge that goes beyond day-to-day work and is necessary to successfully interface with sponsors, influence outcomes, win proposals, and build networks</a:t>
                      </a:r>
                    </a:p>
                    <a:p>
                      <a:pPr marL="0" marR="0">
                        <a:spcBef>
                          <a:spcPts val="0"/>
                        </a:spcBef>
                        <a:spcAft>
                          <a:spcPts val="600"/>
                        </a:spcAft>
                        <a:tabLst>
                          <a:tab pos="228600" algn="l"/>
                          <a:tab pos="457200" algn="l"/>
                          <a:tab pos="685800" algn="l"/>
                        </a:tabLst>
                      </a:pPr>
                      <a:endParaRPr lang="en-US" sz="2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455882"/>
                  </a:ext>
                </a:extLst>
              </a:tr>
              <a:tr h="1134921">
                <a:tc>
                  <a:txBody>
                    <a:bodyPr/>
                    <a:lstStyle/>
                    <a:p>
                      <a:pPr marL="0" marR="0">
                        <a:spcBef>
                          <a:spcPts val="0"/>
                        </a:spcBef>
                        <a:spcAft>
                          <a:spcPts val="0"/>
                        </a:spcAft>
                        <a:tabLst>
                          <a:tab pos="228600" algn="l"/>
                          <a:tab pos="457200" algn="l"/>
                          <a:tab pos="685800" algn="l"/>
                        </a:tabLst>
                      </a:pPr>
                      <a:r>
                        <a:rPr lang="en-US" sz="2400" b="1" dirty="0">
                          <a:solidFill>
                            <a:srgbClr val="154E6B"/>
                          </a:solidFill>
                          <a:effectLst/>
                          <a:latin typeface="+mn-lt"/>
                          <a:ea typeface="Times New Roman" panose="02020603050405020304" pitchFamily="18" charset="0"/>
                          <a:cs typeface="Times New Roman" panose="02020603050405020304" pitchFamily="18" charset="0"/>
                        </a:rPr>
                        <a:t>Executive leadership</a:t>
                      </a:r>
                      <a:endParaRPr lang="en-US" sz="2400" dirty="0">
                        <a:solidFill>
                          <a:srgbClr val="154E6B"/>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600"/>
                        </a:spcAft>
                        <a:tabLst>
                          <a:tab pos="228600" algn="l"/>
                          <a:tab pos="457200" algn="l"/>
                          <a:tab pos="685800" algn="l"/>
                        </a:tabLst>
                      </a:pPr>
                      <a:r>
                        <a:rPr lang="en-US" sz="2400" dirty="0">
                          <a:solidFill>
                            <a:schemeClr val="tx1"/>
                          </a:solidFill>
                          <a:effectLst/>
                          <a:latin typeface="+mn-lt"/>
                          <a:ea typeface="Times New Roman" panose="02020603050405020304" pitchFamily="18" charset="0"/>
                          <a:cs typeface="Times New Roman" panose="02020603050405020304" pitchFamily="18" charset="0"/>
                        </a:rPr>
                        <a:t>Implicit knowledge necessary for successful transition to executive positions</a:t>
                      </a:r>
                    </a:p>
                  </a:txBody>
                  <a:tcPr marL="68580" marR="6858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1242688"/>
                  </a:ext>
                </a:extLst>
              </a:tr>
              <a:tr h="1225911">
                <a:tc>
                  <a:txBody>
                    <a:bodyPr/>
                    <a:lstStyle/>
                    <a:p>
                      <a:pPr marL="0" marR="0">
                        <a:spcBef>
                          <a:spcPts val="0"/>
                        </a:spcBef>
                        <a:spcAft>
                          <a:spcPts val="0"/>
                        </a:spcAft>
                        <a:tabLst>
                          <a:tab pos="228600" algn="l"/>
                          <a:tab pos="457200" algn="l"/>
                          <a:tab pos="685800" algn="l"/>
                        </a:tabLst>
                      </a:pPr>
                      <a:r>
                        <a:rPr lang="en-US" sz="2400" b="1" dirty="0">
                          <a:solidFill>
                            <a:srgbClr val="154E6B"/>
                          </a:solidFill>
                          <a:effectLst/>
                          <a:latin typeface="+mn-lt"/>
                          <a:ea typeface="Times New Roman" panose="02020603050405020304" pitchFamily="18" charset="0"/>
                          <a:cs typeface="Times New Roman" panose="02020603050405020304" pitchFamily="18" charset="0"/>
                        </a:rPr>
                        <a:t>Critical operations</a:t>
                      </a:r>
                      <a:endParaRPr lang="en-US" sz="2400" dirty="0">
                        <a:solidFill>
                          <a:srgbClr val="154E6B"/>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600"/>
                        </a:spcAft>
                        <a:tabLst>
                          <a:tab pos="228600" algn="l"/>
                          <a:tab pos="457200" algn="l"/>
                          <a:tab pos="685800" algn="l"/>
                        </a:tabLst>
                      </a:pPr>
                      <a:r>
                        <a:rPr lang="en-US" sz="2400" dirty="0">
                          <a:solidFill>
                            <a:schemeClr val="tx1"/>
                          </a:solidFill>
                          <a:effectLst/>
                          <a:latin typeface="+mn-lt"/>
                          <a:ea typeface="Times New Roman" panose="02020603050405020304" pitchFamily="18" charset="0"/>
                          <a:cs typeface="Times New Roman" panose="02020603050405020304" pitchFamily="18" charset="0"/>
                        </a:rPr>
                        <a:t>Explicit knowledge needed to understand critical operations and manage operational risks</a:t>
                      </a:r>
                    </a:p>
                  </a:txBody>
                  <a:tcPr marL="68580" marR="6858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9291165"/>
                  </a:ext>
                </a:extLst>
              </a:tr>
            </a:tbl>
          </a:graphicData>
        </a:graphic>
      </p:graphicFrame>
    </p:spTree>
    <p:custDataLst>
      <p:tags r:id="rId1"/>
    </p:custDataLst>
    <p:extLst>
      <p:ext uri="{BB962C8B-B14F-4D97-AF65-F5344CB8AC3E}">
        <p14:creationId xmlns:p14="http://schemas.microsoft.com/office/powerpoint/2010/main" val="270222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BF1B64-9DBE-6686-6078-F02B56980D3B}"/>
              </a:ext>
            </a:extLst>
          </p:cNvPr>
          <p:cNvSpPr>
            <a:spLocks noGrp="1"/>
          </p:cNvSpPr>
          <p:nvPr>
            <p:ph type="sldNum" sz="quarter" idx="12"/>
          </p:nvPr>
        </p:nvSpPr>
        <p:spPr>
          <a:xfrm>
            <a:off x="13994296" y="7772400"/>
            <a:ext cx="453223" cy="457200"/>
          </a:xfrm>
        </p:spPr>
        <p:txBody>
          <a:bodyPr/>
          <a:lstStyle/>
          <a:p>
            <a:fld id="{FE7A4BB3-E848-5A44-82DF-322201952CD8}" type="slidenum">
              <a:rPr lang="en-US" smtClean="0"/>
              <a:pPr/>
              <a:t>11</a:t>
            </a:fld>
            <a:endParaRPr lang="en-US" dirty="0"/>
          </a:p>
        </p:txBody>
      </p:sp>
      <p:sp>
        <p:nvSpPr>
          <p:cNvPr id="3" name="Title 2">
            <a:extLst>
              <a:ext uri="{FF2B5EF4-FFF2-40B4-BE49-F238E27FC236}">
                <a16:creationId xmlns:a16="http://schemas.microsoft.com/office/drawing/2014/main" id="{1CA5DCD2-1075-E41D-D512-9668B92BFD3C}"/>
              </a:ext>
            </a:extLst>
          </p:cNvPr>
          <p:cNvSpPr>
            <a:spLocks noGrp="1"/>
          </p:cNvSpPr>
          <p:nvPr>
            <p:ph type="title"/>
          </p:nvPr>
        </p:nvSpPr>
        <p:spPr>
          <a:xfrm>
            <a:off x="3200400" y="270933"/>
            <a:ext cx="10972800" cy="1310979"/>
          </a:xfrm>
        </p:spPr>
        <p:txBody>
          <a:bodyPr/>
          <a:lstStyle/>
          <a:p>
            <a:r>
              <a:rPr lang="en-US" dirty="0"/>
              <a:t>Day-to-Day Work</a:t>
            </a:r>
          </a:p>
        </p:txBody>
      </p:sp>
      <p:sp>
        <p:nvSpPr>
          <p:cNvPr id="4" name="Content Placeholder 3">
            <a:extLst>
              <a:ext uri="{FF2B5EF4-FFF2-40B4-BE49-F238E27FC236}">
                <a16:creationId xmlns:a16="http://schemas.microsoft.com/office/drawing/2014/main" id="{AD2C69B8-118E-0AB6-A8C1-CD3258BBD50E}"/>
              </a:ext>
            </a:extLst>
          </p:cNvPr>
          <p:cNvSpPr>
            <a:spLocks noGrp="1"/>
          </p:cNvSpPr>
          <p:nvPr>
            <p:ph sz="quarter" idx="20"/>
          </p:nvPr>
        </p:nvSpPr>
        <p:spPr>
          <a:xfrm>
            <a:off x="1371600" y="2243138"/>
            <a:ext cx="12801600" cy="5300662"/>
          </a:xfrm>
        </p:spPr>
        <p:txBody>
          <a:bodyPr/>
          <a:lstStyle/>
          <a:p>
            <a:pPr marL="457200" indent="-457200">
              <a:buFont typeface="Arial" panose="020B0604020202020204" pitchFamily="34" charset="0"/>
              <a:buChar char="•"/>
            </a:pPr>
            <a:r>
              <a:rPr lang="en-US" dirty="0"/>
              <a:t>Large focus on explicit knowledge (especially for early career) and implicit knowledge for staff who are more mature in their career</a:t>
            </a:r>
          </a:p>
          <a:p>
            <a:pPr marL="457200" indent="-457200">
              <a:buFont typeface="Arial" panose="020B0604020202020204" pitchFamily="34" charset="0"/>
              <a:buChar char="•"/>
            </a:pPr>
            <a:r>
              <a:rPr lang="en-US" dirty="0"/>
              <a:t>Key success factors</a:t>
            </a:r>
          </a:p>
          <a:p>
            <a:pPr lvl="1"/>
            <a:r>
              <a:rPr lang="en-US" dirty="0"/>
              <a:t>Providing staff with a peer partner who is a reference point for domain knowledge, has access to legacy knowledge, and can share “tricks of the trade”</a:t>
            </a:r>
          </a:p>
          <a:p>
            <a:pPr lvl="1"/>
            <a:r>
              <a:rPr lang="en-US" dirty="0"/>
              <a:t>Creating templates and instructions for use in report development, assessments, causals, and other activities</a:t>
            </a:r>
          </a:p>
          <a:p>
            <a:pPr lvl="1"/>
            <a:r>
              <a:rPr lang="en-US" dirty="0"/>
              <a:t>Sending staff to trainings to help build skills-based competencies (that in turn, increase the capabilities of the group)</a:t>
            </a:r>
          </a:p>
          <a:p>
            <a:pPr lvl="1"/>
            <a:r>
              <a:rPr lang="en-US" dirty="0"/>
              <a:t>Introduction to key networks (internally and externally)</a:t>
            </a:r>
          </a:p>
          <a:p>
            <a:pPr lvl="1"/>
            <a:r>
              <a:rPr lang="en-US" dirty="0"/>
              <a:t>User groups, communities of practice, and technical forums that document Laboratory practices and help staff build knowledge, skills, and networks in their jobs</a:t>
            </a:r>
          </a:p>
          <a:p>
            <a:pPr lvl="1"/>
            <a:endParaRPr lang="en-US" dirty="0"/>
          </a:p>
        </p:txBody>
      </p:sp>
    </p:spTree>
    <p:extLst>
      <p:ext uri="{BB962C8B-B14F-4D97-AF65-F5344CB8AC3E}">
        <p14:creationId xmlns:p14="http://schemas.microsoft.com/office/powerpoint/2010/main" val="393942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189E55-8557-FC4E-63C5-2F5F5D1E70E2}"/>
              </a:ext>
            </a:extLst>
          </p:cNvPr>
          <p:cNvSpPr>
            <a:spLocks noGrp="1"/>
          </p:cNvSpPr>
          <p:nvPr>
            <p:ph type="sldNum" sz="quarter" idx="12"/>
          </p:nvPr>
        </p:nvSpPr>
        <p:spPr>
          <a:xfrm>
            <a:off x="13994296" y="7772400"/>
            <a:ext cx="453223" cy="457200"/>
          </a:xfrm>
        </p:spPr>
        <p:txBody>
          <a:bodyPr/>
          <a:lstStyle/>
          <a:p>
            <a:fld id="{FE7A4BB3-E848-5A44-82DF-322201952CD8}" type="slidenum">
              <a:rPr lang="en-US" smtClean="0"/>
              <a:pPr/>
              <a:t>12</a:t>
            </a:fld>
            <a:endParaRPr lang="en-US" dirty="0"/>
          </a:p>
        </p:txBody>
      </p:sp>
      <p:sp>
        <p:nvSpPr>
          <p:cNvPr id="3" name="Title 2">
            <a:extLst>
              <a:ext uri="{FF2B5EF4-FFF2-40B4-BE49-F238E27FC236}">
                <a16:creationId xmlns:a16="http://schemas.microsoft.com/office/drawing/2014/main" id="{3DB39D60-2DD1-197C-7C5F-F761FAB1E76C}"/>
              </a:ext>
            </a:extLst>
          </p:cNvPr>
          <p:cNvSpPr>
            <a:spLocks noGrp="1"/>
          </p:cNvSpPr>
          <p:nvPr>
            <p:ph type="title"/>
          </p:nvPr>
        </p:nvSpPr>
        <p:spPr>
          <a:xfrm>
            <a:off x="3200400" y="270933"/>
            <a:ext cx="10972800" cy="1310979"/>
          </a:xfrm>
        </p:spPr>
        <p:txBody>
          <a:bodyPr/>
          <a:lstStyle/>
          <a:p>
            <a:r>
              <a:rPr lang="en-US" dirty="0"/>
              <a:t>Career development</a:t>
            </a:r>
          </a:p>
        </p:txBody>
      </p:sp>
      <p:sp>
        <p:nvSpPr>
          <p:cNvPr id="4" name="Content Placeholder 3">
            <a:extLst>
              <a:ext uri="{FF2B5EF4-FFF2-40B4-BE49-F238E27FC236}">
                <a16:creationId xmlns:a16="http://schemas.microsoft.com/office/drawing/2014/main" id="{50AE883C-6387-703F-31D6-F929EE569241}"/>
              </a:ext>
            </a:extLst>
          </p:cNvPr>
          <p:cNvSpPr>
            <a:spLocks noGrp="1"/>
          </p:cNvSpPr>
          <p:nvPr>
            <p:ph sz="quarter" idx="20"/>
          </p:nvPr>
        </p:nvSpPr>
        <p:spPr>
          <a:xfrm>
            <a:off x="1371600" y="2243137"/>
            <a:ext cx="12801600" cy="5715529"/>
          </a:xfrm>
        </p:spPr>
        <p:txBody>
          <a:bodyPr/>
          <a:lstStyle/>
          <a:p>
            <a:pPr marL="457200" indent="-457200">
              <a:buFont typeface="Arial" panose="020B0604020202020204" pitchFamily="34" charset="0"/>
              <a:buChar char="•"/>
            </a:pPr>
            <a:r>
              <a:rPr lang="en-US" dirty="0"/>
              <a:t>A sustained, multi-year process that requires staff to continuously acquire and apply new knowledge and skills to adapt to changing work environments and emerging assignments</a:t>
            </a:r>
          </a:p>
          <a:p>
            <a:pPr marL="457200" indent="-457200">
              <a:buFont typeface="Arial" panose="020B0604020202020204" pitchFamily="34" charset="0"/>
              <a:buChar char="•"/>
            </a:pPr>
            <a:r>
              <a:rPr lang="en-US" dirty="0"/>
              <a:t>Key success factors</a:t>
            </a:r>
          </a:p>
          <a:p>
            <a:pPr lvl="1"/>
            <a:r>
              <a:rPr lang="en-US" dirty="0"/>
              <a:t>Acquiring knowledge involves obtaining relevant information, skills, and expertise required for professional growth</a:t>
            </a:r>
          </a:p>
          <a:p>
            <a:pPr lvl="1"/>
            <a:r>
              <a:rPr lang="en-US" dirty="0"/>
              <a:t>Engaging in mentorship programs (throughout one’s career) and/or seeking guidance from experienced professionals was described as heightening one’s learning curve</a:t>
            </a:r>
          </a:p>
          <a:p>
            <a:pPr lvl="1"/>
            <a:r>
              <a:rPr lang="en-US" dirty="0"/>
              <a:t>Building relationships through networking provides staff with the opportunity to connect with sponsors, build professional relationships with staff at other institutions including through communities of practice across Battelle-affiliated laboratories</a:t>
            </a:r>
          </a:p>
          <a:p>
            <a:pPr lvl="1"/>
            <a:r>
              <a:rPr lang="en-US" dirty="0"/>
              <a:t>A commitment to ongoing professional development results in enhancing a staff member’s existing skills and facilitates the acquisition of new knowledge</a:t>
            </a:r>
          </a:p>
          <a:p>
            <a:pPr lvl="1"/>
            <a:endParaRPr lang="en-US" dirty="0"/>
          </a:p>
          <a:p>
            <a:endParaRPr lang="en-US" dirty="0"/>
          </a:p>
        </p:txBody>
      </p:sp>
    </p:spTree>
    <p:extLst>
      <p:ext uri="{BB962C8B-B14F-4D97-AF65-F5344CB8AC3E}">
        <p14:creationId xmlns:p14="http://schemas.microsoft.com/office/powerpoint/2010/main" val="183259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ACB46D-94A6-E1B3-9979-462C68C7E411}"/>
              </a:ext>
            </a:extLst>
          </p:cNvPr>
          <p:cNvSpPr>
            <a:spLocks noGrp="1"/>
          </p:cNvSpPr>
          <p:nvPr>
            <p:ph type="sldNum" sz="quarter" idx="12"/>
          </p:nvPr>
        </p:nvSpPr>
        <p:spPr/>
        <p:txBody>
          <a:bodyPr/>
          <a:lstStyle/>
          <a:p>
            <a:fld id="{FE7A4BB3-E848-5A44-82DF-322201952CD8}" type="slidenum">
              <a:rPr lang="en-US" smtClean="0"/>
              <a:pPr/>
              <a:t>13</a:t>
            </a:fld>
            <a:endParaRPr lang="en-US" dirty="0"/>
          </a:p>
        </p:txBody>
      </p:sp>
      <p:sp>
        <p:nvSpPr>
          <p:cNvPr id="3" name="Title 2">
            <a:extLst>
              <a:ext uri="{FF2B5EF4-FFF2-40B4-BE49-F238E27FC236}">
                <a16:creationId xmlns:a16="http://schemas.microsoft.com/office/drawing/2014/main" id="{C348E751-C7B3-E1D7-C964-6F62DA8E1B76}"/>
              </a:ext>
            </a:extLst>
          </p:cNvPr>
          <p:cNvSpPr>
            <a:spLocks noGrp="1"/>
          </p:cNvSpPr>
          <p:nvPr>
            <p:ph type="title"/>
          </p:nvPr>
        </p:nvSpPr>
        <p:spPr/>
        <p:txBody>
          <a:bodyPr/>
          <a:lstStyle/>
          <a:p>
            <a:r>
              <a:rPr lang="en-US" dirty="0"/>
              <a:t>Executive leadership</a:t>
            </a:r>
          </a:p>
        </p:txBody>
      </p:sp>
      <p:sp>
        <p:nvSpPr>
          <p:cNvPr id="4" name="Content Placeholder 3">
            <a:extLst>
              <a:ext uri="{FF2B5EF4-FFF2-40B4-BE49-F238E27FC236}">
                <a16:creationId xmlns:a16="http://schemas.microsoft.com/office/drawing/2014/main" id="{3D1828AC-4945-E079-5BF4-1756853792CE}"/>
              </a:ext>
            </a:extLst>
          </p:cNvPr>
          <p:cNvSpPr>
            <a:spLocks noGrp="1"/>
          </p:cNvSpPr>
          <p:nvPr>
            <p:ph sz="quarter" idx="20"/>
          </p:nvPr>
        </p:nvSpPr>
        <p:spPr/>
        <p:txBody>
          <a:bodyPr/>
          <a:lstStyle/>
          <a:p>
            <a:pPr marL="457200" indent="-457200">
              <a:buFont typeface="Arial" panose="020B0604020202020204" pitchFamily="34" charset="0"/>
              <a:buChar char="•"/>
            </a:pPr>
            <a:r>
              <a:rPr lang="en-US" dirty="0"/>
              <a:t>Hold unique positions that are instrumental in shaping the Laboratory’s organizational culture, determining its strategic direction, and setting performance expectations for staff</a:t>
            </a:r>
          </a:p>
          <a:p>
            <a:pPr marL="457200" indent="-457200">
              <a:buFont typeface="Arial" panose="020B0604020202020204" pitchFamily="34" charset="0"/>
              <a:buChar char="•"/>
            </a:pPr>
            <a:r>
              <a:rPr lang="en-US" dirty="0"/>
              <a:t>Knowledge transfer is largely unstructured</a:t>
            </a:r>
          </a:p>
          <a:p>
            <a:endParaRPr lang="en-US" dirty="0"/>
          </a:p>
        </p:txBody>
      </p:sp>
      <p:sp>
        <p:nvSpPr>
          <p:cNvPr id="11" name="Content Placeholder 10">
            <a:extLst>
              <a:ext uri="{FF2B5EF4-FFF2-40B4-BE49-F238E27FC236}">
                <a16:creationId xmlns:a16="http://schemas.microsoft.com/office/drawing/2014/main" id="{0042DBFC-DBD7-1595-9F9B-21BF510C67C1}"/>
              </a:ext>
            </a:extLst>
          </p:cNvPr>
          <p:cNvSpPr>
            <a:spLocks noGrp="1"/>
          </p:cNvSpPr>
          <p:nvPr>
            <p:ph sz="quarter" idx="21"/>
          </p:nvPr>
        </p:nvSpPr>
        <p:spPr/>
        <p:txBody>
          <a:bodyPr/>
          <a:lstStyle/>
          <a:p>
            <a:r>
              <a:rPr lang="en-US" dirty="0"/>
              <a:t>Key success factors for new executives</a:t>
            </a:r>
          </a:p>
          <a:p>
            <a:pPr marL="822325" lvl="1" indent="-531813"/>
            <a:r>
              <a:rPr lang="en-US" dirty="0"/>
              <a:t>An introduction to the DOE laboratory system, its origins, and current purpose and impact</a:t>
            </a:r>
          </a:p>
          <a:p>
            <a:pPr marL="822325" lvl="1" indent="-531813"/>
            <a:r>
              <a:rPr lang="en-US" dirty="0"/>
              <a:t>How a laboratory operates</a:t>
            </a:r>
          </a:p>
          <a:p>
            <a:pPr marL="822325" lvl="1" indent="-531813"/>
            <a:r>
              <a:rPr lang="en-US" dirty="0"/>
              <a:t>Peer buddies (both from a research and mission support side)</a:t>
            </a:r>
          </a:p>
          <a:p>
            <a:pPr marL="822325" lvl="1" indent="-531813"/>
            <a:r>
              <a:rPr lang="en-US" dirty="0"/>
              <a:t>Roadmap of people to contact and network with</a:t>
            </a:r>
          </a:p>
          <a:p>
            <a:pPr marL="822325" lvl="1" indent="-531813"/>
            <a:r>
              <a:rPr lang="en-US" dirty="0"/>
              <a:t>Change management</a:t>
            </a:r>
          </a:p>
          <a:p>
            <a:pPr marL="822325" lvl="1" indent="-531813"/>
            <a:r>
              <a:rPr lang="en-US" dirty="0"/>
              <a:t>Transition memo describing unwritten or tacit expectations (key sponsors, risks, and pitfalls)</a:t>
            </a:r>
          </a:p>
          <a:p>
            <a:endParaRPr lang="en-US" dirty="0"/>
          </a:p>
        </p:txBody>
      </p:sp>
    </p:spTree>
    <p:extLst>
      <p:ext uri="{BB962C8B-B14F-4D97-AF65-F5344CB8AC3E}">
        <p14:creationId xmlns:p14="http://schemas.microsoft.com/office/powerpoint/2010/main" val="154363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8D25EC-97D3-4859-CE46-B51FCC23EBCB}"/>
              </a:ext>
            </a:extLst>
          </p:cNvPr>
          <p:cNvSpPr>
            <a:spLocks noGrp="1"/>
          </p:cNvSpPr>
          <p:nvPr>
            <p:ph type="sldNum" sz="quarter" idx="12"/>
          </p:nvPr>
        </p:nvSpPr>
        <p:spPr>
          <a:xfrm>
            <a:off x="13994296" y="7772400"/>
            <a:ext cx="453223" cy="457200"/>
          </a:xfrm>
        </p:spPr>
        <p:txBody>
          <a:bodyPr/>
          <a:lstStyle/>
          <a:p>
            <a:fld id="{FE7A4BB3-E848-5A44-82DF-322201952CD8}" type="slidenum">
              <a:rPr lang="en-US" smtClean="0"/>
              <a:pPr/>
              <a:t>14</a:t>
            </a:fld>
            <a:endParaRPr lang="en-US" dirty="0"/>
          </a:p>
        </p:txBody>
      </p:sp>
      <p:sp>
        <p:nvSpPr>
          <p:cNvPr id="3" name="Title 2">
            <a:extLst>
              <a:ext uri="{FF2B5EF4-FFF2-40B4-BE49-F238E27FC236}">
                <a16:creationId xmlns:a16="http://schemas.microsoft.com/office/drawing/2014/main" id="{98C7FCDE-EE58-C8F8-6189-69689657DC99}"/>
              </a:ext>
            </a:extLst>
          </p:cNvPr>
          <p:cNvSpPr>
            <a:spLocks noGrp="1"/>
          </p:cNvSpPr>
          <p:nvPr>
            <p:ph type="title"/>
          </p:nvPr>
        </p:nvSpPr>
        <p:spPr>
          <a:xfrm>
            <a:off x="3200400" y="270933"/>
            <a:ext cx="10972800" cy="1310979"/>
          </a:xfrm>
        </p:spPr>
        <p:txBody>
          <a:bodyPr/>
          <a:lstStyle/>
          <a:p>
            <a:r>
              <a:rPr lang="en-US" dirty="0"/>
              <a:t>Critical operations</a:t>
            </a:r>
          </a:p>
        </p:txBody>
      </p:sp>
      <p:sp>
        <p:nvSpPr>
          <p:cNvPr id="4" name="Content Placeholder 3">
            <a:extLst>
              <a:ext uri="{FF2B5EF4-FFF2-40B4-BE49-F238E27FC236}">
                <a16:creationId xmlns:a16="http://schemas.microsoft.com/office/drawing/2014/main" id="{4F0D473A-ED9E-A25E-364F-8D6881B777AC}"/>
              </a:ext>
            </a:extLst>
          </p:cNvPr>
          <p:cNvSpPr>
            <a:spLocks noGrp="1"/>
          </p:cNvSpPr>
          <p:nvPr>
            <p:ph sz="quarter" idx="20"/>
          </p:nvPr>
        </p:nvSpPr>
        <p:spPr>
          <a:xfrm>
            <a:off x="1371600" y="2243138"/>
            <a:ext cx="12801600" cy="5300662"/>
          </a:xfrm>
        </p:spPr>
        <p:txBody>
          <a:bodyPr/>
          <a:lstStyle/>
          <a:p>
            <a:pPr marL="457200" indent="-457200">
              <a:buFont typeface="Arial" panose="020B0604020202020204" pitchFamily="34" charset="0"/>
              <a:buChar char="•"/>
            </a:pPr>
            <a:r>
              <a:rPr lang="en-US" dirty="0"/>
              <a:t>Encompass a wide range of potential hazards that organizations face in their day-to-day operations</a:t>
            </a:r>
          </a:p>
          <a:p>
            <a:pPr marL="457200" indent="-457200">
              <a:buFont typeface="Arial" panose="020B0604020202020204" pitchFamily="34" charset="0"/>
              <a:buChar char="•"/>
            </a:pPr>
            <a:r>
              <a:rPr lang="en-US" dirty="0"/>
              <a:t>Key success factors</a:t>
            </a:r>
          </a:p>
          <a:p>
            <a:pPr lvl="1"/>
            <a:r>
              <a:rPr lang="en-US" dirty="0"/>
              <a:t>Robust documentation</a:t>
            </a:r>
          </a:p>
          <a:p>
            <a:pPr lvl="1"/>
            <a:r>
              <a:rPr lang="en-US" dirty="0"/>
              <a:t>Documented lessons learned</a:t>
            </a:r>
          </a:p>
          <a:p>
            <a:pPr lvl="1"/>
            <a:r>
              <a:rPr lang="en-US" dirty="0"/>
              <a:t>Job shadowing to observe operations and ask questions of those performing the work</a:t>
            </a:r>
          </a:p>
          <a:p>
            <a:pPr lvl="1"/>
            <a:r>
              <a:rPr lang="en-US" dirty="0"/>
              <a:t>Mentoring, peer partnering</a:t>
            </a:r>
          </a:p>
          <a:p>
            <a:pPr lvl="1"/>
            <a:r>
              <a:rPr lang="en-US" dirty="0"/>
              <a:t>Hiring proactively allows incoming staff to have adequate time with their predecessor</a:t>
            </a:r>
          </a:p>
          <a:p>
            <a:pPr lvl="1"/>
            <a:r>
              <a:rPr lang="en-US" dirty="0"/>
              <a:t>Rotating staff through multiple positions help to build bench strength</a:t>
            </a:r>
          </a:p>
        </p:txBody>
      </p:sp>
    </p:spTree>
    <p:extLst>
      <p:ext uri="{BB962C8B-B14F-4D97-AF65-F5344CB8AC3E}">
        <p14:creationId xmlns:p14="http://schemas.microsoft.com/office/powerpoint/2010/main" val="192227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AD6CCE-7F51-09D4-17D7-8A4738231AB1}"/>
              </a:ext>
            </a:extLst>
          </p:cNvPr>
          <p:cNvSpPr>
            <a:spLocks noGrp="1"/>
          </p:cNvSpPr>
          <p:nvPr>
            <p:ph type="sldNum" sz="quarter" idx="12"/>
          </p:nvPr>
        </p:nvSpPr>
        <p:spPr>
          <a:xfrm>
            <a:off x="13994296" y="7772400"/>
            <a:ext cx="453223" cy="457200"/>
          </a:xfrm>
        </p:spPr>
        <p:txBody>
          <a:bodyPr/>
          <a:lstStyle/>
          <a:p>
            <a:fld id="{FE7A4BB3-E848-5A44-82DF-322201952CD8}" type="slidenum">
              <a:rPr lang="en-US" smtClean="0"/>
              <a:pPr/>
              <a:t>15</a:t>
            </a:fld>
            <a:endParaRPr lang="en-US" dirty="0"/>
          </a:p>
        </p:txBody>
      </p:sp>
      <p:sp>
        <p:nvSpPr>
          <p:cNvPr id="3" name="Title 2">
            <a:extLst>
              <a:ext uri="{FF2B5EF4-FFF2-40B4-BE49-F238E27FC236}">
                <a16:creationId xmlns:a16="http://schemas.microsoft.com/office/drawing/2014/main" id="{68716035-5502-161F-0DED-1400B6AE1234}"/>
              </a:ext>
            </a:extLst>
          </p:cNvPr>
          <p:cNvSpPr>
            <a:spLocks noGrp="1"/>
          </p:cNvSpPr>
          <p:nvPr>
            <p:ph type="title"/>
          </p:nvPr>
        </p:nvSpPr>
        <p:spPr>
          <a:xfrm>
            <a:off x="3200400" y="270933"/>
            <a:ext cx="10972800" cy="1310979"/>
          </a:xfrm>
        </p:spPr>
        <p:txBody>
          <a:bodyPr/>
          <a:lstStyle/>
          <a:p>
            <a:r>
              <a:rPr lang="en-US" dirty="0"/>
              <a:t>Organizational risks of not applying knowledge transfer</a:t>
            </a:r>
          </a:p>
        </p:txBody>
      </p:sp>
      <p:sp>
        <p:nvSpPr>
          <p:cNvPr id="4" name="Content Placeholder 3">
            <a:extLst>
              <a:ext uri="{FF2B5EF4-FFF2-40B4-BE49-F238E27FC236}">
                <a16:creationId xmlns:a16="http://schemas.microsoft.com/office/drawing/2014/main" id="{BC3926D9-3B88-58DF-0640-7CBF1A60C8CD}"/>
              </a:ext>
            </a:extLst>
          </p:cNvPr>
          <p:cNvSpPr>
            <a:spLocks noGrp="1"/>
          </p:cNvSpPr>
          <p:nvPr>
            <p:ph sz="quarter" idx="20"/>
          </p:nvPr>
        </p:nvSpPr>
        <p:spPr>
          <a:xfrm>
            <a:off x="1371600" y="2243138"/>
            <a:ext cx="7455877" cy="5300662"/>
          </a:xfrm>
        </p:spPr>
        <p:txBody>
          <a:bodyPr/>
          <a:lstStyle/>
          <a:p>
            <a:r>
              <a:rPr lang="en-US" dirty="0"/>
              <a:t>Organizational performance decreases</a:t>
            </a:r>
          </a:p>
          <a:p>
            <a:pPr lvl="1"/>
            <a:r>
              <a:rPr lang="en-US" dirty="0"/>
              <a:t>Weakens collaboration and inhibits effective </a:t>
            </a:r>
            <a:br>
              <a:rPr lang="en-US" dirty="0"/>
            </a:br>
            <a:r>
              <a:rPr lang="en-US" dirty="0"/>
              <a:t>decision-making</a:t>
            </a:r>
          </a:p>
          <a:p>
            <a:pPr lvl="1"/>
            <a:r>
              <a:rPr lang="en-US" dirty="0"/>
              <a:t>Results in poor coordination, miscommunication, and reduced overall performance</a:t>
            </a:r>
          </a:p>
          <a:p>
            <a:r>
              <a:rPr lang="en-US" dirty="0"/>
              <a:t>Productivity declines</a:t>
            </a:r>
          </a:p>
          <a:p>
            <a:pPr lvl="1"/>
            <a:r>
              <a:rPr lang="en-US" dirty="0"/>
              <a:t>Leads to reinventing the wheel</a:t>
            </a:r>
          </a:p>
          <a:p>
            <a:pPr lvl="1"/>
            <a:r>
              <a:rPr lang="en-US" dirty="0"/>
              <a:t>Creates duplicative work, errors, and unnecessary delays</a:t>
            </a:r>
          </a:p>
          <a:p>
            <a:pPr lvl="1"/>
            <a:r>
              <a:rPr lang="en-US" dirty="0"/>
              <a:t>Impacts meeting sponsor deadlines, milestones, and deliverables</a:t>
            </a:r>
          </a:p>
          <a:p>
            <a:pPr lvl="1"/>
            <a:endParaRPr lang="en-US" dirty="0"/>
          </a:p>
        </p:txBody>
      </p:sp>
      <p:pic>
        <p:nvPicPr>
          <p:cNvPr id="14" name="Picture 13" descr="A screenshot of a computer&#10;&#10;Description automatically generated">
            <a:extLst>
              <a:ext uri="{FF2B5EF4-FFF2-40B4-BE49-F238E27FC236}">
                <a16:creationId xmlns:a16="http://schemas.microsoft.com/office/drawing/2014/main" id="{DC1D382D-1B5D-3108-F500-C95DBE9CCB88}"/>
              </a:ext>
            </a:extLst>
          </p:cNvPr>
          <p:cNvPicPr>
            <a:picLocks noChangeAspect="1"/>
          </p:cNvPicPr>
          <p:nvPr/>
        </p:nvPicPr>
        <p:blipFill>
          <a:blip r:embed="rId4"/>
          <a:stretch>
            <a:fillRect/>
          </a:stretch>
        </p:blipFill>
        <p:spPr>
          <a:xfrm>
            <a:off x="9583615" y="1023425"/>
            <a:ext cx="6005146" cy="7206175"/>
          </a:xfrm>
          <a:prstGeom prst="rect">
            <a:avLst/>
          </a:prstGeom>
        </p:spPr>
      </p:pic>
    </p:spTree>
    <p:custDataLst>
      <p:tags r:id="rId1"/>
    </p:custDataLst>
    <p:extLst>
      <p:ext uri="{BB962C8B-B14F-4D97-AF65-F5344CB8AC3E}">
        <p14:creationId xmlns:p14="http://schemas.microsoft.com/office/powerpoint/2010/main" val="193822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DFE0F7-2C71-1169-EB63-472F0741A0C8}"/>
              </a:ext>
            </a:extLst>
          </p:cNvPr>
          <p:cNvSpPr>
            <a:spLocks noGrp="1"/>
          </p:cNvSpPr>
          <p:nvPr>
            <p:ph type="sldNum" sz="quarter" idx="12"/>
          </p:nvPr>
        </p:nvSpPr>
        <p:spPr>
          <a:xfrm>
            <a:off x="13994296" y="7772400"/>
            <a:ext cx="453223" cy="457200"/>
          </a:xfrm>
        </p:spPr>
        <p:txBody>
          <a:bodyPr/>
          <a:lstStyle/>
          <a:p>
            <a:fld id="{FE7A4BB3-E848-5A44-82DF-322201952CD8}" type="slidenum">
              <a:rPr lang="en-US" smtClean="0"/>
              <a:pPr/>
              <a:t>16</a:t>
            </a:fld>
            <a:endParaRPr lang="en-US" dirty="0"/>
          </a:p>
        </p:txBody>
      </p:sp>
      <p:sp>
        <p:nvSpPr>
          <p:cNvPr id="3" name="Title 2">
            <a:extLst>
              <a:ext uri="{FF2B5EF4-FFF2-40B4-BE49-F238E27FC236}">
                <a16:creationId xmlns:a16="http://schemas.microsoft.com/office/drawing/2014/main" id="{BBE8B37E-792F-2FF8-24EC-A4EAB5D61D2A}"/>
              </a:ext>
            </a:extLst>
          </p:cNvPr>
          <p:cNvSpPr>
            <a:spLocks noGrp="1"/>
          </p:cNvSpPr>
          <p:nvPr>
            <p:ph type="title"/>
          </p:nvPr>
        </p:nvSpPr>
        <p:spPr>
          <a:xfrm>
            <a:off x="3200400" y="270933"/>
            <a:ext cx="10972800" cy="1310979"/>
          </a:xfrm>
        </p:spPr>
        <p:txBody>
          <a:bodyPr/>
          <a:lstStyle/>
          <a:p>
            <a:r>
              <a:rPr lang="en-US" dirty="0"/>
              <a:t>Organizational risks of not applying knowledge transfer (continued)</a:t>
            </a:r>
          </a:p>
        </p:txBody>
      </p:sp>
      <p:sp>
        <p:nvSpPr>
          <p:cNvPr id="4" name="Content Placeholder 3">
            <a:extLst>
              <a:ext uri="{FF2B5EF4-FFF2-40B4-BE49-F238E27FC236}">
                <a16:creationId xmlns:a16="http://schemas.microsoft.com/office/drawing/2014/main" id="{FDB6C8FF-F19F-B470-12E4-46A0DB33CA49}"/>
              </a:ext>
            </a:extLst>
          </p:cNvPr>
          <p:cNvSpPr>
            <a:spLocks noGrp="1"/>
          </p:cNvSpPr>
          <p:nvPr>
            <p:ph sz="quarter" idx="20"/>
          </p:nvPr>
        </p:nvSpPr>
        <p:spPr>
          <a:xfrm>
            <a:off x="1371599" y="2243138"/>
            <a:ext cx="8713177" cy="5300662"/>
          </a:xfrm>
        </p:spPr>
        <p:txBody>
          <a:bodyPr/>
          <a:lstStyle/>
          <a:p>
            <a:r>
              <a:rPr lang="en-US" dirty="0"/>
              <a:t>Talent development limited</a:t>
            </a:r>
          </a:p>
          <a:p>
            <a:pPr lvl="1"/>
            <a:r>
              <a:rPr lang="en-US" dirty="0"/>
              <a:t>Unable to fully leverage the potential of the organization’s workforce</a:t>
            </a:r>
          </a:p>
          <a:p>
            <a:pPr lvl="1"/>
            <a:r>
              <a:rPr lang="en-US" dirty="0"/>
              <a:t>Confines knowledge to a few individuals creates knowledge gaps and limits opportunities for others</a:t>
            </a:r>
          </a:p>
          <a:p>
            <a:r>
              <a:rPr lang="en-US" dirty="0"/>
              <a:t>Can compromise safety, security, and compliance</a:t>
            </a:r>
          </a:p>
          <a:p>
            <a:r>
              <a:rPr lang="en-US" dirty="0"/>
              <a:t>Innovation impeded</a:t>
            </a:r>
          </a:p>
          <a:p>
            <a:pPr lvl="1"/>
            <a:r>
              <a:rPr lang="en-US" dirty="0"/>
              <a:t>Reduces creative problem-solving</a:t>
            </a:r>
          </a:p>
          <a:p>
            <a:pPr lvl="1"/>
            <a:r>
              <a:rPr lang="en-US" dirty="0"/>
              <a:t>Increases stagnation; staff unable to build upon existing knowledge</a:t>
            </a:r>
          </a:p>
          <a:p>
            <a:pPr lvl="1"/>
            <a:r>
              <a:rPr lang="en-US" dirty="0"/>
              <a:t>Hinders the organization’s ability to adapt to a changing environment</a:t>
            </a:r>
          </a:p>
          <a:p>
            <a:pPr lvl="1"/>
            <a:endParaRPr lang="en-US" dirty="0"/>
          </a:p>
          <a:p>
            <a:endParaRPr lang="en-US" dirty="0"/>
          </a:p>
        </p:txBody>
      </p:sp>
      <p:pic>
        <p:nvPicPr>
          <p:cNvPr id="5" name="Picture 4" descr="A screenshot of a computer&#10;&#10;Description automatically generated">
            <a:extLst>
              <a:ext uri="{FF2B5EF4-FFF2-40B4-BE49-F238E27FC236}">
                <a16:creationId xmlns:a16="http://schemas.microsoft.com/office/drawing/2014/main" id="{91454690-3741-E559-444B-FD20A5CBE0DB}"/>
              </a:ext>
            </a:extLst>
          </p:cNvPr>
          <p:cNvPicPr>
            <a:picLocks noChangeAspect="1"/>
          </p:cNvPicPr>
          <p:nvPr/>
        </p:nvPicPr>
        <p:blipFill>
          <a:blip r:embed="rId3"/>
          <a:stretch>
            <a:fillRect/>
          </a:stretch>
        </p:blipFill>
        <p:spPr>
          <a:xfrm>
            <a:off x="9583615" y="1023425"/>
            <a:ext cx="6005146" cy="7206175"/>
          </a:xfrm>
          <a:prstGeom prst="rect">
            <a:avLst/>
          </a:prstGeom>
        </p:spPr>
      </p:pic>
    </p:spTree>
    <p:extLst>
      <p:ext uri="{BB962C8B-B14F-4D97-AF65-F5344CB8AC3E}">
        <p14:creationId xmlns:p14="http://schemas.microsoft.com/office/powerpoint/2010/main" val="387983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53D5E8-6951-D067-C64D-7873F204485B}"/>
              </a:ext>
            </a:extLst>
          </p:cNvPr>
          <p:cNvSpPr>
            <a:spLocks noGrp="1"/>
          </p:cNvSpPr>
          <p:nvPr>
            <p:ph type="sldNum" sz="quarter" idx="12"/>
          </p:nvPr>
        </p:nvSpPr>
        <p:spPr>
          <a:xfrm>
            <a:off x="13994296" y="7772400"/>
            <a:ext cx="453223" cy="457200"/>
          </a:xfrm>
        </p:spPr>
        <p:txBody>
          <a:bodyPr/>
          <a:lstStyle/>
          <a:p>
            <a:fld id="{FE7A4BB3-E848-5A44-82DF-322201952CD8}" type="slidenum">
              <a:rPr lang="en-US" smtClean="0"/>
              <a:pPr/>
              <a:t>17</a:t>
            </a:fld>
            <a:endParaRPr lang="en-US" dirty="0"/>
          </a:p>
        </p:txBody>
      </p:sp>
      <p:sp>
        <p:nvSpPr>
          <p:cNvPr id="3" name="Title 2">
            <a:extLst>
              <a:ext uri="{FF2B5EF4-FFF2-40B4-BE49-F238E27FC236}">
                <a16:creationId xmlns:a16="http://schemas.microsoft.com/office/drawing/2014/main" id="{7471E59F-F335-909D-3BA6-08EC49DE6D4E}"/>
              </a:ext>
            </a:extLst>
          </p:cNvPr>
          <p:cNvSpPr>
            <a:spLocks noGrp="1"/>
          </p:cNvSpPr>
          <p:nvPr>
            <p:ph type="title"/>
          </p:nvPr>
        </p:nvSpPr>
        <p:spPr>
          <a:xfrm>
            <a:off x="3200400" y="270933"/>
            <a:ext cx="10972800" cy="1310979"/>
          </a:xfrm>
        </p:spPr>
        <p:txBody>
          <a:bodyPr/>
          <a:lstStyle/>
          <a:p>
            <a:r>
              <a:rPr lang="en-US" dirty="0"/>
              <a:t>Key Considerations for a Path Forward</a:t>
            </a:r>
          </a:p>
        </p:txBody>
      </p:sp>
      <p:sp>
        <p:nvSpPr>
          <p:cNvPr id="4" name="Content Placeholder 3">
            <a:extLst>
              <a:ext uri="{FF2B5EF4-FFF2-40B4-BE49-F238E27FC236}">
                <a16:creationId xmlns:a16="http://schemas.microsoft.com/office/drawing/2014/main" id="{0AC08CAC-46D9-9926-F41A-B4271EB843CD}"/>
              </a:ext>
            </a:extLst>
          </p:cNvPr>
          <p:cNvSpPr>
            <a:spLocks noGrp="1"/>
          </p:cNvSpPr>
          <p:nvPr>
            <p:ph sz="quarter" idx="20"/>
          </p:nvPr>
        </p:nvSpPr>
        <p:spPr>
          <a:xfrm>
            <a:off x="1371600" y="2243138"/>
            <a:ext cx="6770077" cy="5300662"/>
          </a:xfrm>
        </p:spPr>
        <p:txBody>
          <a:bodyPr/>
          <a:lstStyle/>
          <a:p>
            <a:r>
              <a:rPr lang="en-US" dirty="0"/>
              <a:t>For knowledge transfer to be successful, it needs to be seen as a cultural expectation and a way of doing business</a:t>
            </a:r>
          </a:p>
          <a:p>
            <a:r>
              <a:rPr lang="en-US" dirty="0"/>
              <a:t>Primary responsibility with knowledge transfer lies with line management (for all staff), project management (for projects), and staff </a:t>
            </a:r>
          </a:p>
          <a:p>
            <a:r>
              <a:rPr lang="en-US" dirty="0"/>
              <a:t>There should be a graded approach that focuses initially on critical risks and opportunities </a:t>
            </a:r>
          </a:p>
        </p:txBody>
      </p:sp>
      <p:pic>
        <p:nvPicPr>
          <p:cNvPr id="10" name="Picture 9" descr="A diagram of a company&#10;&#10;Description automatically generated">
            <a:extLst>
              <a:ext uri="{FF2B5EF4-FFF2-40B4-BE49-F238E27FC236}">
                <a16:creationId xmlns:a16="http://schemas.microsoft.com/office/drawing/2014/main" id="{69250E72-DFCA-92AC-4B96-1489123D3B17}"/>
              </a:ext>
            </a:extLst>
          </p:cNvPr>
          <p:cNvPicPr>
            <a:picLocks noChangeAspect="1"/>
          </p:cNvPicPr>
          <p:nvPr/>
        </p:nvPicPr>
        <p:blipFill>
          <a:blip r:embed="rId4"/>
          <a:stretch>
            <a:fillRect/>
          </a:stretch>
        </p:blipFill>
        <p:spPr>
          <a:xfrm>
            <a:off x="8734507" y="1581912"/>
            <a:ext cx="5486400" cy="5486400"/>
          </a:xfrm>
          <a:prstGeom prst="rect">
            <a:avLst/>
          </a:prstGeom>
        </p:spPr>
      </p:pic>
    </p:spTree>
    <p:custDataLst>
      <p:tags r:id="rId1"/>
    </p:custDataLst>
    <p:extLst>
      <p:ext uri="{BB962C8B-B14F-4D97-AF65-F5344CB8AC3E}">
        <p14:creationId xmlns:p14="http://schemas.microsoft.com/office/powerpoint/2010/main" val="252067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53D5E8-6951-D067-C64D-7873F204485B}"/>
              </a:ext>
            </a:extLst>
          </p:cNvPr>
          <p:cNvSpPr>
            <a:spLocks noGrp="1"/>
          </p:cNvSpPr>
          <p:nvPr>
            <p:ph type="sldNum" sz="quarter" idx="12"/>
          </p:nvPr>
        </p:nvSpPr>
        <p:spPr>
          <a:xfrm>
            <a:off x="13994296" y="7772400"/>
            <a:ext cx="453223" cy="457200"/>
          </a:xfrm>
        </p:spPr>
        <p:txBody>
          <a:bodyPr/>
          <a:lstStyle/>
          <a:p>
            <a:fld id="{FE7A4BB3-E848-5A44-82DF-322201952CD8}" type="slidenum">
              <a:rPr lang="en-US" smtClean="0"/>
              <a:pPr/>
              <a:t>18</a:t>
            </a:fld>
            <a:endParaRPr lang="en-US" dirty="0"/>
          </a:p>
        </p:txBody>
      </p:sp>
      <p:sp>
        <p:nvSpPr>
          <p:cNvPr id="3" name="Title 2">
            <a:extLst>
              <a:ext uri="{FF2B5EF4-FFF2-40B4-BE49-F238E27FC236}">
                <a16:creationId xmlns:a16="http://schemas.microsoft.com/office/drawing/2014/main" id="{7471E59F-F335-909D-3BA6-08EC49DE6D4E}"/>
              </a:ext>
            </a:extLst>
          </p:cNvPr>
          <p:cNvSpPr>
            <a:spLocks noGrp="1"/>
          </p:cNvSpPr>
          <p:nvPr>
            <p:ph type="title"/>
          </p:nvPr>
        </p:nvSpPr>
        <p:spPr>
          <a:xfrm>
            <a:off x="3200400" y="270933"/>
            <a:ext cx="10972800" cy="1310979"/>
          </a:xfrm>
        </p:spPr>
        <p:txBody>
          <a:bodyPr/>
          <a:lstStyle/>
          <a:p>
            <a:r>
              <a:rPr lang="en-US" dirty="0"/>
              <a:t>Key Considerations for a Path Forward (continued)</a:t>
            </a:r>
          </a:p>
        </p:txBody>
      </p:sp>
      <p:sp>
        <p:nvSpPr>
          <p:cNvPr id="4" name="Content Placeholder 3">
            <a:extLst>
              <a:ext uri="{FF2B5EF4-FFF2-40B4-BE49-F238E27FC236}">
                <a16:creationId xmlns:a16="http://schemas.microsoft.com/office/drawing/2014/main" id="{0AC08CAC-46D9-9926-F41A-B4271EB843CD}"/>
              </a:ext>
            </a:extLst>
          </p:cNvPr>
          <p:cNvSpPr>
            <a:spLocks noGrp="1"/>
          </p:cNvSpPr>
          <p:nvPr>
            <p:ph sz="quarter" idx="20"/>
          </p:nvPr>
        </p:nvSpPr>
        <p:spPr>
          <a:xfrm>
            <a:off x="1371600" y="2243138"/>
            <a:ext cx="6778869" cy="5300662"/>
          </a:xfrm>
        </p:spPr>
        <p:txBody>
          <a:bodyPr/>
          <a:lstStyle/>
          <a:p>
            <a:r>
              <a:rPr lang="en-US" dirty="0"/>
              <a:t>The HR organization has a critical role in supporting this process</a:t>
            </a:r>
          </a:p>
          <a:p>
            <a:r>
              <a:rPr lang="en-US" dirty="0"/>
              <a:t>Knowledge transfer should be incorporated into existing processes and initiatives (doesn’t need to be a new effort)</a:t>
            </a:r>
          </a:p>
          <a:p>
            <a:r>
              <a:rPr lang="en-US" dirty="0"/>
              <a:t>Ultimately, there needs to be “committed intent”</a:t>
            </a:r>
          </a:p>
          <a:p>
            <a:endParaRPr lang="en-US" dirty="0"/>
          </a:p>
        </p:txBody>
      </p:sp>
      <p:pic>
        <p:nvPicPr>
          <p:cNvPr id="12" name="Picture 11" descr="A diagram of a company&#10;&#10;Description automatically generated">
            <a:extLst>
              <a:ext uri="{FF2B5EF4-FFF2-40B4-BE49-F238E27FC236}">
                <a16:creationId xmlns:a16="http://schemas.microsoft.com/office/drawing/2014/main" id="{C269E5A4-C952-5028-D063-42559B2617D0}"/>
              </a:ext>
            </a:extLst>
          </p:cNvPr>
          <p:cNvPicPr>
            <a:picLocks noChangeAspect="1"/>
          </p:cNvPicPr>
          <p:nvPr/>
        </p:nvPicPr>
        <p:blipFill>
          <a:blip r:embed="rId4"/>
          <a:stretch>
            <a:fillRect/>
          </a:stretch>
        </p:blipFill>
        <p:spPr>
          <a:xfrm>
            <a:off x="8734507" y="1581912"/>
            <a:ext cx="5486400" cy="5486400"/>
          </a:xfrm>
          <a:prstGeom prst="rect">
            <a:avLst/>
          </a:prstGeom>
        </p:spPr>
      </p:pic>
    </p:spTree>
    <p:custDataLst>
      <p:tags r:id="rId1"/>
    </p:custDataLst>
    <p:extLst>
      <p:ext uri="{BB962C8B-B14F-4D97-AF65-F5344CB8AC3E}">
        <p14:creationId xmlns:p14="http://schemas.microsoft.com/office/powerpoint/2010/main" val="3167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30FE00-F30F-0820-63FB-8657D8B2147A}"/>
              </a:ext>
            </a:extLst>
          </p:cNvPr>
          <p:cNvSpPr>
            <a:spLocks noGrp="1"/>
          </p:cNvSpPr>
          <p:nvPr>
            <p:ph type="sldNum" sz="quarter" idx="12"/>
          </p:nvPr>
        </p:nvSpPr>
        <p:spPr/>
        <p:txBody>
          <a:bodyPr/>
          <a:lstStyle/>
          <a:p>
            <a:fld id="{FE7A4BB3-E848-5A44-82DF-322201952CD8}" type="slidenum">
              <a:rPr lang="en-US" smtClean="0"/>
              <a:pPr/>
              <a:t>19</a:t>
            </a:fld>
            <a:endParaRPr lang="en-US" dirty="0"/>
          </a:p>
        </p:txBody>
      </p:sp>
      <p:sp>
        <p:nvSpPr>
          <p:cNvPr id="3" name="Title 2">
            <a:extLst>
              <a:ext uri="{FF2B5EF4-FFF2-40B4-BE49-F238E27FC236}">
                <a16:creationId xmlns:a16="http://schemas.microsoft.com/office/drawing/2014/main" id="{80F353E1-DCBD-5495-0314-AF0265A4ECAB}"/>
              </a:ext>
            </a:extLst>
          </p:cNvPr>
          <p:cNvSpPr>
            <a:spLocks noGrp="1"/>
          </p:cNvSpPr>
          <p:nvPr>
            <p:ph type="title"/>
          </p:nvPr>
        </p:nvSpPr>
        <p:spPr/>
        <p:txBody>
          <a:bodyPr/>
          <a:lstStyle/>
          <a:p>
            <a:r>
              <a:rPr lang="en-US"/>
              <a:t>What’s next</a:t>
            </a:r>
            <a:endParaRPr lang="en-US" dirty="0"/>
          </a:p>
        </p:txBody>
      </p:sp>
      <p:sp>
        <p:nvSpPr>
          <p:cNvPr id="4" name="Content Placeholder 3">
            <a:extLst>
              <a:ext uri="{FF2B5EF4-FFF2-40B4-BE49-F238E27FC236}">
                <a16:creationId xmlns:a16="http://schemas.microsoft.com/office/drawing/2014/main" id="{40357635-00EB-ACA5-EB09-00D6972460EB}"/>
              </a:ext>
            </a:extLst>
          </p:cNvPr>
          <p:cNvSpPr>
            <a:spLocks noGrp="1"/>
          </p:cNvSpPr>
          <p:nvPr>
            <p:ph sz="quarter" idx="20"/>
          </p:nvPr>
        </p:nvSpPr>
        <p:spPr>
          <a:xfrm>
            <a:off x="1663430" y="2026825"/>
            <a:ext cx="12120664" cy="5300662"/>
          </a:xfrm>
        </p:spPr>
        <p:txBody>
          <a:bodyPr/>
          <a:lstStyle/>
          <a:p>
            <a:pPr marL="457200" indent="-457200">
              <a:buFont typeface="Arial" panose="020B0604020202020204" pitchFamily="34" charset="0"/>
              <a:buChar char="•"/>
            </a:pPr>
            <a:r>
              <a:rPr lang="en-US" dirty="0"/>
              <a:t>We have several opportunities for improvement in front of our Leadership Team</a:t>
            </a:r>
          </a:p>
          <a:p>
            <a:pPr marL="457200" indent="-457200">
              <a:buFont typeface="Arial" panose="020B0604020202020204" pitchFamily="34" charset="0"/>
              <a:buChar char="•"/>
            </a:pPr>
            <a:r>
              <a:rPr lang="en-US" dirty="0"/>
              <a:t>We are building a roadmap</a:t>
            </a:r>
          </a:p>
          <a:p>
            <a:pPr marL="457200" indent="-457200">
              <a:buFont typeface="Arial" panose="020B0604020202020204" pitchFamily="34" charset="0"/>
              <a:buChar char="•"/>
            </a:pPr>
            <a:r>
              <a:rPr lang="en-US" dirty="0"/>
              <a:t>Continuing to learn and make adjustments as we go</a:t>
            </a:r>
          </a:p>
        </p:txBody>
      </p:sp>
    </p:spTree>
    <p:extLst>
      <p:ext uri="{BB962C8B-B14F-4D97-AF65-F5344CB8AC3E}">
        <p14:creationId xmlns:p14="http://schemas.microsoft.com/office/powerpoint/2010/main" val="78373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71C1F3-F108-4DAF-90A4-9A1417148A13}"/>
              </a:ext>
            </a:extLst>
          </p:cNvPr>
          <p:cNvSpPr>
            <a:spLocks noGrp="1"/>
          </p:cNvSpPr>
          <p:nvPr>
            <p:ph type="title"/>
          </p:nvPr>
        </p:nvSpPr>
        <p:spPr>
          <a:xfrm>
            <a:off x="3200400" y="270933"/>
            <a:ext cx="10972800" cy="1310979"/>
          </a:xfrm>
        </p:spPr>
        <p:txBody>
          <a:bodyPr/>
          <a:lstStyle/>
          <a:p>
            <a:r>
              <a:rPr lang="en-US" dirty="0"/>
              <a:t>PNNL – A lot of staff in motion!</a:t>
            </a:r>
          </a:p>
        </p:txBody>
      </p:sp>
      <p:sp>
        <p:nvSpPr>
          <p:cNvPr id="13" name="TextBox 12">
            <a:extLst>
              <a:ext uri="{FF2B5EF4-FFF2-40B4-BE49-F238E27FC236}">
                <a16:creationId xmlns:a16="http://schemas.microsoft.com/office/drawing/2014/main" id="{CE7C494F-FCB0-A114-CAD5-1D9877075456}"/>
              </a:ext>
            </a:extLst>
          </p:cNvPr>
          <p:cNvSpPr txBox="1"/>
          <p:nvPr/>
        </p:nvSpPr>
        <p:spPr>
          <a:xfrm>
            <a:off x="14379164" y="-1800909"/>
            <a:ext cx="2568139" cy="424732"/>
          </a:xfrm>
          <a:prstGeom prst="rect">
            <a:avLst/>
          </a:prstGeom>
          <a:noFill/>
        </p:spPr>
        <p:txBody>
          <a:bodyPr wrap="none" rtlCol="0">
            <a:spAutoFit/>
          </a:bodyPr>
          <a:lstStyle/>
          <a:p>
            <a:r>
              <a:rPr lang="en-US" b="1" dirty="0"/>
              <a:t>FY 2022 Spending</a:t>
            </a:r>
          </a:p>
        </p:txBody>
      </p:sp>
      <p:sp>
        <p:nvSpPr>
          <p:cNvPr id="10" name="Rectangle 9">
            <a:extLst>
              <a:ext uri="{FF2B5EF4-FFF2-40B4-BE49-F238E27FC236}">
                <a16:creationId xmlns:a16="http://schemas.microsoft.com/office/drawing/2014/main" id="{72C2FC1E-B669-2BDD-5E54-0F4655651080}"/>
              </a:ext>
            </a:extLst>
          </p:cNvPr>
          <p:cNvSpPr/>
          <p:nvPr/>
        </p:nvSpPr>
        <p:spPr>
          <a:xfrm>
            <a:off x="5486400" y="2394284"/>
            <a:ext cx="987672" cy="982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20FCE1A-3089-451B-F945-F778B58D7952}"/>
              </a:ext>
            </a:extLst>
          </p:cNvPr>
          <p:cNvSpPr/>
          <p:nvPr/>
        </p:nvSpPr>
        <p:spPr>
          <a:xfrm>
            <a:off x="5638800" y="6500946"/>
            <a:ext cx="987672" cy="982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8EAF99CE-3F35-7871-214E-F84129DA5A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580"/>
          <a:stretch/>
        </p:blipFill>
        <p:spPr bwMode="auto">
          <a:xfrm>
            <a:off x="10044106" y="2739702"/>
            <a:ext cx="4449269" cy="45909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2" name="TextBox 21">
            <a:extLst>
              <a:ext uri="{FF2B5EF4-FFF2-40B4-BE49-F238E27FC236}">
                <a16:creationId xmlns:a16="http://schemas.microsoft.com/office/drawing/2014/main" id="{79F9F06E-86A3-8139-D00D-B7E4091CF128}"/>
              </a:ext>
            </a:extLst>
          </p:cNvPr>
          <p:cNvSpPr txBox="1"/>
          <p:nvPr/>
        </p:nvSpPr>
        <p:spPr>
          <a:xfrm>
            <a:off x="2543408" y="6465239"/>
            <a:ext cx="2827984" cy="430887"/>
          </a:xfrm>
          <a:prstGeom prst="rect">
            <a:avLst/>
          </a:prstGeom>
          <a:noFill/>
        </p:spPr>
        <p:txBody>
          <a:bodyPr wrap="square" rtlCol="0">
            <a:spAutoFit/>
          </a:bodyPr>
          <a:lstStyle/>
          <a:p>
            <a:pPr algn="ctr"/>
            <a:r>
              <a:rPr lang="en-US" sz="2200" dirty="0">
                <a:solidFill>
                  <a:schemeClr val="accent2"/>
                </a:solidFill>
              </a:rPr>
              <a:t>October 2023</a:t>
            </a:r>
          </a:p>
        </p:txBody>
      </p:sp>
      <p:pic>
        <p:nvPicPr>
          <p:cNvPr id="23" name="Picture 22">
            <a:extLst>
              <a:ext uri="{FF2B5EF4-FFF2-40B4-BE49-F238E27FC236}">
                <a16:creationId xmlns:a16="http://schemas.microsoft.com/office/drawing/2014/main" id="{B6F258B8-218F-B33D-C5AD-9B4147C4E1E6}"/>
              </a:ext>
            </a:extLst>
          </p:cNvPr>
          <p:cNvPicPr>
            <a:picLocks noChangeAspect="1"/>
          </p:cNvPicPr>
          <p:nvPr/>
        </p:nvPicPr>
        <p:blipFill>
          <a:blip r:embed="rId4"/>
          <a:srcRect/>
          <a:stretch/>
        </p:blipFill>
        <p:spPr>
          <a:xfrm>
            <a:off x="2183868" y="2816626"/>
            <a:ext cx="3562510" cy="3395782"/>
          </a:xfrm>
          <a:prstGeom prst="rect">
            <a:avLst/>
          </a:prstGeom>
        </p:spPr>
      </p:pic>
      <p:grpSp>
        <p:nvGrpSpPr>
          <p:cNvPr id="24" name="Group 23">
            <a:extLst>
              <a:ext uri="{FF2B5EF4-FFF2-40B4-BE49-F238E27FC236}">
                <a16:creationId xmlns:a16="http://schemas.microsoft.com/office/drawing/2014/main" id="{119B6298-C896-3766-EF3D-5FB56BCD5A18}"/>
              </a:ext>
            </a:extLst>
          </p:cNvPr>
          <p:cNvGrpSpPr/>
          <p:nvPr/>
        </p:nvGrpSpPr>
        <p:grpSpPr>
          <a:xfrm>
            <a:off x="6202798" y="2297466"/>
            <a:ext cx="3005342" cy="592698"/>
            <a:chOff x="5638800" y="2289017"/>
            <a:chExt cx="3005342" cy="592698"/>
          </a:xfrm>
        </p:grpSpPr>
        <p:sp>
          <p:nvSpPr>
            <p:cNvPr id="25" name="TextBox 24">
              <a:extLst>
                <a:ext uri="{FF2B5EF4-FFF2-40B4-BE49-F238E27FC236}">
                  <a16:creationId xmlns:a16="http://schemas.microsoft.com/office/drawing/2014/main" id="{8DE1D688-A961-2621-F75B-E15F28FA2EA2}"/>
                </a:ext>
              </a:extLst>
            </p:cNvPr>
            <p:cNvSpPr txBox="1"/>
            <p:nvPr/>
          </p:nvSpPr>
          <p:spPr>
            <a:xfrm>
              <a:off x="6267479" y="2369923"/>
              <a:ext cx="2376663" cy="430887"/>
            </a:xfrm>
            <a:prstGeom prst="rect">
              <a:avLst/>
            </a:prstGeom>
            <a:noFill/>
          </p:spPr>
          <p:txBody>
            <a:bodyPr wrap="square" rtlCol="0">
              <a:spAutoFit/>
            </a:bodyPr>
            <a:lstStyle/>
            <a:p>
              <a:r>
                <a:rPr lang="en-US" sz="2200" dirty="0">
                  <a:solidFill>
                    <a:schemeClr val="accent2"/>
                  </a:solidFill>
                </a:rPr>
                <a:t>6,088 staff</a:t>
              </a:r>
            </a:p>
          </p:txBody>
        </p:sp>
        <p:pic>
          <p:nvPicPr>
            <p:cNvPr id="26" name="Graphic 25">
              <a:extLst>
                <a:ext uri="{FF2B5EF4-FFF2-40B4-BE49-F238E27FC236}">
                  <a16:creationId xmlns:a16="http://schemas.microsoft.com/office/drawing/2014/main" id="{227C561D-632C-9822-7059-AE0C464C26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800" y="2289017"/>
              <a:ext cx="572606" cy="592698"/>
            </a:xfrm>
            <a:prstGeom prst="rect">
              <a:avLst/>
            </a:prstGeom>
          </p:spPr>
        </p:pic>
      </p:grpSp>
      <p:grpSp>
        <p:nvGrpSpPr>
          <p:cNvPr id="27" name="Group 26">
            <a:extLst>
              <a:ext uri="{FF2B5EF4-FFF2-40B4-BE49-F238E27FC236}">
                <a16:creationId xmlns:a16="http://schemas.microsoft.com/office/drawing/2014/main" id="{DE940233-13E1-F028-41A1-657EDC355A9B}"/>
              </a:ext>
            </a:extLst>
          </p:cNvPr>
          <p:cNvGrpSpPr/>
          <p:nvPr/>
        </p:nvGrpSpPr>
        <p:grpSpPr>
          <a:xfrm>
            <a:off x="6202798" y="3117666"/>
            <a:ext cx="2950209" cy="1446550"/>
            <a:chOff x="5693933" y="3194681"/>
            <a:chExt cx="2950209" cy="1446550"/>
          </a:xfrm>
        </p:grpSpPr>
        <p:sp>
          <p:nvSpPr>
            <p:cNvPr id="28" name="TextBox 27">
              <a:extLst>
                <a:ext uri="{FF2B5EF4-FFF2-40B4-BE49-F238E27FC236}">
                  <a16:creationId xmlns:a16="http://schemas.microsoft.com/office/drawing/2014/main" id="{64E01DF0-D543-F29B-2991-7378BF82DC8F}"/>
                </a:ext>
              </a:extLst>
            </p:cNvPr>
            <p:cNvSpPr txBox="1"/>
            <p:nvPr/>
          </p:nvSpPr>
          <p:spPr>
            <a:xfrm>
              <a:off x="6267479" y="3194681"/>
              <a:ext cx="2376663" cy="1446550"/>
            </a:xfrm>
            <a:prstGeom prst="rect">
              <a:avLst/>
            </a:prstGeom>
            <a:noFill/>
          </p:spPr>
          <p:txBody>
            <a:bodyPr wrap="square" rtlCol="0">
              <a:spAutoFit/>
            </a:bodyPr>
            <a:lstStyle/>
            <a:p>
              <a:r>
                <a:rPr lang="en-US" sz="2200" dirty="0">
                  <a:solidFill>
                    <a:schemeClr val="accent2"/>
                  </a:solidFill>
                </a:rPr>
                <a:t>~50% of staff have been at PNNL less than </a:t>
              </a:r>
              <a:br>
                <a:rPr lang="en-US" sz="2200" dirty="0">
                  <a:solidFill>
                    <a:schemeClr val="accent2"/>
                  </a:solidFill>
                </a:rPr>
              </a:br>
              <a:r>
                <a:rPr lang="en-US" sz="2200" dirty="0">
                  <a:solidFill>
                    <a:schemeClr val="accent2"/>
                  </a:solidFill>
                </a:rPr>
                <a:t>5 years</a:t>
              </a:r>
            </a:p>
          </p:txBody>
        </p:sp>
        <p:pic>
          <p:nvPicPr>
            <p:cNvPr id="29" name="Graphic 28">
              <a:extLst>
                <a:ext uri="{FF2B5EF4-FFF2-40B4-BE49-F238E27FC236}">
                  <a16:creationId xmlns:a16="http://schemas.microsoft.com/office/drawing/2014/main" id="{1E1A15FC-31FF-B711-6467-84E8EBBD78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93933" y="3452330"/>
              <a:ext cx="572606" cy="592698"/>
            </a:xfrm>
            <a:prstGeom prst="rect">
              <a:avLst/>
            </a:prstGeom>
          </p:spPr>
        </p:pic>
      </p:grpSp>
      <p:grpSp>
        <p:nvGrpSpPr>
          <p:cNvPr id="30" name="Group 29">
            <a:extLst>
              <a:ext uri="{FF2B5EF4-FFF2-40B4-BE49-F238E27FC236}">
                <a16:creationId xmlns:a16="http://schemas.microsoft.com/office/drawing/2014/main" id="{43015349-6D03-D7EC-B8EA-18E2602CF869}"/>
              </a:ext>
            </a:extLst>
          </p:cNvPr>
          <p:cNvGrpSpPr/>
          <p:nvPr/>
        </p:nvGrpSpPr>
        <p:grpSpPr>
          <a:xfrm>
            <a:off x="6202798" y="4791718"/>
            <a:ext cx="3250418" cy="592698"/>
            <a:chOff x="5694873" y="4525468"/>
            <a:chExt cx="3250418" cy="592698"/>
          </a:xfrm>
        </p:grpSpPr>
        <p:sp>
          <p:nvSpPr>
            <p:cNvPr id="31" name="TextBox 30">
              <a:extLst>
                <a:ext uri="{FF2B5EF4-FFF2-40B4-BE49-F238E27FC236}">
                  <a16:creationId xmlns:a16="http://schemas.microsoft.com/office/drawing/2014/main" id="{58F3BD93-1FC1-1907-FEF0-F6E43A6C924C}"/>
                </a:ext>
              </a:extLst>
            </p:cNvPr>
            <p:cNvSpPr txBox="1"/>
            <p:nvPr/>
          </p:nvSpPr>
          <p:spPr>
            <a:xfrm>
              <a:off x="6267479" y="4606374"/>
              <a:ext cx="2677812" cy="430887"/>
            </a:xfrm>
            <a:prstGeom prst="rect">
              <a:avLst/>
            </a:prstGeom>
            <a:noFill/>
          </p:spPr>
          <p:txBody>
            <a:bodyPr wrap="square" rtlCol="0">
              <a:spAutoFit/>
            </a:bodyPr>
            <a:lstStyle/>
            <a:p>
              <a:r>
                <a:rPr lang="en-US" sz="2200" dirty="0">
                  <a:solidFill>
                    <a:schemeClr val="accent2"/>
                  </a:solidFill>
                </a:rPr>
                <a:t>Attrition rate = 7.1%</a:t>
              </a:r>
            </a:p>
          </p:txBody>
        </p:sp>
        <p:pic>
          <p:nvPicPr>
            <p:cNvPr id="32" name="Graphic 31">
              <a:extLst>
                <a:ext uri="{FF2B5EF4-FFF2-40B4-BE49-F238E27FC236}">
                  <a16:creationId xmlns:a16="http://schemas.microsoft.com/office/drawing/2014/main" id="{B1E3A585-90F0-5BF3-D6C7-55B6E79E45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94873" y="4525468"/>
              <a:ext cx="572606" cy="592698"/>
            </a:xfrm>
            <a:prstGeom prst="rect">
              <a:avLst/>
            </a:prstGeom>
          </p:spPr>
        </p:pic>
      </p:grpSp>
      <p:grpSp>
        <p:nvGrpSpPr>
          <p:cNvPr id="33" name="Group 32">
            <a:extLst>
              <a:ext uri="{FF2B5EF4-FFF2-40B4-BE49-F238E27FC236}">
                <a16:creationId xmlns:a16="http://schemas.microsoft.com/office/drawing/2014/main" id="{4802A378-959A-DC6B-0B1C-E5576AB1055E}"/>
              </a:ext>
            </a:extLst>
          </p:cNvPr>
          <p:cNvGrpSpPr/>
          <p:nvPr/>
        </p:nvGrpSpPr>
        <p:grpSpPr>
          <a:xfrm>
            <a:off x="6202798" y="5611918"/>
            <a:ext cx="3225798" cy="1107996"/>
            <a:chOff x="5746378" y="5457287"/>
            <a:chExt cx="3225798" cy="1107996"/>
          </a:xfrm>
        </p:grpSpPr>
        <p:sp>
          <p:nvSpPr>
            <p:cNvPr id="34" name="TextBox 33">
              <a:extLst>
                <a:ext uri="{FF2B5EF4-FFF2-40B4-BE49-F238E27FC236}">
                  <a16:creationId xmlns:a16="http://schemas.microsoft.com/office/drawing/2014/main" id="{C7392EAC-363C-9D0F-E0F2-7FE24BB17696}"/>
                </a:ext>
              </a:extLst>
            </p:cNvPr>
            <p:cNvSpPr txBox="1"/>
            <p:nvPr/>
          </p:nvSpPr>
          <p:spPr>
            <a:xfrm>
              <a:off x="6294364" y="5457287"/>
              <a:ext cx="2677812" cy="1107996"/>
            </a:xfrm>
            <a:prstGeom prst="rect">
              <a:avLst/>
            </a:prstGeom>
            <a:noFill/>
          </p:spPr>
          <p:txBody>
            <a:bodyPr wrap="square">
              <a:spAutoFit/>
            </a:bodyPr>
            <a:lstStyle/>
            <a:p>
              <a:pPr marL="57150" marR="0" lvl="0" defTabSz="1097280" rtl="0" eaLnBrk="1" fontAlgn="auto" latinLnBrk="0" hangingPunct="1">
                <a:lnSpc>
                  <a:spcPct val="100000"/>
                </a:lnSpc>
                <a:spcBef>
                  <a:spcPts val="600"/>
                </a:spcBef>
                <a:spcAft>
                  <a:spcPts val="1200"/>
                </a:spcAft>
                <a:buClrTx/>
                <a:buSzTx/>
                <a:tabLst/>
                <a:defRPr/>
              </a:pPr>
              <a:r>
                <a:rPr lang="en-US" sz="2200" b="0" i="0" dirty="0">
                  <a:solidFill>
                    <a:schemeClr val="accent2"/>
                  </a:solidFill>
                </a:rPr>
                <a:t>Average of ~20% staff changing jobs per year</a:t>
              </a:r>
            </a:p>
          </p:txBody>
        </p:sp>
        <p:pic>
          <p:nvPicPr>
            <p:cNvPr id="35" name="Graphic 34">
              <a:extLst>
                <a:ext uri="{FF2B5EF4-FFF2-40B4-BE49-F238E27FC236}">
                  <a16:creationId xmlns:a16="http://schemas.microsoft.com/office/drawing/2014/main" id="{44194D09-FD26-A959-E6E8-5D1B03CA5A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46378" y="5714936"/>
              <a:ext cx="572606" cy="592698"/>
            </a:xfrm>
            <a:prstGeom prst="rect">
              <a:avLst/>
            </a:prstGeom>
          </p:spPr>
        </p:pic>
      </p:grpSp>
      <p:grpSp>
        <p:nvGrpSpPr>
          <p:cNvPr id="36" name="Group 35">
            <a:extLst>
              <a:ext uri="{FF2B5EF4-FFF2-40B4-BE49-F238E27FC236}">
                <a16:creationId xmlns:a16="http://schemas.microsoft.com/office/drawing/2014/main" id="{85E5B559-18ED-59A3-535A-887BB1C4E5DF}"/>
              </a:ext>
            </a:extLst>
          </p:cNvPr>
          <p:cNvGrpSpPr/>
          <p:nvPr/>
        </p:nvGrpSpPr>
        <p:grpSpPr>
          <a:xfrm>
            <a:off x="6202798" y="6947415"/>
            <a:ext cx="3849935" cy="592698"/>
            <a:chOff x="5746378" y="6938966"/>
            <a:chExt cx="3849935" cy="592698"/>
          </a:xfrm>
        </p:grpSpPr>
        <p:sp>
          <p:nvSpPr>
            <p:cNvPr id="37" name="TextBox 36">
              <a:extLst>
                <a:ext uri="{FF2B5EF4-FFF2-40B4-BE49-F238E27FC236}">
                  <a16:creationId xmlns:a16="http://schemas.microsoft.com/office/drawing/2014/main" id="{ECD0204A-AB7C-5345-D00F-AB93E18B43F1}"/>
                </a:ext>
              </a:extLst>
            </p:cNvPr>
            <p:cNvSpPr txBox="1"/>
            <p:nvPr/>
          </p:nvSpPr>
          <p:spPr>
            <a:xfrm>
              <a:off x="6267479" y="7019872"/>
              <a:ext cx="3328834" cy="430887"/>
            </a:xfrm>
            <a:prstGeom prst="rect">
              <a:avLst/>
            </a:prstGeom>
            <a:noFill/>
          </p:spPr>
          <p:txBody>
            <a:bodyPr wrap="square">
              <a:spAutoFit/>
            </a:bodyPr>
            <a:lstStyle/>
            <a:p>
              <a:pPr marL="57150" marR="0" lvl="0" defTabSz="1097280" rtl="0" eaLnBrk="1" fontAlgn="auto" latinLnBrk="0" hangingPunct="1">
                <a:lnSpc>
                  <a:spcPct val="100000"/>
                </a:lnSpc>
                <a:spcBef>
                  <a:spcPts val="600"/>
                </a:spcBef>
                <a:spcAft>
                  <a:spcPts val="1200"/>
                </a:spcAft>
                <a:buClrTx/>
                <a:buSzTx/>
                <a:tabLst/>
                <a:defRPr/>
              </a:pPr>
              <a:r>
                <a:rPr lang="en-US" sz="2200" b="0" i="0" dirty="0">
                  <a:solidFill>
                    <a:schemeClr val="accent2"/>
                  </a:solidFill>
                </a:rPr>
                <a:t>18% virtual; 42% hybrid</a:t>
              </a:r>
            </a:p>
          </p:txBody>
        </p:sp>
        <p:pic>
          <p:nvPicPr>
            <p:cNvPr id="38" name="Graphic 37">
              <a:extLst>
                <a:ext uri="{FF2B5EF4-FFF2-40B4-BE49-F238E27FC236}">
                  <a16:creationId xmlns:a16="http://schemas.microsoft.com/office/drawing/2014/main" id="{E542D682-71C3-118D-6298-2CDD1AD9E5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46378" y="6938966"/>
              <a:ext cx="572606" cy="592698"/>
            </a:xfrm>
            <a:prstGeom prst="rect">
              <a:avLst/>
            </a:prstGeom>
          </p:spPr>
        </p:pic>
      </p:grpSp>
    </p:spTree>
    <p:extLst>
      <p:ext uri="{BB962C8B-B14F-4D97-AF65-F5344CB8AC3E}">
        <p14:creationId xmlns:p14="http://schemas.microsoft.com/office/powerpoint/2010/main" val="351149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C7DEDD-19A0-4768-946B-4DBDC7EC1F61}"/>
              </a:ext>
            </a:extLst>
          </p:cNvPr>
          <p:cNvSpPr>
            <a:spLocks noGrp="1"/>
          </p:cNvSpPr>
          <p:nvPr>
            <p:ph type="sldNum" sz="quarter" idx="12"/>
          </p:nvPr>
        </p:nvSpPr>
        <p:spPr>
          <a:xfrm>
            <a:off x="13994296" y="7772400"/>
            <a:ext cx="453223" cy="457200"/>
          </a:xfrm>
        </p:spPr>
        <p:txBody>
          <a:bodyPr/>
          <a:lstStyle/>
          <a:p>
            <a:fld id="{FE7A4BB3-E848-5A44-82DF-322201952CD8}" type="slidenum">
              <a:rPr lang="en-US" smtClean="0"/>
              <a:pPr/>
              <a:t>20</a:t>
            </a:fld>
            <a:endParaRPr lang="en-US" dirty="0"/>
          </a:p>
        </p:txBody>
      </p:sp>
      <p:sp>
        <p:nvSpPr>
          <p:cNvPr id="3" name="TextBox 2">
            <a:extLst>
              <a:ext uri="{FF2B5EF4-FFF2-40B4-BE49-F238E27FC236}">
                <a16:creationId xmlns:a16="http://schemas.microsoft.com/office/drawing/2014/main" id="{7A7B4999-C890-42BC-4CB8-3675DD442372}"/>
              </a:ext>
            </a:extLst>
          </p:cNvPr>
          <p:cNvSpPr txBox="1"/>
          <p:nvPr/>
        </p:nvSpPr>
        <p:spPr>
          <a:xfrm>
            <a:off x="1310527" y="5295387"/>
            <a:ext cx="3936733" cy="2246769"/>
          </a:xfrm>
          <a:prstGeom prst="rect">
            <a:avLst/>
          </a:prstGeom>
          <a:noFill/>
        </p:spPr>
        <p:txBody>
          <a:bodyPr wrap="square" rtlCol="0">
            <a:spAutoFit/>
          </a:bodyPr>
          <a:lstStyle/>
          <a:p>
            <a:pPr marL="0" marR="0">
              <a:spcBef>
                <a:spcPts val="0"/>
              </a:spcBef>
              <a:spcAft>
                <a:spcPts val="0"/>
              </a:spcAft>
              <a:tabLst>
                <a:tab pos="1714500" algn="l"/>
                <a:tab pos="1371600" algn="l"/>
                <a:tab pos="1428750" algn="l"/>
                <a:tab pos="1714500" algn="l"/>
              </a:tabLst>
            </a:pPr>
            <a:r>
              <a:rPr lang="en-US" sz="1400" dirty="0"/>
              <a:t>Many thanks go to the </a:t>
            </a:r>
            <a:r>
              <a:rPr lang="en-US" sz="1400" dirty="0">
                <a:solidFill>
                  <a:schemeClr val="tx2"/>
                </a:solidFill>
              </a:rPr>
              <a:t>IO assessment team</a:t>
            </a:r>
            <a:r>
              <a:rPr lang="en-US" sz="1400" dirty="0"/>
              <a:t>, including </a:t>
            </a:r>
            <a:r>
              <a:rPr lang="en-US" sz="1400" dirty="0">
                <a:effectLst/>
                <a:ea typeface="MS Mincho" panose="02020609040205080304" pitchFamily="49" charset="-128"/>
                <a:cs typeface="Calibri" panose="020F0502020204030204" pitchFamily="34" charset="0"/>
              </a:rPr>
              <a:t>Bob McCallum, Nico Branderhorst, Joe Burks, Ray Klann, Carolynn Novich, Parans Paranthaman, Reid Peterson,</a:t>
            </a:r>
            <a:endParaRPr lang="en-US" sz="1400" dirty="0">
              <a:effectLst/>
              <a:ea typeface="MS Mincho" panose="02020609040205080304" pitchFamily="49" charset="-128"/>
              <a:cs typeface="Times New Roman" panose="02020603050405020304" pitchFamily="18" charset="0"/>
            </a:endParaRPr>
          </a:p>
          <a:p>
            <a:pPr marL="0" marR="0">
              <a:spcBef>
                <a:spcPts val="0"/>
              </a:spcBef>
              <a:spcAft>
                <a:spcPts val="0"/>
              </a:spcAft>
              <a:tabLst>
                <a:tab pos="1714500" algn="l"/>
                <a:tab pos="1371600" algn="l"/>
                <a:tab pos="1428750" algn="l"/>
                <a:tab pos="1714500" algn="l"/>
              </a:tabLst>
            </a:pPr>
            <a:r>
              <a:rPr lang="en-US" sz="1400" dirty="0">
                <a:effectLst/>
                <a:ea typeface="MS Mincho" panose="02020609040205080304" pitchFamily="49" charset="-128"/>
                <a:cs typeface="Calibri" panose="020F0502020204030204" pitchFamily="34" charset="0"/>
              </a:rPr>
              <a:t>Chris Ross, Peter Stromberg, and Katrina Walker; and to PNNL’s </a:t>
            </a:r>
            <a:r>
              <a:rPr lang="en-US" sz="1400" dirty="0">
                <a:solidFill>
                  <a:schemeClr val="tx2"/>
                </a:solidFill>
                <a:effectLst/>
                <a:ea typeface="MS Mincho" panose="02020609040205080304" pitchFamily="49" charset="-128"/>
                <a:cs typeface="Calibri" panose="020F0502020204030204" pitchFamily="34" charset="0"/>
              </a:rPr>
              <a:t>Chief Operations Officers, Division Director Forum, </a:t>
            </a:r>
            <a:br>
              <a:rPr lang="en-US" sz="1400" dirty="0">
                <a:solidFill>
                  <a:schemeClr val="tx2"/>
                </a:solidFill>
                <a:effectLst/>
                <a:ea typeface="MS Mincho" panose="02020609040205080304" pitchFamily="49" charset="-128"/>
                <a:cs typeface="Calibri" panose="020F0502020204030204" pitchFamily="34" charset="0"/>
              </a:rPr>
            </a:br>
            <a:r>
              <a:rPr lang="en-US" sz="1400" dirty="0">
                <a:solidFill>
                  <a:schemeClr val="tx2"/>
                </a:solidFill>
                <a:effectLst/>
                <a:ea typeface="MS Mincho" panose="02020609040205080304" pitchFamily="49" charset="-128"/>
                <a:cs typeface="Calibri" panose="020F0502020204030204" pitchFamily="34" charset="0"/>
              </a:rPr>
              <a:t>PMOD Forum, and M&amp;OP Managers, </a:t>
            </a:r>
            <a:r>
              <a:rPr lang="en-US" sz="1400" dirty="0">
                <a:solidFill>
                  <a:schemeClr val="accent2"/>
                </a:solidFill>
                <a:effectLst/>
                <a:ea typeface="MS Mincho" panose="02020609040205080304" pitchFamily="49" charset="-128"/>
                <a:cs typeface="Calibri" panose="020F0502020204030204" pitchFamily="34" charset="0"/>
              </a:rPr>
              <a:t>and to </a:t>
            </a:r>
            <a:r>
              <a:rPr lang="en-US" sz="1400" dirty="0">
                <a:solidFill>
                  <a:schemeClr val="tx2"/>
                </a:solidFill>
                <a:effectLst/>
                <a:ea typeface="MS Mincho" panose="02020609040205080304" pitchFamily="49" charset="-128"/>
                <a:cs typeface="Calibri" panose="020F0502020204030204" pitchFamily="34" charset="0"/>
              </a:rPr>
              <a:t>PNSO </a:t>
            </a:r>
            <a:r>
              <a:rPr lang="en-US" sz="1400" dirty="0">
                <a:effectLst/>
                <a:ea typeface="MS Mincho" panose="02020609040205080304" pitchFamily="49" charset="-128"/>
                <a:cs typeface="Calibri" panose="020F0502020204030204" pitchFamily="34" charset="0"/>
              </a:rPr>
              <a:t>for their contributions to the IO Assessment effort on Knowledge Transfer.</a:t>
            </a:r>
            <a:endParaRPr lang="en-US" sz="1400" dirty="0">
              <a:effectLst/>
              <a:ea typeface="MS Mincho" panose="02020609040205080304" pitchFamily="49" charset="-128"/>
              <a:cs typeface="Times New Roman" panose="02020603050405020304" pitchFamily="18" charset="0"/>
            </a:endParaRPr>
          </a:p>
        </p:txBody>
      </p:sp>
    </p:spTree>
    <p:custDataLst>
      <p:tags r:id="rId1"/>
    </p:custDataLst>
    <p:extLst>
      <p:ext uri="{BB962C8B-B14F-4D97-AF65-F5344CB8AC3E}">
        <p14:creationId xmlns:p14="http://schemas.microsoft.com/office/powerpoint/2010/main" val="56377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10D020-65BD-44BC-956B-DBC5C0E6B8FD}"/>
              </a:ext>
            </a:extLst>
          </p:cNvPr>
          <p:cNvSpPr>
            <a:spLocks noGrp="1"/>
          </p:cNvSpPr>
          <p:nvPr>
            <p:ph type="sldNum" sz="quarter" idx="12"/>
          </p:nvPr>
        </p:nvSpPr>
        <p:spPr/>
        <p:txBody>
          <a:bodyPr/>
          <a:lstStyle/>
          <a:p>
            <a:fld id="{FE7A4BB3-E848-5A44-82DF-322201952CD8}" type="slidenum">
              <a:rPr lang="en-US" smtClean="0"/>
              <a:pPr/>
              <a:t>3</a:t>
            </a:fld>
            <a:endParaRPr lang="en-US" dirty="0"/>
          </a:p>
        </p:txBody>
      </p:sp>
      <p:sp>
        <p:nvSpPr>
          <p:cNvPr id="3" name="Title 2">
            <a:extLst>
              <a:ext uri="{FF2B5EF4-FFF2-40B4-BE49-F238E27FC236}">
                <a16:creationId xmlns:a16="http://schemas.microsoft.com/office/drawing/2014/main" id="{3F501BE4-1185-4E67-8F66-FB23D2E8F34C}"/>
              </a:ext>
            </a:extLst>
          </p:cNvPr>
          <p:cNvSpPr>
            <a:spLocks noGrp="1"/>
          </p:cNvSpPr>
          <p:nvPr>
            <p:ph type="title"/>
          </p:nvPr>
        </p:nvSpPr>
        <p:spPr/>
        <p:txBody>
          <a:bodyPr/>
          <a:lstStyle/>
          <a:p>
            <a:r>
              <a:rPr lang="en-US" dirty="0"/>
              <a:t>Charge to the assessment team</a:t>
            </a:r>
            <a:br>
              <a:rPr lang="en-US" dirty="0"/>
            </a:br>
            <a:r>
              <a:rPr lang="en-US" sz="2800" b="0" dirty="0">
                <a:solidFill>
                  <a:schemeClr val="tx1"/>
                </a:solidFill>
              </a:rPr>
              <a:t>Provide insights into knowledge transfer across PNNL </a:t>
            </a:r>
            <a:endParaRPr lang="en-US" b="0" dirty="0">
              <a:solidFill>
                <a:schemeClr val="tx1"/>
              </a:solidFill>
            </a:endParaRPr>
          </a:p>
        </p:txBody>
      </p:sp>
      <p:sp>
        <p:nvSpPr>
          <p:cNvPr id="5" name="Content Placeholder 3">
            <a:extLst>
              <a:ext uri="{FF2B5EF4-FFF2-40B4-BE49-F238E27FC236}">
                <a16:creationId xmlns:a16="http://schemas.microsoft.com/office/drawing/2014/main" id="{80F4178C-6B30-481F-B0E4-85CE9E779B8C}"/>
              </a:ext>
            </a:extLst>
          </p:cNvPr>
          <p:cNvSpPr>
            <a:spLocks noGrp="1"/>
          </p:cNvSpPr>
          <p:nvPr>
            <p:ph sz="quarter" idx="20"/>
          </p:nvPr>
        </p:nvSpPr>
        <p:spPr>
          <a:xfrm>
            <a:off x="1371600" y="2373923"/>
            <a:ext cx="5943600" cy="5169877"/>
          </a:xfrm>
        </p:spPr>
        <p:txBody>
          <a:bodyPr/>
          <a:lstStyle/>
          <a:p>
            <a:pPr marL="457200" indent="-457200">
              <a:lnSpc>
                <a:spcPct val="100000"/>
              </a:lnSpc>
              <a:spcAft>
                <a:spcPts val="600"/>
              </a:spcAft>
              <a:buFont typeface="Arial" panose="020B0604020202020204" pitchFamily="34" charset="0"/>
              <a:buChar char="•"/>
            </a:pPr>
            <a:r>
              <a:rPr lang="en-US" dirty="0"/>
              <a:t>Identify where knowledge transfer practices are most important (through one’s career lifecycle)</a:t>
            </a:r>
          </a:p>
          <a:p>
            <a:pPr marL="457200" indent="-457200">
              <a:lnSpc>
                <a:spcPct val="100000"/>
              </a:lnSpc>
              <a:spcAft>
                <a:spcPts val="600"/>
              </a:spcAft>
              <a:buFont typeface="Arial" panose="020B0604020202020204" pitchFamily="34" charset="0"/>
              <a:buChar char="•"/>
            </a:pPr>
            <a:r>
              <a:rPr lang="en-US" dirty="0"/>
              <a:t>Identify implementations to knowledge transfer methods and practices</a:t>
            </a:r>
          </a:p>
          <a:p>
            <a:endParaRPr lang="en-US" dirty="0"/>
          </a:p>
        </p:txBody>
      </p:sp>
      <p:sp>
        <p:nvSpPr>
          <p:cNvPr id="8" name="Content Placeholder 7">
            <a:extLst>
              <a:ext uri="{FF2B5EF4-FFF2-40B4-BE49-F238E27FC236}">
                <a16:creationId xmlns:a16="http://schemas.microsoft.com/office/drawing/2014/main" id="{33C4FCFD-8C0C-C55B-72D9-18696594F344}"/>
              </a:ext>
            </a:extLst>
          </p:cNvPr>
          <p:cNvSpPr>
            <a:spLocks noGrp="1"/>
          </p:cNvSpPr>
          <p:nvPr>
            <p:ph sz="quarter" idx="21"/>
          </p:nvPr>
        </p:nvSpPr>
        <p:spPr>
          <a:xfrm>
            <a:off x="8229599" y="2373923"/>
            <a:ext cx="5943601" cy="5169877"/>
          </a:xfrm>
        </p:spPr>
        <p:txBody>
          <a:bodyPr/>
          <a:lstStyle/>
          <a:p>
            <a:pPr marL="457200" indent="-457200">
              <a:lnSpc>
                <a:spcPct val="100000"/>
              </a:lnSpc>
              <a:spcAft>
                <a:spcPts val="600"/>
              </a:spcAft>
              <a:buFont typeface="Arial" panose="020B0604020202020204" pitchFamily="34" charset="0"/>
              <a:buChar char="•"/>
            </a:pPr>
            <a:r>
              <a:rPr lang="en-US" dirty="0"/>
              <a:t>Address knowledge transfer use cases that help staff build upon key career development competencies</a:t>
            </a:r>
          </a:p>
          <a:p>
            <a:pPr marL="457200" indent="-457200">
              <a:lnSpc>
                <a:spcPct val="100000"/>
              </a:lnSpc>
              <a:spcAft>
                <a:spcPts val="600"/>
              </a:spcAft>
              <a:buFont typeface="Arial" panose="020B0604020202020204" pitchFamily="34" charset="0"/>
              <a:buChar char="•"/>
            </a:pPr>
            <a:r>
              <a:rPr lang="en-US" dirty="0"/>
              <a:t>Identify potential opportunities for improvement</a:t>
            </a:r>
          </a:p>
          <a:p>
            <a:endParaRPr lang="en-US" dirty="0"/>
          </a:p>
        </p:txBody>
      </p:sp>
    </p:spTree>
    <p:custDataLst>
      <p:tags r:id="rId1"/>
    </p:custDataLst>
    <p:extLst>
      <p:ext uri="{BB962C8B-B14F-4D97-AF65-F5344CB8AC3E}">
        <p14:creationId xmlns:p14="http://schemas.microsoft.com/office/powerpoint/2010/main" val="130864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2D62CB-EE9E-4A4A-9974-4EDCF5E47C25}"/>
              </a:ext>
            </a:extLst>
          </p:cNvPr>
          <p:cNvSpPr>
            <a:spLocks noGrp="1"/>
          </p:cNvSpPr>
          <p:nvPr>
            <p:ph type="sldNum" sz="quarter" idx="12"/>
          </p:nvPr>
        </p:nvSpPr>
        <p:spPr/>
        <p:txBody>
          <a:bodyPr/>
          <a:lstStyle/>
          <a:p>
            <a:fld id="{FE7A4BB3-E848-5A44-82DF-322201952CD8}" type="slidenum">
              <a:rPr lang="en-US" smtClean="0"/>
              <a:pPr/>
              <a:t>4</a:t>
            </a:fld>
            <a:endParaRPr lang="en-US" dirty="0"/>
          </a:p>
        </p:txBody>
      </p:sp>
      <p:sp>
        <p:nvSpPr>
          <p:cNvPr id="3" name="Title 2">
            <a:extLst>
              <a:ext uri="{FF2B5EF4-FFF2-40B4-BE49-F238E27FC236}">
                <a16:creationId xmlns:a16="http://schemas.microsoft.com/office/drawing/2014/main" id="{8A41BFE3-EF71-420E-AA97-1482CCEE899C}"/>
              </a:ext>
            </a:extLst>
          </p:cNvPr>
          <p:cNvSpPr>
            <a:spLocks noGrp="1"/>
          </p:cNvSpPr>
          <p:nvPr>
            <p:ph type="title"/>
          </p:nvPr>
        </p:nvSpPr>
        <p:spPr>
          <a:xfrm>
            <a:off x="3200400" y="270933"/>
            <a:ext cx="10433538" cy="1310979"/>
          </a:xfrm>
        </p:spPr>
        <p:txBody>
          <a:bodyPr/>
          <a:lstStyle/>
          <a:p>
            <a:r>
              <a:rPr lang="en-US" dirty="0"/>
              <a:t>Our assessment approach was conducted in </a:t>
            </a:r>
            <a:br>
              <a:rPr lang="en-US" dirty="0"/>
            </a:br>
            <a:r>
              <a:rPr lang="en-US" dirty="0"/>
              <a:t>two phases</a:t>
            </a:r>
          </a:p>
        </p:txBody>
      </p:sp>
      <p:sp>
        <p:nvSpPr>
          <p:cNvPr id="4" name="Content Placeholder 3">
            <a:extLst>
              <a:ext uri="{FF2B5EF4-FFF2-40B4-BE49-F238E27FC236}">
                <a16:creationId xmlns:a16="http://schemas.microsoft.com/office/drawing/2014/main" id="{9795AB90-14C2-4376-B2D8-717D5F71867D}"/>
              </a:ext>
            </a:extLst>
          </p:cNvPr>
          <p:cNvSpPr>
            <a:spLocks noGrp="1"/>
          </p:cNvSpPr>
          <p:nvPr>
            <p:ph sz="quarter" idx="20"/>
          </p:nvPr>
        </p:nvSpPr>
        <p:spPr/>
        <p:txBody>
          <a:bodyPr/>
          <a:lstStyle/>
          <a:p>
            <a:pPr lvl="0"/>
            <a:r>
              <a:rPr lang="en-US" dirty="0"/>
              <a:t>Phase I</a:t>
            </a:r>
          </a:p>
          <a:p>
            <a:pPr lvl="0"/>
            <a:r>
              <a:rPr lang="en-US" sz="2000" b="0" dirty="0"/>
              <a:t>(September to October)</a:t>
            </a:r>
          </a:p>
          <a:p>
            <a:pPr lvl="1">
              <a:lnSpc>
                <a:spcPct val="100000"/>
              </a:lnSpc>
              <a:spcAft>
                <a:spcPts val="600"/>
              </a:spcAft>
            </a:pPr>
            <a:r>
              <a:rPr lang="en-US" dirty="0"/>
              <a:t>Conduct Interviews with senior leadership, staff, and the Pacific Northwest Site Office</a:t>
            </a:r>
          </a:p>
          <a:p>
            <a:pPr lvl="1">
              <a:lnSpc>
                <a:spcPct val="100000"/>
              </a:lnSpc>
              <a:spcAft>
                <a:spcPts val="600"/>
              </a:spcAft>
            </a:pPr>
            <a:r>
              <a:rPr lang="en-US" dirty="0"/>
              <a:t>Conduct analyses on staff transitions during the fiscal year</a:t>
            </a:r>
          </a:p>
          <a:p>
            <a:pPr lvl="1">
              <a:lnSpc>
                <a:spcPct val="100000"/>
              </a:lnSpc>
              <a:spcAft>
                <a:spcPts val="600"/>
              </a:spcAft>
            </a:pPr>
            <a:r>
              <a:rPr lang="en-US" dirty="0"/>
              <a:t>We conducted a study of the literature on knowledge transfer models</a:t>
            </a:r>
          </a:p>
          <a:p>
            <a:pPr lvl="1">
              <a:lnSpc>
                <a:spcPct val="100000"/>
              </a:lnSpc>
              <a:spcAft>
                <a:spcPts val="600"/>
              </a:spcAft>
            </a:pPr>
            <a:r>
              <a:rPr lang="en-US" dirty="0"/>
              <a:t>Draft preliminary observations and themes based on interviews and analyses</a:t>
            </a:r>
          </a:p>
          <a:p>
            <a:pPr lvl="0"/>
            <a:endParaRPr lang="en-US" dirty="0"/>
          </a:p>
        </p:txBody>
      </p:sp>
      <p:sp>
        <p:nvSpPr>
          <p:cNvPr id="8" name="Content Placeholder 7">
            <a:extLst>
              <a:ext uri="{FF2B5EF4-FFF2-40B4-BE49-F238E27FC236}">
                <a16:creationId xmlns:a16="http://schemas.microsoft.com/office/drawing/2014/main" id="{2379B61D-AB68-BECA-749E-146A89180E10}"/>
              </a:ext>
            </a:extLst>
          </p:cNvPr>
          <p:cNvSpPr>
            <a:spLocks noGrp="1"/>
          </p:cNvSpPr>
          <p:nvPr>
            <p:ph sz="quarter" idx="21"/>
          </p:nvPr>
        </p:nvSpPr>
        <p:spPr/>
        <p:txBody>
          <a:bodyPr/>
          <a:lstStyle/>
          <a:p>
            <a:r>
              <a:rPr lang="en-US" dirty="0"/>
              <a:t>Phase II</a:t>
            </a:r>
          </a:p>
          <a:p>
            <a:r>
              <a:rPr lang="en-US" sz="2000" b="0" dirty="0"/>
              <a:t>(November through December)</a:t>
            </a:r>
          </a:p>
          <a:p>
            <a:pPr lvl="1">
              <a:lnSpc>
                <a:spcPct val="100000"/>
              </a:lnSpc>
              <a:spcAft>
                <a:spcPts val="600"/>
              </a:spcAft>
            </a:pPr>
            <a:r>
              <a:rPr lang="en-US" dirty="0"/>
              <a:t>Present preliminary results to our senior level forums</a:t>
            </a:r>
          </a:p>
          <a:p>
            <a:pPr lvl="1">
              <a:lnSpc>
                <a:spcPct val="100000"/>
              </a:lnSpc>
              <a:spcAft>
                <a:spcPts val="600"/>
              </a:spcAft>
            </a:pPr>
            <a:r>
              <a:rPr lang="en-US" dirty="0"/>
              <a:t>Finalize our report</a:t>
            </a:r>
          </a:p>
        </p:txBody>
      </p:sp>
    </p:spTree>
    <p:custDataLst>
      <p:tags r:id="rId1"/>
    </p:custDataLst>
    <p:extLst>
      <p:ext uri="{BB962C8B-B14F-4D97-AF65-F5344CB8AC3E}">
        <p14:creationId xmlns:p14="http://schemas.microsoft.com/office/powerpoint/2010/main" val="236762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F2E5FC-A3F9-E273-4E58-BB7CC71ED1AD}"/>
              </a:ext>
            </a:extLst>
          </p:cNvPr>
          <p:cNvPicPr>
            <a:picLocks noChangeAspect="1"/>
          </p:cNvPicPr>
          <p:nvPr/>
        </p:nvPicPr>
        <p:blipFill>
          <a:blip r:embed="rId4"/>
          <a:srcRect/>
          <a:stretch/>
        </p:blipFill>
        <p:spPr>
          <a:xfrm>
            <a:off x="7837717" y="871447"/>
            <a:ext cx="6436630" cy="6436630"/>
          </a:xfrm>
          <a:prstGeom prst="rect">
            <a:avLst/>
          </a:prstGeom>
        </p:spPr>
      </p:pic>
      <p:sp>
        <p:nvSpPr>
          <p:cNvPr id="2" name="Slide Number Placeholder 1">
            <a:extLst>
              <a:ext uri="{FF2B5EF4-FFF2-40B4-BE49-F238E27FC236}">
                <a16:creationId xmlns:a16="http://schemas.microsoft.com/office/drawing/2014/main" id="{2646904E-B730-F66C-53B3-2137515F0135}"/>
              </a:ext>
            </a:extLst>
          </p:cNvPr>
          <p:cNvSpPr>
            <a:spLocks noGrp="1"/>
          </p:cNvSpPr>
          <p:nvPr>
            <p:ph type="sldNum" sz="quarter" idx="12"/>
          </p:nvPr>
        </p:nvSpPr>
        <p:spPr>
          <a:xfrm>
            <a:off x="13994296" y="7772400"/>
            <a:ext cx="453223" cy="457200"/>
          </a:xfrm>
        </p:spPr>
        <p:txBody>
          <a:bodyPr/>
          <a:lstStyle/>
          <a:p>
            <a:fld id="{FE7A4BB3-E848-5A44-82DF-322201952CD8}" type="slidenum">
              <a:rPr lang="en-US" smtClean="0"/>
              <a:pPr/>
              <a:t>5</a:t>
            </a:fld>
            <a:endParaRPr lang="en-US" dirty="0"/>
          </a:p>
        </p:txBody>
      </p:sp>
      <p:sp>
        <p:nvSpPr>
          <p:cNvPr id="3" name="Title 2">
            <a:extLst>
              <a:ext uri="{FF2B5EF4-FFF2-40B4-BE49-F238E27FC236}">
                <a16:creationId xmlns:a16="http://schemas.microsoft.com/office/drawing/2014/main" id="{4372C2C9-C646-2F4B-60E4-839E1F457A79}"/>
              </a:ext>
            </a:extLst>
          </p:cNvPr>
          <p:cNvSpPr>
            <a:spLocks noGrp="1"/>
          </p:cNvSpPr>
          <p:nvPr>
            <p:ph type="title"/>
          </p:nvPr>
        </p:nvSpPr>
        <p:spPr>
          <a:xfrm>
            <a:off x="3200400" y="270933"/>
            <a:ext cx="10972800" cy="1310979"/>
          </a:xfrm>
        </p:spPr>
        <p:txBody>
          <a:bodyPr/>
          <a:lstStyle/>
          <a:p>
            <a:r>
              <a:rPr lang="en-US" dirty="0"/>
              <a:t>What is knowledge transfer</a:t>
            </a:r>
          </a:p>
        </p:txBody>
      </p:sp>
      <p:sp>
        <p:nvSpPr>
          <p:cNvPr id="4" name="Content Placeholder 3">
            <a:extLst>
              <a:ext uri="{FF2B5EF4-FFF2-40B4-BE49-F238E27FC236}">
                <a16:creationId xmlns:a16="http://schemas.microsoft.com/office/drawing/2014/main" id="{E0BD6A38-8C41-AB1A-AA16-C77689198B92}"/>
              </a:ext>
            </a:extLst>
          </p:cNvPr>
          <p:cNvSpPr>
            <a:spLocks noGrp="1"/>
          </p:cNvSpPr>
          <p:nvPr>
            <p:ph sz="quarter" idx="20"/>
          </p:nvPr>
        </p:nvSpPr>
        <p:spPr>
          <a:xfrm>
            <a:off x="1371600" y="2057400"/>
            <a:ext cx="5421086" cy="5486400"/>
          </a:xfrm>
        </p:spPr>
        <p:txBody>
          <a:bodyPr/>
          <a:lstStyle/>
          <a:p>
            <a:r>
              <a:rPr lang="en-US" dirty="0"/>
              <a:t>Knowledge transfer is the capturing and sharing essential information related to executing job functions (e.g., skills, abilities, competencies) to assure Laboratory operations and activities can be effectively sustained during periods of staff transition</a:t>
            </a:r>
          </a:p>
        </p:txBody>
      </p:sp>
      <p:sp>
        <p:nvSpPr>
          <p:cNvPr id="6" name="TextBox 5">
            <a:extLst>
              <a:ext uri="{FF2B5EF4-FFF2-40B4-BE49-F238E27FC236}">
                <a16:creationId xmlns:a16="http://schemas.microsoft.com/office/drawing/2014/main" id="{D7789FEC-EE7E-D80E-6A16-5C7DE286E9D9}"/>
              </a:ext>
            </a:extLst>
          </p:cNvPr>
          <p:cNvSpPr txBox="1"/>
          <p:nvPr/>
        </p:nvSpPr>
        <p:spPr>
          <a:xfrm>
            <a:off x="9240093" y="7004210"/>
            <a:ext cx="3631877" cy="707886"/>
          </a:xfrm>
          <a:prstGeom prst="rect">
            <a:avLst/>
          </a:prstGeom>
          <a:noFill/>
        </p:spPr>
        <p:txBody>
          <a:bodyPr wrap="square" rtlCol="0">
            <a:spAutoFit/>
          </a:bodyPr>
          <a:lstStyle/>
          <a:p>
            <a:pPr algn="ctr"/>
            <a:r>
              <a:rPr lang="en-US" sz="2000" b="1" dirty="0"/>
              <a:t>Knowledge transfer happens along a continuum</a:t>
            </a:r>
          </a:p>
        </p:txBody>
      </p:sp>
    </p:spTree>
    <p:custDataLst>
      <p:tags r:id="rId1"/>
    </p:custDataLst>
    <p:extLst>
      <p:ext uri="{BB962C8B-B14F-4D97-AF65-F5344CB8AC3E}">
        <p14:creationId xmlns:p14="http://schemas.microsoft.com/office/powerpoint/2010/main" val="43354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53D5E8-6951-D067-C64D-7873F204485B}"/>
              </a:ext>
            </a:extLst>
          </p:cNvPr>
          <p:cNvSpPr>
            <a:spLocks noGrp="1"/>
          </p:cNvSpPr>
          <p:nvPr>
            <p:ph type="sldNum" sz="quarter" idx="12"/>
          </p:nvPr>
        </p:nvSpPr>
        <p:spPr>
          <a:xfrm>
            <a:off x="13994296" y="7772400"/>
            <a:ext cx="453223" cy="457200"/>
          </a:xfrm>
        </p:spPr>
        <p:txBody>
          <a:bodyPr/>
          <a:lstStyle/>
          <a:p>
            <a:fld id="{FE7A4BB3-E848-5A44-82DF-322201952CD8}" type="slidenum">
              <a:rPr lang="en-US" smtClean="0"/>
              <a:pPr/>
              <a:t>6</a:t>
            </a:fld>
            <a:endParaRPr lang="en-US" dirty="0"/>
          </a:p>
        </p:txBody>
      </p:sp>
      <p:sp>
        <p:nvSpPr>
          <p:cNvPr id="3" name="Title 2">
            <a:extLst>
              <a:ext uri="{FF2B5EF4-FFF2-40B4-BE49-F238E27FC236}">
                <a16:creationId xmlns:a16="http://schemas.microsoft.com/office/drawing/2014/main" id="{7471E59F-F335-909D-3BA6-08EC49DE6D4E}"/>
              </a:ext>
            </a:extLst>
          </p:cNvPr>
          <p:cNvSpPr>
            <a:spLocks noGrp="1"/>
          </p:cNvSpPr>
          <p:nvPr>
            <p:ph type="title"/>
          </p:nvPr>
        </p:nvSpPr>
        <p:spPr>
          <a:xfrm>
            <a:off x="3200400" y="270933"/>
            <a:ext cx="10972800" cy="1310979"/>
          </a:xfrm>
        </p:spPr>
        <p:txBody>
          <a:bodyPr/>
          <a:lstStyle/>
          <a:p>
            <a:r>
              <a:rPr lang="en-US" dirty="0"/>
              <a:t>Guiding principles</a:t>
            </a:r>
          </a:p>
        </p:txBody>
      </p:sp>
      <p:sp>
        <p:nvSpPr>
          <p:cNvPr id="4" name="Content Placeholder 3">
            <a:extLst>
              <a:ext uri="{FF2B5EF4-FFF2-40B4-BE49-F238E27FC236}">
                <a16:creationId xmlns:a16="http://schemas.microsoft.com/office/drawing/2014/main" id="{CC4EA20D-43AB-F54B-0A0E-433DB2B6E75B}"/>
              </a:ext>
            </a:extLst>
          </p:cNvPr>
          <p:cNvSpPr>
            <a:spLocks noGrp="1"/>
          </p:cNvSpPr>
          <p:nvPr>
            <p:ph sz="quarter" idx="20"/>
          </p:nvPr>
        </p:nvSpPr>
        <p:spPr>
          <a:xfrm>
            <a:off x="1371600" y="2057399"/>
            <a:ext cx="5943600" cy="5486401"/>
          </a:xfrm>
        </p:spPr>
        <p:txBody>
          <a:bodyPr/>
          <a:lstStyle/>
          <a:p>
            <a:r>
              <a:rPr lang="en-US" dirty="0"/>
              <a:t>Intentional</a:t>
            </a:r>
          </a:p>
          <a:p>
            <a:pPr lvl="1"/>
            <a:r>
              <a:rPr lang="en-US" dirty="0"/>
              <a:t>Performed as a way of doing business</a:t>
            </a:r>
          </a:p>
          <a:p>
            <a:r>
              <a:rPr lang="en-US" dirty="0"/>
              <a:t>Strategic</a:t>
            </a:r>
          </a:p>
          <a:p>
            <a:pPr lvl="1"/>
            <a:r>
              <a:rPr lang="en-US" dirty="0"/>
              <a:t>Emphasizes areas of knowledge transfer essential to effective operation of PNNL</a:t>
            </a:r>
          </a:p>
          <a:p>
            <a:r>
              <a:rPr lang="en-US" dirty="0"/>
              <a:t>Holistic</a:t>
            </a:r>
          </a:p>
          <a:p>
            <a:pPr lvl="1"/>
            <a:r>
              <a:rPr lang="en-US" dirty="0"/>
              <a:t>Involves explicit and implicit knowledge across all jobs</a:t>
            </a:r>
          </a:p>
        </p:txBody>
      </p:sp>
      <p:sp>
        <p:nvSpPr>
          <p:cNvPr id="10" name="Content Placeholder 9">
            <a:extLst>
              <a:ext uri="{FF2B5EF4-FFF2-40B4-BE49-F238E27FC236}">
                <a16:creationId xmlns:a16="http://schemas.microsoft.com/office/drawing/2014/main" id="{5B7F24D5-8ACD-6033-CEC8-DBA67E576195}"/>
              </a:ext>
            </a:extLst>
          </p:cNvPr>
          <p:cNvSpPr>
            <a:spLocks noGrp="1"/>
          </p:cNvSpPr>
          <p:nvPr>
            <p:ph sz="quarter" idx="21"/>
          </p:nvPr>
        </p:nvSpPr>
        <p:spPr/>
        <p:txBody>
          <a:bodyPr/>
          <a:lstStyle/>
          <a:p>
            <a:r>
              <a:rPr lang="en-US" dirty="0"/>
              <a:t>Shared Responsibility</a:t>
            </a:r>
          </a:p>
          <a:p>
            <a:pPr lvl="1"/>
            <a:r>
              <a:rPr lang="en-US" dirty="0"/>
              <a:t>Requires intent and execution on the part of the line management, project management, and staff</a:t>
            </a:r>
          </a:p>
          <a:p>
            <a:r>
              <a:rPr lang="en-US" dirty="0"/>
              <a:t>Focused</a:t>
            </a:r>
          </a:p>
          <a:p>
            <a:pPr lvl="1"/>
            <a:r>
              <a:rPr lang="en-US" dirty="0"/>
              <a:t>Concentrates on knowledge essential to jobs, critical operations, and career progression</a:t>
            </a:r>
          </a:p>
          <a:p>
            <a:r>
              <a:rPr lang="en-US" dirty="0"/>
              <a:t>Continuous</a:t>
            </a:r>
          </a:p>
          <a:p>
            <a:pPr lvl="1"/>
            <a:r>
              <a:rPr lang="en-US" dirty="0"/>
              <a:t>Includes onboarding, cross-boarding, promotion, offboarding</a:t>
            </a:r>
          </a:p>
          <a:p>
            <a:endParaRPr lang="en-US" dirty="0"/>
          </a:p>
        </p:txBody>
      </p:sp>
    </p:spTree>
    <p:custDataLst>
      <p:tags r:id="rId1"/>
    </p:custDataLst>
    <p:extLst>
      <p:ext uri="{BB962C8B-B14F-4D97-AF65-F5344CB8AC3E}">
        <p14:creationId xmlns:p14="http://schemas.microsoft.com/office/powerpoint/2010/main" val="297948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D2EB86-EAEB-ECBE-2D84-77CA2B53D9A9}"/>
              </a:ext>
            </a:extLst>
          </p:cNvPr>
          <p:cNvSpPr>
            <a:spLocks noGrp="1"/>
          </p:cNvSpPr>
          <p:nvPr>
            <p:ph type="sldNum" sz="quarter" idx="12"/>
          </p:nvPr>
        </p:nvSpPr>
        <p:spPr/>
        <p:txBody>
          <a:bodyPr/>
          <a:lstStyle/>
          <a:p>
            <a:fld id="{FE7A4BB3-E848-5A44-82DF-322201952CD8}" type="slidenum">
              <a:rPr lang="en-US" smtClean="0"/>
              <a:pPr/>
              <a:t>7</a:t>
            </a:fld>
            <a:endParaRPr lang="en-US" dirty="0"/>
          </a:p>
        </p:txBody>
      </p:sp>
      <p:sp>
        <p:nvSpPr>
          <p:cNvPr id="3" name="Title 2">
            <a:extLst>
              <a:ext uri="{FF2B5EF4-FFF2-40B4-BE49-F238E27FC236}">
                <a16:creationId xmlns:a16="http://schemas.microsoft.com/office/drawing/2014/main" id="{9392AADD-620B-AB2A-C61D-E544F0256515}"/>
              </a:ext>
            </a:extLst>
          </p:cNvPr>
          <p:cNvSpPr>
            <a:spLocks noGrp="1"/>
          </p:cNvSpPr>
          <p:nvPr>
            <p:ph type="title"/>
          </p:nvPr>
        </p:nvSpPr>
        <p:spPr/>
        <p:txBody>
          <a:bodyPr/>
          <a:lstStyle/>
          <a:p>
            <a:r>
              <a:rPr lang="en-US" dirty="0"/>
              <a:t>Knowledge transfer framework</a:t>
            </a:r>
          </a:p>
        </p:txBody>
      </p:sp>
      <p:sp>
        <p:nvSpPr>
          <p:cNvPr id="4" name="Content Placeholder 3">
            <a:extLst>
              <a:ext uri="{FF2B5EF4-FFF2-40B4-BE49-F238E27FC236}">
                <a16:creationId xmlns:a16="http://schemas.microsoft.com/office/drawing/2014/main" id="{0E579D6E-3421-24CE-CD85-4240D68D054C}"/>
              </a:ext>
            </a:extLst>
          </p:cNvPr>
          <p:cNvSpPr>
            <a:spLocks noGrp="1"/>
          </p:cNvSpPr>
          <p:nvPr>
            <p:ph sz="quarter" idx="20"/>
          </p:nvPr>
        </p:nvSpPr>
        <p:spPr>
          <a:xfrm>
            <a:off x="1371601" y="2243138"/>
            <a:ext cx="5943600" cy="5300662"/>
          </a:xfrm>
        </p:spPr>
        <p:txBody>
          <a:bodyPr/>
          <a:lstStyle/>
          <a:p>
            <a:pPr lvl="0">
              <a:lnSpc>
                <a:spcPct val="100000"/>
              </a:lnSpc>
            </a:pPr>
            <a:r>
              <a:rPr lang="en-US" dirty="0"/>
              <a:t>Identify important knowledge that exists within the organization</a:t>
            </a:r>
          </a:p>
          <a:p>
            <a:pPr lvl="0">
              <a:lnSpc>
                <a:spcPct val="100000"/>
              </a:lnSpc>
            </a:pPr>
            <a:r>
              <a:rPr lang="en-US" dirty="0"/>
              <a:t>Gather and organize knowledge and document in a way that makes it accessible and easy to find and use</a:t>
            </a:r>
          </a:p>
          <a:p>
            <a:pPr lvl="0">
              <a:lnSpc>
                <a:spcPct val="100000"/>
              </a:lnSpc>
            </a:pPr>
            <a:r>
              <a:rPr lang="en-US" dirty="0"/>
              <a:t>Share knowledge with the staff and stakeholders through training programs, newsletters, and collaboration tools.</a:t>
            </a:r>
          </a:p>
        </p:txBody>
      </p:sp>
      <p:pic>
        <p:nvPicPr>
          <p:cNvPr id="11" name="Picture 10">
            <a:extLst>
              <a:ext uri="{FF2B5EF4-FFF2-40B4-BE49-F238E27FC236}">
                <a16:creationId xmlns:a16="http://schemas.microsoft.com/office/drawing/2014/main" id="{C6ADA0E6-62FD-9B3E-9718-AE36557277EC}"/>
              </a:ext>
            </a:extLst>
          </p:cNvPr>
          <p:cNvPicPr>
            <a:picLocks noChangeAspect="1"/>
          </p:cNvPicPr>
          <p:nvPr/>
        </p:nvPicPr>
        <p:blipFill>
          <a:blip r:embed="rId3"/>
          <a:srcRect/>
          <a:stretch/>
        </p:blipFill>
        <p:spPr>
          <a:xfrm>
            <a:off x="7315200" y="2092569"/>
            <a:ext cx="7200900" cy="5539153"/>
          </a:xfrm>
          <a:prstGeom prst="rect">
            <a:avLst/>
          </a:prstGeom>
        </p:spPr>
      </p:pic>
    </p:spTree>
    <p:extLst>
      <p:ext uri="{BB962C8B-B14F-4D97-AF65-F5344CB8AC3E}">
        <p14:creationId xmlns:p14="http://schemas.microsoft.com/office/powerpoint/2010/main" val="172779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D2EB86-EAEB-ECBE-2D84-77CA2B53D9A9}"/>
              </a:ext>
            </a:extLst>
          </p:cNvPr>
          <p:cNvSpPr>
            <a:spLocks noGrp="1"/>
          </p:cNvSpPr>
          <p:nvPr>
            <p:ph type="sldNum" sz="quarter" idx="12"/>
          </p:nvPr>
        </p:nvSpPr>
        <p:spPr/>
        <p:txBody>
          <a:bodyPr/>
          <a:lstStyle/>
          <a:p>
            <a:fld id="{FE7A4BB3-E848-5A44-82DF-322201952CD8}" type="slidenum">
              <a:rPr lang="en-US" smtClean="0"/>
              <a:pPr/>
              <a:t>8</a:t>
            </a:fld>
            <a:endParaRPr lang="en-US" dirty="0"/>
          </a:p>
        </p:txBody>
      </p:sp>
      <p:sp>
        <p:nvSpPr>
          <p:cNvPr id="3" name="Title 2">
            <a:extLst>
              <a:ext uri="{FF2B5EF4-FFF2-40B4-BE49-F238E27FC236}">
                <a16:creationId xmlns:a16="http://schemas.microsoft.com/office/drawing/2014/main" id="{9392AADD-620B-AB2A-C61D-E544F0256515}"/>
              </a:ext>
            </a:extLst>
          </p:cNvPr>
          <p:cNvSpPr>
            <a:spLocks noGrp="1"/>
          </p:cNvSpPr>
          <p:nvPr>
            <p:ph type="title"/>
          </p:nvPr>
        </p:nvSpPr>
        <p:spPr/>
        <p:txBody>
          <a:bodyPr/>
          <a:lstStyle/>
          <a:p>
            <a:r>
              <a:rPr lang="en-US" dirty="0"/>
              <a:t>Knowledge transfer framework (continued)</a:t>
            </a:r>
          </a:p>
        </p:txBody>
      </p:sp>
      <p:sp>
        <p:nvSpPr>
          <p:cNvPr id="4" name="Content Placeholder 3">
            <a:extLst>
              <a:ext uri="{FF2B5EF4-FFF2-40B4-BE49-F238E27FC236}">
                <a16:creationId xmlns:a16="http://schemas.microsoft.com/office/drawing/2014/main" id="{0E579D6E-3421-24CE-CD85-4240D68D054C}"/>
              </a:ext>
            </a:extLst>
          </p:cNvPr>
          <p:cNvSpPr>
            <a:spLocks noGrp="1"/>
          </p:cNvSpPr>
          <p:nvPr>
            <p:ph sz="quarter" idx="20"/>
          </p:nvPr>
        </p:nvSpPr>
        <p:spPr>
          <a:xfrm>
            <a:off x="1371601" y="2243138"/>
            <a:ext cx="5073162" cy="5300662"/>
          </a:xfrm>
        </p:spPr>
        <p:txBody>
          <a:bodyPr/>
          <a:lstStyle/>
          <a:p>
            <a:pPr lvl="0"/>
            <a:r>
              <a:rPr lang="en-US" dirty="0"/>
              <a:t>Apply knowledge to improve organizational performance such as process improvements and S&amp;T innovation.</a:t>
            </a:r>
          </a:p>
          <a:p>
            <a:r>
              <a:rPr lang="en-US" dirty="0"/>
              <a:t>Maintain and evaluate knowledge to assure its relevance and accuracy</a:t>
            </a:r>
          </a:p>
        </p:txBody>
      </p:sp>
      <p:pic>
        <p:nvPicPr>
          <p:cNvPr id="8" name="Picture 7">
            <a:extLst>
              <a:ext uri="{FF2B5EF4-FFF2-40B4-BE49-F238E27FC236}">
                <a16:creationId xmlns:a16="http://schemas.microsoft.com/office/drawing/2014/main" id="{94D2A7FE-890E-8051-D9BD-FCB64BD95E02}"/>
              </a:ext>
            </a:extLst>
          </p:cNvPr>
          <p:cNvPicPr>
            <a:picLocks noChangeAspect="1"/>
          </p:cNvPicPr>
          <p:nvPr/>
        </p:nvPicPr>
        <p:blipFill>
          <a:blip r:embed="rId3"/>
          <a:srcRect/>
          <a:stretch/>
        </p:blipFill>
        <p:spPr>
          <a:xfrm>
            <a:off x="7315200" y="2092569"/>
            <a:ext cx="7200900" cy="5539153"/>
          </a:xfrm>
          <a:prstGeom prst="rect">
            <a:avLst/>
          </a:prstGeom>
        </p:spPr>
      </p:pic>
    </p:spTree>
    <p:extLst>
      <p:ext uri="{BB962C8B-B14F-4D97-AF65-F5344CB8AC3E}">
        <p14:creationId xmlns:p14="http://schemas.microsoft.com/office/powerpoint/2010/main" val="190115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B6F296-81AE-57BF-3931-5ADF884549E9}"/>
              </a:ext>
            </a:extLst>
          </p:cNvPr>
          <p:cNvSpPr>
            <a:spLocks noGrp="1"/>
          </p:cNvSpPr>
          <p:nvPr>
            <p:ph type="sldNum" sz="quarter" idx="12"/>
          </p:nvPr>
        </p:nvSpPr>
        <p:spPr>
          <a:xfrm>
            <a:off x="13994296" y="7772400"/>
            <a:ext cx="453223" cy="457200"/>
          </a:xfrm>
        </p:spPr>
        <p:txBody>
          <a:bodyPr/>
          <a:lstStyle/>
          <a:p>
            <a:fld id="{FE7A4BB3-E848-5A44-82DF-322201952CD8}" type="slidenum">
              <a:rPr lang="en-US" smtClean="0"/>
              <a:pPr/>
              <a:t>9</a:t>
            </a:fld>
            <a:endParaRPr lang="en-US" dirty="0"/>
          </a:p>
        </p:txBody>
      </p:sp>
      <p:sp>
        <p:nvSpPr>
          <p:cNvPr id="3" name="Title 2">
            <a:extLst>
              <a:ext uri="{FF2B5EF4-FFF2-40B4-BE49-F238E27FC236}">
                <a16:creationId xmlns:a16="http://schemas.microsoft.com/office/drawing/2014/main" id="{18BAF632-D894-F169-7ACB-A710802425B3}"/>
              </a:ext>
            </a:extLst>
          </p:cNvPr>
          <p:cNvSpPr>
            <a:spLocks noGrp="1"/>
          </p:cNvSpPr>
          <p:nvPr>
            <p:ph type="title"/>
          </p:nvPr>
        </p:nvSpPr>
        <p:spPr>
          <a:xfrm>
            <a:off x="3200400" y="270933"/>
            <a:ext cx="10972800" cy="1310979"/>
          </a:xfrm>
        </p:spPr>
        <p:txBody>
          <a:bodyPr/>
          <a:lstStyle/>
          <a:p>
            <a:r>
              <a:rPr lang="en-US" dirty="0"/>
              <a:t>Questions that enabled the study team an analysis of knowledge transfer at PNNL</a:t>
            </a:r>
          </a:p>
        </p:txBody>
      </p:sp>
      <p:sp>
        <p:nvSpPr>
          <p:cNvPr id="4" name="Content Placeholder 3">
            <a:extLst>
              <a:ext uri="{FF2B5EF4-FFF2-40B4-BE49-F238E27FC236}">
                <a16:creationId xmlns:a16="http://schemas.microsoft.com/office/drawing/2014/main" id="{70EA630F-CD65-7FAD-0FA8-2BE7AE8DB97B}"/>
              </a:ext>
            </a:extLst>
          </p:cNvPr>
          <p:cNvSpPr>
            <a:spLocks noGrp="1"/>
          </p:cNvSpPr>
          <p:nvPr>
            <p:ph sz="quarter" idx="20"/>
          </p:nvPr>
        </p:nvSpPr>
        <p:spPr>
          <a:xfrm>
            <a:off x="1371600" y="2374900"/>
            <a:ext cx="6972300" cy="5168900"/>
          </a:xfrm>
        </p:spPr>
        <p:txBody>
          <a:bodyPr/>
          <a:lstStyle/>
          <a:p>
            <a:pPr marL="514350" indent="-514350">
              <a:buFont typeface="+mj-lt"/>
              <a:buAutoNum type="arabicPeriod"/>
            </a:pPr>
            <a:r>
              <a:rPr lang="en-US" dirty="0"/>
              <a:t>What types of knowledge are needed to be successful?</a:t>
            </a:r>
          </a:p>
          <a:p>
            <a:pPr marL="514350" indent="-514350">
              <a:buFont typeface="+mj-lt"/>
              <a:buAutoNum type="arabicPeriod"/>
            </a:pPr>
            <a:r>
              <a:rPr lang="en-US" dirty="0"/>
              <a:t>How is this knowledge captured, transferred, and shared?</a:t>
            </a:r>
          </a:p>
          <a:p>
            <a:pPr marL="514350" indent="-514350">
              <a:buFont typeface="+mj-lt"/>
              <a:buAutoNum type="arabicPeriod"/>
            </a:pPr>
            <a:r>
              <a:rPr lang="en-US" dirty="0"/>
              <a:t>How is this knowledge applied and used?</a:t>
            </a:r>
          </a:p>
          <a:p>
            <a:pPr marL="514350" indent="-514350">
              <a:buFont typeface="+mj-lt"/>
              <a:buAutoNum type="arabicPeriod"/>
            </a:pPr>
            <a:r>
              <a:rPr lang="en-US" dirty="0"/>
              <a:t>What are gaps if knowledge transfer is ineffective?</a:t>
            </a:r>
          </a:p>
          <a:p>
            <a:pPr marL="514350" indent="-514350">
              <a:buFont typeface="+mj-lt"/>
              <a:buAutoNum type="arabicPeriod"/>
            </a:pPr>
            <a:r>
              <a:rPr lang="en-US" dirty="0"/>
              <a:t>What can be done to mitigate risks?</a:t>
            </a:r>
          </a:p>
          <a:p>
            <a:pPr marL="514350" indent="-514350">
              <a:buFont typeface="+mj-lt"/>
              <a:buAutoNum type="arabicPeriod"/>
            </a:pPr>
            <a:r>
              <a:rPr lang="en-US" dirty="0"/>
              <a:t>What are some best practices to be shared?</a:t>
            </a:r>
          </a:p>
        </p:txBody>
      </p:sp>
      <p:pic>
        <p:nvPicPr>
          <p:cNvPr id="8" name="Picture 7">
            <a:extLst>
              <a:ext uri="{FF2B5EF4-FFF2-40B4-BE49-F238E27FC236}">
                <a16:creationId xmlns:a16="http://schemas.microsoft.com/office/drawing/2014/main" id="{7034729C-4925-6D7D-0E32-E1F5D629E599}"/>
              </a:ext>
            </a:extLst>
          </p:cNvPr>
          <p:cNvPicPr>
            <a:picLocks noChangeAspect="1"/>
          </p:cNvPicPr>
          <p:nvPr/>
        </p:nvPicPr>
        <p:blipFill>
          <a:blip r:embed="rId4"/>
          <a:stretch>
            <a:fillRect/>
          </a:stretch>
        </p:blipFill>
        <p:spPr>
          <a:xfrm>
            <a:off x="9113224" y="2230589"/>
            <a:ext cx="5085467" cy="4977034"/>
          </a:xfrm>
          <a:prstGeom prst="rect">
            <a:avLst/>
          </a:prstGeom>
        </p:spPr>
      </p:pic>
    </p:spTree>
    <p:custDataLst>
      <p:tags r:id="rId1"/>
    </p:custDataLst>
    <p:extLst>
      <p:ext uri="{BB962C8B-B14F-4D97-AF65-F5344CB8AC3E}">
        <p14:creationId xmlns:p14="http://schemas.microsoft.com/office/powerpoint/2010/main" val="391875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12.potx" id="{E553E2CD-AA7F-49B9-A987-C6A52DC6C25A}" vid="{FD99B56B-0D12-4418-B31A-26C697DB20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cece13e-3376-4417-9525-be60b11a89a8" xsi:nil="true"/>
    <IconOverlay xmlns="http://schemas.microsoft.com/sharepoint/v4" xsi:nil="true"/>
    <lcf76f155ced4ddcb4097134ff3c332f xmlns="ea5189ea-610a-4c1d-82fb-2b5fb7f8755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C93BF068CB4447AEAE58D391AAA514" ma:contentTypeVersion="21" ma:contentTypeDescription="Create a new document." ma:contentTypeScope="" ma:versionID="3116f0833b71ea9f3ad68e6efd3c7080">
  <xsd:schema xmlns:xsd="http://www.w3.org/2001/XMLSchema" xmlns:xs="http://www.w3.org/2001/XMLSchema" xmlns:p="http://schemas.microsoft.com/office/2006/metadata/properties" xmlns:ns2="ea5189ea-610a-4c1d-82fb-2b5fb7f87552" xmlns:ns3="7dee561f-0654-492e-bc9a-08e6112a16a5" xmlns:ns4="5cece13e-3376-4417-9525-be60b11a89a8" xmlns:ns5="http://schemas.microsoft.com/sharepoint/v4" targetNamespace="http://schemas.microsoft.com/office/2006/metadata/properties" ma:root="true" ma:fieldsID="c19afd36cafc4d6287618bc51ca12e16" ns2:_="" ns3:_="" ns4:_="" ns5:_="">
    <xsd:import namespace="ea5189ea-610a-4c1d-82fb-2b5fb7f87552"/>
    <xsd:import namespace="7dee561f-0654-492e-bc9a-08e6112a16a5"/>
    <xsd:import namespace="5cece13e-3376-4417-9525-be60b11a89a8"/>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4:TaxCatchAll" minOccurs="0"/>
                <xsd:element ref="ns2:MediaLengthInSeconds" minOccurs="0"/>
                <xsd:element ref="ns5:IconOverlay"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5189ea-610a-4c1d-82fb-2b5fb7f875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ee561f-0654-492e-bc9a-08e6112a16a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ce13e-3376-4417-9525-be60b11a89a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6bcd1a5-61f3-4a73-8ba5-a3a4e58ea1fb}" ma:internalName="TaxCatchAll" ma:showField="CatchAllData" ma:web="7dee561f-0654-492e-bc9a-08e6112a16a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ABDFF1-B5F9-433E-9C3B-300F73456EA7}">
  <ds:schemaRefs>
    <ds:schemaRef ds:uri="http://schemas.microsoft.com/office/2006/metadata/properties"/>
    <ds:schemaRef ds:uri="7dee561f-0654-492e-bc9a-08e6112a16a5"/>
    <ds:schemaRef ds:uri="http://purl.org/dc/elements/1.1/"/>
    <ds:schemaRef ds:uri="http://schemas.microsoft.com/sharepoint/v4"/>
    <ds:schemaRef ds:uri="http://www.w3.org/XML/1998/namespace"/>
    <ds:schemaRef ds:uri="http://purl.org/dc/terms/"/>
    <ds:schemaRef ds:uri="http://schemas.microsoft.com/office/2006/documentManagement/types"/>
    <ds:schemaRef ds:uri="http://purl.org/dc/dcmitype/"/>
    <ds:schemaRef ds:uri="ea5189ea-610a-4c1d-82fb-2b5fb7f87552"/>
    <ds:schemaRef ds:uri="http://schemas.microsoft.com/office/infopath/2007/PartnerControls"/>
    <ds:schemaRef ds:uri="http://schemas.openxmlformats.org/package/2006/metadata/core-properties"/>
    <ds:schemaRef ds:uri="5cece13e-3376-4417-9525-be60b11a89a8"/>
  </ds:schemaRefs>
</ds:datastoreItem>
</file>

<file path=customXml/itemProps2.xml><?xml version="1.0" encoding="utf-8"?>
<ds:datastoreItem xmlns:ds="http://schemas.openxmlformats.org/officeDocument/2006/customXml" ds:itemID="{64F062CC-95FA-473D-BF78-C746E55841AC}">
  <ds:schemaRefs>
    <ds:schemaRef ds:uri="http://schemas.microsoft.com/sharepoint/v3/contenttype/forms"/>
  </ds:schemaRefs>
</ds:datastoreItem>
</file>

<file path=customXml/itemProps3.xml><?xml version="1.0" encoding="utf-8"?>
<ds:datastoreItem xmlns:ds="http://schemas.openxmlformats.org/officeDocument/2006/customXml" ds:itemID="{20421CFE-073E-4559-AEE6-EC0D82EFCA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5189ea-610a-4c1d-82fb-2b5fb7f87552"/>
    <ds:schemaRef ds:uri="7dee561f-0654-492e-bc9a-08e6112a16a5"/>
    <ds:schemaRef ds:uri="5cece13e-3376-4417-9525-be60b11a89a8"/>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PNNL_05</Template>
  <TotalTime>12908</TotalTime>
  <Words>1334</Words>
  <Application>Microsoft Office PowerPoint</Application>
  <PresentationFormat>Custom</PresentationFormat>
  <Paragraphs>169</Paragraphs>
  <Slides>20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MS Mincho</vt:lpstr>
      <vt:lpstr>Arial</vt:lpstr>
      <vt:lpstr>Calibri</vt:lpstr>
      <vt:lpstr>Wingdings</vt:lpstr>
      <vt:lpstr>1_PNNL_Option_4</vt:lpstr>
      <vt:lpstr>An Assessment on Knowledge Transfer at PNNL</vt:lpstr>
      <vt:lpstr>PNNL – A lot of staff in motion!</vt:lpstr>
      <vt:lpstr>Charge to the assessment team Provide insights into knowledge transfer across PNNL </vt:lpstr>
      <vt:lpstr>Our assessment approach was conducted in  two phases</vt:lpstr>
      <vt:lpstr>What is knowledge transfer</vt:lpstr>
      <vt:lpstr>Guiding principles</vt:lpstr>
      <vt:lpstr>Knowledge transfer framework</vt:lpstr>
      <vt:lpstr>Knowledge transfer framework (continued)</vt:lpstr>
      <vt:lpstr>Questions that enabled the study team an analysis of knowledge transfer at PNNL</vt:lpstr>
      <vt:lpstr>Established four knowledge transfer “use cases”</vt:lpstr>
      <vt:lpstr>Day-to-Day Work</vt:lpstr>
      <vt:lpstr>Career development</vt:lpstr>
      <vt:lpstr>Executive leadership</vt:lpstr>
      <vt:lpstr>Critical operations</vt:lpstr>
      <vt:lpstr>Organizational risks of not applying knowledge transfer</vt:lpstr>
      <vt:lpstr>Organizational risks of not applying knowledge transfer (continued)</vt:lpstr>
      <vt:lpstr>Key Considerations for a Path Forward</vt:lpstr>
      <vt:lpstr>Key Considerations for a Path Forward (continued)</vt:lpstr>
      <vt:lpstr>What’s next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Transfer at Pacific Northwest National Laboratory</dc:title>
  <dc:creator>Hughes, Pam J</dc:creator>
  <cp:lastModifiedBy>Mace, Shannon S</cp:lastModifiedBy>
  <cp:revision>503</cp:revision>
  <cp:lastPrinted>2024-03-15T21:31:48Z</cp:lastPrinted>
  <dcterms:created xsi:type="dcterms:W3CDTF">2023-09-29T19:06:57Z</dcterms:created>
  <dcterms:modified xsi:type="dcterms:W3CDTF">2024-05-07T14:17:40Z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A10F778B-39DC-4FCF-A161-D82C5493DD6A</vt:lpwstr>
  </property>
  <property fmtid="{D5CDD505-2E9C-101B-9397-08002B2CF9AE}" pid="3" name="ArticulatePath">
    <vt:lpwstr>Knowledge Transfer (11-18-23) --DRAFT FINAL4</vt:lpwstr>
  </property>
  <property fmtid="{D5CDD505-2E9C-101B-9397-08002B2CF9AE}" pid="4" name="ContentTypeId">
    <vt:lpwstr>0x01010090C93BF068CB4447AEAE58D391AAA514</vt:lpwstr>
  </property>
</Properties>
</file>