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7"/>
  </p:notesMasterIdLst>
  <p:sldIdLst>
    <p:sldId id="256" r:id="rId5"/>
    <p:sldId id="280" r:id="rId6"/>
    <p:sldId id="258" r:id="rId7"/>
    <p:sldId id="283" r:id="rId8"/>
    <p:sldId id="286" r:id="rId9"/>
    <p:sldId id="284" r:id="rId10"/>
    <p:sldId id="287" r:id="rId11"/>
    <p:sldId id="281" r:id="rId12"/>
    <p:sldId id="289" r:id="rId13"/>
    <p:sldId id="290" r:id="rId14"/>
    <p:sldId id="377" r:id="rId15"/>
    <p:sldId id="262" r:id="rId16"/>
    <p:sldId id="324" r:id="rId17"/>
    <p:sldId id="372" r:id="rId18"/>
    <p:sldId id="373" r:id="rId19"/>
    <p:sldId id="376" r:id="rId20"/>
    <p:sldId id="279" r:id="rId21"/>
    <p:sldId id="282" r:id="rId22"/>
    <p:sldId id="261" r:id="rId23"/>
    <p:sldId id="264" r:id="rId24"/>
    <p:sldId id="374" r:id="rId25"/>
    <p:sldId id="291" r:id="rId26"/>
    <p:sldId id="268" r:id="rId27"/>
    <p:sldId id="375" r:id="rId28"/>
    <p:sldId id="378" r:id="rId29"/>
    <p:sldId id="274" r:id="rId30"/>
    <p:sldId id="263" r:id="rId31"/>
    <p:sldId id="265" r:id="rId32"/>
    <p:sldId id="269" r:id="rId33"/>
    <p:sldId id="270" r:id="rId34"/>
    <p:sldId id="271" r:id="rId35"/>
    <p:sldId id="27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5" d="100"/>
          <a:sy n="75" d="100"/>
        </p:scale>
        <p:origin x="54" y="486"/>
      </p:cViewPr>
      <p:guideLst/>
    </p:cSldViewPr>
  </p:slideViewPr>
  <p:notesTextViewPr>
    <p:cViewPr>
      <p:scale>
        <a:sx n="3" d="2"/>
        <a:sy n="3" d="2"/>
      </p:scale>
      <p:origin x="0" y="0"/>
    </p:cViewPr>
  </p:notesTextViewPr>
  <p:sorterViewPr>
    <p:cViewPr varScale="1">
      <p:scale>
        <a:sx n="100" d="100"/>
        <a:sy n="100" d="100"/>
      </p:scale>
      <p:origin x="0" y="-12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C9097-E9F1-476B-9537-FF078F4FF749}" type="datetimeFigureOut">
              <a:rPr lang="en-US" smtClean="0"/>
              <a:t>5/7/2024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7E2F6-8D1C-4D3F-A016-2B4349FCEFCB}" type="slidenum">
              <a:rPr lang="en-US" smtClean="0"/>
              <a:t>‹#›</a:t>
            </a:fld>
            <a:endParaRPr lang="en-US"/>
          </a:p>
        </p:txBody>
      </p:sp>
    </p:spTree>
    <p:extLst>
      <p:ext uri="{BB962C8B-B14F-4D97-AF65-F5344CB8AC3E}">
        <p14:creationId xmlns:p14="http://schemas.microsoft.com/office/powerpoint/2010/main" val="17808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3C7DFE-6EA6-4C40-8855-EFB62354B02A}"/>
              </a:ext>
            </a:extLst>
          </p:cNvPr>
          <p:cNvSpPr>
            <a:spLocks noGrp="1" noChangeArrowheads="1"/>
          </p:cNvSpPr>
          <p:nvPr>
            <p:ph type="sldNum" sz="quarter" idx="5"/>
          </p:nvPr>
        </p:nvSpPr>
        <p:spPr>
          <a:ln/>
        </p:spPr>
        <p:txBody>
          <a:bodyPr/>
          <a:lstStyle/>
          <a:p>
            <a:fld id="{B9B75F28-791A-4099-BEB5-094584DDDB10}" type="slidenum">
              <a:rPr lang="en-US" altLang="en-US"/>
              <a:pPr/>
              <a:t>13</a:t>
            </a:fld>
            <a:endParaRPr lang="en-US" altLang="en-US"/>
          </a:p>
        </p:txBody>
      </p:sp>
      <p:sp>
        <p:nvSpPr>
          <p:cNvPr id="138242" name="Rectangle 2">
            <a:extLst>
              <a:ext uri="{FF2B5EF4-FFF2-40B4-BE49-F238E27FC236}">
                <a16:creationId xmlns:a16="http://schemas.microsoft.com/office/drawing/2014/main" id="{F90CCFE3-AD5E-4D8F-B4C3-2D68AB8A7209}"/>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283BB449-E324-4467-83FF-614D24BEDAD6}"/>
              </a:ext>
            </a:extLst>
          </p:cNvPr>
          <p:cNvSpPr>
            <a:spLocks noGrp="1" noChangeArrowheads="1"/>
          </p:cNvSpPr>
          <p:nvPr>
            <p:ph type="body" idx="1"/>
          </p:nvPr>
        </p:nvSpPr>
        <p:spPr/>
        <p:txBody>
          <a:bodyPr/>
          <a:lstStyle/>
          <a:p>
            <a:pPr marL="228600" indent="-228600"/>
            <a:r>
              <a:rPr lang="en-US" altLang="en-US" sz="1000">
                <a:latin typeface="Times New Roman" panose="02020603050405020304" pitchFamily="18" charset="0"/>
              </a:rPr>
              <a:t>[Source: Reason, p. 69; based on Jens Rasmussen, “Human errors: A taxonomy for describing human malfunction in industrial installations,” </a:t>
            </a:r>
            <a:r>
              <a:rPr lang="en-US" altLang="en-US" sz="1000" i="1">
                <a:latin typeface="Times New Roman" panose="02020603050405020304" pitchFamily="18" charset="0"/>
              </a:rPr>
              <a:t>Journal of Occupational Accidents</a:t>
            </a:r>
            <a:r>
              <a:rPr lang="en-US" altLang="en-US" sz="1000">
                <a:latin typeface="Times New Roman" panose="02020603050405020304" pitchFamily="18" charset="0"/>
              </a:rPr>
              <a:t>, 4, 1982, pp. 311-333.]</a:t>
            </a:r>
          </a:p>
          <a:p>
            <a:pPr marL="228600" indent="-228600"/>
            <a:endParaRPr lang="en-US" altLang="en-US" sz="1000">
              <a:latin typeface="Times New Roman" panose="02020603050405020304" pitchFamily="18" charset="0"/>
            </a:endParaRPr>
          </a:p>
          <a:p>
            <a:pPr marL="228600" indent="-228600"/>
            <a:r>
              <a:rPr lang="en-US" altLang="en-US" sz="1000">
                <a:latin typeface="Times New Roman" panose="02020603050405020304" pitchFamily="18" charset="0"/>
              </a:rPr>
              <a:t>These performance levels are not mutually exclusive. All three can coexist at the same time. However, this view depicts the relationship between attention to task performance and familiarity with the task in the way that humans learn. </a:t>
            </a:r>
          </a:p>
          <a:p>
            <a:pPr marL="228600" indent="-228600">
              <a:buFontTx/>
              <a:buAutoNum type="arabicParenR"/>
            </a:pPr>
            <a:r>
              <a:rPr lang="en-US" altLang="en-US" sz="1000">
                <a:latin typeface="Times New Roman" panose="02020603050405020304" pitchFamily="18" charset="0"/>
              </a:rPr>
              <a:t> When a situation is new, we can only perform based on our knowledge. </a:t>
            </a:r>
          </a:p>
          <a:p>
            <a:pPr marL="228600" indent="-228600">
              <a:buFontTx/>
              <a:buAutoNum type="arabicParenR"/>
            </a:pPr>
            <a:r>
              <a:rPr lang="en-US" altLang="en-US" sz="1000">
                <a:latin typeface="Times New Roman" panose="02020603050405020304" pitchFamily="18" charset="0"/>
              </a:rPr>
              <a:t> As a person gains knowledge and experience, he learn rules that help him govern his behavior in a given situation. </a:t>
            </a:r>
          </a:p>
          <a:p>
            <a:pPr marL="228600" indent="-228600">
              <a:buFontTx/>
              <a:buAutoNum type="arabicParenR"/>
            </a:pPr>
            <a:r>
              <a:rPr lang="en-US" altLang="en-US" sz="1000">
                <a:latin typeface="Times New Roman" panose="02020603050405020304" pitchFamily="18" charset="0"/>
              </a:rPr>
              <a:t> Eventually, through practice and repetition, she can develop the ability to perform the task automatically, without consciously thinking about how to do what he wants to do. Habits and skills are interrelated, and are developed in the same way.</a:t>
            </a:r>
          </a:p>
          <a:p>
            <a:pPr marL="228600" indent="-228600"/>
            <a:endParaRPr lang="en-US" altLang="en-US" sz="1000">
              <a:latin typeface="Times New Roman" panose="02020603050405020304" pitchFamily="18" charset="0"/>
            </a:endParaRPr>
          </a:p>
          <a:p>
            <a:pPr marL="228600" indent="-228600"/>
            <a:r>
              <a:rPr lang="en-US" altLang="en-US" sz="1000">
                <a:latin typeface="Times New Roman" panose="02020603050405020304" pitchFamily="18" charset="0"/>
              </a:rPr>
              <a:t>Training programs are usually a combination of classroom and practical training where a person gains the knowledge, skills and abilities needed to perform the tasks that pertain to a specific job. Eventually, a person becomes skilled and can perform tasks successfully without supervision.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A95FAA-4858-430D-AC73-386E11BA6A5E}"/>
              </a:ext>
            </a:extLst>
          </p:cNvPr>
          <p:cNvSpPr>
            <a:spLocks noGrp="1" noChangeArrowheads="1"/>
          </p:cNvSpPr>
          <p:nvPr>
            <p:ph type="sldNum" sz="quarter" idx="5"/>
          </p:nvPr>
        </p:nvSpPr>
        <p:spPr>
          <a:ln/>
        </p:spPr>
        <p:txBody>
          <a:bodyPr/>
          <a:lstStyle/>
          <a:p>
            <a:fld id="{A60CD349-6FFC-4C54-9007-350456E0A144}" type="slidenum">
              <a:rPr lang="en-US" altLang="en-US"/>
              <a:pPr/>
              <a:t>14</a:t>
            </a:fld>
            <a:endParaRPr lang="en-US" altLang="en-US"/>
          </a:p>
        </p:txBody>
      </p:sp>
      <p:sp>
        <p:nvSpPr>
          <p:cNvPr id="221186" name="Rectangle 2">
            <a:extLst>
              <a:ext uri="{FF2B5EF4-FFF2-40B4-BE49-F238E27FC236}">
                <a16:creationId xmlns:a16="http://schemas.microsoft.com/office/drawing/2014/main" id="{E1FFBEF1-61E4-4F7A-A643-492B7D991D71}"/>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id="{405D3862-5F0D-40E0-984D-CA0DC5DDE03B}"/>
              </a:ext>
            </a:extLst>
          </p:cNvPr>
          <p:cNvSpPr>
            <a:spLocks noGrp="1" noChangeArrowheads="1"/>
          </p:cNvSpPr>
          <p:nvPr>
            <p:ph type="body" idx="1"/>
          </p:nvPr>
        </p:nvSpPr>
        <p:spPr/>
        <p:txBody>
          <a:bodyPr/>
          <a:lstStyle/>
          <a:p>
            <a:pPr>
              <a:lnSpc>
                <a:spcPct val="90000"/>
              </a:lnSpc>
            </a:pPr>
            <a:r>
              <a:rPr lang="en-US" altLang="en-US" sz="1000">
                <a:latin typeface="Times New Roman" panose="02020603050405020304" pitchFamily="18" charset="0"/>
              </a:rPr>
              <a:t>[Source: Reason, James. </a:t>
            </a:r>
            <a:r>
              <a:rPr lang="en-US" altLang="en-US" sz="1000" i="1">
                <a:latin typeface="Times New Roman" panose="02020603050405020304" pitchFamily="18" charset="0"/>
              </a:rPr>
              <a:t>Human Error</a:t>
            </a:r>
            <a:r>
              <a:rPr lang="en-US" altLang="en-US" sz="1000">
                <a:latin typeface="Times New Roman" panose="02020603050405020304" pitchFamily="18" charset="0"/>
              </a:rPr>
              <a:t>, 1990, p. 56; cited in </a:t>
            </a:r>
            <a:r>
              <a:rPr lang="en-US" altLang="en-US" sz="1000" i="1">
                <a:latin typeface="Times New Roman" panose="02020603050405020304" pitchFamily="18" charset="0"/>
              </a:rPr>
              <a:t>Human Performance Fundamentals Course Reference</a:t>
            </a:r>
            <a:r>
              <a:rPr lang="en-US" altLang="en-US" sz="1000">
                <a:latin typeface="Times New Roman" panose="02020603050405020304" pitchFamily="18" charset="0"/>
              </a:rPr>
              <a:t>, Institute of Nuclear Power Operations (INPO), Rev. 6 (December 2002), p. 28]</a:t>
            </a:r>
          </a:p>
          <a:p>
            <a:pPr>
              <a:lnSpc>
                <a:spcPct val="90000"/>
              </a:lnSpc>
            </a:pPr>
            <a:endParaRPr lang="en-US" altLang="en-US" sz="1000">
              <a:latin typeface="Times New Roman" panose="02020603050405020304" pitchFamily="18" charset="0"/>
            </a:endParaRPr>
          </a:p>
          <a:p>
            <a:pPr>
              <a:lnSpc>
                <a:spcPct val="90000"/>
              </a:lnSpc>
            </a:pPr>
            <a:r>
              <a:rPr lang="en-US" altLang="en-US" sz="1000">
                <a:latin typeface="Times New Roman" panose="02020603050405020304" pitchFamily="18" charset="0"/>
              </a:rPr>
              <a:t>(This figure and related concepts are discussed in greater detail in </a:t>
            </a:r>
            <a:r>
              <a:rPr lang="en-US" altLang="en-US" sz="1000" b="1">
                <a:latin typeface="Times New Roman" panose="02020603050405020304" pitchFamily="18" charset="0"/>
              </a:rPr>
              <a:t>Human Performance Improvement (HPI) Fundamentals</a:t>
            </a:r>
            <a:r>
              <a:rPr lang="en-US" altLang="en-US" sz="1000">
                <a:latin typeface="Times New Roman" panose="02020603050405020304" pitchFamily="18" charset="0"/>
              </a:rPr>
              <a:t> training – Course #HPI Fund.)</a:t>
            </a:r>
          </a:p>
          <a:p>
            <a:pPr>
              <a:lnSpc>
                <a:spcPct val="90000"/>
              </a:lnSpc>
            </a:pPr>
            <a:endParaRPr lang="en-US" altLang="en-US" sz="1000">
              <a:latin typeface="Times New Roman" panose="02020603050405020304" pitchFamily="18" charset="0"/>
            </a:endParaRPr>
          </a:p>
          <a:p>
            <a:pPr>
              <a:lnSpc>
                <a:spcPct val="90000"/>
              </a:lnSpc>
            </a:pPr>
            <a:r>
              <a:rPr lang="en-US" altLang="en-US" sz="1000">
                <a:latin typeface="Times New Roman" panose="02020603050405020304" pitchFamily="18" charset="0"/>
              </a:rPr>
              <a:t>Here is a brief review of the three performance modes:</a:t>
            </a:r>
          </a:p>
          <a:p>
            <a:pPr lvl="1">
              <a:lnSpc>
                <a:spcPct val="90000"/>
              </a:lnSpc>
            </a:pPr>
            <a:r>
              <a:rPr lang="en-US" altLang="en-US" sz="1000" i="1">
                <a:latin typeface="Times New Roman" panose="02020603050405020304" pitchFamily="18" charset="0"/>
              </a:rPr>
              <a:t>Skill-based</a:t>
            </a:r>
            <a:r>
              <a:rPr lang="en-US" altLang="en-US" sz="1000">
                <a:latin typeface="Times New Roman" panose="02020603050405020304" pitchFamily="18" charset="0"/>
              </a:rPr>
              <a:t> refers to the way humans carry out routine, highly-practiced tasks in a largely automatic fashion with occasional conscious checks on progress. This type of failure was not consciously made.</a:t>
            </a:r>
          </a:p>
          <a:p>
            <a:pPr lvl="1">
              <a:lnSpc>
                <a:spcPct val="90000"/>
              </a:lnSpc>
            </a:pPr>
            <a:r>
              <a:rPr lang="en-US" altLang="en-US" sz="1000" i="1">
                <a:latin typeface="Times New Roman" panose="02020603050405020304" pitchFamily="18" charset="0"/>
              </a:rPr>
              <a:t>Rules</a:t>
            </a:r>
            <a:r>
              <a:rPr lang="en-US" altLang="en-US" sz="1000">
                <a:latin typeface="Times New Roman" panose="02020603050405020304" pitchFamily="18" charset="0"/>
              </a:rPr>
              <a:t> in this context are simpler and include much more than just formal procedures, policies and other types of written requirements. Management expectations, supervisor preferences, and company/corporate culture etc. are examples of other types of rules that influence workers’ behavior. We will discuss rule-based behavior in more detail a little later.</a:t>
            </a:r>
          </a:p>
          <a:p>
            <a:pPr lvl="1">
              <a:lnSpc>
                <a:spcPct val="90000"/>
              </a:lnSpc>
            </a:pPr>
            <a:r>
              <a:rPr lang="en-US" altLang="en-US" sz="1000" i="1">
                <a:latin typeface="Times New Roman" panose="02020603050405020304" pitchFamily="18" charset="0"/>
              </a:rPr>
              <a:t>Knowledge</a:t>
            </a:r>
            <a:r>
              <a:rPr lang="en-US" altLang="en-US" sz="1000">
                <a:latin typeface="Times New Roman" panose="02020603050405020304" pitchFamily="18" charset="0"/>
              </a:rPr>
              <a:t> is gained in a number of ways. Though much of task-related knowledge is gained through formal means, workers also gain knowledge from on-the-job experience, co-workers and supervisors.</a:t>
            </a:r>
          </a:p>
          <a:p>
            <a:pPr>
              <a:lnSpc>
                <a:spcPct val="90000"/>
              </a:lnSpc>
            </a:pPr>
            <a:r>
              <a:rPr lang="en-US" altLang="en-US" sz="1000">
                <a:latin typeface="Times New Roman" panose="02020603050405020304" pitchFamily="18" charset="0"/>
              </a:rPr>
              <a:t>The graph in this slide is the same as depicted in the “Three Levels of Performance” graph we saw earlier, but the axes are inverted. This view shows how trained and qualified (i.e. skilled) workers normally perform their tasks. However, when a change occurs, the person switches to rule-based mode. If no rule applies, then the person switches to knowledge-based mode. Notice that the error rate (or chance of making an error) increases exponentially up the scale. As you can see, it is preferred that individuals be able to work in skill-based mode as much as possible, because the potential for errors is much lower.</a:t>
            </a:r>
          </a:p>
          <a:p>
            <a:pPr>
              <a:lnSpc>
                <a:spcPct val="90000"/>
              </a:lnSpc>
            </a:pPr>
            <a:r>
              <a:rPr lang="en-US" altLang="en-US" sz="1000">
                <a:latin typeface="Times New Roman" panose="02020603050405020304" pitchFamily="18" charset="0"/>
              </a:rPr>
              <a:t>When an error occurs that results in a negative consequence, it becomes important to try to determine in which performance mode the error occurred before determining causes, and subsequently, in determining corrective actions.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7A473613-8588-4FE5-A07C-19F667CC5957}"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9446872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DE2F2-F9EE-4C55-A436-AE5FE9A7A80B}"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27231987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71201161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Ref idx="1001">
        <a:schemeClr val="bg1"/>
      </p:bgRef>
    </p:bg>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12330941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5900430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bg>
      <p:bgRef idx="1001">
        <a:schemeClr val="bg1"/>
      </p:bgRef>
    </p:bg>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3481711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1746061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738657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145005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45587" y="218045"/>
            <a:ext cx="8222565" cy="640139"/>
          </a:xfrm>
        </p:spPr>
        <p:txBody>
          <a:bodyPr anchor="t">
            <a:normAutofit/>
          </a:bodyPr>
          <a:lstStyle>
            <a:lvl1pPr algn="l">
              <a:defRPr sz="2800" b="1">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45588" y="956602"/>
            <a:ext cx="8222565" cy="5514535"/>
          </a:xfrm>
        </p:spPr>
        <p:txBody>
          <a:bodyPr anchor="t"/>
          <a:lstStyle>
            <a:lvl1pPr>
              <a:defRPr>
                <a:latin typeface="Arial" panose="020B0604020202020204" pitchFamily="34" charset="0"/>
                <a:ea typeface="Tahoma" panose="020B0604030504040204" pitchFamily="34" charset="0"/>
                <a:cs typeface="Arial" panose="020B0604020202020204" pitchFamily="34" charset="0"/>
              </a:defRPr>
            </a:lvl1pPr>
            <a:lvl2pPr>
              <a:defRPr>
                <a:latin typeface="Arial" panose="020B0604020202020204" pitchFamily="34" charset="0"/>
                <a:ea typeface="Tahoma" panose="020B0604030504040204" pitchFamily="34" charset="0"/>
                <a:cs typeface="Arial" panose="020B0604020202020204" pitchFamily="34" charset="0"/>
              </a:defRPr>
            </a:lvl2pPr>
            <a:lvl3pPr>
              <a:defRPr>
                <a:latin typeface="Arial" panose="020B0604020202020204" pitchFamily="34" charset="0"/>
                <a:ea typeface="Tahoma" panose="020B0604030504040204" pitchFamily="34" charset="0"/>
                <a:cs typeface="Arial" panose="020B0604020202020204" pitchFamily="34" charset="0"/>
              </a:defRPr>
            </a:lvl3pPr>
            <a:lvl4pPr>
              <a:defRPr>
                <a:latin typeface="Arial" panose="020B0604020202020204" pitchFamily="34" charset="0"/>
                <a:ea typeface="Tahoma" panose="020B0604030504040204" pitchFamily="34" charset="0"/>
                <a:cs typeface="Arial" panose="020B0604020202020204" pitchFamily="34" charset="0"/>
              </a:defRPr>
            </a:lvl4pPr>
            <a:lvl5pPr>
              <a:defRPr>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40320" y="6541477"/>
            <a:ext cx="427833" cy="276424"/>
          </a:xfrm>
        </p:spPr>
        <p:txBody>
          <a:bodyPr/>
          <a:lstStyle/>
          <a:p>
            <a:fld id="{7A473613-8588-4FE5-A07C-19F667CC5957}" type="slidenum">
              <a:rPr lang="en-US" smtClean="0"/>
              <a:t>‹#›</a:t>
            </a:fld>
            <a:endParaRPr lang="en-US" dirty="0"/>
          </a:p>
        </p:txBody>
      </p:sp>
      <p:pic>
        <p:nvPicPr>
          <p:cNvPr id="7" name="Picture 2">
            <a:extLst>
              <a:ext uri="{FF2B5EF4-FFF2-40B4-BE49-F238E27FC236}">
                <a16:creationId xmlns:a16="http://schemas.microsoft.com/office/drawing/2014/main" id="{DDE1C233-1E24-4496-874B-8B03B0D6D5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78" y="6477140"/>
            <a:ext cx="1011790" cy="3045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24DFDA7-C3EC-4321-B0A2-BD610EBC104B}"/>
              </a:ext>
            </a:extLst>
          </p:cNvPr>
          <p:cNvSpPr txBox="1"/>
          <p:nvPr userDrawn="1"/>
        </p:nvSpPr>
        <p:spPr>
          <a:xfrm>
            <a:off x="2535144" y="6604783"/>
            <a:ext cx="4572000" cy="246221"/>
          </a:xfrm>
          <a:prstGeom prst="rect">
            <a:avLst/>
          </a:prstGeom>
          <a:noFill/>
        </p:spPr>
        <p:txBody>
          <a:bodyPr wrap="square">
            <a:spAutoFit/>
          </a:bodyPr>
          <a:lstStyle/>
          <a:p>
            <a:pPr algn="ctr"/>
            <a:r>
              <a:rPr lang="en-US" sz="1000" dirty="0">
                <a:latin typeface="Tahoma" panose="020B0604030504040204" pitchFamily="34" charset="0"/>
                <a:ea typeface="Tahoma" panose="020B0604030504040204" pitchFamily="34" charset="0"/>
                <a:cs typeface="Tahoma" panose="020B0604030504040204" pitchFamily="34" charset="0"/>
              </a:rPr>
              <a:t>DOE-STD-1197-2011 Revision Update</a:t>
            </a:r>
          </a:p>
        </p:txBody>
      </p:sp>
    </p:spTree>
    <p:extLst>
      <p:ext uri="{BB962C8B-B14F-4D97-AF65-F5344CB8AC3E}">
        <p14:creationId xmlns:p14="http://schemas.microsoft.com/office/powerpoint/2010/main" val="3011850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DE2F2-F9EE-4C55-A436-AE5FE9A7A80B}"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5443337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7DE2F2-F9EE-4C55-A436-AE5FE9A7A80B}"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225999168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7DE2F2-F9EE-4C55-A436-AE5FE9A7A80B}"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7033785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7DE2F2-F9EE-4C55-A436-AE5FE9A7A80B}"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27915402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DE2F2-F9EE-4C55-A436-AE5FE9A7A80B}"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38037961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DE2F2-F9EE-4C55-A436-AE5FE9A7A80B}"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40723379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DE2F2-F9EE-4C55-A436-AE5FE9A7A80B}"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3613-8588-4FE5-A07C-19F667CC5957}" type="slidenum">
              <a:rPr lang="en-US" smtClean="0"/>
              <a:t>‹#›</a:t>
            </a:fld>
            <a:endParaRPr lang="en-US"/>
          </a:p>
        </p:txBody>
      </p:sp>
    </p:spTree>
    <p:extLst>
      <p:ext uri="{BB962C8B-B14F-4D97-AF65-F5344CB8AC3E}">
        <p14:creationId xmlns:p14="http://schemas.microsoft.com/office/powerpoint/2010/main" val="178739626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5/7/2024</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473613-8588-4FE5-A07C-19F667CC5957}" type="slidenum">
              <a:rPr lang="en-US" smtClean="0"/>
              <a:t>‹#›</a:t>
            </a:fld>
            <a:endParaRPr lang="en-US"/>
          </a:p>
        </p:txBody>
      </p:sp>
    </p:spTree>
    <p:extLst>
      <p:ext uri="{BB962C8B-B14F-4D97-AF65-F5344CB8AC3E}">
        <p14:creationId xmlns:p14="http://schemas.microsoft.com/office/powerpoint/2010/main" val="4712589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Arial" panose="020B0604020202020204" pitchFamily="34" charset="0"/>
          <a:ea typeface="Tahoma" panose="020B0604030504040204"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66BB-ACE3-4E10-BD7E-E0726C409270}"/>
              </a:ext>
            </a:extLst>
          </p:cNvPr>
          <p:cNvSpPr>
            <a:spLocks noGrp="1"/>
          </p:cNvSpPr>
          <p:nvPr>
            <p:ph type="ctrTitle"/>
          </p:nvPr>
        </p:nvSpPr>
        <p:spPr/>
        <p:txBody>
          <a:bodyPr anchor="ctr">
            <a:normAutofit/>
          </a:bodyPr>
          <a:lstStyle/>
          <a:p>
            <a:r>
              <a:rPr lang="en-US" sz="4900" dirty="0"/>
              <a:t>DOE-STD-1197-2011 Revision Update</a:t>
            </a:r>
            <a:br>
              <a:rPr lang="en-US" sz="4400" dirty="0"/>
            </a:br>
            <a:br>
              <a:rPr lang="en-US" sz="4400" dirty="0"/>
            </a:br>
            <a:r>
              <a:rPr lang="en-US" sz="2700" dirty="0"/>
              <a:t>EFCOG QA / ISM / CAS Spring 2024 Meeting</a:t>
            </a:r>
          </a:p>
        </p:txBody>
      </p:sp>
      <p:sp>
        <p:nvSpPr>
          <p:cNvPr id="3" name="Subtitle 2">
            <a:extLst>
              <a:ext uri="{FF2B5EF4-FFF2-40B4-BE49-F238E27FC236}">
                <a16:creationId xmlns:a16="http://schemas.microsoft.com/office/drawing/2014/main" id="{5AED5526-1C80-40EF-8EB2-5724D8549691}"/>
              </a:ext>
            </a:extLst>
          </p:cNvPr>
          <p:cNvSpPr>
            <a:spLocks noGrp="1"/>
          </p:cNvSpPr>
          <p:nvPr>
            <p:ph type="subTitle" idx="1"/>
          </p:nvPr>
        </p:nvSpPr>
        <p:spPr/>
        <p:txBody>
          <a:bodyPr>
            <a:normAutofit fontScale="92500" lnSpcReduction="20000"/>
          </a:bodyPr>
          <a:lstStyle/>
          <a:p>
            <a:r>
              <a:rPr lang="en-US" dirty="0"/>
              <a:t>Andy Hobbs</a:t>
            </a:r>
            <a:br>
              <a:rPr lang="en-US" dirty="0"/>
            </a:br>
            <a:r>
              <a:rPr lang="en-US" dirty="0"/>
              <a:t>Consolidated Nuclear Security (CNS)</a:t>
            </a:r>
            <a:br>
              <a:rPr lang="en-US" dirty="0"/>
            </a:br>
            <a:r>
              <a:rPr lang="en-US" dirty="0"/>
              <a:t>Y-12 National Security Complex</a:t>
            </a:r>
          </a:p>
          <a:p>
            <a:r>
              <a:rPr lang="en-US" sz="1500" dirty="0"/>
              <a:t>Contractor Writing Team Member for </a:t>
            </a:r>
            <a:br>
              <a:rPr lang="en-US" sz="1500" dirty="0"/>
            </a:br>
            <a:r>
              <a:rPr lang="en-US" sz="1500" dirty="0"/>
              <a:t>Revision of DOE-STD-1197-2011</a:t>
            </a:r>
          </a:p>
          <a:p>
            <a:endParaRPr lang="en-US" dirty="0"/>
          </a:p>
        </p:txBody>
      </p:sp>
      <p:pic>
        <p:nvPicPr>
          <p:cNvPr id="1026" name="Picture 2">
            <a:extLst>
              <a:ext uri="{FF2B5EF4-FFF2-40B4-BE49-F238E27FC236}">
                <a16:creationId xmlns:a16="http://schemas.microsoft.com/office/drawing/2014/main" id="{83C996D2-8F87-4DFA-8A68-0611CAE18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873" y="146613"/>
            <a:ext cx="2752725" cy="82867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39A10804-F515-4915-8179-8818AD1B9F72}"/>
              </a:ext>
            </a:extLst>
          </p:cNvPr>
          <p:cNvSpPr txBox="1">
            <a:spLocks/>
          </p:cNvSpPr>
          <p:nvPr/>
        </p:nvSpPr>
        <p:spPr>
          <a:xfrm>
            <a:off x="5181600" y="5647315"/>
            <a:ext cx="3505200" cy="23976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Arial" panose="020B0604020202020204" pitchFamily="34" charset="0"/>
                <a:ea typeface="Tahoma" panose="020B0604030504040204" pitchFamily="34" charset="0"/>
                <a:cs typeface="Arial" panose="020B0604020202020204" pitchFamily="34" charset="0"/>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Arial" panose="020B0604020202020204" pitchFamily="34" charset="0"/>
                <a:ea typeface="Tahoma" panose="020B0604030504040204" pitchFamily="34" charset="0"/>
                <a:cs typeface="Arial" panose="020B0604020202020204" pitchFamily="34" charset="0"/>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Arial" panose="020B0604020202020204" pitchFamily="34" charset="0"/>
                <a:ea typeface="Tahoma" panose="020B0604030504040204" pitchFamily="34" charset="0"/>
                <a:cs typeface="Arial" panose="020B0604020202020204" pitchFamily="34" charset="0"/>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Arial" panose="020B0604020202020204" pitchFamily="34" charset="0"/>
                <a:ea typeface="Tahoma" panose="020B0604030504040204" pitchFamily="34" charset="0"/>
                <a:cs typeface="Arial" panose="020B0604020202020204" pitchFamily="34" charset="0"/>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1400" dirty="0"/>
              <a:t>May 6-9, 2024</a:t>
            </a:r>
          </a:p>
        </p:txBody>
      </p:sp>
    </p:spTree>
    <p:extLst>
      <p:ext uri="{BB962C8B-B14F-4D97-AF65-F5344CB8AC3E}">
        <p14:creationId xmlns:p14="http://schemas.microsoft.com/office/powerpoint/2010/main" val="345367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4684-48A5-4150-A43C-C879567C7DC0}"/>
              </a:ext>
            </a:extLst>
          </p:cNvPr>
          <p:cNvSpPr>
            <a:spLocks noGrp="1"/>
          </p:cNvSpPr>
          <p:nvPr>
            <p:ph type="title"/>
          </p:nvPr>
        </p:nvSpPr>
        <p:spPr/>
        <p:txBody>
          <a:bodyPr/>
          <a:lstStyle/>
          <a:p>
            <a:r>
              <a:rPr lang="en-US" dirty="0"/>
              <a:t>Changes and Additions (contd.)</a:t>
            </a:r>
          </a:p>
        </p:txBody>
      </p:sp>
      <p:sp>
        <p:nvSpPr>
          <p:cNvPr id="3" name="Content Placeholder 2">
            <a:extLst>
              <a:ext uri="{FF2B5EF4-FFF2-40B4-BE49-F238E27FC236}">
                <a16:creationId xmlns:a16="http://schemas.microsoft.com/office/drawing/2014/main" id="{AF7D0A48-58C5-4792-A42D-99FD0ADC20D3}"/>
              </a:ext>
            </a:extLst>
          </p:cNvPr>
          <p:cNvSpPr>
            <a:spLocks noGrp="1"/>
          </p:cNvSpPr>
          <p:nvPr>
            <p:ph idx="1"/>
          </p:nvPr>
        </p:nvSpPr>
        <p:spPr/>
        <p:txBody>
          <a:bodyPr/>
          <a:lstStyle/>
          <a:p>
            <a:r>
              <a:rPr lang="en-US" dirty="0"/>
              <a:t>Provided an expanded intro to the entire A3 Branch, to provide overview of human behavior, error, task performance modes, and instructions for relating people-based causes to causes in other parts of the system (coupling), so as to capture a complete “picture.”</a:t>
            </a:r>
          </a:p>
          <a:p>
            <a:r>
              <a:rPr lang="en-US" dirty="0"/>
              <a:t>Added overview of A3B1, A3B2 and A3B3 nodes to lay a foundation for understanding the general nature of codes in the three modes of performance that people experience when performing recurring tasks.</a:t>
            </a:r>
          </a:p>
          <a:p>
            <a:r>
              <a:rPr lang="en-US" dirty="0"/>
              <a:t>Added new and revised causes to provide for situations where conditions are different than imagined or planned</a:t>
            </a:r>
          </a:p>
        </p:txBody>
      </p:sp>
    </p:spTree>
    <p:extLst>
      <p:ext uri="{BB962C8B-B14F-4D97-AF65-F5344CB8AC3E}">
        <p14:creationId xmlns:p14="http://schemas.microsoft.com/office/powerpoint/2010/main" val="362126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B3-9E42-4204-ADB5-A6264B3FDC4E}"/>
              </a:ext>
            </a:extLst>
          </p:cNvPr>
          <p:cNvSpPr>
            <a:spLocks noGrp="1"/>
          </p:cNvSpPr>
          <p:nvPr>
            <p:ph type="title"/>
          </p:nvPr>
        </p:nvSpPr>
        <p:spPr/>
        <p:txBody>
          <a:bodyPr/>
          <a:lstStyle/>
          <a:p>
            <a:r>
              <a:rPr lang="en-US" dirty="0"/>
              <a:t>5. Incident Investigation &amp; Causal Analysis</a:t>
            </a:r>
          </a:p>
        </p:txBody>
      </p:sp>
      <p:sp>
        <p:nvSpPr>
          <p:cNvPr id="3" name="Content Placeholder 2">
            <a:extLst>
              <a:ext uri="{FF2B5EF4-FFF2-40B4-BE49-F238E27FC236}">
                <a16:creationId xmlns:a16="http://schemas.microsoft.com/office/drawing/2014/main" id="{688BCD03-5531-4039-9D61-1CE099ECB246}"/>
              </a:ext>
            </a:extLst>
          </p:cNvPr>
          <p:cNvSpPr>
            <a:spLocks noGrp="1"/>
          </p:cNvSpPr>
          <p:nvPr>
            <p:ph idx="1"/>
          </p:nvPr>
        </p:nvSpPr>
        <p:spPr/>
        <p:txBody>
          <a:bodyPr/>
          <a:lstStyle/>
          <a:p>
            <a:pPr marL="0" indent="0">
              <a:buNone/>
            </a:pPr>
            <a:r>
              <a:rPr lang="en-US" dirty="0"/>
              <a:t>Excerpts:</a:t>
            </a:r>
          </a:p>
          <a:p>
            <a:pPr marL="0" indent="0">
              <a:buNone/>
            </a:pPr>
            <a:r>
              <a:rPr lang="en-US" sz="1800" dirty="0">
                <a:effectLst/>
                <a:highlight>
                  <a:srgbClr val="FFFF00"/>
                </a:highlight>
                <a:latin typeface="Times New Roman" panose="02020603050405020304" pitchFamily="18" charset="0"/>
                <a:ea typeface="Times New Roman" panose="02020603050405020304" pitchFamily="18" charset="0"/>
              </a:rPr>
              <a:t>Incident investigations and causal analyses are important learning opportunities that present themselves following an accident or incident. </a:t>
            </a:r>
            <a:r>
              <a:rPr lang="en-US" sz="1800" dirty="0">
                <a:effectLst/>
                <a:latin typeface="Times New Roman" panose="02020603050405020304" pitchFamily="18" charset="0"/>
                <a:ea typeface="Times New Roman" panose="02020603050405020304" pitchFamily="18" charset="0"/>
              </a:rPr>
              <a:t>They allow for an exchange of information and provide management and staff the ability to promote collaborative decision making with the opportunity to determine the best path forward to reduce the risk of recurrence or to minimize the consequence of similar incidents in the future. The overarching aim of an incident investigation is to understand and identify the causes (both individual and organizational) that contributed to the accident so those deficiencies can be addressed and corrected.</a:t>
            </a:r>
          </a:p>
          <a:p>
            <a:pPr marL="0" indent="0">
              <a:buNone/>
            </a:pPr>
            <a:endParaRPr lang="en-US" dirty="0"/>
          </a:p>
          <a:p>
            <a:pPr marL="0" indent="0">
              <a:buNone/>
            </a:pPr>
            <a:r>
              <a:rPr lang="en-US" sz="1800" dirty="0">
                <a:effectLst/>
                <a:latin typeface="Times New Roman" panose="02020603050405020304" pitchFamily="18" charset="0"/>
                <a:ea typeface="Times New Roman" panose="02020603050405020304" pitchFamily="18" charset="0"/>
              </a:rPr>
              <a:t>The decisions and activities of managers and supervisors determine what is done, when it is done, and how well it is done, either contributing to the health of the system(s) or further weakening its resistance to error. Preventing incidents should include the identification and elimination of latent organizational weaknesses </a:t>
            </a:r>
            <a:r>
              <a:rPr lang="en-US" sz="1800" dirty="0">
                <a:effectLst/>
                <a:highlight>
                  <a:srgbClr val="FFFF00"/>
                </a:highlight>
                <a:latin typeface="Times New Roman" panose="02020603050405020304" pitchFamily="18" charset="0"/>
                <a:ea typeface="Times New Roman" panose="02020603050405020304" pitchFamily="18" charset="0"/>
              </a:rPr>
              <a:t>by using causal analysis that goes beyond the direct cause (initiating action). This is vital to organizational learning and to strengthening related processes and systems.</a:t>
            </a:r>
          </a:p>
          <a:p>
            <a:pPr marL="0" indent="0">
              <a:buNone/>
            </a:pPr>
            <a:endParaRPr lang="en-US" dirty="0"/>
          </a:p>
        </p:txBody>
      </p:sp>
    </p:spTree>
    <p:extLst>
      <p:ext uri="{BB962C8B-B14F-4D97-AF65-F5344CB8AC3E}">
        <p14:creationId xmlns:p14="http://schemas.microsoft.com/office/powerpoint/2010/main" val="342868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EA2FE-092F-4440-8FE4-E227F80007EA}"/>
              </a:ext>
            </a:extLst>
          </p:cNvPr>
          <p:cNvSpPr>
            <a:spLocks noGrp="1"/>
          </p:cNvSpPr>
          <p:nvPr>
            <p:ph type="title"/>
          </p:nvPr>
        </p:nvSpPr>
        <p:spPr/>
        <p:txBody>
          <a:bodyPr/>
          <a:lstStyle/>
          <a:p>
            <a:r>
              <a:rPr lang="en-US" dirty="0"/>
              <a:t>Attachment 2 – Changes to A3 Branch</a:t>
            </a:r>
          </a:p>
        </p:txBody>
      </p:sp>
      <p:sp>
        <p:nvSpPr>
          <p:cNvPr id="3" name="Content Placeholder 2">
            <a:extLst>
              <a:ext uri="{FF2B5EF4-FFF2-40B4-BE49-F238E27FC236}">
                <a16:creationId xmlns:a16="http://schemas.microsoft.com/office/drawing/2014/main" id="{64B2FD28-4110-43EF-89B0-622CE3A1422C}"/>
              </a:ext>
            </a:extLst>
          </p:cNvPr>
          <p:cNvSpPr>
            <a:spLocks noGrp="1"/>
          </p:cNvSpPr>
          <p:nvPr>
            <p:ph idx="1"/>
          </p:nvPr>
        </p:nvSpPr>
        <p:spPr/>
        <p:txBody>
          <a:bodyPr>
            <a:normAutofit fontScale="92500" lnSpcReduction="20000"/>
          </a:bodyPr>
          <a:lstStyle/>
          <a:p>
            <a:r>
              <a:rPr lang="en-US" dirty="0"/>
              <a:t>Guiding principles: </a:t>
            </a:r>
          </a:p>
          <a:p>
            <a:pPr lvl="1"/>
            <a:r>
              <a:rPr lang="en-US" dirty="0"/>
              <a:t>Have causes that are consistent with HPI literature.</a:t>
            </a:r>
          </a:p>
          <a:p>
            <a:pPr lvl="1"/>
            <a:r>
              <a:rPr lang="en-US" dirty="0"/>
              <a:t>Describe the cause (and associated node) as clearly as possible so that the analyst can readily understand how and why that error would occur (as compared to another one).</a:t>
            </a:r>
          </a:p>
          <a:p>
            <a:pPr lvl="1"/>
            <a:r>
              <a:rPr lang="en-US" dirty="0"/>
              <a:t>The better the analyst understands the human performance element, the more likely that connections to other branches of the tree will be understood and made.</a:t>
            </a:r>
          </a:p>
          <a:p>
            <a:pPr lvl="1"/>
            <a:r>
              <a:rPr lang="en-US" dirty="0"/>
              <a:t>The better the full causes are understood, the more likely that effective corrective actions will be developed.</a:t>
            </a:r>
          </a:p>
          <a:p>
            <a:pPr lvl="1"/>
            <a:r>
              <a:rPr lang="en-US" dirty="0"/>
              <a:t>Examples and potential corrective actions removed throughout Attachment 2. </a:t>
            </a:r>
          </a:p>
          <a:p>
            <a:pPr lvl="2"/>
            <a:r>
              <a:rPr lang="en-US" dirty="0"/>
              <a:t>If the analyst is struggling to come up with corrective actions, it is likely that actionable causes were not identified. </a:t>
            </a:r>
          </a:p>
          <a:p>
            <a:pPr lvl="2"/>
            <a:r>
              <a:rPr lang="en-US" dirty="0"/>
              <a:t>If specific and actionable causes have been identified, it should not be difficult to identify actions to correct those causes.</a:t>
            </a:r>
          </a:p>
          <a:p>
            <a:pPr lvl="2"/>
            <a:r>
              <a:rPr lang="en-US" dirty="0"/>
              <a:t>It may not be easy to implement those changes, but what needs to be corrected/addressed should be clear from the causes.</a:t>
            </a:r>
          </a:p>
        </p:txBody>
      </p:sp>
    </p:spTree>
    <p:extLst>
      <p:ext uri="{BB962C8B-B14F-4D97-AF65-F5344CB8AC3E}">
        <p14:creationId xmlns:p14="http://schemas.microsoft.com/office/powerpoint/2010/main" val="139613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F43D5D34-31E3-4FC2-9BEB-C49E93267901}"/>
              </a:ext>
            </a:extLst>
          </p:cNvPr>
          <p:cNvSpPr>
            <a:spLocks noGrp="1"/>
          </p:cNvSpPr>
          <p:nvPr>
            <p:ph type="sldNum" sz="quarter" idx="12"/>
          </p:nvPr>
        </p:nvSpPr>
        <p:spPr/>
        <p:txBody>
          <a:bodyPr/>
          <a:lstStyle/>
          <a:p>
            <a:fld id="{24A61DF7-5E40-419E-93CB-3D4D44B6D31C}" type="slidenum">
              <a:rPr lang="en-US" altLang="en-US"/>
              <a:pPr/>
              <a:t>13</a:t>
            </a:fld>
            <a:endParaRPr lang="en-US" altLang="en-US"/>
          </a:p>
        </p:txBody>
      </p:sp>
      <p:sp>
        <p:nvSpPr>
          <p:cNvPr id="137218" name="Rectangle 2">
            <a:extLst>
              <a:ext uri="{FF2B5EF4-FFF2-40B4-BE49-F238E27FC236}">
                <a16:creationId xmlns:a16="http://schemas.microsoft.com/office/drawing/2014/main" id="{63C10BF6-2685-44A1-BEA8-19AA97D33B3B}"/>
              </a:ext>
            </a:extLst>
          </p:cNvPr>
          <p:cNvSpPr>
            <a:spLocks noGrp="1" noChangeArrowheads="1"/>
          </p:cNvSpPr>
          <p:nvPr>
            <p:ph type="title"/>
          </p:nvPr>
        </p:nvSpPr>
        <p:spPr/>
        <p:txBody>
          <a:bodyPr/>
          <a:lstStyle/>
          <a:p>
            <a:r>
              <a:rPr lang="en-US" altLang="en-US" dirty="0"/>
              <a:t>Three Levels of Performance (When Learning)</a:t>
            </a:r>
          </a:p>
        </p:txBody>
      </p:sp>
      <p:grpSp>
        <p:nvGrpSpPr>
          <p:cNvPr id="137234" name="Group 18">
            <a:extLst>
              <a:ext uri="{FF2B5EF4-FFF2-40B4-BE49-F238E27FC236}">
                <a16:creationId xmlns:a16="http://schemas.microsoft.com/office/drawing/2014/main" id="{5EE0A0FC-AB7B-4135-A0A6-6E901104B1C1}"/>
              </a:ext>
            </a:extLst>
          </p:cNvPr>
          <p:cNvGrpSpPr>
            <a:grpSpLocks/>
          </p:cNvGrpSpPr>
          <p:nvPr/>
        </p:nvGrpSpPr>
        <p:grpSpPr bwMode="auto">
          <a:xfrm>
            <a:off x="609600" y="947979"/>
            <a:ext cx="7924800" cy="3916363"/>
            <a:chOff x="384" y="849"/>
            <a:chExt cx="4992" cy="2467"/>
          </a:xfrm>
        </p:grpSpPr>
        <p:sp>
          <p:nvSpPr>
            <p:cNvPr id="137220" name="Rectangle 4">
              <a:extLst>
                <a:ext uri="{FF2B5EF4-FFF2-40B4-BE49-F238E27FC236}">
                  <a16:creationId xmlns:a16="http://schemas.microsoft.com/office/drawing/2014/main" id="{EB94E4CA-8324-408F-A022-5F7A24E919B1}"/>
                </a:ext>
              </a:extLst>
            </p:cNvPr>
            <p:cNvSpPr>
              <a:spLocks noChangeArrowheads="1"/>
            </p:cNvSpPr>
            <p:nvPr/>
          </p:nvSpPr>
          <p:spPr bwMode="auto">
            <a:xfrm>
              <a:off x="1392" y="1392"/>
              <a:ext cx="3984" cy="1924"/>
            </a:xfrm>
            <a:prstGeom prst="rect">
              <a:avLst/>
            </a:prstGeom>
            <a:gradFill rotWithShape="1">
              <a:gsLst>
                <a:gs pos="0">
                  <a:srgbClr val="CC3300"/>
                </a:gs>
                <a:gs pos="50000">
                  <a:srgbClr val="FF9933"/>
                </a:gs>
                <a:gs pos="100000">
                  <a:srgbClr val="CC3300"/>
                </a:gs>
              </a:gsLst>
              <a:lin ang="27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7221" name="Rectangle 5">
              <a:extLst>
                <a:ext uri="{FF2B5EF4-FFF2-40B4-BE49-F238E27FC236}">
                  <a16:creationId xmlns:a16="http://schemas.microsoft.com/office/drawing/2014/main" id="{24C9978D-AD8F-4481-A509-86D54E75A516}"/>
                </a:ext>
              </a:extLst>
            </p:cNvPr>
            <p:cNvSpPr>
              <a:spLocks noChangeArrowheads="1"/>
            </p:cNvSpPr>
            <p:nvPr/>
          </p:nvSpPr>
          <p:spPr bwMode="auto">
            <a:xfrm>
              <a:off x="384" y="850"/>
              <a:ext cx="1008" cy="246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ctr"/>
            <a:lstStyle/>
            <a:p>
              <a:pPr algn="ctr"/>
              <a:r>
                <a:rPr lang="en-US" altLang="en-US" sz="2000" b="1" dirty="0"/>
                <a:t>Situations</a:t>
              </a:r>
            </a:p>
            <a:p>
              <a:endParaRPr lang="en-US" altLang="en-US" sz="2000" b="0" dirty="0"/>
            </a:p>
            <a:p>
              <a:pPr algn="ctr"/>
              <a:r>
                <a:rPr lang="en-US" altLang="en-US" sz="2000" b="0" i="1" dirty="0"/>
                <a:t>Routine</a:t>
              </a:r>
            </a:p>
            <a:p>
              <a:endParaRPr lang="en-US" altLang="en-US" sz="2000" b="0" i="1" dirty="0"/>
            </a:p>
            <a:p>
              <a:endParaRPr lang="en-US" altLang="en-US" sz="2000" b="0" i="1" dirty="0"/>
            </a:p>
            <a:p>
              <a:pPr algn="ctr"/>
              <a:r>
                <a:rPr lang="en-US" altLang="en-US" sz="2000" b="0" i="1" dirty="0"/>
                <a:t>Trained-for problems</a:t>
              </a:r>
            </a:p>
            <a:p>
              <a:br>
                <a:rPr lang="en-US" altLang="en-US" sz="2000" b="0" i="1" dirty="0"/>
              </a:br>
              <a:endParaRPr lang="en-US" altLang="en-US" sz="2000" b="0" i="1" dirty="0"/>
            </a:p>
            <a:p>
              <a:pPr algn="ctr"/>
              <a:r>
                <a:rPr lang="en-US" altLang="en-US" sz="2000" b="0" i="1" dirty="0"/>
                <a:t>Novel problems</a:t>
              </a:r>
            </a:p>
          </p:txBody>
        </p:sp>
        <p:sp>
          <p:nvSpPr>
            <p:cNvPr id="137222" name="Rectangle 6">
              <a:extLst>
                <a:ext uri="{FF2B5EF4-FFF2-40B4-BE49-F238E27FC236}">
                  <a16:creationId xmlns:a16="http://schemas.microsoft.com/office/drawing/2014/main" id="{C6E1F9AC-21C8-4EC8-8DF8-F52FBDD13840}"/>
                </a:ext>
              </a:extLst>
            </p:cNvPr>
            <p:cNvSpPr>
              <a:spLocks noChangeArrowheads="1"/>
            </p:cNvSpPr>
            <p:nvPr/>
          </p:nvSpPr>
          <p:spPr bwMode="auto">
            <a:xfrm>
              <a:off x="1392" y="849"/>
              <a:ext cx="3984" cy="548"/>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ctr">
              <a:spAutoFit/>
            </a:bodyPr>
            <a:lstStyle/>
            <a:p>
              <a:pPr algn="ctr"/>
              <a:r>
                <a:rPr lang="en-US" altLang="en-US" sz="2000" b="1" dirty="0"/>
                <a:t>Control Modes</a:t>
              </a:r>
              <a:br>
                <a:rPr lang="en-US" altLang="en-US" sz="2000" b="1" dirty="0"/>
              </a:br>
              <a:r>
                <a:rPr lang="en-US" altLang="en-US" sz="1050" b="1" dirty="0"/>
                <a:t> </a:t>
              </a:r>
            </a:p>
            <a:p>
              <a:r>
                <a:rPr lang="en-US" altLang="en-US" sz="2000" b="0" i="1" dirty="0"/>
                <a:t>	Conscious	   		Mixed			Automatic</a:t>
              </a:r>
            </a:p>
          </p:txBody>
        </p:sp>
        <p:sp>
          <p:nvSpPr>
            <p:cNvPr id="137224" name="Oval 8">
              <a:extLst>
                <a:ext uri="{FF2B5EF4-FFF2-40B4-BE49-F238E27FC236}">
                  <a16:creationId xmlns:a16="http://schemas.microsoft.com/office/drawing/2014/main" id="{4A9483B9-5D13-4524-A9A0-D84712FB69C2}"/>
                </a:ext>
              </a:extLst>
            </p:cNvPr>
            <p:cNvSpPr>
              <a:spLocks noChangeArrowheads="1"/>
            </p:cNvSpPr>
            <p:nvPr/>
          </p:nvSpPr>
          <p:spPr bwMode="auto">
            <a:xfrm>
              <a:off x="1405" y="2489"/>
              <a:ext cx="1578" cy="815"/>
            </a:xfrm>
            <a:prstGeom prst="ellipse">
              <a:avLst/>
            </a:prstGeom>
            <a:solidFill>
              <a:srgbClr val="0099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ctr" anchorCtr="1"/>
            <a:lstStyle/>
            <a:p>
              <a:pPr algn="ctr"/>
              <a:r>
                <a:rPr lang="en-US" altLang="en-US" sz="2000" b="0" dirty="0"/>
                <a:t>Knowledge-</a:t>
              </a:r>
              <a:br>
                <a:rPr lang="en-US" altLang="en-US" sz="2000" b="0" dirty="0"/>
              </a:br>
              <a:r>
                <a:rPr lang="en-US" altLang="en-US" sz="2000" b="0" dirty="0"/>
                <a:t>based</a:t>
              </a:r>
            </a:p>
          </p:txBody>
        </p:sp>
        <p:sp>
          <p:nvSpPr>
            <p:cNvPr id="137226" name="Oval 10">
              <a:extLst>
                <a:ext uri="{FF2B5EF4-FFF2-40B4-BE49-F238E27FC236}">
                  <a16:creationId xmlns:a16="http://schemas.microsoft.com/office/drawing/2014/main" id="{11C6AEFC-00CA-4E6D-8A08-57FFDDFBEBDA}"/>
                </a:ext>
              </a:extLst>
            </p:cNvPr>
            <p:cNvSpPr>
              <a:spLocks noChangeArrowheads="1"/>
            </p:cNvSpPr>
            <p:nvPr/>
          </p:nvSpPr>
          <p:spPr bwMode="auto">
            <a:xfrm>
              <a:off x="2653" y="1983"/>
              <a:ext cx="1578" cy="815"/>
            </a:xfrm>
            <a:prstGeom prst="ellipse">
              <a:avLst/>
            </a:prstGeom>
            <a:solidFill>
              <a:srgbClr val="0099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ctr" anchorCtr="1"/>
            <a:lstStyle/>
            <a:p>
              <a:r>
                <a:rPr lang="en-US" altLang="en-US" sz="2000" b="0"/>
                <a:t>Rule-based</a:t>
              </a:r>
            </a:p>
          </p:txBody>
        </p:sp>
        <p:sp>
          <p:nvSpPr>
            <p:cNvPr id="137228" name="Oval 12">
              <a:extLst>
                <a:ext uri="{FF2B5EF4-FFF2-40B4-BE49-F238E27FC236}">
                  <a16:creationId xmlns:a16="http://schemas.microsoft.com/office/drawing/2014/main" id="{68E00018-A10C-4E8C-BBCA-5C6CF724E683}"/>
                </a:ext>
              </a:extLst>
            </p:cNvPr>
            <p:cNvSpPr>
              <a:spLocks noChangeArrowheads="1"/>
            </p:cNvSpPr>
            <p:nvPr/>
          </p:nvSpPr>
          <p:spPr bwMode="auto">
            <a:xfrm>
              <a:off x="3791" y="1413"/>
              <a:ext cx="1578" cy="815"/>
            </a:xfrm>
            <a:prstGeom prst="ellipse">
              <a:avLst/>
            </a:prstGeom>
            <a:solidFill>
              <a:srgbClr val="0099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ctr" anchorCtr="1"/>
            <a:lstStyle/>
            <a:p>
              <a:r>
                <a:rPr lang="en-US" altLang="en-US" sz="2000" b="0"/>
                <a:t>Skill-based</a:t>
              </a:r>
            </a:p>
          </p:txBody>
        </p:sp>
        <p:sp>
          <p:nvSpPr>
            <p:cNvPr id="137229" name="Line 13">
              <a:extLst>
                <a:ext uri="{FF2B5EF4-FFF2-40B4-BE49-F238E27FC236}">
                  <a16:creationId xmlns:a16="http://schemas.microsoft.com/office/drawing/2014/main" id="{8B9C5F95-8381-4CFE-A239-D3E42FEA1F91}"/>
                </a:ext>
              </a:extLst>
            </p:cNvPr>
            <p:cNvSpPr>
              <a:spLocks noChangeShapeType="1"/>
            </p:cNvSpPr>
            <p:nvPr/>
          </p:nvSpPr>
          <p:spPr bwMode="auto">
            <a:xfrm flipV="1">
              <a:off x="873" y="1631"/>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7230" name="Line 14">
              <a:extLst>
                <a:ext uri="{FF2B5EF4-FFF2-40B4-BE49-F238E27FC236}">
                  <a16:creationId xmlns:a16="http://schemas.microsoft.com/office/drawing/2014/main" id="{13818FB7-90BE-48CF-91C7-5D555B2EA32F}"/>
                </a:ext>
              </a:extLst>
            </p:cNvPr>
            <p:cNvSpPr>
              <a:spLocks noChangeShapeType="1"/>
            </p:cNvSpPr>
            <p:nvPr/>
          </p:nvSpPr>
          <p:spPr bwMode="auto">
            <a:xfrm>
              <a:off x="873" y="2451"/>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37232" name="Text Box 16">
            <a:extLst>
              <a:ext uri="{FF2B5EF4-FFF2-40B4-BE49-F238E27FC236}">
                <a16:creationId xmlns:a16="http://schemas.microsoft.com/office/drawing/2014/main" id="{8F226F91-AB26-4F76-BFDA-17E2ACF650FF}"/>
              </a:ext>
            </a:extLst>
          </p:cNvPr>
          <p:cNvSpPr txBox="1">
            <a:spLocks noChangeArrowheads="1"/>
          </p:cNvSpPr>
          <p:nvPr/>
        </p:nvSpPr>
        <p:spPr bwMode="auto">
          <a:xfrm>
            <a:off x="558800" y="5100140"/>
            <a:ext cx="8223250" cy="1323431"/>
          </a:xfrm>
          <a:prstGeom prst="rect">
            <a:avLst/>
          </a:prstGeom>
          <a:noFill/>
          <a:ln>
            <a:noFill/>
          </a:ln>
          <a:effectLst/>
          <a:extLst>
            <a:ext uri="{909E8E84-426E-40DD-AFC4-6F175D3DCCD1}">
              <a14:hiddenFill xmlns:a14="http://schemas.microsoft.com/office/drawing/2010/main">
                <a:gradFill rotWithShape="1">
                  <a:gsLst>
                    <a:gs pos="0">
                      <a:srgbClr val="CC3300"/>
                    </a:gs>
                    <a:gs pos="100000">
                      <a:srgbClr val="FF993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l"/>
            <a:r>
              <a:rPr lang="en-US" altLang="en-US" sz="1600" dirty="0">
                <a:latin typeface="Arial" panose="020B0604020202020204" pitchFamily="34" charset="0"/>
                <a:cs typeface="Arial" panose="020B0604020202020204" pitchFamily="34" charset="0"/>
              </a:rPr>
              <a:t>Skill-based </a:t>
            </a:r>
            <a:r>
              <a:rPr lang="en-US" altLang="en-US" sz="1600" b="0" dirty="0">
                <a:latin typeface="Arial" panose="020B0604020202020204" pitchFamily="34" charset="0"/>
                <a:cs typeface="Arial" panose="020B0604020202020204" pitchFamily="34" charset="0"/>
              </a:rPr>
              <a:t>– routine, highly-practiced task carried out automatically with occasional conscious checks on progress</a:t>
            </a:r>
          </a:p>
          <a:p>
            <a:pPr algn="l"/>
            <a:r>
              <a:rPr lang="en-US" altLang="en-US" sz="1600" dirty="0">
                <a:latin typeface="Arial" panose="020B0604020202020204" pitchFamily="34" charset="0"/>
                <a:cs typeface="Arial" panose="020B0604020202020204" pitchFamily="34" charset="0"/>
              </a:rPr>
              <a:t>Rule-based </a:t>
            </a:r>
            <a:r>
              <a:rPr lang="en-US" altLang="en-US" sz="1600" b="0" dirty="0">
                <a:latin typeface="Arial" panose="020B0604020202020204" pitchFamily="34" charset="0"/>
                <a:cs typeface="Arial" panose="020B0604020202020204" pitchFamily="34" charset="0"/>
              </a:rPr>
              <a:t>– switched to because of change in situation; applies rules on an </a:t>
            </a:r>
            <a:r>
              <a:rPr lang="en-US" altLang="en-US" sz="1600" b="0" i="1" dirty="0">
                <a:latin typeface="Arial" panose="020B0604020202020204" pitchFamily="34" charset="0"/>
                <a:cs typeface="Arial" panose="020B0604020202020204" pitchFamily="34" charset="0"/>
              </a:rPr>
              <a:t>if-then</a:t>
            </a:r>
            <a:r>
              <a:rPr lang="en-US" altLang="en-US" sz="1600" b="0" dirty="0">
                <a:latin typeface="Arial" panose="020B0604020202020204" pitchFamily="34" charset="0"/>
                <a:cs typeface="Arial" panose="020B0604020202020204" pitchFamily="34" charset="0"/>
              </a:rPr>
              <a:t> basis</a:t>
            </a:r>
          </a:p>
          <a:p>
            <a:pPr algn="l"/>
            <a:r>
              <a:rPr lang="en-US" altLang="en-US" sz="1600" dirty="0">
                <a:latin typeface="Arial" panose="020B0604020202020204" pitchFamily="34" charset="0"/>
                <a:cs typeface="Arial" panose="020B0604020202020204" pitchFamily="34" charset="0"/>
              </a:rPr>
              <a:t>Knowledge-based </a:t>
            </a:r>
            <a:r>
              <a:rPr lang="en-US" altLang="en-US" sz="1600" b="0" dirty="0">
                <a:latin typeface="Arial" panose="020B0604020202020204" pitchFamily="34" charset="0"/>
                <a:cs typeface="Arial" panose="020B0604020202020204" pitchFamily="34" charset="0"/>
              </a:rPr>
              <a:t>– resorted to when rule-based fails (no rule applies); trial and error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8F200B49-D321-4BA5-A975-7185E10FA9EE}"/>
              </a:ext>
            </a:extLst>
          </p:cNvPr>
          <p:cNvSpPr>
            <a:spLocks noGrp="1"/>
          </p:cNvSpPr>
          <p:nvPr>
            <p:ph type="sldNum" sz="quarter" idx="12"/>
          </p:nvPr>
        </p:nvSpPr>
        <p:spPr/>
        <p:txBody>
          <a:bodyPr/>
          <a:lstStyle/>
          <a:p>
            <a:fld id="{4979F41E-873F-4962-B192-4979E2C7195B}" type="slidenum">
              <a:rPr lang="en-US" altLang="en-US"/>
              <a:pPr/>
              <a:t>14</a:t>
            </a:fld>
            <a:endParaRPr lang="en-US" altLang="en-US"/>
          </a:p>
        </p:txBody>
      </p:sp>
      <p:sp>
        <p:nvSpPr>
          <p:cNvPr id="220162" name="Rectangle 2">
            <a:extLst>
              <a:ext uri="{FF2B5EF4-FFF2-40B4-BE49-F238E27FC236}">
                <a16:creationId xmlns:a16="http://schemas.microsoft.com/office/drawing/2014/main" id="{529AF86A-2794-4D01-B9AA-8AF1C55889D9}"/>
              </a:ext>
            </a:extLst>
          </p:cNvPr>
          <p:cNvSpPr>
            <a:spLocks noGrp="1" noChangeArrowheads="1"/>
          </p:cNvSpPr>
          <p:nvPr>
            <p:ph type="title"/>
          </p:nvPr>
        </p:nvSpPr>
        <p:spPr/>
        <p:txBody>
          <a:bodyPr/>
          <a:lstStyle/>
          <a:p>
            <a:r>
              <a:rPr lang="en-US" altLang="en-US" dirty="0"/>
              <a:t>Performance Modes (Task Mastery Achieved)</a:t>
            </a:r>
          </a:p>
        </p:txBody>
      </p:sp>
      <p:sp>
        <p:nvSpPr>
          <p:cNvPr id="220164" name="Line 4">
            <a:extLst>
              <a:ext uri="{FF2B5EF4-FFF2-40B4-BE49-F238E27FC236}">
                <a16:creationId xmlns:a16="http://schemas.microsoft.com/office/drawing/2014/main" id="{E5239050-0BA1-4B5F-AA67-0B2686B482F3}"/>
              </a:ext>
            </a:extLst>
          </p:cNvPr>
          <p:cNvSpPr>
            <a:spLocks noChangeShapeType="1"/>
          </p:cNvSpPr>
          <p:nvPr/>
        </p:nvSpPr>
        <p:spPr bwMode="auto">
          <a:xfrm>
            <a:off x="2351088" y="1192093"/>
            <a:ext cx="0" cy="4506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5" name="Line 5">
            <a:extLst>
              <a:ext uri="{FF2B5EF4-FFF2-40B4-BE49-F238E27FC236}">
                <a16:creationId xmlns:a16="http://schemas.microsoft.com/office/drawing/2014/main" id="{18149A66-6C50-4D60-AE3D-0B7363178EFE}"/>
              </a:ext>
            </a:extLst>
          </p:cNvPr>
          <p:cNvSpPr>
            <a:spLocks noChangeShapeType="1"/>
          </p:cNvSpPr>
          <p:nvPr/>
        </p:nvSpPr>
        <p:spPr bwMode="auto">
          <a:xfrm flipV="1">
            <a:off x="2351088" y="5695831"/>
            <a:ext cx="6051550" cy="4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6" name="Text Box 6">
            <a:extLst>
              <a:ext uri="{FF2B5EF4-FFF2-40B4-BE49-F238E27FC236}">
                <a16:creationId xmlns:a16="http://schemas.microsoft.com/office/drawing/2014/main" id="{E167E140-E35C-46D7-A455-F602B7D633DC}"/>
              </a:ext>
            </a:extLst>
          </p:cNvPr>
          <p:cNvSpPr txBox="1">
            <a:spLocks noChangeArrowheads="1"/>
          </p:cNvSpPr>
          <p:nvPr/>
        </p:nvSpPr>
        <p:spPr bwMode="auto">
          <a:xfrm>
            <a:off x="2317750" y="5702181"/>
            <a:ext cx="513266"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sz="1400">
                <a:latin typeface="Arial" panose="020B0604020202020204" pitchFamily="34" charset="0"/>
                <a:cs typeface="Arial" panose="020B0604020202020204" pitchFamily="34" charset="0"/>
              </a:rPr>
              <a:t>Low</a:t>
            </a:r>
          </a:p>
        </p:txBody>
      </p:sp>
      <p:sp>
        <p:nvSpPr>
          <p:cNvPr id="220167" name="Text Box 7">
            <a:extLst>
              <a:ext uri="{FF2B5EF4-FFF2-40B4-BE49-F238E27FC236}">
                <a16:creationId xmlns:a16="http://schemas.microsoft.com/office/drawing/2014/main" id="{2DC4A092-1593-4A51-AC48-90FAB8161BAB}"/>
              </a:ext>
            </a:extLst>
          </p:cNvPr>
          <p:cNvSpPr txBox="1">
            <a:spLocks noChangeArrowheads="1"/>
          </p:cNvSpPr>
          <p:nvPr/>
        </p:nvSpPr>
        <p:spPr bwMode="auto">
          <a:xfrm>
            <a:off x="8185150" y="5702181"/>
            <a:ext cx="553340"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sz="1400">
                <a:latin typeface="Arial" panose="020B0604020202020204" pitchFamily="34" charset="0"/>
                <a:cs typeface="Arial" panose="020B0604020202020204" pitchFamily="34" charset="0"/>
              </a:rPr>
              <a:t>High</a:t>
            </a:r>
          </a:p>
        </p:txBody>
      </p:sp>
      <p:sp>
        <p:nvSpPr>
          <p:cNvPr id="220168" name="Text Box 8">
            <a:extLst>
              <a:ext uri="{FF2B5EF4-FFF2-40B4-BE49-F238E27FC236}">
                <a16:creationId xmlns:a16="http://schemas.microsoft.com/office/drawing/2014/main" id="{FFDCEF71-B4B2-47B8-82AE-82506C8D04E2}"/>
              </a:ext>
            </a:extLst>
          </p:cNvPr>
          <p:cNvSpPr txBox="1">
            <a:spLocks noChangeArrowheads="1"/>
          </p:cNvSpPr>
          <p:nvPr/>
        </p:nvSpPr>
        <p:spPr bwMode="auto">
          <a:xfrm>
            <a:off x="3841750" y="5702181"/>
            <a:ext cx="235191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a:solidFill>
                  <a:schemeClr val="tx2"/>
                </a:solidFill>
                <a:latin typeface="Arial" panose="020B0604020202020204" pitchFamily="34" charset="0"/>
                <a:cs typeface="Arial" panose="020B0604020202020204" pitchFamily="34" charset="0"/>
              </a:rPr>
              <a:t>Familiarity (with task)</a:t>
            </a:r>
          </a:p>
        </p:txBody>
      </p:sp>
      <p:sp>
        <p:nvSpPr>
          <p:cNvPr id="220169" name="Text Box 9">
            <a:extLst>
              <a:ext uri="{FF2B5EF4-FFF2-40B4-BE49-F238E27FC236}">
                <a16:creationId xmlns:a16="http://schemas.microsoft.com/office/drawing/2014/main" id="{C1F06203-CC0E-4756-86B9-99E815FB46FA}"/>
              </a:ext>
            </a:extLst>
          </p:cNvPr>
          <p:cNvSpPr txBox="1">
            <a:spLocks noChangeArrowheads="1"/>
          </p:cNvSpPr>
          <p:nvPr/>
        </p:nvSpPr>
        <p:spPr bwMode="auto">
          <a:xfrm rot="16200000">
            <a:off x="1157025" y="3568069"/>
            <a:ext cx="1992837"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dirty="0">
                <a:solidFill>
                  <a:schemeClr val="tx2"/>
                </a:solidFill>
                <a:latin typeface="Arial" panose="020B0604020202020204" pitchFamily="34" charset="0"/>
                <a:cs typeface="Arial" panose="020B0604020202020204" pitchFamily="34" charset="0"/>
              </a:rPr>
              <a:t>Attention (to task)</a:t>
            </a:r>
            <a:endParaRPr lang="en-US" altLang="en-US" dirty="0">
              <a:latin typeface="Arial" panose="020B0604020202020204" pitchFamily="34" charset="0"/>
              <a:cs typeface="Arial" panose="020B0604020202020204" pitchFamily="34" charset="0"/>
            </a:endParaRPr>
          </a:p>
        </p:txBody>
      </p:sp>
      <p:sp>
        <p:nvSpPr>
          <p:cNvPr id="220170" name="Text Box 10">
            <a:extLst>
              <a:ext uri="{FF2B5EF4-FFF2-40B4-BE49-F238E27FC236}">
                <a16:creationId xmlns:a16="http://schemas.microsoft.com/office/drawing/2014/main" id="{85395FBB-8B4C-401D-A81D-B929F745CA92}"/>
              </a:ext>
            </a:extLst>
          </p:cNvPr>
          <p:cNvSpPr txBox="1">
            <a:spLocks noChangeArrowheads="1"/>
          </p:cNvSpPr>
          <p:nvPr/>
        </p:nvSpPr>
        <p:spPr bwMode="auto">
          <a:xfrm>
            <a:off x="1717675" y="5408493"/>
            <a:ext cx="513266"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sz="1400">
                <a:latin typeface="Arial" panose="020B0604020202020204" pitchFamily="34" charset="0"/>
                <a:cs typeface="Arial" panose="020B0604020202020204" pitchFamily="34" charset="0"/>
              </a:rPr>
              <a:t>Low</a:t>
            </a:r>
          </a:p>
        </p:txBody>
      </p:sp>
      <p:sp>
        <p:nvSpPr>
          <p:cNvPr id="220171" name="Text Box 11">
            <a:extLst>
              <a:ext uri="{FF2B5EF4-FFF2-40B4-BE49-F238E27FC236}">
                <a16:creationId xmlns:a16="http://schemas.microsoft.com/office/drawing/2014/main" id="{99ED1054-9467-48CE-913A-0D95D0411C9B}"/>
              </a:ext>
            </a:extLst>
          </p:cNvPr>
          <p:cNvSpPr txBox="1">
            <a:spLocks noChangeArrowheads="1"/>
          </p:cNvSpPr>
          <p:nvPr/>
        </p:nvSpPr>
        <p:spPr bwMode="auto">
          <a:xfrm>
            <a:off x="1681163" y="2020768"/>
            <a:ext cx="553340"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sz="1400">
                <a:latin typeface="Arial" panose="020B0604020202020204" pitchFamily="34" charset="0"/>
                <a:cs typeface="Arial" panose="020B0604020202020204" pitchFamily="34" charset="0"/>
              </a:rPr>
              <a:t>High</a:t>
            </a:r>
          </a:p>
        </p:txBody>
      </p:sp>
      <p:sp>
        <p:nvSpPr>
          <p:cNvPr id="220173" name="Text Box 13">
            <a:extLst>
              <a:ext uri="{FF2B5EF4-FFF2-40B4-BE49-F238E27FC236}">
                <a16:creationId xmlns:a16="http://schemas.microsoft.com/office/drawing/2014/main" id="{8CEFC1AC-E923-4B97-BE9D-91A2880BA113}"/>
              </a:ext>
            </a:extLst>
          </p:cNvPr>
          <p:cNvSpPr txBox="1">
            <a:spLocks noChangeArrowheads="1"/>
          </p:cNvSpPr>
          <p:nvPr/>
        </p:nvSpPr>
        <p:spPr bwMode="auto">
          <a:xfrm rot="18321174">
            <a:off x="6257925" y="3554293"/>
            <a:ext cx="927100" cy="33655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sz="1600" i="1">
                <a:solidFill>
                  <a:srgbClr val="990099"/>
                </a:solidFill>
              </a:rPr>
              <a:t>Change</a:t>
            </a:r>
          </a:p>
        </p:txBody>
      </p:sp>
      <p:sp>
        <p:nvSpPr>
          <p:cNvPr id="220174" name="Text Box 14">
            <a:extLst>
              <a:ext uri="{FF2B5EF4-FFF2-40B4-BE49-F238E27FC236}">
                <a16:creationId xmlns:a16="http://schemas.microsoft.com/office/drawing/2014/main" id="{C60B4FF3-2E8E-4147-B5CA-9F837EDB12A1}"/>
              </a:ext>
            </a:extLst>
          </p:cNvPr>
          <p:cNvSpPr txBox="1">
            <a:spLocks noChangeArrowheads="1"/>
          </p:cNvSpPr>
          <p:nvPr/>
        </p:nvSpPr>
        <p:spPr bwMode="auto">
          <a:xfrm rot="18479758">
            <a:off x="4133850" y="2141418"/>
            <a:ext cx="1301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sz="1600" i="1">
                <a:solidFill>
                  <a:srgbClr val="990099"/>
                </a:solidFill>
              </a:rPr>
              <a:t>Uncertainty</a:t>
            </a:r>
            <a:endParaRPr lang="en-US" altLang="en-US" sz="1600" b="0" i="1">
              <a:solidFill>
                <a:srgbClr val="990099"/>
              </a:solidFill>
            </a:endParaRPr>
          </a:p>
        </p:txBody>
      </p:sp>
      <p:sp>
        <p:nvSpPr>
          <p:cNvPr id="220175" name="Text Box 15">
            <a:extLst>
              <a:ext uri="{FF2B5EF4-FFF2-40B4-BE49-F238E27FC236}">
                <a16:creationId xmlns:a16="http://schemas.microsoft.com/office/drawing/2014/main" id="{17F1C5F4-E004-45F3-A61E-11E9CC2E87D5}"/>
              </a:ext>
            </a:extLst>
          </p:cNvPr>
          <p:cNvSpPr txBox="1">
            <a:spLocks noChangeArrowheads="1"/>
          </p:cNvSpPr>
          <p:nvPr/>
        </p:nvSpPr>
        <p:spPr bwMode="auto">
          <a:xfrm>
            <a:off x="565150" y="1469906"/>
            <a:ext cx="1782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lvl1pPr algn="l">
              <a:spcBef>
                <a:spcPct val="0"/>
              </a:spcBef>
              <a:tabLst>
                <a:tab pos="2914650" algn="l"/>
                <a:tab pos="5029200" algn="l"/>
                <a:tab pos="6972300" algn="l"/>
              </a:tabLst>
              <a:defRPr>
                <a:solidFill>
                  <a:schemeClr val="tx1"/>
                </a:solidFill>
                <a:latin typeface="Arial" panose="020B0604020202020204" pitchFamily="34" charset="0"/>
              </a:defRPr>
            </a:lvl1pPr>
            <a:lvl2pPr algn="l">
              <a:spcBef>
                <a:spcPct val="0"/>
              </a:spcBef>
              <a:tabLst>
                <a:tab pos="2914650" algn="l"/>
                <a:tab pos="5029200" algn="l"/>
                <a:tab pos="6972300" algn="l"/>
              </a:tabLst>
              <a:defRPr>
                <a:solidFill>
                  <a:schemeClr val="tx1"/>
                </a:solidFill>
                <a:latin typeface="Arial" panose="020B0604020202020204" pitchFamily="34" charset="0"/>
              </a:defRPr>
            </a:lvl2pPr>
            <a:lvl3pPr algn="l">
              <a:spcBef>
                <a:spcPct val="0"/>
              </a:spcBef>
              <a:tabLst>
                <a:tab pos="2914650" algn="l"/>
                <a:tab pos="5029200" algn="l"/>
                <a:tab pos="6972300" algn="l"/>
              </a:tabLst>
              <a:defRPr>
                <a:solidFill>
                  <a:schemeClr val="tx1"/>
                </a:solidFill>
                <a:latin typeface="Arial" panose="020B0604020202020204" pitchFamily="34" charset="0"/>
              </a:defRPr>
            </a:lvl3pPr>
            <a:lvl4pPr algn="l">
              <a:spcBef>
                <a:spcPct val="0"/>
              </a:spcBef>
              <a:tabLst>
                <a:tab pos="2914650" algn="l"/>
                <a:tab pos="5029200" algn="l"/>
                <a:tab pos="6972300" algn="l"/>
              </a:tabLst>
              <a:defRPr>
                <a:solidFill>
                  <a:schemeClr val="tx1"/>
                </a:solidFill>
                <a:latin typeface="Arial" panose="020B0604020202020204" pitchFamily="34" charset="0"/>
              </a:defRPr>
            </a:lvl4pPr>
            <a:lvl5pPr algn="l">
              <a:spcBef>
                <a:spcPct val="0"/>
              </a:spcBef>
              <a:tabLst>
                <a:tab pos="2914650" algn="l"/>
                <a:tab pos="5029200" algn="l"/>
                <a:tab pos="6972300" algn="l"/>
              </a:tabLst>
              <a:defRPr>
                <a:solidFill>
                  <a:schemeClr val="tx1"/>
                </a:solidFill>
                <a:latin typeface="Arial" panose="020B0604020202020204" pitchFamily="34" charset="0"/>
              </a:defRPr>
            </a:lvl5pPr>
            <a:lvl6pPr fontAlgn="base">
              <a:spcBef>
                <a:spcPct val="0"/>
              </a:spcBef>
              <a:spcAft>
                <a:spcPct val="0"/>
              </a:spcAft>
              <a:tabLst>
                <a:tab pos="2914650" algn="l"/>
                <a:tab pos="5029200" algn="l"/>
                <a:tab pos="6972300" algn="l"/>
              </a:tabLst>
              <a:defRPr>
                <a:solidFill>
                  <a:schemeClr val="tx1"/>
                </a:solidFill>
                <a:latin typeface="Arial" panose="020B0604020202020204" pitchFamily="34" charset="0"/>
              </a:defRPr>
            </a:lvl6pPr>
            <a:lvl7pPr fontAlgn="base">
              <a:spcBef>
                <a:spcPct val="0"/>
              </a:spcBef>
              <a:spcAft>
                <a:spcPct val="0"/>
              </a:spcAft>
              <a:tabLst>
                <a:tab pos="2914650" algn="l"/>
                <a:tab pos="5029200" algn="l"/>
                <a:tab pos="6972300" algn="l"/>
              </a:tabLst>
              <a:defRPr>
                <a:solidFill>
                  <a:schemeClr val="tx1"/>
                </a:solidFill>
                <a:latin typeface="Arial" panose="020B0604020202020204" pitchFamily="34" charset="0"/>
              </a:defRPr>
            </a:lvl7pPr>
            <a:lvl8pPr fontAlgn="base">
              <a:spcBef>
                <a:spcPct val="0"/>
              </a:spcBef>
              <a:spcAft>
                <a:spcPct val="0"/>
              </a:spcAft>
              <a:tabLst>
                <a:tab pos="2914650" algn="l"/>
                <a:tab pos="5029200" algn="l"/>
                <a:tab pos="6972300" algn="l"/>
              </a:tabLst>
              <a:defRPr>
                <a:solidFill>
                  <a:schemeClr val="tx1"/>
                </a:solidFill>
                <a:latin typeface="Arial" panose="020B0604020202020204" pitchFamily="34" charset="0"/>
              </a:defRPr>
            </a:lvl8pPr>
            <a:lvl9pPr fontAlgn="base">
              <a:spcBef>
                <a:spcPct val="0"/>
              </a:spcBef>
              <a:spcAft>
                <a:spcPct val="0"/>
              </a:spcAft>
              <a:tabLst>
                <a:tab pos="2914650" algn="l"/>
                <a:tab pos="5029200" algn="l"/>
                <a:tab pos="6972300" algn="l"/>
              </a:tabLst>
              <a:defRPr>
                <a:solidFill>
                  <a:schemeClr val="tx1"/>
                </a:solidFill>
                <a:latin typeface="Arial" panose="020B0604020202020204" pitchFamily="34" charset="0"/>
              </a:defRPr>
            </a:lvl9pPr>
          </a:lstStyle>
          <a:p>
            <a:pPr eaLnBrk="0" hangingPunct="0"/>
            <a:r>
              <a:rPr lang="en-US" altLang="en-US" sz="1400" dirty="0"/>
              <a:t>Chance for error</a:t>
            </a:r>
          </a:p>
        </p:txBody>
      </p:sp>
      <p:sp>
        <p:nvSpPr>
          <p:cNvPr id="220176" name="Line 16">
            <a:extLst>
              <a:ext uri="{FF2B5EF4-FFF2-40B4-BE49-F238E27FC236}">
                <a16:creationId xmlns:a16="http://schemas.microsoft.com/office/drawing/2014/main" id="{496745E7-0672-49C9-8FE3-B54E689775F5}"/>
              </a:ext>
            </a:extLst>
          </p:cNvPr>
          <p:cNvSpPr>
            <a:spLocks noChangeShapeType="1"/>
          </p:cNvSpPr>
          <p:nvPr/>
        </p:nvSpPr>
        <p:spPr bwMode="auto">
          <a:xfrm flipV="1">
            <a:off x="6407150" y="1066681"/>
            <a:ext cx="0" cy="463391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7" name="Line 17">
            <a:extLst>
              <a:ext uri="{FF2B5EF4-FFF2-40B4-BE49-F238E27FC236}">
                <a16:creationId xmlns:a16="http://schemas.microsoft.com/office/drawing/2014/main" id="{A84E7E47-2CEB-47DA-9C5C-3C6FD3385526}"/>
              </a:ext>
            </a:extLst>
          </p:cNvPr>
          <p:cNvSpPr>
            <a:spLocks noChangeShapeType="1"/>
          </p:cNvSpPr>
          <p:nvPr/>
        </p:nvSpPr>
        <p:spPr bwMode="auto">
          <a:xfrm flipV="1">
            <a:off x="4335463" y="1066681"/>
            <a:ext cx="0" cy="463391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8" name="Line 18">
            <a:extLst>
              <a:ext uri="{FF2B5EF4-FFF2-40B4-BE49-F238E27FC236}">
                <a16:creationId xmlns:a16="http://schemas.microsoft.com/office/drawing/2014/main" id="{4EA352BC-9512-45EE-A069-6EB97EEFDBFF}"/>
              </a:ext>
            </a:extLst>
          </p:cNvPr>
          <p:cNvSpPr>
            <a:spLocks noChangeShapeType="1"/>
          </p:cNvSpPr>
          <p:nvPr/>
        </p:nvSpPr>
        <p:spPr bwMode="auto">
          <a:xfrm>
            <a:off x="565150" y="1755656"/>
            <a:ext cx="753903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9" name="Line 19">
            <a:extLst>
              <a:ext uri="{FF2B5EF4-FFF2-40B4-BE49-F238E27FC236}">
                <a16:creationId xmlns:a16="http://schemas.microsoft.com/office/drawing/2014/main" id="{AA6E7F54-8C2E-4CFF-B814-3DDDE05FF02B}"/>
              </a:ext>
            </a:extLst>
          </p:cNvPr>
          <p:cNvSpPr>
            <a:spLocks noChangeShapeType="1"/>
          </p:cNvSpPr>
          <p:nvPr/>
        </p:nvSpPr>
        <p:spPr bwMode="auto">
          <a:xfrm>
            <a:off x="565150" y="1441331"/>
            <a:ext cx="753903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80" name="Text Box 20">
            <a:extLst>
              <a:ext uri="{FF2B5EF4-FFF2-40B4-BE49-F238E27FC236}">
                <a16:creationId xmlns:a16="http://schemas.microsoft.com/office/drawing/2014/main" id="{30BA49BB-C5E6-41FE-99A7-AEA641F92092}"/>
              </a:ext>
            </a:extLst>
          </p:cNvPr>
          <p:cNvSpPr txBox="1">
            <a:spLocks noChangeArrowheads="1"/>
          </p:cNvSpPr>
          <p:nvPr/>
        </p:nvSpPr>
        <p:spPr bwMode="auto">
          <a:xfrm>
            <a:off x="565150" y="1176218"/>
            <a:ext cx="1719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lvl1pPr algn="l">
              <a:spcBef>
                <a:spcPct val="0"/>
              </a:spcBef>
              <a:tabLst>
                <a:tab pos="2914650" algn="l"/>
                <a:tab pos="5314950" algn="l"/>
                <a:tab pos="7542213" algn="l"/>
              </a:tabLst>
              <a:defRPr>
                <a:solidFill>
                  <a:schemeClr val="tx1"/>
                </a:solidFill>
                <a:latin typeface="Arial" panose="020B0604020202020204" pitchFamily="34" charset="0"/>
              </a:defRPr>
            </a:lvl1pPr>
            <a:lvl2pPr algn="l">
              <a:spcBef>
                <a:spcPct val="0"/>
              </a:spcBef>
              <a:tabLst>
                <a:tab pos="2914650" algn="l"/>
                <a:tab pos="5314950" algn="l"/>
                <a:tab pos="7542213" algn="l"/>
              </a:tabLst>
              <a:defRPr>
                <a:solidFill>
                  <a:schemeClr val="tx1"/>
                </a:solidFill>
                <a:latin typeface="Arial" panose="020B0604020202020204" pitchFamily="34" charset="0"/>
              </a:defRPr>
            </a:lvl2pPr>
            <a:lvl3pPr algn="l">
              <a:spcBef>
                <a:spcPct val="0"/>
              </a:spcBef>
              <a:tabLst>
                <a:tab pos="2914650" algn="l"/>
                <a:tab pos="5314950" algn="l"/>
                <a:tab pos="7542213" algn="l"/>
              </a:tabLst>
              <a:defRPr>
                <a:solidFill>
                  <a:schemeClr val="tx1"/>
                </a:solidFill>
                <a:latin typeface="Arial" panose="020B0604020202020204" pitchFamily="34" charset="0"/>
              </a:defRPr>
            </a:lvl3pPr>
            <a:lvl4pPr algn="l">
              <a:spcBef>
                <a:spcPct val="0"/>
              </a:spcBef>
              <a:tabLst>
                <a:tab pos="2914650" algn="l"/>
                <a:tab pos="5314950" algn="l"/>
                <a:tab pos="7542213" algn="l"/>
              </a:tabLst>
              <a:defRPr>
                <a:solidFill>
                  <a:schemeClr val="tx1"/>
                </a:solidFill>
                <a:latin typeface="Arial" panose="020B0604020202020204" pitchFamily="34" charset="0"/>
              </a:defRPr>
            </a:lvl4pPr>
            <a:lvl5pPr algn="l">
              <a:spcBef>
                <a:spcPct val="0"/>
              </a:spcBef>
              <a:tabLst>
                <a:tab pos="2914650" algn="l"/>
                <a:tab pos="5314950" algn="l"/>
                <a:tab pos="7542213" algn="l"/>
              </a:tabLst>
              <a:defRPr>
                <a:solidFill>
                  <a:schemeClr val="tx1"/>
                </a:solidFill>
                <a:latin typeface="Arial" panose="020B0604020202020204" pitchFamily="34" charset="0"/>
              </a:defRPr>
            </a:lvl5pPr>
            <a:lvl6pPr fontAlgn="base">
              <a:spcBef>
                <a:spcPct val="0"/>
              </a:spcBef>
              <a:spcAft>
                <a:spcPct val="0"/>
              </a:spcAft>
              <a:tabLst>
                <a:tab pos="2914650" algn="l"/>
                <a:tab pos="5314950" algn="l"/>
                <a:tab pos="7542213" algn="l"/>
              </a:tabLst>
              <a:defRPr>
                <a:solidFill>
                  <a:schemeClr val="tx1"/>
                </a:solidFill>
                <a:latin typeface="Arial" panose="020B0604020202020204" pitchFamily="34" charset="0"/>
              </a:defRPr>
            </a:lvl6pPr>
            <a:lvl7pPr fontAlgn="base">
              <a:spcBef>
                <a:spcPct val="0"/>
              </a:spcBef>
              <a:spcAft>
                <a:spcPct val="0"/>
              </a:spcAft>
              <a:tabLst>
                <a:tab pos="2914650" algn="l"/>
                <a:tab pos="5314950" algn="l"/>
                <a:tab pos="7542213" algn="l"/>
              </a:tabLst>
              <a:defRPr>
                <a:solidFill>
                  <a:schemeClr val="tx1"/>
                </a:solidFill>
                <a:latin typeface="Arial" panose="020B0604020202020204" pitchFamily="34" charset="0"/>
              </a:defRPr>
            </a:lvl7pPr>
            <a:lvl8pPr fontAlgn="base">
              <a:spcBef>
                <a:spcPct val="0"/>
              </a:spcBef>
              <a:spcAft>
                <a:spcPct val="0"/>
              </a:spcAft>
              <a:tabLst>
                <a:tab pos="2914650" algn="l"/>
                <a:tab pos="5314950" algn="l"/>
                <a:tab pos="7542213" algn="l"/>
              </a:tabLst>
              <a:defRPr>
                <a:solidFill>
                  <a:schemeClr val="tx1"/>
                </a:solidFill>
                <a:latin typeface="Arial" panose="020B0604020202020204" pitchFamily="34" charset="0"/>
              </a:defRPr>
            </a:lvl8pPr>
            <a:lvl9pPr fontAlgn="base">
              <a:spcBef>
                <a:spcPct val="0"/>
              </a:spcBef>
              <a:spcAft>
                <a:spcPct val="0"/>
              </a:spcAft>
              <a:tabLst>
                <a:tab pos="2914650" algn="l"/>
                <a:tab pos="5314950" algn="l"/>
                <a:tab pos="7542213" algn="l"/>
              </a:tabLst>
              <a:defRPr>
                <a:solidFill>
                  <a:schemeClr val="tx1"/>
                </a:solidFill>
                <a:latin typeface="Arial" panose="020B0604020202020204" pitchFamily="34" charset="0"/>
              </a:defRPr>
            </a:lvl9pPr>
          </a:lstStyle>
          <a:p>
            <a:pPr eaLnBrk="0" hangingPunct="0"/>
            <a:r>
              <a:rPr lang="en-US" altLang="en-US" sz="1400" dirty="0"/>
              <a:t>% Actual error</a:t>
            </a:r>
          </a:p>
        </p:txBody>
      </p:sp>
      <p:sp>
        <p:nvSpPr>
          <p:cNvPr id="220181" name="Text Box 21">
            <a:extLst>
              <a:ext uri="{FF2B5EF4-FFF2-40B4-BE49-F238E27FC236}">
                <a16:creationId xmlns:a16="http://schemas.microsoft.com/office/drawing/2014/main" id="{B36EF37A-44FA-46C1-B463-DF126A04BAFB}"/>
              </a:ext>
            </a:extLst>
          </p:cNvPr>
          <p:cNvSpPr txBox="1">
            <a:spLocks noChangeArrowheads="1"/>
          </p:cNvSpPr>
          <p:nvPr/>
        </p:nvSpPr>
        <p:spPr bwMode="auto">
          <a:xfrm>
            <a:off x="2479675" y="4097218"/>
            <a:ext cx="1671638" cy="581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eaLnBrk="0" hangingPunct="0">
              <a:spcBef>
                <a:spcPct val="0"/>
              </a:spcBef>
            </a:pPr>
            <a:r>
              <a:rPr lang="en-US" altLang="en-US" sz="1600">
                <a:solidFill>
                  <a:srgbClr val="CCFFFF"/>
                </a:solidFill>
                <a:latin typeface="Tahoma" panose="020B0604030504040204" pitchFamily="34" charset="0"/>
              </a:rPr>
              <a:t>Inaccurate</a:t>
            </a:r>
          </a:p>
          <a:p>
            <a:pPr eaLnBrk="0" hangingPunct="0">
              <a:spcBef>
                <a:spcPct val="0"/>
              </a:spcBef>
            </a:pPr>
            <a:r>
              <a:rPr lang="en-US" altLang="en-US" sz="1600">
                <a:solidFill>
                  <a:srgbClr val="CCFFFF"/>
                </a:solidFill>
                <a:latin typeface="Tahoma" panose="020B0604030504040204" pitchFamily="34" charset="0"/>
              </a:rPr>
              <a:t>Mental Picture</a:t>
            </a:r>
          </a:p>
        </p:txBody>
      </p:sp>
      <p:sp>
        <p:nvSpPr>
          <p:cNvPr id="220182" name="Text Box 22">
            <a:extLst>
              <a:ext uri="{FF2B5EF4-FFF2-40B4-BE49-F238E27FC236}">
                <a16:creationId xmlns:a16="http://schemas.microsoft.com/office/drawing/2014/main" id="{7DA48B69-E550-469B-A331-2D30A6615BB8}"/>
              </a:ext>
            </a:extLst>
          </p:cNvPr>
          <p:cNvSpPr txBox="1">
            <a:spLocks noChangeArrowheads="1"/>
          </p:cNvSpPr>
          <p:nvPr/>
        </p:nvSpPr>
        <p:spPr bwMode="auto">
          <a:xfrm rot="1911604">
            <a:off x="2470150" y="2649418"/>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a:solidFill>
                  <a:schemeClr val="accent2"/>
                </a:solidFill>
                <a:latin typeface="Helvetica" panose="020B0604020202020204" pitchFamily="34" charset="0"/>
              </a:rPr>
              <a:t>Patterns</a:t>
            </a:r>
            <a:endParaRPr lang="en-US" altLang="en-US" b="0">
              <a:solidFill>
                <a:schemeClr val="accent2"/>
              </a:solidFill>
              <a:latin typeface="Helvetica" panose="020B0604020202020204" pitchFamily="34" charset="0"/>
            </a:endParaRPr>
          </a:p>
        </p:txBody>
      </p:sp>
      <p:grpSp>
        <p:nvGrpSpPr>
          <p:cNvPr id="220183" name="Group 23">
            <a:extLst>
              <a:ext uri="{FF2B5EF4-FFF2-40B4-BE49-F238E27FC236}">
                <a16:creationId xmlns:a16="http://schemas.microsoft.com/office/drawing/2014/main" id="{A1FA56FE-6577-40E7-936F-D7A72DE57554}"/>
              </a:ext>
            </a:extLst>
          </p:cNvPr>
          <p:cNvGrpSpPr>
            <a:grpSpLocks/>
          </p:cNvGrpSpPr>
          <p:nvPr/>
        </p:nvGrpSpPr>
        <p:grpSpPr bwMode="auto">
          <a:xfrm>
            <a:off x="2417763" y="1176218"/>
            <a:ext cx="1862590" cy="600075"/>
            <a:chOff x="1344" y="468"/>
            <a:chExt cx="1352" cy="460"/>
          </a:xfrm>
        </p:grpSpPr>
        <p:sp>
          <p:nvSpPr>
            <p:cNvPr id="220184" name="Text Box 24">
              <a:extLst>
                <a:ext uri="{FF2B5EF4-FFF2-40B4-BE49-F238E27FC236}">
                  <a16:creationId xmlns:a16="http://schemas.microsoft.com/office/drawing/2014/main" id="{2F0E5BAE-02F2-44C0-855B-31A45118CA34}"/>
                </a:ext>
              </a:extLst>
            </p:cNvPr>
            <p:cNvSpPr txBox="1">
              <a:spLocks noChangeArrowheads="1"/>
            </p:cNvSpPr>
            <p:nvPr/>
          </p:nvSpPr>
          <p:spPr bwMode="auto">
            <a:xfrm>
              <a:off x="1344" y="468"/>
              <a:ext cx="134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defPPr>
                <a:defRPr lang="en-US"/>
              </a:defPPr>
              <a:lvl1pPr eaLnBrk="0" hangingPunct="0">
                <a:spcBef>
                  <a:spcPct val="0"/>
                </a:spcBef>
                <a:tabLst>
                  <a:tab pos="2914650" algn="l"/>
                  <a:tab pos="5029200" algn="l"/>
                  <a:tab pos="6972300" algn="l"/>
                </a:tabLst>
                <a:defRPr sz="1400">
                  <a:latin typeface="Arial" panose="020B0604020202020204" pitchFamily="34" charset="0"/>
                </a:defRPr>
              </a:lvl1pPr>
              <a:lvl2pPr>
                <a:spcBef>
                  <a:spcPct val="0"/>
                </a:spcBef>
                <a:tabLst>
                  <a:tab pos="2914650" algn="l"/>
                  <a:tab pos="5029200" algn="l"/>
                  <a:tab pos="6972300" algn="l"/>
                </a:tabLst>
                <a:defRPr>
                  <a:latin typeface="Arial" panose="020B0604020202020204" pitchFamily="34" charset="0"/>
                </a:defRPr>
              </a:lvl2pPr>
              <a:lvl3pPr>
                <a:spcBef>
                  <a:spcPct val="0"/>
                </a:spcBef>
                <a:tabLst>
                  <a:tab pos="2914650" algn="l"/>
                  <a:tab pos="5029200" algn="l"/>
                  <a:tab pos="6972300" algn="l"/>
                </a:tabLst>
                <a:defRPr>
                  <a:latin typeface="Arial" panose="020B0604020202020204" pitchFamily="34" charset="0"/>
                </a:defRPr>
              </a:lvl3pPr>
              <a:lvl4pPr>
                <a:spcBef>
                  <a:spcPct val="0"/>
                </a:spcBef>
                <a:tabLst>
                  <a:tab pos="2914650" algn="l"/>
                  <a:tab pos="5029200" algn="l"/>
                  <a:tab pos="6972300" algn="l"/>
                </a:tabLst>
                <a:defRPr>
                  <a:latin typeface="Arial" panose="020B0604020202020204" pitchFamily="34" charset="0"/>
                </a:defRPr>
              </a:lvl4pPr>
              <a:lvl5pPr>
                <a:spcBef>
                  <a:spcPct val="0"/>
                </a:spcBef>
                <a:tabLst>
                  <a:tab pos="2914650" algn="l"/>
                  <a:tab pos="5029200" algn="l"/>
                  <a:tab pos="6972300" algn="l"/>
                </a:tabLst>
                <a:defRPr>
                  <a:latin typeface="Arial" panose="020B0604020202020204" pitchFamily="34" charset="0"/>
                </a:defRPr>
              </a:lvl5pPr>
              <a:lvl6pPr fontAlgn="base">
                <a:spcBef>
                  <a:spcPct val="0"/>
                </a:spcBef>
                <a:spcAft>
                  <a:spcPct val="0"/>
                </a:spcAft>
                <a:tabLst>
                  <a:tab pos="2914650" algn="l"/>
                  <a:tab pos="5029200" algn="l"/>
                  <a:tab pos="6972300" algn="l"/>
                </a:tabLst>
                <a:defRPr>
                  <a:latin typeface="Arial" panose="020B0604020202020204" pitchFamily="34" charset="0"/>
                </a:defRPr>
              </a:lvl6pPr>
              <a:lvl7pPr fontAlgn="base">
                <a:spcBef>
                  <a:spcPct val="0"/>
                </a:spcBef>
                <a:spcAft>
                  <a:spcPct val="0"/>
                </a:spcAft>
                <a:tabLst>
                  <a:tab pos="2914650" algn="l"/>
                  <a:tab pos="5029200" algn="l"/>
                  <a:tab pos="6972300" algn="l"/>
                </a:tabLst>
                <a:defRPr>
                  <a:latin typeface="Arial" panose="020B0604020202020204" pitchFamily="34" charset="0"/>
                </a:defRPr>
              </a:lvl7pPr>
              <a:lvl8pPr fontAlgn="base">
                <a:spcBef>
                  <a:spcPct val="0"/>
                </a:spcBef>
                <a:spcAft>
                  <a:spcPct val="0"/>
                </a:spcAft>
                <a:tabLst>
                  <a:tab pos="2914650" algn="l"/>
                  <a:tab pos="5029200" algn="l"/>
                  <a:tab pos="6972300" algn="l"/>
                </a:tabLst>
                <a:defRPr>
                  <a:latin typeface="Arial" panose="020B0604020202020204" pitchFamily="34" charset="0"/>
                </a:defRPr>
              </a:lvl8pPr>
              <a:lvl9pPr fontAlgn="base">
                <a:spcBef>
                  <a:spcPct val="0"/>
                </a:spcBef>
                <a:spcAft>
                  <a:spcPct val="0"/>
                </a:spcAft>
                <a:tabLst>
                  <a:tab pos="2914650" algn="l"/>
                  <a:tab pos="5029200" algn="l"/>
                  <a:tab pos="6972300" algn="l"/>
                </a:tabLst>
                <a:defRPr>
                  <a:latin typeface="Arial" panose="020B0604020202020204" pitchFamily="34" charset="0"/>
                </a:defRPr>
              </a:lvl9pPr>
            </a:lstStyle>
            <a:p>
              <a:r>
                <a:rPr lang="en-US" altLang="en-US"/>
                <a:t>15%</a:t>
              </a:r>
            </a:p>
          </p:txBody>
        </p:sp>
        <p:sp>
          <p:nvSpPr>
            <p:cNvPr id="220185" name="Text Box 25">
              <a:extLst>
                <a:ext uri="{FF2B5EF4-FFF2-40B4-BE49-F238E27FC236}">
                  <a16:creationId xmlns:a16="http://schemas.microsoft.com/office/drawing/2014/main" id="{6F82E158-D7E6-470A-9A20-7EA41ADD69EE}"/>
                </a:ext>
              </a:extLst>
            </p:cNvPr>
            <p:cNvSpPr txBox="1">
              <a:spLocks noChangeArrowheads="1"/>
            </p:cNvSpPr>
            <p:nvPr/>
          </p:nvSpPr>
          <p:spPr bwMode="auto">
            <a:xfrm>
              <a:off x="1352" y="694"/>
              <a:ext cx="134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defPPr>
                <a:defRPr lang="en-US"/>
              </a:defPPr>
              <a:lvl1pPr eaLnBrk="0" hangingPunct="0">
                <a:spcBef>
                  <a:spcPct val="0"/>
                </a:spcBef>
                <a:tabLst>
                  <a:tab pos="2914650" algn="l"/>
                  <a:tab pos="5029200" algn="l"/>
                  <a:tab pos="6972300" algn="l"/>
                </a:tabLst>
                <a:defRPr sz="1400">
                  <a:latin typeface="Arial" panose="020B0604020202020204" pitchFamily="34" charset="0"/>
                </a:defRPr>
              </a:lvl1pPr>
              <a:lvl2pPr>
                <a:spcBef>
                  <a:spcPct val="0"/>
                </a:spcBef>
                <a:tabLst>
                  <a:tab pos="2914650" algn="l"/>
                  <a:tab pos="5029200" algn="l"/>
                  <a:tab pos="6972300" algn="l"/>
                </a:tabLst>
                <a:defRPr>
                  <a:latin typeface="Arial" panose="020B0604020202020204" pitchFamily="34" charset="0"/>
                </a:defRPr>
              </a:lvl2pPr>
              <a:lvl3pPr>
                <a:spcBef>
                  <a:spcPct val="0"/>
                </a:spcBef>
                <a:tabLst>
                  <a:tab pos="2914650" algn="l"/>
                  <a:tab pos="5029200" algn="l"/>
                  <a:tab pos="6972300" algn="l"/>
                </a:tabLst>
                <a:defRPr>
                  <a:latin typeface="Arial" panose="020B0604020202020204" pitchFamily="34" charset="0"/>
                </a:defRPr>
              </a:lvl3pPr>
              <a:lvl4pPr>
                <a:spcBef>
                  <a:spcPct val="0"/>
                </a:spcBef>
                <a:tabLst>
                  <a:tab pos="2914650" algn="l"/>
                  <a:tab pos="5029200" algn="l"/>
                  <a:tab pos="6972300" algn="l"/>
                </a:tabLst>
                <a:defRPr>
                  <a:latin typeface="Arial" panose="020B0604020202020204" pitchFamily="34" charset="0"/>
                </a:defRPr>
              </a:lvl4pPr>
              <a:lvl5pPr>
                <a:spcBef>
                  <a:spcPct val="0"/>
                </a:spcBef>
                <a:tabLst>
                  <a:tab pos="2914650" algn="l"/>
                  <a:tab pos="5029200" algn="l"/>
                  <a:tab pos="6972300" algn="l"/>
                </a:tabLst>
                <a:defRPr>
                  <a:latin typeface="Arial" panose="020B0604020202020204" pitchFamily="34" charset="0"/>
                </a:defRPr>
              </a:lvl5pPr>
              <a:lvl6pPr fontAlgn="base">
                <a:spcBef>
                  <a:spcPct val="0"/>
                </a:spcBef>
                <a:spcAft>
                  <a:spcPct val="0"/>
                </a:spcAft>
                <a:tabLst>
                  <a:tab pos="2914650" algn="l"/>
                  <a:tab pos="5029200" algn="l"/>
                  <a:tab pos="6972300" algn="l"/>
                </a:tabLst>
                <a:defRPr>
                  <a:latin typeface="Arial" panose="020B0604020202020204" pitchFamily="34" charset="0"/>
                </a:defRPr>
              </a:lvl6pPr>
              <a:lvl7pPr fontAlgn="base">
                <a:spcBef>
                  <a:spcPct val="0"/>
                </a:spcBef>
                <a:spcAft>
                  <a:spcPct val="0"/>
                </a:spcAft>
                <a:tabLst>
                  <a:tab pos="2914650" algn="l"/>
                  <a:tab pos="5029200" algn="l"/>
                  <a:tab pos="6972300" algn="l"/>
                </a:tabLst>
                <a:defRPr>
                  <a:latin typeface="Arial" panose="020B0604020202020204" pitchFamily="34" charset="0"/>
                </a:defRPr>
              </a:lvl7pPr>
              <a:lvl8pPr fontAlgn="base">
                <a:spcBef>
                  <a:spcPct val="0"/>
                </a:spcBef>
                <a:spcAft>
                  <a:spcPct val="0"/>
                </a:spcAft>
                <a:tabLst>
                  <a:tab pos="2914650" algn="l"/>
                  <a:tab pos="5029200" algn="l"/>
                  <a:tab pos="6972300" algn="l"/>
                </a:tabLst>
                <a:defRPr>
                  <a:latin typeface="Arial" panose="020B0604020202020204" pitchFamily="34" charset="0"/>
                </a:defRPr>
              </a:lvl8pPr>
              <a:lvl9pPr fontAlgn="base">
                <a:spcBef>
                  <a:spcPct val="0"/>
                </a:spcBef>
                <a:spcAft>
                  <a:spcPct val="0"/>
                </a:spcAft>
                <a:tabLst>
                  <a:tab pos="2914650" algn="l"/>
                  <a:tab pos="5029200" algn="l"/>
                  <a:tab pos="6972300" algn="l"/>
                </a:tabLst>
                <a:defRPr>
                  <a:latin typeface="Arial" panose="020B0604020202020204" pitchFamily="34" charset="0"/>
                </a:defRPr>
              </a:lvl9pPr>
            </a:lstStyle>
            <a:p>
              <a:r>
                <a:rPr lang="en-US" altLang="en-US" dirty="0"/>
                <a:t>1 : 2</a:t>
              </a:r>
            </a:p>
          </p:txBody>
        </p:sp>
      </p:grpSp>
      <p:grpSp>
        <p:nvGrpSpPr>
          <p:cNvPr id="220186" name="Group 26">
            <a:extLst>
              <a:ext uri="{FF2B5EF4-FFF2-40B4-BE49-F238E27FC236}">
                <a16:creationId xmlns:a16="http://schemas.microsoft.com/office/drawing/2014/main" id="{CF4E2EF6-7DF6-4649-8260-F86EDBA564D8}"/>
              </a:ext>
            </a:extLst>
          </p:cNvPr>
          <p:cNvGrpSpPr>
            <a:grpSpLocks/>
          </p:cNvGrpSpPr>
          <p:nvPr/>
        </p:nvGrpSpPr>
        <p:grpSpPr bwMode="auto">
          <a:xfrm>
            <a:off x="6443545" y="1176218"/>
            <a:ext cx="1852613" cy="600075"/>
            <a:chOff x="4224" y="468"/>
            <a:chExt cx="1344" cy="460"/>
          </a:xfrm>
        </p:grpSpPr>
        <p:sp>
          <p:nvSpPr>
            <p:cNvPr id="220187" name="Text Box 27">
              <a:extLst>
                <a:ext uri="{FF2B5EF4-FFF2-40B4-BE49-F238E27FC236}">
                  <a16:creationId xmlns:a16="http://schemas.microsoft.com/office/drawing/2014/main" id="{A252BBD3-0E6B-4ACA-A682-8AFC73F9E47F}"/>
                </a:ext>
              </a:extLst>
            </p:cNvPr>
            <p:cNvSpPr txBox="1">
              <a:spLocks noChangeArrowheads="1"/>
            </p:cNvSpPr>
            <p:nvPr/>
          </p:nvSpPr>
          <p:spPr bwMode="auto">
            <a:xfrm>
              <a:off x="4224" y="468"/>
              <a:ext cx="134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defPPr>
                <a:defRPr lang="en-US"/>
              </a:defPPr>
              <a:lvl1pPr eaLnBrk="0" hangingPunct="0">
                <a:spcBef>
                  <a:spcPct val="0"/>
                </a:spcBef>
                <a:tabLst>
                  <a:tab pos="2914650" algn="l"/>
                  <a:tab pos="5029200" algn="l"/>
                  <a:tab pos="6972300" algn="l"/>
                </a:tabLst>
                <a:defRPr sz="1400">
                  <a:latin typeface="Arial" panose="020B0604020202020204" pitchFamily="34" charset="0"/>
                </a:defRPr>
              </a:lvl1pPr>
              <a:lvl2pPr>
                <a:spcBef>
                  <a:spcPct val="0"/>
                </a:spcBef>
                <a:tabLst>
                  <a:tab pos="2914650" algn="l"/>
                  <a:tab pos="5029200" algn="l"/>
                  <a:tab pos="6972300" algn="l"/>
                </a:tabLst>
                <a:defRPr>
                  <a:latin typeface="Arial" panose="020B0604020202020204" pitchFamily="34" charset="0"/>
                </a:defRPr>
              </a:lvl2pPr>
              <a:lvl3pPr>
                <a:spcBef>
                  <a:spcPct val="0"/>
                </a:spcBef>
                <a:tabLst>
                  <a:tab pos="2914650" algn="l"/>
                  <a:tab pos="5029200" algn="l"/>
                  <a:tab pos="6972300" algn="l"/>
                </a:tabLst>
                <a:defRPr>
                  <a:latin typeface="Arial" panose="020B0604020202020204" pitchFamily="34" charset="0"/>
                </a:defRPr>
              </a:lvl3pPr>
              <a:lvl4pPr>
                <a:spcBef>
                  <a:spcPct val="0"/>
                </a:spcBef>
                <a:tabLst>
                  <a:tab pos="2914650" algn="l"/>
                  <a:tab pos="5029200" algn="l"/>
                  <a:tab pos="6972300" algn="l"/>
                </a:tabLst>
                <a:defRPr>
                  <a:latin typeface="Arial" panose="020B0604020202020204" pitchFamily="34" charset="0"/>
                </a:defRPr>
              </a:lvl4pPr>
              <a:lvl5pPr>
                <a:spcBef>
                  <a:spcPct val="0"/>
                </a:spcBef>
                <a:tabLst>
                  <a:tab pos="2914650" algn="l"/>
                  <a:tab pos="5029200" algn="l"/>
                  <a:tab pos="6972300" algn="l"/>
                </a:tabLst>
                <a:defRPr>
                  <a:latin typeface="Arial" panose="020B0604020202020204" pitchFamily="34" charset="0"/>
                </a:defRPr>
              </a:lvl5pPr>
              <a:lvl6pPr fontAlgn="base">
                <a:spcBef>
                  <a:spcPct val="0"/>
                </a:spcBef>
                <a:spcAft>
                  <a:spcPct val="0"/>
                </a:spcAft>
                <a:tabLst>
                  <a:tab pos="2914650" algn="l"/>
                  <a:tab pos="5029200" algn="l"/>
                  <a:tab pos="6972300" algn="l"/>
                </a:tabLst>
                <a:defRPr>
                  <a:latin typeface="Arial" panose="020B0604020202020204" pitchFamily="34" charset="0"/>
                </a:defRPr>
              </a:lvl6pPr>
              <a:lvl7pPr fontAlgn="base">
                <a:spcBef>
                  <a:spcPct val="0"/>
                </a:spcBef>
                <a:spcAft>
                  <a:spcPct val="0"/>
                </a:spcAft>
                <a:tabLst>
                  <a:tab pos="2914650" algn="l"/>
                  <a:tab pos="5029200" algn="l"/>
                  <a:tab pos="6972300" algn="l"/>
                </a:tabLst>
                <a:defRPr>
                  <a:latin typeface="Arial" panose="020B0604020202020204" pitchFamily="34" charset="0"/>
                </a:defRPr>
              </a:lvl7pPr>
              <a:lvl8pPr fontAlgn="base">
                <a:spcBef>
                  <a:spcPct val="0"/>
                </a:spcBef>
                <a:spcAft>
                  <a:spcPct val="0"/>
                </a:spcAft>
                <a:tabLst>
                  <a:tab pos="2914650" algn="l"/>
                  <a:tab pos="5029200" algn="l"/>
                  <a:tab pos="6972300" algn="l"/>
                </a:tabLst>
                <a:defRPr>
                  <a:latin typeface="Arial" panose="020B0604020202020204" pitchFamily="34" charset="0"/>
                </a:defRPr>
              </a:lvl8pPr>
              <a:lvl9pPr fontAlgn="base">
                <a:spcBef>
                  <a:spcPct val="0"/>
                </a:spcBef>
                <a:spcAft>
                  <a:spcPct val="0"/>
                </a:spcAft>
                <a:tabLst>
                  <a:tab pos="2914650" algn="l"/>
                  <a:tab pos="5029200" algn="l"/>
                  <a:tab pos="6972300" algn="l"/>
                </a:tabLst>
                <a:defRPr>
                  <a:latin typeface="Arial" panose="020B0604020202020204" pitchFamily="34" charset="0"/>
                </a:defRPr>
              </a:lvl9pPr>
            </a:lstStyle>
            <a:p>
              <a:r>
                <a:rPr lang="en-US" altLang="en-US" dirty="0"/>
                <a:t>25%</a:t>
              </a:r>
            </a:p>
          </p:txBody>
        </p:sp>
        <p:sp>
          <p:nvSpPr>
            <p:cNvPr id="220188" name="Text Box 28">
              <a:extLst>
                <a:ext uri="{FF2B5EF4-FFF2-40B4-BE49-F238E27FC236}">
                  <a16:creationId xmlns:a16="http://schemas.microsoft.com/office/drawing/2014/main" id="{D6858466-5CD6-494B-B68B-0B6FF559A6F2}"/>
                </a:ext>
              </a:extLst>
            </p:cNvPr>
            <p:cNvSpPr txBox="1">
              <a:spLocks noChangeArrowheads="1"/>
            </p:cNvSpPr>
            <p:nvPr/>
          </p:nvSpPr>
          <p:spPr bwMode="auto">
            <a:xfrm>
              <a:off x="4224" y="694"/>
              <a:ext cx="134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defPPr>
                <a:defRPr lang="en-US"/>
              </a:defPPr>
              <a:lvl1pPr eaLnBrk="0" hangingPunct="0">
                <a:spcBef>
                  <a:spcPct val="0"/>
                </a:spcBef>
                <a:tabLst>
                  <a:tab pos="2914650" algn="l"/>
                  <a:tab pos="5029200" algn="l"/>
                  <a:tab pos="6972300" algn="l"/>
                </a:tabLst>
                <a:defRPr sz="1400">
                  <a:latin typeface="Arial" panose="020B0604020202020204" pitchFamily="34" charset="0"/>
                </a:defRPr>
              </a:lvl1pPr>
              <a:lvl2pPr>
                <a:spcBef>
                  <a:spcPct val="0"/>
                </a:spcBef>
                <a:tabLst>
                  <a:tab pos="2914650" algn="l"/>
                  <a:tab pos="5029200" algn="l"/>
                  <a:tab pos="6972300" algn="l"/>
                </a:tabLst>
                <a:defRPr>
                  <a:latin typeface="Arial" panose="020B0604020202020204" pitchFamily="34" charset="0"/>
                </a:defRPr>
              </a:lvl2pPr>
              <a:lvl3pPr>
                <a:spcBef>
                  <a:spcPct val="0"/>
                </a:spcBef>
                <a:tabLst>
                  <a:tab pos="2914650" algn="l"/>
                  <a:tab pos="5029200" algn="l"/>
                  <a:tab pos="6972300" algn="l"/>
                </a:tabLst>
                <a:defRPr>
                  <a:latin typeface="Arial" panose="020B0604020202020204" pitchFamily="34" charset="0"/>
                </a:defRPr>
              </a:lvl3pPr>
              <a:lvl4pPr>
                <a:spcBef>
                  <a:spcPct val="0"/>
                </a:spcBef>
                <a:tabLst>
                  <a:tab pos="2914650" algn="l"/>
                  <a:tab pos="5029200" algn="l"/>
                  <a:tab pos="6972300" algn="l"/>
                </a:tabLst>
                <a:defRPr>
                  <a:latin typeface="Arial" panose="020B0604020202020204" pitchFamily="34" charset="0"/>
                </a:defRPr>
              </a:lvl4pPr>
              <a:lvl5pPr>
                <a:spcBef>
                  <a:spcPct val="0"/>
                </a:spcBef>
                <a:tabLst>
                  <a:tab pos="2914650" algn="l"/>
                  <a:tab pos="5029200" algn="l"/>
                  <a:tab pos="6972300" algn="l"/>
                </a:tabLst>
                <a:defRPr>
                  <a:latin typeface="Arial" panose="020B0604020202020204" pitchFamily="34" charset="0"/>
                </a:defRPr>
              </a:lvl5pPr>
              <a:lvl6pPr fontAlgn="base">
                <a:spcBef>
                  <a:spcPct val="0"/>
                </a:spcBef>
                <a:spcAft>
                  <a:spcPct val="0"/>
                </a:spcAft>
                <a:tabLst>
                  <a:tab pos="2914650" algn="l"/>
                  <a:tab pos="5029200" algn="l"/>
                  <a:tab pos="6972300" algn="l"/>
                </a:tabLst>
                <a:defRPr>
                  <a:latin typeface="Arial" panose="020B0604020202020204" pitchFamily="34" charset="0"/>
                </a:defRPr>
              </a:lvl6pPr>
              <a:lvl7pPr fontAlgn="base">
                <a:spcBef>
                  <a:spcPct val="0"/>
                </a:spcBef>
                <a:spcAft>
                  <a:spcPct val="0"/>
                </a:spcAft>
                <a:tabLst>
                  <a:tab pos="2914650" algn="l"/>
                  <a:tab pos="5029200" algn="l"/>
                  <a:tab pos="6972300" algn="l"/>
                </a:tabLst>
                <a:defRPr>
                  <a:latin typeface="Arial" panose="020B0604020202020204" pitchFamily="34" charset="0"/>
                </a:defRPr>
              </a:lvl7pPr>
              <a:lvl8pPr fontAlgn="base">
                <a:spcBef>
                  <a:spcPct val="0"/>
                </a:spcBef>
                <a:spcAft>
                  <a:spcPct val="0"/>
                </a:spcAft>
                <a:tabLst>
                  <a:tab pos="2914650" algn="l"/>
                  <a:tab pos="5029200" algn="l"/>
                  <a:tab pos="6972300" algn="l"/>
                </a:tabLst>
                <a:defRPr>
                  <a:latin typeface="Arial" panose="020B0604020202020204" pitchFamily="34" charset="0"/>
                </a:defRPr>
              </a:lvl8pPr>
              <a:lvl9pPr fontAlgn="base">
                <a:spcBef>
                  <a:spcPct val="0"/>
                </a:spcBef>
                <a:spcAft>
                  <a:spcPct val="0"/>
                </a:spcAft>
                <a:tabLst>
                  <a:tab pos="2914650" algn="l"/>
                  <a:tab pos="5029200" algn="l"/>
                  <a:tab pos="6972300" algn="l"/>
                </a:tabLst>
                <a:defRPr>
                  <a:latin typeface="Arial" panose="020B0604020202020204" pitchFamily="34" charset="0"/>
                </a:defRPr>
              </a:lvl9pPr>
            </a:lstStyle>
            <a:p>
              <a:r>
                <a:rPr lang="en-US" altLang="en-US" dirty="0"/>
                <a:t>1 : 10,000</a:t>
              </a:r>
            </a:p>
          </p:txBody>
        </p:sp>
      </p:grpSp>
      <p:sp>
        <p:nvSpPr>
          <p:cNvPr id="220189" name="Text Box 29">
            <a:extLst>
              <a:ext uri="{FF2B5EF4-FFF2-40B4-BE49-F238E27FC236}">
                <a16:creationId xmlns:a16="http://schemas.microsoft.com/office/drawing/2014/main" id="{0187CCFD-7E9C-4945-B329-54ED9939739D}"/>
              </a:ext>
            </a:extLst>
          </p:cNvPr>
          <p:cNvSpPr txBox="1">
            <a:spLocks noChangeArrowheads="1"/>
          </p:cNvSpPr>
          <p:nvPr/>
        </p:nvSpPr>
        <p:spPr bwMode="auto">
          <a:xfrm>
            <a:off x="4375150" y="5011618"/>
            <a:ext cx="1963738"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sz="1600">
                <a:solidFill>
                  <a:srgbClr val="CCFFFF"/>
                </a:solidFill>
                <a:latin typeface="Tahoma" panose="020B0604030504040204" pitchFamily="34" charset="0"/>
              </a:rPr>
              <a:t>Misinterpretation</a:t>
            </a:r>
          </a:p>
        </p:txBody>
      </p:sp>
      <p:grpSp>
        <p:nvGrpSpPr>
          <p:cNvPr id="220190" name="Group 30">
            <a:extLst>
              <a:ext uri="{FF2B5EF4-FFF2-40B4-BE49-F238E27FC236}">
                <a16:creationId xmlns:a16="http://schemas.microsoft.com/office/drawing/2014/main" id="{31D8A61D-B4E0-4DBD-A3DA-C338D2DAC542}"/>
              </a:ext>
            </a:extLst>
          </p:cNvPr>
          <p:cNvGrpSpPr>
            <a:grpSpLocks/>
          </p:cNvGrpSpPr>
          <p:nvPr/>
        </p:nvGrpSpPr>
        <p:grpSpPr bwMode="auto">
          <a:xfrm>
            <a:off x="4400550" y="1176218"/>
            <a:ext cx="1861380" cy="600075"/>
            <a:chOff x="2784" y="468"/>
            <a:chExt cx="1350" cy="460"/>
          </a:xfrm>
        </p:grpSpPr>
        <p:sp>
          <p:nvSpPr>
            <p:cNvPr id="220191" name="Text Box 31">
              <a:extLst>
                <a:ext uri="{FF2B5EF4-FFF2-40B4-BE49-F238E27FC236}">
                  <a16:creationId xmlns:a16="http://schemas.microsoft.com/office/drawing/2014/main" id="{C9A35805-D87C-492C-849D-2934A19220F1}"/>
                </a:ext>
              </a:extLst>
            </p:cNvPr>
            <p:cNvSpPr txBox="1">
              <a:spLocks noChangeArrowheads="1"/>
            </p:cNvSpPr>
            <p:nvPr/>
          </p:nvSpPr>
          <p:spPr bwMode="auto">
            <a:xfrm>
              <a:off x="2790" y="694"/>
              <a:ext cx="134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defPPr>
                <a:defRPr lang="en-US"/>
              </a:defPPr>
              <a:lvl1pPr eaLnBrk="0" hangingPunct="0">
                <a:spcBef>
                  <a:spcPct val="0"/>
                </a:spcBef>
                <a:tabLst>
                  <a:tab pos="2914650" algn="l"/>
                  <a:tab pos="5029200" algn="l"/>
                  <a:tab pos="6972300" algn="l"/>
                </a:tabLst>
                <a:defRPr sz="1400">
                  <a:latin typeface="Arial" panose="020B0604020202020204" pitchFamily="34" charset="0"/>
                </a:defRPr>
              </a:lvl1pPr>
              <a:lvl2pPr>
                <a:spcBef>
                  <a:spcPct val="0"/>
                </a:spcBef>
                <a:tabLst>
                  <a:tab pos="2914650" algn="l"/>
                  <a:tab pos="5029200" algn="l"/>
                  <a:tab pos="6972300" algn="l"/>
                </a:tabLst>
                <a:defRPr>
                  <a:latin typeface="Arial" panose="020B0604020202020204" pitchFamily="34" charset="0"/>
                </a:defRPr>
              </a:lvl2pPr>
              <a:lvl3pPr>
                <a:spcBef>
                  <a:spcPct val="0"/>
                </a:spcBef>
                <a:tabLst>
                  <a:tab pos="2914650" algn="l"/>
                  <a:tab pos="5029200" algn="l"/>
                  <a:tab pos="6972300" algn="l"/>
                </a:tabLst>
                <a:defRPr>
                  <a:latin typeface="Arial" panose="020B0604020202020204" pitchFamily="34" charset="0"/>
                </a:defRPr>
              </a:lvl3pPr>
              <a:lvl4pPr>
                <a:spcBef>
                  <a:spcPct val="0"/>
                </a:spcBef>
                <a:tabLst>
                  <a:tab pos="2914650" algn="l"/>
                  <a:tab pos="5029200" algn="l"/>
                  <a:tab pos="6972300" algn="l"/>
                </a:tabLst>
                <a:defRPr>
                  <a:latin typeface="Arial" panose="020B0604020202020204" pitchFamily="34" charset="0"/>
                </a:defRPr>
              </a:lvl4pPr>
              <a:lvl5pPr>
                <a:spcBef>
                  <a:spcPct val="0"/>
                </a:spcBef>
                <a:tabLst>
                  <a:tab pos="2914650" algn="l"/>
                  <a:tab pos="5029200" algn="l"/>
                  <a:tab pos="6972300" algn="l"/>
                </a:tabLst>
                <a:defRPr>
                  <a:latin typeface="Arial" panose="020B0604020202020204" pitchFamily="34" charset="0"/>
                </a:defRPr>
              </a:lvl5pPr>
              <a:lvl6pPr fontAlgn="base">
                <a:spcBef>
                  <a:spcPct val="0"/>
                </a:spcBef>
                <a:spcAft>
                  <a:spcPct val="0"/>
                </a:spcAft>
                <a:tabLst>
                  <a:tab pos="2914650" algn="l"/>
                  <a:tab pos="5029200" algn="l"/>
                  <a:tab pos="6972300" algn="l"/>
                </a:tabLst>
                <a:defRPr>
                  <a:latin typeface="Arial" panose="020B0604020202020204" pitchFamily="34" charset="0"/>
                </a:defRPr>
              </a:lvl6pPr>
              <a:lvl7pPr fontAlgn="base">
                <a:spcBef>
                  <a:spcPct val="0"/>
                </a:spcBef>
                <a:spcAft>
                  <a:spcPct val="0"/>
                </a:spcAft>
                <a:tabLst>
                  <a:tab pos="2914650" algn="l"/>
                  <a:tab pos="5029200" algn="l"/>
                  <a:tab pos="6972300" algn="l"/>
                </a:tabLst>
                <a:defRPr>
                  <a:latin typeface="Arial" panose="020B0604020202020204" pitchFamily="34" charset="0"/>
                </a:defRPr>
              </a:lvl7pPr>
              <a:lvl8pPr fontAlgn="base">
                <a:spcBef>
                  <a:spcPct val="0"/>
                </a:spcBef>
                <a:spcAft>
                  <a:spcPct val="0"/>
                </a:spcAft>
                <a:tabLst>
                  <a:tab pos="2914650" algn="l"/>
                  <a:tab pos="5029200" algn="l"/>
                  <a:tab pos="6972300" algn="l"/>
                </a:tabLst>
                <a:defRPr>
                  <a:latin typeface="Arial" panose="020B0604020202020204" pitchFamily="34" charset="0"/>
                </a:defRPr>
              </a:lvl8pPr>
              <a:lvl9pPr fontAlgn="base">
                <a:spcBef>
                  <a:spcPct val="0"/>
                </a:spcBef>
                <a:spcAft>
                  <a:spcPct val="0"/>
                </a:spcAft>
                <a:tabLst>
                  <a:tab pos="2914650" algn="l"/>
                  <a:tab pos="5029200" algn="l"/>
                  <a:tab pos="6972300" algn="l"/>
                </a:tabLst>
                <a:defRPr>
                  <a:latin typeface="Arial" panose="020B0604020202020204" pitchFamily="34" charset="0"/>
                </a:defRPr>
              </a:lvl9pPr>
            </a:lstStyle>
            <a:p>
              <a:r>
                <a:rPr lang="en-US" altLang="en-US" dirty="0"/>
                <a:t>1 : 1,000</a:t>
              </a:r>
            </a:p>
          </p:txBody>
        </p:sp>
        <p:sp>
          <p:nvSpPr>
            <p:cNvPr id="220192" name="Text Box 32">
              <a:extLst>
                <a:ext uri="{FF2B5EF4-FFF2-40B4-BE49-F238E27FC236}">
                  <a16:creationId xmlns:a16="http://schemas.microsoft.com/office/drawing/2014/main" id="{505359DB-15DA-4BE9-AE12-2B53C87940D3}"/>
                </a:ext>
              </a:extLst>
            </p:cNvPr>
            <p:cNvSpPr txBox="1">
              <a:spLocks noChangeArrowheads="1"/>
            </p:cNvSpPr>
            <p:nvPr/>
          </p:nvSpPr>
          <p:spPr bwMode="auto">
            <a:xfrm>
              <a:off x="2784" y="468"/>
              <a:ext cx="134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defPPr>
                <a:defRPr lang="en-US"/>
              </a:defPPr>
              <a:lvl1pPr eaLnBrk="0" hangingPunct="0">
                <a:spcBef>
                  <a:spcPct val="0"/>
                </a:spcBef>
                <a:tabLst>
                  <a:tab pos="2914650" algn="l"/>
                  <a:tab pos="5029200" algn="l"/>
                  <a:tab pos="6972300" algn="l"/>
                </a:tabLst>
                <a:defRPr sz="1400">
                  <a:latin typeface="Arial" panose="020B0604020202020204" pitchFamily="34" charset="0"/>
                </a:defRPr>
              </a:lvl1pPr>
              <a:lvl2pPr>
                <a:spcBef>
                  <a:spcPct val="0"/>
                </a:spcBef>
                <a:tabLst>
                  <a:tab pos="2914650" algn="l"/>
                  <a:tab pos="5029200" algn="l"/>
                  <a:tab pos="6972300" algn="l"/>
                </a:tabLst>
                <a:defRPr>
                  <a:latin typeface="Arial" panose="020B0604020202020204" pitchFamily="34" charset="0"/>
                </a:defRPr>
              </a:lvl2pPr>
              <a:lvl3pPr>
                <a:spcBef>
                  <a:spcPct val="0"/>
                </a:spcBef>
                <a:tabLst>
                  <a:tab pos="2914650" algn="l"/>
                  <a:tab pos="5029200" algn="l"/>
                  <a:tab pos="6972300" algn="l"/>
                </a:tabLst>
                <a:defRPr>
                  <a:latin typeface="Arial" panose="020B0604020202020204" pitchFamily="34" charset="0"/>
                </a:defRPr>
              </a:lvl3pPr>
              <a:lvl4pPr>
                <a:spcBef>
                  <a:spcPct val="0"/>
                </a:spcBef>
                <a:tabLst>
                  <a:tab pos="2914650" algn="l"/>
                  <a:tab pos="5029200" algn="l"/>
                  <a:tab pos="6972300" algn="l"/>
                </a:tabLst>
                <a:defRPr>
                  <a:latin typeface="Arial" panose="020B0604020202020204" pitchFamily="34" charset="0"/>
                </a:defRPr>
              </a:lvl4pPr>
              <a:lvl5pPr>
                <a:spcBef>
                  <a:spcPct val="0"/>
                </a:spcBef>
                <a:tabLst>
                  <a:tab pos="2914650" algn="l"/>
                  <a:tab pos="5029200" algn="l"/>
                  <a:tab pos="6972300" algn="l"/>
                </a:tabLst>
                <a:defRPr>
                  <a:latin typeface="Arial" panose="020B0604020202020204" pitchFamily="34" charset="0"/>
                </a:defRPr>
              </a:lvl5pPr>
              <a:lvl6pPr fontAlgn="base">
                <a:spcBef>
                  <a:spcPct val="0"/>
                </a:spcBef>
                <a:spcAft>
                  <a:spcPct val="0"/>
                </a:spcAft>
                <a:tabLst>
                  <a:tab pos="2914650" algn="l"/>
                  <a:tab pos="5029200" algn="l"/>
                  <a:tab pos="6972300" algn="l"/>
                </a:tabLst>
                <a:defRPr>
                  <a:latin typeface="Arial" panose="020B0604020202020204" pitchFamily="34" charset="0"/>
                </a:defRPr>
              </a:lvl6pPr>
              <a:lvl7pPr fontAlgn="base">
                <a:spcBef>
                  <a:spcPct val="0"/>
                </a:spcBef>
                <a:spcAft>
                  <a:spcPct val="0"/>
                </a:spcAft>
                <a:tabLst>
                  <a:tab pos="2914650" algn="l"/>
                  <a:tab pos="5029200" algn="l"/>
                  <a:tab pos="6972300" algn="l"/>
                </a:tabLst>
                <a:defRPr>
                  <a:latin typeface="Arial" panose="020B0604020202020204" pitchFamily="34" charset="0"/>
                </a:defRPr>
              </a:lvl7pPr>
              <a:lvl8pPr fontAlgn="base">
                <a:spcBef>
                  <a:spcPct val="0"/>
                </a:spcBef>
                <a:spcAft>
                  <a:spcPct val="0"/>
                </a:spcAft>
                <a:tabLst>
                  <a:tab pos="2914650" algn="l"/>
                  <a:tab pos="5029200" algn="l"/>
                  <a:tab pos="6972300" algn="l"/>
                </a:tabLst>
                <a:defRPr>
                  <a:latin typeface="Arial" panose="020B0604020202020204" pitchFamily="34" charset="0"/>
                </a:defRPr>
              </a:lvl8pPr>
              <a:lvl9pPr fontAlgn="base">
                <a:spcBef>
                  <a:spcPct val="0"/>
                </a:spcBef>
                <a:spcAft>
                  <a:spcPct val="0"/>
                </a:spcAft>
                <a:tabLst>
                  <a:tab pos="2914650" algn="l"/>
                  <a:tab pos="5029200" algn="l"/>
                  <a:tab pos="6972300" algn="l"/>
                </a:tabLst>
                <a:defRPr>
                  <a:latin typeface="Arial" panose="020B0604020202020204" pitchFamily="34" charset="0"/>
                </a:defRPr>
              </a:lvl9pPr>
            </a:lstStyle>
            <a:p>
              <a:r>
                <a:rPr lang="en-US" altLang="en-US" dirty="0"/>
                <a:t>60%</a:t>
              </a:r>
            </a:p>
          </p:txBody>
        </p:sp>
      </p:grpSp>
      <p:sp>
        <p:nvSpPr>
          <p:cNvPr id="220193" name="Text Box 33">
            <a:extLst>
              <a:ext uri="{FF2B5EF4-FFF2-40B4-BE49-F238E27FC236}">
                <a16:creationId xmlns:a16="http://schemas.microsoft.com/office/drawing/2014/main" id="{A4B52A1A-EAAC-4250-98FD-BA1DE016D4E1}"/>
              </a:ext>
            </a:extLst>
          </p:cNvPr>
          <p:cNvSpPr txBox="1">
            <a:spLocks noChangeArrowheads="1"/>
          </p:cNvSpPr>
          <p:nvPr/>
        </p:nvSpPr>
        <p:spPr bwMode="auto">
          <a:xfrm rot="1988192">
            <a:off x="4505325" y="4154368"/>
            <a:ext cx="1570038"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l" eaLnBrk="0" hangingPunct="0">
              <a:spcBef>
                <a:spcPct val="0"/>
              </a:spcBef>
            </a:pPr>
            <a:r>
              <a:rPr lang="en-US" altLang="en-US">
                <a:solidFill>
                  <a:schemeClr val="accent2"/>
                </a:solidFill>
                <a:latin typeface="Helvetica" panose="020B0604020202020204" pitchFamily="34" charset="0"/>
              </a:rPr>
              <a:t>If - Then</a:t>
            </a:r>
          </a:p>
        </p:txBody>
      </p:sp>
      <p:sp>
        <p:nvSpPr>
          <p:cNvPr id="220194" name="Oval 34">
            <a:extLst>
              <a:ext uri="{FF2B5EF4-FFF2-40B4-BE49-F238E27FC236}">
                <a16:creationId xmlns:a16="http://schemas.microsoft.com/office/drawing/2014/main" id="{63EC6D54-76BE-4B0F-B811-623C1C182E3D}"/>
              </a:ext>
            </a:extLst>
          </p:cNvPr>
          <p:cNvSpPr>
            <a:spLocks noChangeArrowheads="1"/>
          </p:cNvSpPr>
          <p:nvPr/>
        </p:nvSpPr>
        <p:spPr bwMode="auto">
          <a:xfrm rot="1807222">
            <a:off x="4195763" y="3233618"/>
            <a:ext cx="2365375" cy="755650"/>
          </a:xfrm>
          <a:prstGeom prst="ellipse">
            <a:avLst/>
          </a:prstGeom>
          <a:solidFill>
            <a:schemeClr val="accent1">
              <a:lumMod val="75000"/>
            </a:schemeClr>
          </a:solidFill>
          <a:ln>
            <a:noFill/>
          </a:ln>
          <a:effectLst/>
        </p:spPr>
        <p:txBody>
          <a:bodyPr wrap="none" anchor="ctr"/>
          <a:lstStyle/>
          <a:p>
            <a:endParaRPr lang="en-US"/>
          </a:p>
        </p:txBody>
      </p:sp>
      <p:sp>
        <p:nvSpPr>
          <p:cNvPr id="220196" name="Oval 36">
            <a:extLst>
              <a:ext uri="{FF2B5EF4-FFF2-40B4-BE49-F238E27FC236}">
                <a16:creationId xmlns:a16="http://schemas.microsoft.com/office/drawing/2014/main" id="{BECE3A07-78BE-4C28-ACC4-CBB65551515B}"/>
              </a:ext>
            </a:extLst>
          </p:cNvPr>
          <p:cNvSpPr>
            <a:spLocks noChangeArrowheads="1"/>
          </p:cNvSpPr>
          <p:nvPr/>
        </p:nvSpPr>
        <p:spPr bwMode="auto">
          <a:xfrm rot="1868994">
            <a:off x="2209800" y="2073156"/>
            <a:ext cx="2286000" cy="684212"/>
          </a:xfrm>
          <a:prstGeom prst="ellipse">
            <a:avLst/>
          </a:prstGeom>
          <a:solidFill>
            <a:srgbClr val="FF9933"/>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97" name="Text Box 37">
            <a:extLst>
              <a:ext uri="{FF2B5EF4-FFF2-40B4-BE49-F238E27FC236}">
                <a16:creationId xmlns:a16="http://schemas.microsoft.com/office/drawing/2014/main" id="{488EEB1A-464B-4ED1-AAFC-341F1F1FED53}"/>
              </a:ext>
            </a:extLst>
          </p:cNvPr>
          <p:cNvSpPr txBox="1">
            <a:spLocks noChangeArrowheads="1"/>
          </p:cNvSpPr>
          <p:nvPr/>
        </p:nvSpPr>
        <p:spPr bwMode="auto">
          <a:xfrm>
            <a:off x="6677025" y="5621218"/>
            <a:ext cx="1355725"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sz="1600">
                <a:solidFill>
                  <a:srgbClr val="CCFFFF"/>
                </a:solidFill>
                <a:latin typeface="Tahoma" panose="020B0604030504040204" pitchFamily="34" charset="0"/>
              </a:rPr>
              <a:t>Inattention</a:t>
            </a:r>
          </a:p>
        </p:txBody>
      </p:sp>
      <p:sp>
        <p:nvSpPr>
          <p:cNvPr id="220198" name="Oval 38">
            <a:extLst>
              <a:ext uri="{FF2B5EF4-FFF2-40B4-BE49-F238E27FC236}">
                <a16:creationId xmlns:a16="http://schemas.microsoft.com/office/drawing/2014/main" id="{6EF97E5B-4E9D-45EB-B425-A1FC805F8A8F}"/>
              </a:ext>
            </a:extLst>
          </p:cNvPr>
          <p:cNvSpPr>
            <a:spLocks noChangeArrowheads="1"/>
          </p:cNvSpPr>
          <p:nvPr/>
        </p:nvSpPr>
        <p:spPr bwMode="auto">
          <a:xfrm rot="1802839">
            <a:off x="6273800" y="4509968"/>
            <a:ext cx="2314575" cy="665163"/>
          </a:xfrm>
          <a:prstGeom prst="ellipse">
            <a:avLst/>
          </a:prstGeom>
          <a:solidFill>
            <a:schemeClr val="accent2"/>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eaLnBrk="0" hangingPunct="0">
              <a:spcBef>
                <a:spcPct val="0"/>
              </a:spcBef>
            </a:pPr>
            <a:endParaRPr lang="en-US" altLang="en-US" sz="2400" b="0">
              <a:solidFill>
                <a:srgbClr val="CCFFFF"/>
              </a:solidFill>
              <a:latin typeface="Times New Roman" panose="02020603050405020304" pitchFamily="18" charset="0"/>
            </a:endParaRPr>
          </a:p>
        </p:txBody>
      </p:sp>
      <p:sp>
        <p:nvSpPr>
          <p:cNvPr id="220200" name="Text Box 40">
            <a:extLst>
              <a:ext uri="{FF2B5EF4-FFF2-40B4-BE49-F238E27FC236}">
                <a16:creationId xmlns:a16="http://schemas.microsoft.com/office/drawing/2014/main" id="{64B69B1A-B0D9-47D7-BA94-F08C4950901F}"/>
              </a:ext>
            </a:extLst>
          </p:cNvPr>
          <p:cNvSpPr txBox="1">
            <a:spLocks noChangeArrowheads="1"/>
          </p:cNvSpPr>
          <p:nvPr/>
        </p:nvSpPr>
        <p:spPr bwMode="auto">
          <a:xfrm rot="1799907">
            <a:off x="6362700" y="5052893"/>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spcBef>
                <a:spcPct val="0"/>
              </a:spcBef>
            </a:pPr>
            <a:r>
              <a:rPr lang="en-US" altLang="en-US">
                <a:solidFill>
                  <a:schemeClr val="accent2"/>
                </a:solidFill>
                <a:latin typeface="Helvetica" panose="020B0604020202020204" pitchFamily="34" charset="0"/>
              </a:rPr>
              <a:t>Automatic</a:t>
            </a:r>
            <a:endParaRPr lang="en-US" altLang="en-US" b="0">
              <a:solidFill>
                <a:schemeClr val="accent2"/>
              </a:solidFill>
              <a:latin typeface="Helvetica" panose="020B0604020202020204" pitchFamily="34" charset="0"/>
            </a:endParaRPr>
          </a:p>
        </p:txBody>
      </p:sp>
      <p:sp>
        <p:nvSpPr>
          <p:cNvPr id="220202" name="Line 42">
            <a:extLst>
              <a:ext uri="{FF2B5EF4-FFF2-40B4-BE49-F238E27FC236}">
                <a16:creationId xmlns:a16="http://schemas.microsoft.com/office/drawing/2014/main" id="{25500148-43E4-47F7-988A-02A20EA4861D}"/>
              </a:ext>
            </a:extLst>
          </p:cNvPr>
          <p:cNvSpPr>
            <a:spLocks noChangeShapeType="1"/>
          </p:cNvSpPr>
          <p:nvPr/>
        </p:nvSpPr>
        <p:spPr bwMode="auto">
          <a:xfrm>
            <a:off x="2351088" y="1817568"/>
            <a:ext cx="6062662" cy="3651250"/>
          </a:xfrm>
          <a:prstGeom prst="line">
            <a:avLst/>
          </a:prstGeom>
          <a:noFill/>
          <a:ln w="19050">
            <a:solidFill>
              <a:schemeClr val="tx1">
                <a:lumMod val="65000"/>
                <a:lumOff val="3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0203" name="Text Box 43">
            <a:extLst>
              <a:ext uri="{FF2B5EF4-FFF2-40B4-BE49-F238E27FC236}">
                <a16:creationId xmlns:a16="http://schemas.microsoft.com/office/drawing/2014/main" id="{F58E5DDC-1310-4C84-8970-EE35460C7A33}"/>
              </a:ext>
            </a:extLst>
          </p:cNvPr>
          <p:cNvSpPr txBox="1">
            <a:spLocks noChangeArrowheads="1"/>
          </p:cNvSpPr>
          <p:nvPr/>
        </p:nvSpPr>
        <p:spPr bwMode="auto">
          <a:xfrm rot="1858813">
            <a:off x="2359095" y="2238813"/>
            <a:ext cx="2029584" cy="34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p>
            <a:pPr eaLnBrk="0" hangingPunct="0">
              <a:lnSpc>
                <a:spcPct val="90000"/>
              </a:lnSpc>
              <a:spcBef>
                <a:spcPct val="0"/>
              </a:spcBef>
            </a:pPr>
            <a:r>
              <a:rPr lang="en-US" altLang="en-US" dirty="0">
                <a:solidFill>
                  <a:srgbClr val="CCFFFF"/>
                </a:solidFill>
                <a:latin typeface="Tahoma" panose="020B0604030504040204" pitchFamily="34" charset="0"/>
              </a:rPr>
              <a:t>Knowledge-based</a:t>
            </a:r>
          </a:p>
        </p:txBody>
      </p:sp>
      <p:sp>
        <p:nvSpPr>
          <p:cNvPr id="220195" name="Text Box 35">
            <a:extLst>
              <a:ext uri="{FF2B5EF4-FFF2-40B4-BE49-F238E27FC236}">
                <a16:creationId xmlns:a16="http://schemas.microsoft.com/office/drawing/2014/main" id="{96D61FF4-6135-4843-B764-64A641760302}"/>
              </a:ext>
            </a:extLst>
          </p:cNvPr>
          <p:cNvSpPr txBox="1">
            <a:spLocks noChangeArrowheads="1"/>
          </p:cNvSpPr>
          <p:nvPr/>
        </p:nvSpPr>
        <p:spPr bwMode="auto">
          <a:xfrm rot="1851441">
            <a:off x="4739047" y="3447253"/>
            <a:ext cx="1377766" cy="36932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p>
            <a:pPr eaLnBrk="0" hangingPunct="0">
              <a:spcBef>
                <a:spcPct val="0"/>
              </a:spcBef>
            </a:pPr>
            <a:r>
              <a:rPr lang="en-US" altLang="en-US" dirty="0">
                <a:solidFill>
                  <a:srgbClr val="CCFFFF"/>
                </a:solidFill>
                <a:latin typeface="Tahoma" panose="020B0604030504040204" pitchFamily="34" charset="0"/>
              </a:rPr>
              <a:t>Rule-based</a:t>
            </a:r>
          </a:p>
        </p:txBody>
      </p:sp>
      <p:sp>
        <p:nvSpPr>
          <p:cNvPr id="220199" name="Text Box 39">
            <a:extLst>
              <a:ext uri="{FF2B5EF4-FFF2-40B4-BE49-F238E27FC236}">
                <a16:creationId xmlns:a16="http://schemas.microsoft.com/office/drawing/2014/main" id="{9FC96CBB-6507-4D2B-AA7A-D0439ACE4FED}"/>
              </a:ext>
            </a:extLst>
          </p:cNvPr>
          <p:cNvSpPr txBox="1">
            <a:spLocks noChangeArrowheads="1"/>
          </p:cNvSpPr>
          <p:nvPr/>
        </p:nvSpPr>
        <p:spPr bwMode="auto">
          <a:xfrm rot="1815017">
            <a:off x="6791455" y="4718327"/>
            <a:ext cx="1411287" cy="34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eaLnBrk="0" hangingPunct="0">
              <a:lnSpc>
                <a:spcPct val="90000"/>
              </a:lnSpc>
              <a:spcBef>
                <a:spcPct val="0"/>
              </a:spcBef>
            </a:pPr>
            <a:r>
              <a:rPr lang="en-US" altLang="en-US" dirty="0">
                <a:solidFill>
                  <a:srgbClr val="CCFFFF"/>
                </a:solidFill>
                <a:latin typeface="Tahoma" panose="020B0604030504040204" pitchFamily="34" charset="0"/>
              </a:rPr>
              <a:t>Skill-based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9CCB3C-91A4-4A1D-8BD7-0E64BA6F3BAF}"/>
              </a:ext>
            </a:extLst>
          </p:cNvPr>
          <p:cNvSpPr txBox="1">
            <a:spLocks/>
          </p:cNvSpPr>
          <p:nvPr/>
        </p:nvSpPr>
        <p:spPr>
          <a:xfrm>
            <a:off x="897987" y="370445"/>
            <a:ext cx="8222565" cy="640139"/>
          </a:xfrm>
          <a:prstGeom prst="rect">
            <a:avLst/>
          </a:prstGeom>
          <a:effectLst/>
        </p:spPr>
        <p:txBody>
          <a:bodyPr vert="horz" lIns="91440" tIns="45720" rIns="91440" bIns="45720" rtlCol="0" anchor="t">
            <a:normAutofit/>
          </a:bodyPr>
          <a:lstStyle>
            <a:lvl1pPr algn="l" defTabSz="457200" rtl="0" eaLnBrk="1" latinLnBrk="0" hangingPunct="1">
              <a:spcBef>
                <a:spcPct val="0"/>
              </a:spcBef>
              <a:buNone/>
              <a:defRPr sz="2800" b="1" kern="1200" cap="none">
                <a:ln w="3175" cmpd="sng">
                  <a:noFill/>
                </a:ln>
                <a:solidFill>
                  <a:schemeClr val="tx1"/>
                </a:solidFill>
                <a:effectLst/>
                <a:latin typeface="Arial" panose="020B0604020202020204" pitchFamily="34" charset="0"/>
                <a:ea typeface="Tahoma" panose="020B0604030504040204"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A3 Description (excerpt)</a:t>
            </a:r>
            <a:endParaRPr lang="en-US" dirty="0"/>
          </a:p>
        </p:txBody>
      </p:sp>
      <p:sp>
        <p:nvSpPr>
          <p:cNvPr id="9" name="Content Placeholder 2">
            <a:extLst>
              <a:ext uri="{FF2B5EF4-FFF2-40B4-BE49-F238E27FC236}">
                <a16:creationId xmlns:a16="http://schemas.microsoft.com/office/drawing/2014/main" id="{6B29F7E4-2DC4-443E-BA64-0F1B9425F35F}"/>
              </a:ext>
            </a:extLst>
          </p:cNvPr>
          <p:cNvSpPr txBox="1">
            <a:spLocks/>
          </p:cNvSpPr>
          <p:nvPr/>
        </p:nvSpPr>
        <p:spPr>
          <a:xfrm>
            <a:off x="897988" y="1109002"/>
            <a:ext cx="8222565" cy="55145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Font typeface="Arial"/>
              <a:buNone/>
            </a:pPr>
            <a:r>
              <a:rPr lang="en-US" sz="1600" b="1" dirty="0">
                <a:latin typeface="Times New Roman" panose="02020603050405020304" pitchFamily="18" charset="0"/>
                <a:ea typeface="Times New Roman" panose="02020603050405020304" pitchFamily="18" charset="0"/>
              </a:rPr>
              <a:t>A3 Human Performance Less Than Adequate (LTA)</a:t>
            </a:r>
          </a:p>
          <a:p>
            <a:pPr marL="0" indent="0">
              <a:spcBef>
                <a:spcPts val="0"/>
              </a:spcBef>
              <a:spcAft>
                <a:spcPts val="0"/>
              </a:spcAft>
              <a:buFont typeface="Arial"/>
              <a:buNone/>
            </a:pPr>
            <a:endParaRPr lang="en-US" sz="1600" dirty="0">
              <a:latin typeface="Times New Roman" panose="02020603050405020304" pitchFamily="18" charset="0"/>
              <a:ea typeface="Times New Roman" panose="02020603050405020304" pitchFamily="18" charset="0"/>
            </a:endParaRPr>
          </a:p>
          <a:p>
            <a:pPr marL="0" indent="0">
              <a:spcBef>
                <a:spcPts val="0"/>
              </a:spcBef>
              <a:spcAft>
                <a:spcPts val="0"/>
              </a:spcAft>
              <a:buFont typeface="Arial"/>
              <a:buNone/>
            </a:pPr>
            <a:r>
              <a:rPr lang="en-US" sz="1600" dirty="0">
                <a:latin typeface="Times New Roman" panose="02020603050405020304" pitchFamily="18" charset="0"/>
                <a:ea typeface="Times New Roman" panose="02020603050405020304" pitchFamily="18" charset="0"/>
              </a:rPr>
              <a:t>To be comprehensive, causal analysis must identify all elements of a situation that were causal to the incident or condition being analyzed, as well as to its consequences. Therefore, the analysis must evaluate both the behaviors of people involved, as well the latent weaknesses in the organization that contributed to the situation. </a:t>
            </a:r>
            <a:r>
              <a:rPr lang="en-US" sz="1600" dirty="0">
                <a:highlight>
                  <a:srgbClr val="FFFF00"/>
                </a:highlight>
                <a:latin typeface="Times New Roman" panose="02020603050405020304" pitchFamily="18" charset="0"/>
                <a:ea typeface="Times New Roman" panose="02020603050405020304" pitchFamily="18" charset="0"/>
              </a:rPr>
              <a:t>The behaviors and actions of individuals in the incident sequence cannot be viewed in isolation, but must be considered in the context of the situation as it existed at the time, and as it was viewed and understood by those people in that situation as it unfolded.</a:t>
            </a:r>
            <a:r>
              <a:rPr lang="en-US" sz="1600" dirty="0">
                <a:latin typeface="Times New Roman" panose="02020603050405020304" pitchFamily="18" charset="0"/>
                <a:ea typeface="Times New Roman" panose="02020603050405020304" pitchFamily="18" charset="0"/>
              </a:rPr>
              <a:t> To be effective, causal analysts should keep the following principles in mind:</a:t>
            </a:r>
          </a:p>
          <a:p>
            <a:pPr marL="342900" indent="-342900">
              <a:spcBef>
                <a:spcPts val="0"/>
              </a:spcBef>
              <a:spcAft>
                <a:spcPts val="0"/>
              </a:spcAft>
              <a:buSzPts val="1200"/>
              <a:buFont typeface="Symbol" panose="05050102010706020507" pitchFamily="18" charset="2"/>
              <a:buChar char=""/>
            </a:pPr>
            <a:r>
              <a:rPr lang="en-US" sz="1600" dirty="0">
                <a:latin typeface="Times New Roman" panose="02020603050405020304" pitchFamily="18" charset="0"/>
                <a:ea typeface="Symbol" panose="05050102010706020507" pitchFamily="18" charset="2"/>
                <a:cs typeface="Symbol" panose="05050102010706020507" pitchFamily="18" charset="2"/>
              </a:rPr>
              <a:t>Focus on what could have prevented any errors and their consequences, rather than who caused the incident.</a:t>
            </a:r>
          </a:p>
          <a:p>
            <a:pPr marL="342900" indent="-342900">
              <a:spcBef>
                <a:spcPts val="0"/>
              </a:spcBef>
              <a:spcAft>
                <a:spcPts val="0"/>
              </a:spcAft>
              <a:buSzPts val="1200"/>
              <a:buFont typeface="Symbol" panose="05050102010706020507" pitchFamily="18" charset="2"/>
              <a:buChar char=""/>
            </a:pPr>
            <a:r>
              <a:rPr lang="en-US" sz="1600" dirty="0">
                <a:latin typeface="Times New Roman" panose="02020603050405020304" pitchFamily="18" charset="0"/>
                <a:ea typeface="Symbol" panose="05050102010706020507" pitchFamily="18" charset="2"/>
                <a:cs typeface="Symbol" panose="05050102010706020507" pitchFamily="18" charset="2"/>
              </a:rPr>
              <a:t>Build context by identifying for each individual what they were trying to accomplish (goals), what they were paying attention to (focus), and what each person knew at critical points in the sequence of events (knowledge).</a:t>
            </a:r>
          </a:p>
          <a:p>
            <a:pPr marL="342900" indent="-342900">
              <a:spcBef>
                <a:spcPts val="0"/>
              </a:spcBef>
              <a:spcAft>
                <a:spcPts val="0"/>
              </a:spcAft>
              <a:buSzPts val="1200"/>
              <a:buFont typeface="Symbol" panose="05050102010706020507" pitchFamily="18" charset="2"/>
              <a:buChar char=""/>
            </a:pPr>
            <a:r>
              <a:rPr lang="en-US" sz="1600" dirty="0">
                <a:highlight>
                  <a:srgbClr val="FFFF00"/>
                </a:highlight>
                <a:latin typeface="Times New Roman" panose="02020603050405020304" pitchFamily="18" charset="0"/>
                <a:ea typeface="Symbol" panose="05050102010706020507" pitchFamily="18" charset="2"/>
                <a:cs typeface="Symbol" panose="05050102010706020507" pitchFamily="18" charset="2"/>
              </a:rPr>
              <a:t>Evaluate connections or relationships between the effects or consequences of any actions of people with the designs, materials, processes, instructions, training, and other elements of the overall management system </a:t>
            </a:r>
            <a:r>
              <a:rPr lang="en-US" sz="1600" dirty="0">
                <a:latin typeface="Times New Roman" panose="02020603050405020304" pitchFamily="18" charset="0"/>
                <a:ea typeface="Symbol" panose="05050102010706020507" pitchFamily="18" charset="2"/>
                <a:cs typeface="Symbol" panose="05050102010706020507" pitchFamily="18" charset="2"/>
              </a:rPr>
              <a:t>that could have prevented those actions or mitigated their consequences.</a:t>
            </a:r>
          </a:p>
        </p:txBody>
      </p:sp>
    </p:spTree>
    <p:extLst>
      <p:ext uri="{BB962C8B-B14F-4D97-AF65-F5344CB8AC3E}">
        <p14:creationId xmlns:p14="http://schemas.microsoft.com/office/powerpoint/2010/main" val="117021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0F3A-E47E-431B-9ECE-68D6E10182D0}"/>
              </a:ext>
            </a:extLst>
          </p:cNvPr>
          <p:cNvSpPr>
            <a:spLocks noGrp="1"/>
          </p:cNvSpPr>
          <p:nvPr>
            <p:ph type="title"/>
          </p:nvPr>
        </p:nvSpPr>
        <p:spPr/>
        <p:txBody>
          <a:bodyPr/>
          <a:lstStyle/>
          <a:p>
            <a:r>
              <a:rPr lang="en-US" dirty="0"/>
              <a:t>A3B1 Description</a:t>
            </a:r>
          </a:p>
        </p:txBody>
      </p:sp>
      <p:sp>
        <p:nvSpPr>
          <p:cNvPr id="3" name="Content Placeholder 2">
            <a:extLst>
              <a:ext uri="{FF2B5EF4-FFF2-40B4-BE49-F238E27FC236}">
                <a16:creationId xmlns:a16="http://schemas.microsoft.com/office/drawing/2014/main" id="{1568078D-439E-4FF2-8B67-C743B478EF1E}"/>
              </a:ext>
            </a:extLst>
          </p:cNvPr>
          <p:cNvSpPr>
            <a:spLocks noGrp="1"/>
          </p:cNvSpPr>
          <p:nvPr>
            <p:ph idx="1"/>
          </p:nvPr>
        </p:nvSpPr>
        <p:spPr/>
        <p:txBody>
          <a:bodyPr>
            <a:normAutofit/>
          </a:bodyPr>
          <a:lstStyle/>
          <a:p>
            <a:pPr marL="0" marR="0" indent="0">
              <a:lnSpc>
                <a:spcPct val="150000"/>
              </a:lnSpc>
              <a:spcBef>
                <a:spcPts val="600"/>
              </a:spcBef>
              <a:spcAft>
                <a:spcPts val="600"/>
              </a:spcAft>
              <a:buNone/>
            </a:pPr>
            <a:r>
              <a:rPr lang="en-US" sz="1600" b="1" dirty="0">
                <a:effectLst/>
                <a:latin typeface="Times New Roman" panose="02020603050405020304" pitchFamily="18" charset="0"/>
                <a:ea typeface="Times New Roman" panose="02020603050405020304" pitchFamily="18" charset="0"/>
              </a:rPr>
              <a:t>A3B1 – Skill-based Error</a:t>
            </a:r>
          </a:p>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Skill-based performance is behavior associated with highly-practiced actions in a familiar situation usually executed from memory without significant conscious thought and with only intermittent checks on progress by conscious attention. Skill-based errors are commonly referred to as </a:t>
            </a:r>
            <a:r>
              <a:rPr lang="en-US" sz="1600" i="1" dirty="0">
                <a:effectLst/>
                <a:latin typeface="Times New Roman" panose="02020603050405020304" pitchFamily="18" charset="0"/>
                <a:ea typeface="Times New Roman" panose="02020603050405020304" pitchFamily="18" charset="0"/>
              </a:rPr>
              <a:t>slips</a:t>
            </a:r>
            <a:r>
              <a:rPr lang="en-US" sz="1600" dirty="0">
                <a:effectLst/>
                <a:latin typeface="Times New Roman" panose="02020603050405020304" pitchFamily="18" charset="0"/>
                <a:ea typeface="Times New Roman" panose="02020603050405020304" pitchFamily="18" charset="0"/>
              </a:rPr>
              <a:t> or </a:t>
            </a:r>
            <a:r>
              <a:rPr lang="en-US" sz="1600" i="1" dirty="0">
                <a:effectLst/>
                <a:latin typeface="Times New Roman" panose="02020603050405020304" pitchFamily="18" charset="0"/>
                <a:ea typeface="Times New Roman" panose="02020603050405020304" pitchFamily="18" charset="0"/>
              </a:rPr>
              <a:t>lapses</a:t>
            </a:r>
            <a:r>
              <a:rPr lang="en-US" sz="1600" dirty="0">
                <a:effectLst/>
                <a:latin typeface="Times New Roman" panose="02020603050405020304" pitchFamily="18" charset="0"/>
                <a:ea typeface="Times New Roman" panose="02020603050405020304" pitchFamily="18" charset="0"/>
              </a:rPr>
              <a:t>. A </a:t>
            </a:r>
            <a:r>
              <a:rPr lang="en-US" sz="1600" i="1" dirty="0">
                <a:effectLst/>
                <a:latin typeface="Times New Roman" panose="02020603050405020304" pitchFamily="18" charset="0"/>
                <a:ea typeface="Times New Roman" panose="02020603050405020304" pitchFamily="18" charset="0"/>
              </a:rPr>
              <a:t>slip</a:t>
            </a:r>
            <a:r>
              <a:rPr lang="en-US" sz="1600" dirty="0">
                <a:effectLst/>
                <a:latin typeface="Times New Roman" panose="02020603050405020304" pitchFamily="18" charset="0"/>
                <a:ea typeface="Times New Roman" panose="02020603050405020304" pitchFamily="18" charset="0"/>
              </a:rPr>
              <a:t> is a physical action different than was intended. A </a:t>
            </a:r>
            <a:r>
              <a:rPr lang="en-US" sz="1600" i="1" dirty="0">
                <a:effectLst/>
                <a:latin typeface="Times New Roman" panose="02020603050405020304" pitchFamily="18" charset="0"/>
                <a:ea typeface="Times New Roman" panose="02020603050405020304" pitchFamily="18" charset="0"/>
              </a:rPr>
              <a:t>lapse</a:t>
            </a:r>
            <a:r>
              <a:rPr lang="en-US" sz="1600" dirty="0">
                <a:effectLst/>
                <a:latin typeface="Times New Roman" panose="02020603050405020304" pitchFamily="18" charset="0"/>
                <a:ea typeface="Times New Roman" panose="02020603050405020304" pitchFamily="18" charset="0"/>
              </a:rPr>
              <a:t> is an error due to a failure of memory or recall. Also included in this node are </a:t>
            </a:r>
            <a:r>
              <a:rPr lang="en-US" sz="1600" i="1" dirty="0">
                <a:effectLst/>
                <a:latin typeface="Times New Roman" panose="02020603050405020304" pitchFamily="18" charset="0"/>
                <a:ea typeface="Times New Roman" panose="02020603050405020304" pitchFamily="18" charset="0"/>
              </a:rPr>
              <a:t>perceptual</a:t>
            </a:r>
            <a:r>
              <a:rPr lang="en-US" sz="1600" dirty="0">
                <a:effectLst/>
                <a:latin typeface="Times New Roman" panose="02020603050405020304" pitchFamily="18" charset="0"/>
                <a:ea typeface="Times New Roman" panose="02020603050405020304" pitchFamily="18" charset="0"/>
              </a:rPr>
              <a:t> errors, which occur when a person misrecognizes some object or situation, in large part due to expectation and habit. </a:t>
            </a:r>
          </a:p>
          <a:p>
            <a:pPr marL="0" marR="0" indent="0">
              <a:spcBef>
                <a:spcPts val="600"/>
              </a:spcBef>
              <a:spcAft>
                <a:spcPts val="0"/>
              </a:spcAft>
              <a:buNone/>
            </a:pPr>
            <a:r>
              <a:rPr lang="en-US" sz="1600" dirty="0">
                <a:effectLst/>
                <a:highlight>
                  <a:srgbClr val="FFFF00"/>
                </a:highlight>
                <a:latin typeface="Times New Roman" panose="02020603050405020304" pitchFamily="18" charset="0"/>
                <a:ea typeface="Times New Roman" panose="02020603050405020304" pitchFamily="18" charset="0"/>
              </a:rPr>
              <a:t>Performance of a task often involves a person doing several things simultaneously, such as with their hands, feet, eyes and ears when driving a car or playing a piano. </a:t>
            </a:r>
            <a:r>
              <a:rPr lang="en-US" sz="1600" dirty="0">
                <a:effectLst/>
                <a:latin typeface="Times New Roman" panose="02020603050405020304" pitchFamily="18" charset="0"/>
                <a:ea typeface="Times New Roman" panose="02020603050405020304" pitchFamily="18" charset="0"/>
              </a:rPr>
              <a:t>Once the person has mastered the skill, physical movements are controlled subconsciously, and so conscious attention is focused on higher-level aspects of the task, such as finesse, smoothness of movements, timing and rhythm, as well as confirming expected conditions, and monitoring of changes in conditions in the environment that might impact execution. Events in the environment may automatically trigger (activate) an action, but internal thoughts (and memories) can also trigger an action or interrupt the flow of execution of actions.</a:t>
            </a:r>
            <a:endParaRPr lang="en-US" sz="1600" dirty="0"/>
          </a:p>
        </p:txBody>
      </p:sp>
    </p:spTree>
    <p:extLst>
      <p:ext uri="{BB962C8B-B14F-4D97-AF65-F5344CB8AC3E}">
        <p14:creationId xmlns:p14="http://schemas.microsoft.com/office/powerpoint/2010/main" val="88813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5D74-9187-44FF-B845-7665E61FB6A2}"/>
              </a:ext>
            </a:extLst>
          </p:cNvPr>
          <p:cNvSpPr>
            <a:spLocks noGrp="1"/>
          </p:cNvSpPr>
          <p:nvPr>
            <p:ph type="title"/>
          </p:nvPr>
        </p:nvSpPr>
        <p:spPr/>
        <p:txBody>
          <a:bodyPr/>
          <a:lstStyle/>
          <a:p>
            <a:r>
              <a:rPr lang="en-US" dirty="0"/>
              <a:t>A3B2 Description</a:t>
            </a:r>
          </a:p>
        </p:txBody>
      </p:sp>
      <p:sp>
        <p:nvSpPr>
          <p:cNvPr id="3" name="Content Placeholder 2">
            <a:extLst>
              <a:ext uri="{FF2B5EF4-FFF2-40B4-BE49-F238E27FC236}">
                <a16:creationId xmlns:a16="http://schemas.microsoft.com/office/drawing/2014/main" id="{285A1B0D-A456-4D10-9B82-949DECFA5A12}"/>
              </a:ext>
            </a:extLst>
          </p:cNvPr>
          <p:cNvSpPr>
            <a:spLocks noGrp="1"/>
          </p:cNvSpPr>
          <p:nvPr>
            <p:ph idx="1"/>
          </p:nvPr>
        </p:nvSpPr>
        <p:spPr/>
        <p:txBody>
          <a:bodyPr>
            <a:normAutofit fontScale="85000" lnSpcReduction="10000"/>
          </a:bodyPr>
          <a:lstStyle/>
          <a:p>
            <a:pPr marL="0" marR="0" indent="0">
              <a:lnSpc>
                <a:spcPct val="150000"/>
              </a:lnSpc>
              <a:spcBef>
                <a:spcPts val="600"/>
              </a:spcBef>
              <a:spcAft>
                <a:spcPts val="600"/>
              </a:spcAft>
              <a:buNone/>
            </a:pPr>
            <a:r>
              <a:rPr lang="en-US" sz="1800" b="1" dirty="0">
                <a:effectLst/>
                <a:latin typeface="Times New Roman" panose="02020603050405020304" pitchFamily="18" charset="0"/>
                <a:ea typeface="Times New Roman" panose="02020603050405020304" pitchFamily="18" charset="0"/>
              </a:rPr>
              <a:t>A3B2 – Rule-based Error</a:t>
            </a:r>
            <a:endParaRPr lang="en-US" sz="1800" dirty="0">
              <a:effectLst/>
              <a:latin typeface="Times New Roman" panose="02020603050405020304" pitchFamily="18" charset="0"/>
              <a:ea typeface="Times New Roman" panose="02020603050405020304" pitchFamily="18" charset="0"/>
            </a:endParaRPr>
          </a:p>
          <a:p>
            <a:pPr marL="0" marR="155575" indent="0">
              <a:lnSpc>
                <a:spcPct val="12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People switch back and forth from skill-based to rule-based performance mode when they notice a need to modify their largely pre-programmed behavior, because they have to take into account some change in the situation; i.e., (</a:t>
            </a:r>
            <a:r>
              <a:rPr lang="en-US" sz="1800" i="1" dirty="0">
                <a:effectLst/>
                <a:latin typeface="Times New Roman" panose="02020603050405020304" pitchFamily="18" charset="0"/>
                <a:ea typeface="Times New Roman" panose="02020603050405020304" pitchFamily="18" charset="0"/>
              </a:rPr>
              <a:t>if</a:t>
            </a:r>
            <a:r>
              <a:rPr lang="en-US" sz="1800" dirty="0">
                <a:effectLst/>
                <a:latin typeface="Times New Roman" panose="02020603050405020304" pitchFamily="18" charset="0"/>
                <a:ea typeface="Times New Roman" panose="02020603050405020304" pitchFamily="18" charset="0"/>
              </a:rPr>
              <a:t> this, </a:t>
            </a:r>
            <a:r>
              <a:rPr lang="en-US" sz="1800" i="1" dirty="0">
                <a:effectLst/>
                <a:latin typeface="Times New Roman" panose="02020603050405020304" pitchFamily="18" charset="0"/>
                <a:ea typeface="Times New Roman" panose="02020603050405020304" pitchFamily="18" charset="0"/>
              </a:rPr>
              <a:t>then </a:t>
            </a:r>
            <a:r>
              <a:rPr lang="en-US" sz="1800" dirty="0">
                <a:effectLst/>
                <a:latin typeface="Times New Roman" panose="02020603050405020304" pitchFamily="18" charset="0"/>
                <a:ea typeface="Times New Roman" panose="02020603050405020304" pitchFamily="18" charset="0"/>
              </a:rPr>
              <a:t>do that). A rule-based error is one type of what is commonly called a </a:t>
            </a:r>
            <a:r>
              <a:rPr lang="en-US" sz="1800" i="1" dirty="0">
                <a:effectLst/>
                <a:latin typeface="Times New Roman" panose="02020603050405020304" pitchFamily="18" charset="0"/>
                <a:ea typeface="Times New Roman" panose="02020603050405020304" pitchFamily="18" charset="0"/>
              </a:rPr>
              <a:t>mistake </a:t>
            </a:r>
            <a:r>
              <a:rPr lang="en-US" sz="1800" dirty="0">
                <a:effectLst/>
                <a:latin typeface="Times New Roman" panose="02020603050405020304" pitchFamily="18" charset="0"/>
                <a:ea typeface="Times New Roman" panose="02020603050405020304" pitchFamily="18" charset="0"/>
              </a:rPr>
              <a:t>(e.g., not a lapse of memory).</a:t>
            </a:r>
          </a:p>
          <a:p>
            <a:pPr marL="0" marR="155575" indent="0">
              <a:lnSpc>
                <a:spcPct val="120000"/>
              </a:lnSpc>
              <a:spcBef>
                <a:spcPts val="600"/>
              </a:spcBef>
              <a:spcAft>
                <a:spcPts val="0"/>
              </a:spcAft>
              <a:buNone/>
            </a:pPr>
            <a:r>
              <a:rPr lang="en-US" sz="1800" dirty="0">
                <a:effectLst/>
                <a:highlight>
                  <a:srgbClr val="FFFF00"/>
                </a:highlight>
                <a:latin typeface="Times New Roman" panose="02020603050405020304" pitchFamily="18" charset="0"/>
                <a:ea typeface="Times New Roman" panose="02020603050405020304" pitchFamily="18" charset="0"/>
              </a:rPr>
              <a:t>Rule-based mistakes are errors that were committed because the intent of the act was incorrect for the work situation</a:t>
            </a:r>
            <a:r>
              <a:rPr lang="en-US" sz="1800" dirty="0">
                <a:effectLst/>
                <a:latin typeface="Times New Roman" panose="02020603050405020304" pitchFamily="18" charset="0"/>
                <a:ea typeface="Times New Roman" panose="02020603050405020304" pitchFamily="18" charset="0"/>
              </a:rPr>
              <a:t>, typically defined by the condition of the physical work environment or an object in it that the work involves. The error is often misapplication of a “good” rule or application of a “bad” rule during the execution of work. Note that “rule” as used here is not limited to written instructions and procedures – rules are often learned as a result of personal experience, interaction with the facility or equipment, formal training, or by working with experienced workers, as well as from the local and general organizational culture. “Good” as used here merely means that, for the individual involved, the rule has been proven to be useful in a particular situation; “bad” in this context can range from the ‘just plain wrong’ to those that may simply result in clumsy, inelegant or inefficient, yet successful, performance.  </a:t>
            </a:r>
          </a:p>
          <a:p>
            <a:pPr marL="0" marR="153670" indent="0">
              <a:lnSpc>
                <a:spcPct val="120000"/>
              </a:lnSpc>
              <a:spcBef>
                <a:spcPts val="600"/>
              </a:spcBef>
              <a:spcAft>
                <a:spcPts val="0"/>
              </a:spcAft>
              <a:buNone/>
            </a:pPr>
            <a:r>
              <a:rPr lang="en-US" sz="1800" dirty="0">
                <a:effectLst/>
                <a:highlight>
                  <a:srgbClr val="FFFF00"/>
                </a:highlight>
                <a:latin typeface="Times New Roman" panose="02020603050405020304" pitchFamily="18" charset="0"/>
                <a:ea typeface="Times New Roman" panose="02020603050405020304" pitchFamily="18" charset="0"/>
              </a:rPr>
              <a:t>Although the actual structure and hierarchy of a person’s rules framework is very specific to the individual</a:t>
            </a:r>
            <a:r>
              <a:rPr lang="en-US" sz="1800" dirty="0">
                <a:effectLst/>
                <a:latin typeface="Times New Roman" panose="02020603050405020304" pitchFamily="18" charset="0"/>
                <a:ea typeface="Times New Roman" panose="02020603050405020304" pitchFamily="18" charset="0"/>
              </a:rPr>
              <a:t>, in general, multiple rules can be active (available for selection) at a given stage of task execution, along with, for each rule, associations to various situations, as well as exceptions to when the rule would apply ­– the variety and complexity of which are a function of retention and experience. </a:t>
            </a:r>
          </a:p>
        </p:txBody>
      </p:sp>
    </p:spTree>
    <p:extLst>
      <p:ext uri="{BB962C8B-B14F-4D97-AF65-F5344CB8AC3E}">
        <p14:creationId xmlns:p14="http://schemas.microsoft.com/office/powerpoint/2010/main" val="417140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5D74-9187-44FF-B845-7665E61FB6A2}"/>
              </a:ext>
            </a:extLst>
          </p:cNvPr>
          <p:cNvSpPr>
            <a:spLocks noGrp="1"/>
          </p:cNvSpPr>
          <p:nvPr>
            <p:ph type="title"/>
          </p:nvPr>
        </p:nvSpPr>
        <p:spPr/>
        <p:txBody>
          <a:bodyPr/>
          <a:lstStyle/>
          <a:p>
            <a:r>
              <a:rPr lang="en-US" dirty="0"/>
              <a:t>A3B3 Description</a:t>
            </a:r>
          </a:p>
        </p:txBody>
      </p:sp>
      <p:sp>
        <p:nvSpPr>
          <p:cNvPr id="3" name="Content Placeholder 2">
            <a:extLst>
              <a:ext uri="{FF2B5EF4-FFF2-40B4-BE49-F238E27FC236}">
                <a16:creationId xmlns:a16="http://schemas.microsoft.com/office/drawing/2014/main" id="{285A1B0D-A456-4D10-9B82-949DECFA5A12}"/>
              </a:ext>
            </a:extLst>
          </p:cNvPr>
          <p:cNvSpPr>
            <a:spLocks noGrp="1"/>
          </p:cNvSpPr>
          <p:nvPr>
            <p:ph idx="1"/>
          </p:nvPr>
        </p:nvSpPr>
        <p:spPr/>
        <p:txBody>
          <a:bodyPr>
            <a:normAutofit/>
          </a:bodyPr>
          <a:lstStyle/>
          <a:p>
            <a:pPr marL="0" marR="0" indent="0">
              <a:lnSpc>
                <a:spcPct val="150000"/>
              </a:lnSpc>
              <a:spcBef>
                <a:spcPts val="600"/>
              </a:spcBef>
              <a:spcAft>
                <a:spcPts val="600"/>
              </a:spcAft>
              <a:buNone/>
            </a:pPr>
            <a:r>
              <a:rPr lang="en-US" sz="1600" b="1" dirty="0">
                <a:effectLst/>
                <a:latin typeface="Times New Roman" panose="02020603050405020304" pitchFamily="18" charset="0"/>
                <a:ea typeface="Times New Roman" panose="02020603050405020304" pitchFamily="18" charset="0"/>
              </a:rPr>
              <a:t>A3B3 – Knowledge-based Error</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Knowledge-based errors are another type of </a:t>
            </a:r>
            <a:r>
              <a:rPr lang="en-US" sz="1600" i="1" dirty="0">
                <a:effectLst/>
                <a:latin typeface="Times New Roman" panose="02020603050405020304" pitchFamily="18" charset="0"/>
                <a:ea typeface="Times New Roman" panose="02020603050405020304" pitchFamily="18" charset="0"/>
              </a:rPr>
              <a:t>mistake</a:t>
            </a:r>
            <a:r>
              <a:rPr lang="en-US" sz="1600" dirty="0">
                <a:effectLst/>
                <a:latin typeface="Times New Roman" panose="02020603050405020304" pitchFamily="18" charset="0"/>
                <a:ea typeface="Times New Roman" panose="02020603050405020304" pitchFamily="18" charset="0"/>
              </a:rPr>
              <a:t>, and occur during response to what is, or has become, a totally unfamiliar situation – no skill, rule or pattern is recognizable to the individual. </a:t>
            </a:r>
            <a:r>
              <a:rPr lang="en-US" sz="1600" dirty="0">
                <a:effectLst/>
                <a:highlight>
                  <a:srgbClr val="FFFF00"/>
                </a:highlight>
                <a:latin typeface="Times New Roman" panose="02020603050405020304" pitchFamily="18" charset="0"/>
                <a:ea typeface="Times New Roman" panose="02020603050405020304" pitchFamily="18" charset="0"/>
              </a:rPr>
              <a:t>These errors occur during continued problem-solving that relies on personal understanding and knowledge of the system, the system’s present state, and the scientific principles and fundamental theory related to the perceived situation at hand.</a:t>
            </a:r>
            <a:r>
              <a:rPr lang="en-US" sz="1600" b="1"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Knowledge-based errors can occur in situations where the individual realizes that none of their repertoire of rule-based solutions is adequate to cope with the problem; this is especially true in industrial settings when operators respond to abnormal situations and have realized that further analytical reasoning is needed.</a:t>
            </a:r>
          </a:p>
          <a:p>
            <a:pPr marL="0" indent="0">
              <a:spcBef>
                <a:spcPts val="600"/>
              </a:spcBef>
              <a:spcAft>
                <a:spcPts val="0"/>
              </a:spcAft>
              <a:buNone/>
            </a:pPr>
            <a:r>
              <a:rPr lang="en-US" sz="1600" dirty="0">
                <a:highlight>
                  <a:srgbClr val="FFFF00"/>
                </a:highlight>
                <a:latin typeface="Times New Roman" panose="02020603050405020304" pitchFamily="18" charset="0"/>
              </a:rPr>
              <a:t>The inability of the individual to pause or stop performance of a task contributes to the probability of a knowledge-based error occurring. </a:t>
            </a:r>
            <a:r>
              <a:rPr lang="en-US" sz="1600" dirty="0">
                <a:latin typeface="Times New Roman" panose="02020603050405020304" pitchFamily="18" charset="0"/>
              </a:rPr>
              <a:t>For example, in continuous-control tasks, adverse incidents may continue to progress regardless of the actions of operators. On the other hand, with non-paced tasks such as maintenance, a person who encounters a novel situation which requires knowledge-based problem solving is in the position of being able to stop and think about it, or refer to a colleague for help.</a:t>
            </a:r>
          </a:p>
        </p:txBody>
      </p:sp>
    </p:spTree>
    <p:extLst>
      <p:ext uri="{BB962C8B-B14F-4D97-AF65-F5344CB8AC3E}">
        <p14:creationId xmlns:p14="http://schemas.microsoft.com/office/powerpoint/2010/main" val="425238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9E88-E2A3-46DA-872F-54E436D10D2D}"/>
              </a:ext>
            </a:extLst>
          </p:cNvPr>
          <p:cNvSpPr>
            <a:spLocks noGrp="1"/>
          </p:cNvSpPr>
          <p:nvPr>
            <p:ph type="title"/>
          </p:nvPr>
        </p:nvSpPr>
        <p:spPr/>
        <p:txBody>
          <a:bodyPr>
            <a:normAutofit/>
          </a:bodyPr>
          <a:lstStyle/>
          <a:p>
            <a:r>
              <a:rPr lang="en-US" dirty="0"/>
              <a:t>Changes to A3 Branch (contd.)</a:t>
            </a:r>
          </a:p>
        </p:txBody>
      </p:sp>
      <p:sp>
        <p:nvSpPr>
          <p:cNvPr id="3" name="Content Placeholder 2">
            <a:extLst>
              <a:ext uri="{FF2B5EF4-FFF2-40B4-BE49-F238E27FC236}">
                <a16:creationId xmlns:a16="http://schemas.microsoft.com/office/drawing/2014/main" id="{C010607C-C04A-41D2-8D38-2E393EC8EB00}"/>
              </a:ext>
            </a:extLst>
          </p:cNvPr>
          <p:cNvSpPr>
            <a:spLocks noGrp="1"/>
          </p:cNvSpPr>
          <p:nvPr>
            <p:ph idx="1"/>
          </p:nvPr>
        </p:nvSpPr>
        <p:spPr/>
        <p:txBody>
          <a:bodyPr>
            <a:normAutofit/>
          </a:bodyPr>
          <a:lstStyle/>
          <a:p>
            <a:r>
              <a:rPr lang="en-US" dirty="0"/>
              <a:t>A3 Human Performance LTA updated</a:t>
            </a:r>
          </a:p>
          <a:p>
            <a:pPr lvl="1"/>
            <a:r>
              <a:rPr lang="en-US" dirty="0"/>
              <a:t>A3B1 Skill-based Error</a:t>
            </a:r>
          </a:p>
          <a:p>
            <a:pPr lvl="2"/>
            <a:r>
              <a:rPr lang="en-US" dirty="0"/>
              <a:t>A3B1C01 through A3B1C07 retired</a:t>
            </a:r>
          </a:p>
          <a:p>
            <a:pPr lvl="2"/>
            <a:r>
              <a:rPr lang="en-US" dirty="0"/>
              <a:t>7 new causes defined (A3B1C08 through A3B1C14)</a:t>
            </a:r>
          </a:p>
          <a:p>
            <a:pPr lvl="1"/>
            <a:r>
              <a:rPr lang="en-US" dirty="0"/>
              <a:t>A3B2 Rule-based Error</a:t>
            </a:r>
          </a:p>
          <a:p>
            <a:pPr lvl="2"/>
            <a:r>
              <a:rPr lang="en-US" dirty="0"/>
              <a:t>A3B2C01 through A3B2C05 retired</a:t>
            </a:r>
          </a:p>
          <a:p>
            <a:pPr lvl="2"/>
            <a:r>
              <a:rPr lang="en-US" dirty="0"/>
              <a:t>10 new causes defined (A3B2C06 through A3B2C15)</a:t>
            </a:r>
          </a:p>
          <a:p>
            <a:pPr lvl="1"/>
            <a:r>
              <a:rPr lang="en-US" dirty="0"/>
              <a:t>A3B3 Knowledge-based Error</a:t>
            </a:r>
          </a:p>
          <a:p>
            <a:pPr lvl="2"/>
            <a:r>
              <a:rPr lang="en-US" dirty="0"/>
              <a:t>No causes retired; text changes to descriptions of some causes</a:t>
            </a:r>
          </a:p>
          <a:p>
            <a:pPr lvl="2"/>
            <a:r>
              <a:rPr lang="en-US" dirty="0"/>
              <a:t>1  new cause defined (A3B3C07)</a:t>
            </a:r>
          </a:p>
          <a:p>
            <a:pPr lvl="1"/>
            <a:r>
              <a:rPr lang="en-US" dirty="0"/>
              <a:t>A3B4 Work Practices LTA</a:t>
            </a:r>
          </a:p>
          <a:p>
            <a:pPr lvl="2"/>
            <a:r>
              <a:rPr lang="en-US" dirty="0"/>
              <a:t>No causes retired or added; both cause codes renamed with new descriptions</a:t>
            </a:r>
          </a:p>
        </p:txBody>
      </p:sp>
    </p:spTree>
    <p:extLst>
      <p:ext uri="{BB962C8B-B14F-4D97-AF65-F5344CB8AC3E}">
        <p14:creationId xmlns:p14="http://schemas.microsoft.com/office/powerpoint/2010/main" val="55960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C22E30-6F4F-4D96-AE23-25334B1D8CF2}"/>
              </a:ext>
            </a:extLst>
          </p:cNvPr>
          <p:cNvPicPr>
            <a:picLocks noChangeAspect="1"/>
          </p:cNvPicPr>
          <p:nvPr/>
        </p:nvPicPr>
        <p:blipFill>
          <a:blip r:embed="rId2"/>
          <a:stretch>
            <a:fillRect/>
          </a:stretch>
        </p:blipFill>
        <p:spPr>
          <a:xfrm>
            <a:off x="272853" y="411494"/>
            <a:ext cx="4480560" cy="5959145"/>
          </a:xfrm>
          <a:prstGeom prst="rect">
            <a:avLst/>
          </a:prstGeom>
          <a:ln w="3175">
            <a:solidFill>
              <a:schemeClr val="bg1">
                <a:lumMod val="6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5A63F24-7577-4583-91AF-8956B1D1968D}"/>
              </a:ext>
            </a:extLst>
          </p:cNvPr>
          <p:cNvPicPr>
            <a:picLocks noChangeAspect="1"/>
          </p:cNvPicPr>
          <p:nvPr/>
        </p:nvPicPr>
        <p:blipFill>
          <a:blip r:embed="rId3"/>
          <a:stretch>
            <a:fillRect/>
          </a:stretch>
        </p:blipFill>
        <p:spPr>
          <a:xfrm>
            <a:off x="4390587" y="660019"/>
            <a:ext cx="4480560" cy="5959144"/>
          </a:xfrm>
          <a:prstGeom prst="rect">
            <a:avLst/>
          </a:prstGeom>
          <a:ln w="3175">
            <a:solidFill>
              <a:schemeClr val="bg1">
                <a:lumMod val="65000"/>
              </a:schemeClr>
            </a:solidFill>
          </a:ln>
          <a:effectLst>
            <a:outerShdw blurRad="50800" dist="38100" dir="2700000" algn="tl" rotWithShape="0">
              <a:prstClr val="black">
                <a:alpha val="40000"/>
              </a:prstClr>
            </a:outerShdw>
          </a:effectLst>
        </p:spPr>
      </p:pic>
      <p:sp>
        <p:nvSpPr>
          <p:cNvPr id="4" name="Title 1">
            <a:extLst>
              <a:ext uri="{FF2B5EF4-FFF2-40B4-BE49-F238E27FC236}">
                <a16:creationId xmlns:a16="http://schemas.microsoft.com/office/drawing/2014/main" id="{A0603EB7-2C7D-4884-828A-01F64B9E4661}"/>
              </a:ext>
            </a:extLst>
          </p:cNvPr>
          <p:cNvSpPr>
            <a:spLocks noGrp="1"/>
          </p:cNvSpPr>
          <p:nvPr>
            <p:ph type="title"/>
          </p:nvPr>
        </p:nvSpPr>
        <p:spPr>
          <a:xfrm>
            <a:off x="5257800" y="118402"/>
            <a:ext cx="3710352" cy="256740"/>
          </a:xfrm>
        </p:spPr>
        <p:txBody>
          <a:bodyPr>
            <a:noAutofit/>
          </a:bodyPr>
          <a:lstStyle/>
          <a:p>
            <a:pPr algn="r"/>
            <a:r>
              <a:rPr lang="en-US" sz="1200" dirty="0"/>
              <a:t>Project Justification (EHSS-23), Jan. 2023</a:t>
            </a:r>
          </a:p>
        </p:txBody>
      </p:sp>
    </p:spTree>
    <p:extLst>
      <p:ext uri="{BB962C8B-B14F-4D97-AF65-F5344CB8AC3E}">
        <p14:creationId xmlns:p14="http://schemas.microsoft.com/office/powerpoint/2010/main" val="156260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16F9-8C4B-421A-9799-A024AE6037E4}"/>
              </a:ext>
            </a:extLst>
          </p:cNvPr>
          <p:cNvSpPr>
            <a:spLocks noGrp="1"/>
          </p:cNvSpPr>
          <p:nvPr>
            <p:ph type="title"/>
          </p:nvPr>
        </p:nvSpPr>
        <p:spPr/>
        <p:txBody>
          <a:bodyPr/>
          <a:lstStyle/>
          <a:p>
            <a:r>
              <a:rPr lang="en-US" dirty="0"/>
              <a:t>Changes to A3 Branch (contd.)</a:t>
            </a:r>
          </a:p>
        </p:txBody>
      </p:sp>
      <p:sp>
        <p:nvSpPr>
          <p:cNvPr id="3" name="Content Placeholder 2">
            <a:extLst>
              <a:ext uri="{FF2B5EF4-FFF2-40B4-BE49-F238E27FC236}">
                <a16:creationId xmlns:a16="http://schemas.microsoft.com/office/drawing/2014/main" id="{55129C62-1733-48AC-8F1F-B1D0E87ECA5E}"/>
              </a:ext>
            </a:extLst>
          </p:cNvPr>
          <p:cNvSpPr>
            <a:spLocks noGrp="1"/>
          </p:cNvSpPr>
          <p:nvPr>
            <p:ph idx="1"/>
          </p:nvPr>
        </p:nvSpPr>
        <p:spPr/>
        <p:txBody>
          <a:bodyPr/>
          <a:lstStyle/>
          <a:p>
            <a:r>
              <a:rPr lang="en-US" dirty="0"/>
              <a:t>Retired codes removed from CAT, but retained in Attachment 2 labeled as ‘Retired’; note provided explaining why each code was retired.</a:t>
            </a:r>
          </a:p>
          <a:p>
            <a:r>
              <a:rPr lang="en-US" dirty="0"/>
              <a:t>List of codes that could be used as equivalent for trending/analysis if site dataset includes existing A3 cause-code data</a:t>
            </a:r>
          </a:p>
        </p:txBody>
      </p:sp>
    </p:spTree>
    <p:extLst>
      <p:ext uri="{BB962C8B-B14F-4D97-AF65-F5344CB8AC3E}">
        <p14:creationId xmlns:p14="http://schemas.microsoft.com/office/powerpoint/2010/main" val="415234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16F9-8C4B-421A-9799-A024AE6037E4}"/>
              </a:ext>
            </a:extLst>
          </p:cNvPr>
          <p:cNvSpPr>
            <a:spLocks noGrp="1"/>
          </p:cNvSpPr>
          <p:nvPr>
            <p:ph type="title"/>
          </p:nvPr>
        </p:nvSpPr>
        <p:spPr/>
        <p:txBody>
          <a:bodyPr/>
          <a:lstStyle/>
          <a:p>
            <a:r>
              <a:rPr lang="en-US" dirty="0"/>
              <a:t>Changes to A3 Branch (contd.)</a:t>
            </a:r>
          </a:p>
        </p:txBody>
      </p:sp>
      <p:sp>
        <p:nvSpPr>
          <p:cNvPr id="3" name="Content Placeholder 2">
            <a:extLst>
              <a:ext uri="{FF2B5EF4-FFF2-40B4-BE49-F238E27FC236}">
                <a16:creationId xmlns:a16="http://schemas.microsoft.com/office/drawing/2014/main" id="{55129C62-1733-48AC-8F1F-B1D0E87ECA5E}"/>
              </a:ext>
            </a:extLst>
          </p:cNvPr>
          <p:cNvSpPr>
            <a:spLocks noGrp="1"/>
          </p:cNvSpPr>
          <p:nvPr>
            <p:ph idx="1"/>
          </p:nvPr>
        </p:nvSpPr>
        <p:spPr/>
        <p:txBody>
          <a:bodyPr/>
          <a:lstStyle/>
          <a:p>
            <a:r>
              <a:rPr lang="en-US" dirty="0"/>
              <a:t>New codes in A3B2 (Rule-based) and A3B3 (Knowledge-based) provide more codes to address a broader range of workplace situations</a:t>
            </a:r>
          </a:p>
          <a:p>
            <a:r>
              <a:rPr lang="en-US" dirty="0"/>
              <a:t>Limited latitude to fully revise A3B4 (Work Practices LTA) due to related enforcement reporting requirements (10 CFR 820.111)</a:t>
            </a:r>
          </a:p>
          <a:p>
            <a:endParaRPr lang="en-US" dirty="0"/>
          </a:p>
        </p:txBody>
      </p:sp>
    </p:spTree>
    <p:extLst>
      <p:ext uri="{BB962C8B-B14F-4D97-AF65-F5344CB8AC3E}">
        <p14:creationId xmlns:p14="http://schemas.microsoft.com/office/powerpoint/2010/main" val="328536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995A-842F-45B3-8AB2-04F3785A5D9A}"/>
              </a:ext>
            </a:extLst>
          </p:cNvPr>
          <p:cNvSpPr>
            <a:spLocks noGrp="1"/>
          </p:cNvSpPr>
          <p:nvPr>
            <p:ph type="title"/>
          </p:nvPr>
        </p:nvSpPr>
        <p:spPr/>
        <p:txBody>
          <a:bodyPr/>
          <a:lstStyle/>
          <a:p>
            <a:r>
              <a:rPr lang="en-US" dirty="0"/>
              <a:t>Workplace Situations</a:t>
            </a:r>
          </a:p>
        </p:txBody>
      </p:sp>
      <p:sp>
        <p:nvSpPr>
          <p:cNvPr id="3" name="Content Placeholder 2">
            <a:extLst>
              <a:ext uri="{FF2B5EF4-FFF2-40B4-BE49-F238E27FC236}">
                <a16:creationId xmlns:a16="http://schemas.microsoft.com/office/drawing/2014/main" id="{30377B27-1560-4947-A006-FF9BE58C62AE}"/>
              </a:ext>
            </a:extLst>
          </p:cNvPr>
          <p:cNvSpPr>
            <a:spLocks noGrp="1"/>
          </p:cNvSpPr>
          <p:nvPr>
            <p:ph idx="1"/>
          </p:nvPr>
        </p:nvSpPr>
        <p:spPr>
          <a:xfrm>
            <a:off x="745588" y="956602"/>
            <a:ext cx="8222565" cy="5182941"/>
          </a:xfrm>
        </p:spPr>
        <p:txBody>
          <a:bodyPr>
            <a:normAutofit lnSpcReduction="10000"/>
          </a:bodyPr>
          <a:lstStyle/>
          <a:p>
            <a:r>
              <a:rPr lang="en-US" sz="2000" dirty="0"/>
              <a:t>No situation is exactly the same. While a task may be performed frequently, each time there will be some variation in the conditions that exist. The differences are often minor from one instance to another, but a situation may arise that interrupts the modes of performance and drives conscious decisions.</a:t>
            </a:r>
          </a:p>
          <a:p>
            <a:r>
              <a:rPr lang="en-US" sz="2000" dirty="0"/>
              <a:t>In a number of different scenarios (including troubleshooting, off-normal or emergent situations), a person may take a course of action because it was thought to be the best feasible option given the circumstances in which they found themselves.</a:t>
            </a:r>
          </a:p>
          <a:p>
            <a:r>
              <a:rPr lang="en-US" sz="2000" dirty="0"/>
              <a:t>It most often occurs that the situation drove the person to a decision point and they believed that the course of action chosen, though possibly different than prescribed, was the best thing to do in that circumstance.</a:t>
            </a:r>
          </a:p>
          <a:p>
            <a:r>
              <a:rPr lang="en-US" sz="2000" dirty="0"/>
              <a:t>Humans are logical creatures. </a:t>
            </a:r>
            <a:r>
              <a:rPr lang="en-US" sz="2000" dirty="0">
                <a:highlight>
                  <a:srgbClr val="FFFF00"/>
                </a:highlight>
              </a:rPr>
              <a:t>In the pursuit of determining causal factors, it is vital to determine why people did what they did </a:t>
            </a:r>
            <a:r>
              <a:rPr lang="en-US" sz="2000" i="1" dirty="0">
                <a:highlight>
                  <a:srgbClr val="FFFF00"/>
                </a:highlight>
              </a:rPr>
              <a:t>and why it made sense to them at the time</a:t>
            </a:r>
            <a:r>
              <a:rPr lang="en-US" sz="2000" dirty="0">
                <a:highlight>
                  <a:srgbClr val="FFFF00"/>
                </a:highlight>
              </a:rPr>
              <a:t>.</a:t>
            </a:r>
          </a:p>
        </p:txBody>
      </p:sp>
    </p:spTree>
    <p:extLst>
      <p:ext uri="{BB962C8B-B14F-4D97-AF65-F5344CB8AC3E}">
        <p14:creationId xmlns:p14="http://schemas.microsoft.com/office/powerpoint/2010/main" val="348516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4ED5-0A7A-4051-955B-2453187830BD}"/>
              </a:ext>
            </a:extLst>
          </p:cNvPr>
          <p:cNvSpPr>
            <a:spLocks noGrp="1"/>
          </p:cNvSpPr>
          <p:nvPr>
            <p:ph type="title"/>
          </p:nvPr>
        </p:nvSpPr>
        <p:spPr/>
        <p:txBody>
          <a:bodyPr/>
          <a:lstStyle/>
          <a:p>
            <a:r>
              <a:rPr lang="en-US" dirty="0"/>
              <a:t>Linking the CAT Branches</a:t>
            </a:r>
          </a:p>
        </p:txBody>
      </p:sp>
      <p:sp>
        <p:nvSpPr>
          <p:cNvPr id="3" name="Content Placeholder 2">
            <a:extLst>
              <a:ext uri="{FF2B5EF4-FFF2-40B4-BE49-F238E27FC236}">
                <a16:creationId xmlns:a16="http://schemas.microsoft.com/office/drawing/2014/main" id="{74099AE2-4E39-4AAA-9425-10ADAC540091}"/>
              </a:ext>
            </a:extLst>
          </p:cNvPr>
          <p:cNvSpPr>
            <a:spLocks noGrp="1"/>
          </p:cNvSpPr>
          <p:nvPr>
            <p:ph idx="1"/>
          </p:nvPr>
        </p:nvSpPr>
        <p:spPr>
          <a:xfrm>
            <a:off x="745587" y="1997555"/>
            <a:ext cx="8222565" cy="4473582"/>
          </a:xfrm>
        </p:spPr>
        <p:txBody>
          <a:bodyPr>
            <a:normAutofit/>
          </a:bodyPr>
          <a:lstStyle/>
          <a:p>
            <a:pPr marL="0" indent="0">
              <a:buNone/>
            </a:pPr>
            <a:r>
              <a:rPr lang="en-US" sz="1600" b="1" dirty="0">
                <a:effectLst/>
                <a:latin typeface="Times New Roman" panose="02020603050405020304" pitchFamily="18" charset="0"/>
                <a:ea typeface="Times New Roman" panose="02020603050405020304" pitchFamily="18" charset="0"/>
              </a:rPr>
              <a:t>A1 Design / Engineering Problem</a:t>
            </a:r>
          </a:p>
          <a:p>
            <a:pPr marL="0" indent="0">
              <a:buNone/>
            </a:pPr>
            <a:r>
              <a:rPr lang="en-US" sz="1600" dirty="0">
                <a:effectLst/>
                <a:latin typeface="Times New Roman" panose="02020603050405020304" pitchFamily="18" charset="0"/>
                <a:ea typeface="Times New Roman" panose="02020603050405020304" pitchFamily="18" charset="0"/>
              </a:rPr>
              <a:t>… Causal analysis should consider what A3 human performance codes may be coupled with the codes in this branch </a:t>
            </a:r>
            <a:r>
              <a:rPr lang="en-US" sz="1600" dirty="0">
                <a:effectLst/>
                <a:highlight>
                  <a:srgbClr val="FFFF00"/>
                </a:highlight>
                <a:latin typeface="Times New Roman" panose="02020603050405020304" pitchFamily="18" charset="0"/>
                <a:ea typeface="Times New Roman" panose="02020603050405020304" pitchFamily="18" charset="0"/>
              </a:rPr>
              <a:t>to more fully explain how the design deficiency resulted and/or was not detected during the review/verification steps of the design process</a:t>
            </a:r>
            <a:r>
              <a:rPr lang="en-US" sz="1600" dirty="0">
                <a:effectLst/>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0" indent="0">
              <a:spcBef>
                <a:spcPts val="1200"/>
              </a:spcBef>
              <a:buNone/>
            </a:pPr>
            <a:r>
              <a:rPr lang="en-US" sz="1600" b="1" dirty="0">
                <a:effectLst/>
                <a:latin typeface="Times New Roman" panose="02020603050405020304" pitchFamily="18" charset="0"/>
                <a:ea typeface="Times New Roman" panose="02020603050405020304" pitchFamily="18" charset="0"/>
              </a:rPr>
              <a:t>A2 Equipment / Material Problem</a:t>
            </a:r>
          </a:p>
          <a:p>
            <a:pPr marL="0" indent="0">
              <a:buNone/>
            </a:pPr>
            <a:r>
              <a:rPr lang="en-US" sz="1600" dirty="0">
                <a:effectLst/>
                <a:latin typeface="Times New Roman" panose="02020603050405020304" pitchFamily="18" charset="0"/>
                <a:ea typeface="Times New Roman" panose="02020603050405020304" pitchFamily="18" charset="0"/>
              </a:rPr>
              <a:t>… Causal analysis should consider what A3 human performance codes may be coupled with the codes in this branch </a:t>
            </a:r>
            <a:r>
              <a:rPr lang="en-US" sz="1600" dirty="0">
                <a:effectLst/>
                <a:highlight>
                  <a:srgbClr val="FFFF00"/>
                </a:highlight>
                <a:latin typeface="Times New Roman" panose="02020603050405020304" pitchFamily="18" charset="0"/>
                <a:ea typeface="Times New Roman" panose="02020603050405020304" pitchFamily="18" charset="0"/>
              </a:rPr>
              <a:t>to more fully explain how the deficiency or problem with the equipment/material occurred or was not detected previously in the processes for procurement, testing, inspection, acceptance, storage, maintenance, or periodic checks of the equipment/material.</a:t>
            </a:r>
          </a:p>
          <a:p>
            <a:pPr marL="0" indent="0">
              <a:spcBef>
                <a:spcPts val="1200"/>
              </a:spcBef>
              <a:buNone/>
            </a:pPr>
            <a:r>
              <a:rPr lang="en-US" sz="1600" b="1" dirty="0">
                <a:effectLst/>
                <a:latin typeface="Times New Roman" panose="02020603050405020304" pitchFamily="18" charset="0"/>
                <a:ea typeface="Times New Roman" panose="02020603050405020304" pitchFamily="18" charset="0"/>
              </a:rPr>
              <a:t>A6 Training Deficiency</a:t>
            </a:r>
          </a:p>
          <a:p>
            <a:pPr marL="0" indent="0">
              <a:buNone/>
            </a:pPr>
            <a:r>
              <a:rPr lang="en-US" sz="1600"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Causal analysis should consider what A3 human performance codes may be coupled with the codes in this branch </a:t>
            </a:r>
            <a:r>
              <a:rPr lang="en-US" sz="1600" dirty="0">
                <a:effectLst/>
                <a:highlight>
                  <a:srgbClr val="FFFF00"/>
                </a:highlight>
                <a:latin typeface="Times New Roman" panose="02020603050405020304" pitchFamily="18" charset="0"/>
                <a:ea typeface="Times New Roman" panose="02020603050405020304" pitchFamily="18" charset="0"/>
              </a:rPr>
              <a:t>to more fully explain, for example, how the training deficiency resulted and/or was not detected during a stage of the training process, etc.</a:t>
            </a:r>
            <a:endParaRPr lang="en-US" sz="1600" dirty="0">
              <a:highlight>
                <a:srgbClr val="FFFF00"/>
              </a:highlight>
              <a:latin typeface="Times New Roman" panose="02020603050405020304" pitchFamily="18" charset="0"/>
            </a:endParaRPr>
          </a:p>
          <a:p>
            <a:pPr marL="0" indent="0">
              <a:buNone/>
            </a:pPr>
            <a:endParaRPr lang="en-US" sz="1600" dirty="0"/>
          </a:p>
        </p:txBody>
      </p:sp>
      <p:sp>
        <p:nvSpPr>
          <p:cNvPr id="4" name="Content Placeholder 2">
            <a:extLst>
              <a:ext uri="{FF2B5EF4-FFF2-40B4-BE49-F238E27FC236}">
                <a16:creationId xmlns:a16="http://schemas.microsoft.com/office/drawing/2014/main" id="{965DAE0C-8A66-4703-867E-F82071A56362}"/>
              </a:ext>
            </a:extLst>
          </p:cNvPr>
          <p:cNvSpPr txBox="1">
            <a:spLocks/>
          </p:cNvSpPr>
          <p:nvPr/>
        </p:nvSpPr>
        <p:spPr>
          <a:xfrm>
            <a:off x="745588" y="874534"/>
            <a:ext cx="8222565" cy="9425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1800" dirty="0"/>
              <a:t>Guidance added to facilitate coupling of A3 cause codes with other codes from other branches (and vice versa), a complete “picture” of the cause may be captured. This provides for getting beyond apparent causes.</a:t>
            </a:r>
          </a:p>
        </p:txBody>
      </p:sp>
    </p:spTree>
    <p:extLst>
      <p:ext uri="{BB962C8B-B14F-4D97-AF65-F5344CB8AC3E}">
        <p14:creationId xmlns:p14="http://schemas.microsoft.com/office/powerpoint/2010/main" val="285049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4ED5-0A7A-4051-955B-2453187830BD}"/>
              </a:ext>
            </a:extLst>
          </p:cNvPr>
          <p:cNvSpPr>
            <a:spLocks noGrp="1"/>
          </p:cNvSpPr>
          <p:nvPr>
            <p:ph type="title"/>
          </p:nvPr>
        </p:nvSpPr>
        <p:spPr/>
        <p:txBody>
          <a:bodyPr/>
          <a:lstStyle/>
          <a:p>
            <a:r>
              <a:rPr lang="en-US" dirty="0"/>
              <a:t>Linking the CAT Branches (contd.)</a:t>
            </a:r>
          </a:p>
        </p:txBody>
      </p:sp>
      <p:sp>
        <p:nvSpPr>
          <p:cNvPr id="3" name="Content Placeholder 2">
            <a:extLst>
              <a:ext uri="{FF2B5EF4-FFF2-40B4-BE49-F238E27FC236}">
                <a16:creationId xmlns:a16="http://schemas.microsoft.com/office/drawing/2014/main" id="{74099AE2-4E39-4AAA-9425-10ADAC540091}"/>
              </a:ext>
            </a:extLst>
          </p:cNvPr>
          <p:cNvSpPr>
            <a:spLocks noGrp="1"/>
          </p:cNvSpPr>
          <p:nvPr>
            <p:ph idx="1"/>
          </p:nvPr>
        </p:nvSpPr>
        <p:spPr>
          <a:xfrm>
            <a:off x="745587" y="1772587"/>
            <a:ext cx="8222565" cy="4473582"/>
          </a:xfrm>
        </p:spPr>
        <p:txBody>
          <a:bodyPr>
            <a:normAutofit/>
          </a:bodyPr>
          <a:lstStyle/>
          <a:p>
            <a:pPr marL="0" marR="153670" indent="0">
              <a:spcBef>
                <a:spcPts val="0"/>
              </a:spcBef>
              <a:spcAft>
                <a:spcPts val="0"/>
              </a:spcAft>
              <a:buNone/>
              <a:tabLst>
                <a:tab pos="989965" algn="l"/>
              </a:tabLst>
            </a:pPr>
            <a:r>
              <a:rPr lang="en-US" sz="1800" b="1" dirty="0">
                <a:effectLst/>
                <a:latin typeface="Times New Roman" panose="02020603050405020304" pitchFamily="18" charset="0"/>
                <a:ea typeface="Times New Roman" panose="02020603050405020304" pitchFamily="18" charset="0"/>
              </a:rPr>
              <a:t>A3B2C15 – Wrong rule selected during assessment of situation </a:t>
            </a:r>
            <a:r>
              <a:rPr lang="en-US" sz="1800" dirty="0">
                <a:effectLst/>
                <a:latin typeface="Times New Roman" panose="02020603050405020304" pitchFamily="18" charset="0"/>
                <a:ea typeface="Times New Roman" panose="02020603050405020304" pitchFamily="18" charset="0"/>
              </a:rPr>
              <a:t>–  … </a:t>
            </a:r>
            <a:r>
              <a:rPr lang="en-US" sz="1800" dirty="0">
                <a:effectLst/>
                <a:highlight>
                  <a:srgbClr val="FFFF00"/>
                </a:highlight>
                <a:latin typeface="Times New Roman" panose="02020603050405020304" pitchFamily="18" charset="0"/>
                <a:ea typeface="Times New Roman" panose="02020603050405020304" pitchFamily="18" charset="0"/>
              </a:rPr>
              <a:t>the wide range of factors that can influence</a:t>
            </a:r>
            <a:r>
              <a:rPr lang="en-US" sz="1800" dirty="0">
                <a:effectLst/>
                <a:latin typeface="Times New Roman" panose="02020603050405020304" pitchFamily="18" charset="0"/>
                <a:ea typeface="Times New Roman" panose="02020603050405020304" pitchFamily="18" charset="0"/>
              </a:rPr>
              <a:t> the selection of such rules by an individual, including desire (or impetus) to complete the task (get the job done), </a:t>
            </a:r>
            <a:r>
              <a:rPr lang="en-US" sz="1800" dirty="0">
                <a:effectLst/>
                <a:highlight>
                  <a:srgbClr val="FFFF00"/>
                </a:highlight>
                <a:latin typeface="Times New Roman" panose="02020603050405020304" pitchFamily="18" charset="0"/>
                <a:ea typeface="Times New Roman" panose="02020603050405020304" pitchFamily="18" charset="0"/>
              </a:rPr>
              <a:t>prior training (formal) and/or coaching (informal), experience, management expectations, cultural norms within a trade, discipline, or organization, how recently “good” or “right” rules were reinforced, etc.</a:t>
            </a:r>
          </a:p>
          <a:p>
            <a:pPr marL="0" marR="153670" indent="0">
              <a:spcBef>
                <a:spcPts val="0"/>
              </a:spcBef>
              <a:spcAft>
                <a:spcPts val="0"/>
              </a:spcAft>
              <a:buNone/>
              <a:tabLst>
                <a:tab pos="989965" algn="l"/>
              </a:tabLst>
            </a:pPr>
            <a:endParaRPr lang="en-US" sz="1800" dirty="0">
              <a:highlight>
                <a:srgbClr val="FFFF00"/>
              </a:highlight>
              <a:latin typeface="Times New Roman" panose="02020603050405020304" pitchFamily="18" charset="0"/>
              <a:ea typeface="Times New Roman" panose="02020603050405020304" pitchFamily="18" charset="0"/>
            </a:endParaRPr>
          </a:p>
          <a:p>
            <a:pPr marL="0" marR="153670" indent="0">
              <a:spcBef>
                <a:spcPts val="0"/>
              </a:spcBef>
              <a:spcAft>
                <a:spcPts val="0"/>
              </a:spcAft>
              <a:buNone/>
              <a:tabLst>
                <a:tab pos="989965" algn="l"/>
              </a:tabLst>
            </a:pPr>
            <a:r>
              <a:rPr lang="en-US" sz="1800" b="1" dirty="0">
                <a:effectLst/>
                <a:latin typeface="Times New Roman" panose="02020603050405020304" pitchFamily="18" charset="0"/>
                <a:ea typeface="Times New Roman" panose="02020603050405020304" pitchFamily="18" charset="0"/>
              </a:rPr>
              <a:t>A3B3C07 – Nonconformance with requirements made when person believed it was best feasible option </a:t>
            </a:r>
            <a:r>
              <a:rPr lang="en-US" sz="1800" dirty="0">
                <a:effectLst/>
                <a:latin typeface="Times New Roman" panose="02020603050405020304" pitchFamily="18" charset="0"/>
                <a:ea typeface="Times New Roman" panose="02020603050405020304" pitchFamily="18" charset="0"/>
              </a:rPr>
              <a:t>– … </a:t>
            </a:r>
            <a:r>
              <a:rPr lang="en-US" sz="1800" dirty="0">
                <a:effectLst/>
                <a:highlight>
                  <a:srgbClr val="FFFF00"/>
                </a:highlight>
                <a:latin typeface="Times New Roman" panose="02020603050405020304" pitchFamily="18" charset="0"/>
                <a:ea typeface="Times New Roman" panose="02020603050405020304" pitchFamily="18" charset="0"/>
              </a:rPr>
              <a:t>as specified in operational procedures, formal rules, standards, training</a:t>
            </a:r>
            <a:r>
              <a:rPr lang="en-US" sz="1800" dirty="0">
                <a:effectLst/>
                <a:latin typeface="Times New Roman" panose="02020603050405020304" pitchFamily="18" charset="0"/>
                <a:ea typeface="Times New Roman" panose="02020603050405020304" pitchFamily="18" charset="0"/>
              </a:rPr>
              <a:t>, etc., …</a:t>
            </a:r>
            <a:endParaRPr lang="en-US" sz="1800" dirty="0">
              <a:effectLst/>
              <a:highlight>
                <a:srgbClr val="FFFF00"/>
              </a:highligh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965DAE0C-8A66-4703-867E-F82071A56362}"/>
              </a:ext>
            </a:extLst>
          </p:cNvPr>
          <p:cNvSpPr txBox="1">
            <a:spLocks/>
          </p:cNvSpPr>
          <p:nvPr/>
        </p:nvSpPr>
        <p:spPr>
          <a:xfrm>
            <a:off x="745588" y="874534"/>
            <a:ext cx="8222565" cy="70752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Tahoma" panose="020B0604030504040204" pitchFamily="34" charset="0"/>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1800" dirty="0"/>
              <a:t>Some new A3 branch cause codes prompt the analyst to consider contributing factors that lie in other branches of the CAT.</a:t>
            </a:r>
          </a:p>
        </p:txBody>
      </p:sp>
    </p:spTree>
    <p:extLst>
      <p:ext uri="{BB962C8B-B14F-4D97-AF65-F5344CB8AC3E}">
        <p14:creationId xmlns:p14="http://schemas.microsoft.com/office/powerpoint/2010/main" val="1504224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CD0B-C627-461A-B048-AF042332E8E1}"/>
              </a:ext>
            </a:extLst>
          </p:cNvPr>
          <p:cNvSpPr>
            <a:spLocks noGrp="1"/>
          </p:cNvSpPr>
          <p:nvPr>
            <p:ph type="title"/>
          </p:nvPr>
        </p:nvSpPr>
        <p:spPr/>
        <p:txBody>
          <a:bodyPr/>
          <a:lstStyle/>
          <a:p>
            <a:r>
              <a:rPr lang="en-US" dirty="0"/>
              <a:t>Schedule for Issuance</a:t>
            </a:r>
          </a:p>
        </p:txBody>
      </p:sp>
      <p:sp>
        <p:nvSpPr>
          <p:cNvPr id="3" name="Content Placeholder 2">
            <a:extLst>
              <a:ext uri="{FF2B5EF4-FFF2-40B4-BE49-F238E27FC236}">
                <a16:creationId xmlns:a16="http://schemas.microsoft.com/office/drawing/2014/main" id="{CBDE593C-F961-462E-B987-34883404AD20}"/>
              </a:ext>
            </a:extLst>
          </p:cNvPr>
          <p:cNvSpPr>
            <a:spLocks noGrp="1"/>
          </p:cNvSpPr>
          <p:nvPr>
            <p:ph idx="1"/>
          </p:nvPr>
        </p:nvSpPr>
        <p:spPr/>
        <p:txBody>
          <a:bodyPr/>
          <a:lstStyle/>
          <a:p>
            <a:r>
              <a:rPr lang="en-US" dirty="0"/>
              <a:t>Draft currently in </a:t>
            </a:r>
            <a:r>
              <a:rPr lang="en-US" b="0" i="0" dirty="0">
                <a:effectLst/>
                <a:latin typeface="Helvetica Neue"/>
              </a:rPr>
              <a:t>RevCom, the online review, comment, and approval system for draft DOE Directives (including Technical Standards).</a:t>
            </a:r>
          </a:p>
          <a:p>
            <a:r>
              <a:rPr lang="en-US" dirty="0">
                <a:latin typeface="Helvetica Neue"/>
              </a:rPr>
              <a:t>60-day comment period ended on April 29.</a:t>
            </a:r>
          </a:p>
          <a:p>
            <a:r>
              <a:rPr lang="en-US" b="0" i="0" dirty="0">
                <a:effectLst/>
                <a:latin typeface="Helvetica Neue"/>
              </a:rPr>
              <a:t>Draft currently in the </a:t>
            </a:r>
            <a:r>
              <a:rPr lang="en-US" dirty="0">
                <a:latin typeface="Helvetica Neue"/>
              </a:rPr>
              <a:t>30 day comment resolution period ending May 29 (can be extended, if needed, upon request to Technical Standards Program Manager).</a:t>
            </a:r>
          </a:p>
          <a:p>
            <a:r>
              <a:rPr lang="en-US" dirty="0">
                <a:latin typeface="Helvetica Neue"/>
              </a:rPr>
              <a:t>Planned finalization/issuance in June 2024 </a:t>
            </a:r>
            <a:endParaRPr lang="en-US" b="0" i="0" dirty="0">
              <a:effectLst/>
              <a:latin typeface="Helvetica Neue"/>
            </a:endParaRPr>
          </a:p>
          <a:p>
            <a:endParaRPr lang="en-US" dirty="0"/>
          </a:p>
          <a:p>
            <a:endParaRPr lang="en-US" dirty="0"/>
          </a:p>
        </p:txBody>
      </p:sp>
    </p:spTree>
    <p:extLst>
      <p:ext uri="{BB962C8B-B14F-4D97-AF65-F5344CB8AC3E}">
        <p14:creationId xmlns:p14="http://schemas.microsoft.com/office/powerpoint/2010/main" val="906382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12E3-6622-4404-864C-BCB188EE2ABA}"/>
              </a:ext>
            </a:extLst>
          </p:cNvPr>
          <p:cNvSpPr>
            <a:spLocks noGrp="1"/>
          </p:cNvSpPr>
          <p:nvPr>
            <p:ph type="title"/>
          </p:nvPr>
        </p:nvSpPr>
        <p:spPr/>
        <p:txBody>
          <a:bodyPr/>
          <a:lstStyle/>
          <a:p>
            <a:r>
              <a:rPr lang="en-US" dirty="0"/>
              <a:t>Objectives Met</a:t>
            </a:r>
          </a:p>
        </p:txBody>
      </p:sp>
      <p:sp>
        <p:nvSpPr>
          <p:cNvPr id="3" name="Content Placeholder 2">
            <a:extLst>
              <a:ext uri="{FF2B5EF4-FFF2-40B4-BE49-F238E27FC236}">
                <a16:creationId xmlns:a16="http://schemas.microsoft.com/office/drawing/2014/main" id="{DD49733C-FA93-443F-A7A6-110EB14474EF}"/>
              </a:ext>
            </a:extLst>
          </p:cNvPr>
          <p:cNvSpPr>
            <a:spLocks noGrp="1"/>
          </p:cNvSpPr>
          <p:nvPr>
            <p:ph idx="1"/>
          </p:nvPr>
        </p:nvSpPr>
        <p:spPr/>
        <p:txBody>
          <a:bodyPr/>
          <a:lstStyle/>
          <a:p>
            <a:r>
              <a:rPr lang="en-US" dirty="0"/>
              <a:t>Project goal was to include human performance concepts so as to understand and identify the causes that contribute to incidents so those deficiencies can be addressed and corrected to reduce risk of recurrence.</a:t>
            </a:r>
          </a:p>
          <a:p>
            <a:r>
              <a:rPr lang="en-US" dirty="0"/>
              <a:t>Expanded standard to include guidance on investigation, causal analysis, and analysis methods.</a:t>
            </a:r>
          </a:p>
          <a:p>
            <a:r>
              <a:rPr lang="en-US" dirty="0"/>
              <a:t>Revised standard should effectively support the performance of causal analyses, as well as the investigation and analysis of occurrences in the DOE complex, as well as by many other industries who also use this standard.</a:t>
            </a:r>
          </a:p>
        </p:txBody>
      </p:sp>
    </p:spTree>
    <p:extLst>
      <p:ext uri="{BB962C8B-B14F-4D97-AF65-F5344CB8AC3E}">
        <p14:creationId xmlns:p14="http://schemas.microsoft.com/office/powerpoint/2010/main" val="986928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526A-FD57-49AF-BB44-EAA19CB46CE3}"/>
              </a:ext>
            </a:extLst>
          </p:cNvPr>
          <p:cNvSpPr>
            <a:spLocks noGrp="1"/>
          </p:cNvSpPr>
          <p:nvPr>
            <p:ph type="title"/>
          </p:nvPr>
        </p:nvSpPr>
        <p:spPr/>
        <p:txBody>
          <a:bodyPr/>
          <a:lstStyle/>
          <a:p>
            <a:r>
              <a:rPr lang="en-US" dirty="0"/>
              <a:t>Supplemental Information</a:t>
            </a:r>
          </a:p>
        </p:txBody>
      </p:sp>
      <p:sp>
        <p:nvSpPr>
          <p:cNvPr id="3" name="Text Placeholder 2">
            <a:extLst>
              <a:ext uri="{FF2B5EF4-FFF2-40B4-BE49-F238E27FC236}">
                <a16:creationId xmlns:a16="http://schemas.microsoft.com/office/drawing/2014/main" id="{9E2C8C02-6682-4636-88D2-36587792426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874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0F77-3A84-48F0-B67E-69DAA6BAB590}"/>
              </a:ext>
            </a:extLst>
          </p:cNvPr>
          <p:cNvSpPr>
            <a:spLocks noGrp="1"/>
          </p:cNvSpPr>
          <p:nvPr>
            <p:ph type="title"/>
          </p:nvPr>
        </p:nvSpPr>
        <p:spPr/>
        <p:txBody>
          <a:bodyPr/>
          <a:lstStyle/>
          <a:p>
            <a:r>
              <a:rPr lang="en-US" dirty="0"/>
              <a:t>A3B1 Skill-based Error</a:t>
            </a:r>
          </a:p>
        </p:txBody>
      </p:sp>
      <p:sp>
        <p:nvSpPr>
          <p:cNvPr id="3" name="Content Placeholder 2">
            <a:extLst>
              <a:ext uri="{FF2B5EF4-FFF2-40B4-BE49-F238E27FC236}">
                <a16:creationId xmlns:a16="http://schemas.microsoft.com/office/drawing/2014/main" id="{6EFD5B28-CD4A-43F0-B760-CA706D7A85E7}"/>
              </a:ext>
            </a:extLst>
          </p:cNvPr>
          <p:cNvSpPr>
            <a:spLocks noGrp="1"/>
          </p:cNvSpPr>
          <p:nvPr>
            <p:ph idx="1"/>
          </p:nvPr>
        </p:nvSpPr>
        <p:spPr/>
        <p:txBody>
          <a:bodyPr>
            <a:normAutofit/>
          </a:bodyPr>
          <a:lstStyle/>
          <a:p>
            <a:pPr marL="0" indent="0">
              <a:buNone/>
            </a:pPr>
            <a:r>
              <a:rPr lang="en-US" sz="1600" b="1" dirty="0">
                <a:latin typeface="Times New Roman" panose="02020603050405020304" pitchFamily="18" charset="0"/>
                <a:cs typeface="Times New Roman" panose="02020603050405020304" pitchFamily="18" charset="0"/>
              </a:rPr>
              <a:t>C08</a:t>
            </a:r>
            <a:r>
              <a:rPr lang="en-US" sz="1600" dirty="0">
                <a:latin typeface="Times New Roman" panose="02020603050405020304" pitchFamily="18" charset="0"/>
                <a:cs typeface="Times New Roman" panose="02020603050405020304" pitchFamily="18" charset="0"/>
              </a:rPr>
              <a:t> Description error – action performed on wrong object</a:t>
            </a:r>
          </a:p>
          <a:p>
            <a:pPr marL="0" indent="0">
              <a:buNone/>
            </a:pPr>
            <a:r>
              <a:rPr lang="en-US" sz="1600" b="1" dirty="0">
                <a:latin typeface="Times New Roman" panose="02020603050405020304" pitchFamily="18" charset="0"/>
                <a:cs typeface="Times New Roman" panose="02020603050405020304" pitchFamily="18" charset="0"/>
              </a:rPr>
              <a:t>C09</a:t>
            </a:r>
            <a:r>
              <a:rPr lang="en-US" sz="1600" dirty="0">
                <a:latin typeface="Times New Roman" panose="02020603050405020304" pitchFamily="18" charset="0"/>
                <a:cs typeface="Times New Roman" panose="02020603050405020304" pitchFamily="18" charset="0"/>
              </a:rPr>
              <a:t> Automatic action caused by external trigger</a:t>
            </a:r>
          </a:p>
          <a:p>
            <a:pPr marL="0" indent="0">
              <a:buNone/>
            </a:pPr>
            <a:r>
              <a:rPr lang="en-US" sz="1600" b="1" dirty="0">
                <a:latin typeface="Times New Roman" panose="02020603050405020304" pitchFamily="18" charset="0"/>
                <a:cs typeface="Times New Roman" panose="02020603050405020304" pitchFamily="18" charset="0"/>
              </a:rPr>
              <a:t>C10</a:t>
            </a:r>
            <a:r>
              <a:rPr lang="en-US" sz="1600" dirty="0">
                <a:latin typeface="Times New Roman" panose="02020603050405020304" pitchFamily="18" charset="0"/>
                <a:cs typeface="Times New Roman" panose="02020603050405020304" pitchFamily="18" charset="0"/>
              </a:rPr>
              <a:t> Intrusion of internal thoughts or associations</a:t>
            </a:r>
          </a:p>
          <a:p>
            <a:pPr marL="0" indent="0">
              <a:buNone/>
            </a:pPr>
            <a:r>
              <a:rPr lang="en-US" sz="1600" b="1" dirty="0">
                <a:latin typeface="Times New Roman" panose="02020603050405020304" pitchFamily="18" charset="0"/>
                <a:cs typeface="Times New Roman" panose="02020603050405020304" pitchFamily="18" charset="0"/>
              </a:rPr>
              <a:t>C11</a:t>
            </a:r>
            <a:r>
              <a:rPr lang="en-US" sz="1600" dirty="0">
                <a:latin typeface="Times New Roman" panose="02020603050405020304" pitchFamily="18" charset="0"/>
                <a:cs typeface="Times New Roman" panose="02020603050405020304" pitchFamily="18" charset="0"/>
              </a:rPr>
              <a:t> Loss of cue that initiated action</a:t>
            </a:r>
          </a:p>
          <a:p>
            <a:pPr marL="0" indent="0">
              <a:buNone/>
            </a:pPr>
            <a:r>
              <a:rPr lang="en-US" sz="1600" b="1" dirty="0">
                <a:latin typeface="Times New Roman" panose="02020603050405020304" pitchFamily="18" charset="0"/>
                <a:cs typeface="Times New Roman" panose="02020603050405020304" pitchFamily="18" charset="0"/>
              </a:rPr>
              <a:t>C12</a:t>
            </a:r>
            <a:r>
              <a:rPr lang="en-US" sz="1600" dirty="0">
                <a:latin typeface="Times New Roman" panose="02020603050405020304" pitchFamily="18" charset="0"/>
                <a:cs typeface="Times New Roman" panose="02020603050405020304" pitchFamily="18" charset="0"/>
              </a:rPr>
              <a:t> Action wrong due to different device mode</a:t>
            </a:r>
          </a:p>
          <a:p>
            <a:pPr marL="0" indent="0">
              <a:buNone/>
            </a:pPr>
            <a:r>
              <a:rPr lang="en-US" sz="1600" b="1" dirty="0">
                <a:latin typeface="Times New Roman" panose="02020603050405020304" pitchFamily="18" charset="0"/>
                <a:cs typeface="Times New Roman" panose="02020603050405020304" pitchFamily="18" charset="0"/>
              </a:rPr>
              <a:t>C13</a:t>
            </a:r>
            <a:r>
              <a:rPr lang="en-US" sz="1600" dirty="0">
                <a:latin typeface="Times New Roman" panose="02020603050405020304" pitchFamily="18" charset="0"/>
                <a:cs typeface="Times New Roman" panose="02020603050405020304" pitchFamily="18" charset="0"/>
              </a:rPr>
              <a:t> Routine action took over unfamiliar activity</a:t>
            </a:r>
          </a:p>
          <a:p>
            <a:pPr marL="0" indent="0">
              <a:buNone/>
            </a:pPr>
            <a:r>
              <a:rPr lang="en-US" sz="1600" b="1" dirty="0">
                <a:latin typeface="Times New Roman" panose="02020603050405020304" pitchFamily="18" charset="0"/>
                <a:cs typeface="Times New Roman" panose="02020603050405020304" pitchFamily="18" charset="0"/>
              </a:rPr>
              <a:t>C14</a:t>
            </a:r>
            <a:r>
              <a:rPr lang="en-US" sz="1600" dirty="0">
                <a:latin typeface="Times New Roman" panose="02020603050405020304" pitchFamily="18" charset="0"/>
                <a:cs typeface="Times New Roman" panose="02020603050405020304" pitchFamily="18" charset="0"/>
              </a:rPr>
              <a:t>  Improper sequence of actions performed</a:t>
            </a:r>
          </a:p>
        </p:txBody>
      </p:sp>
      <p:sp>
        <p:nvSpPr>
          <p:cNvPr id="4" name="TextBox 3">
            <a:extLst>
              <a:ext uri="{FF2B5EF4-FFF2-40B4-BE49-F238E27FC236}">
                <a16:creationId xmlns:a16="http://schemas.microsoft.com/office/drawing/2014/main" id="{ED69B32B-EA79-4B31-B5EA-4CFF45BF9488}"/>
              </a:ext>
            </a:extLst>
          </p:cNvPr>
          <p:cNvSpPr txBox="1"/>
          <p:nvPr/>
        </p:nvSpPr>
        <p:spPr>
          <a:xfrm>
            <a:off x="5187463" y="328243"/>
            <a:ext cx="943706" cy="307777"/>
          </a:xfrm>
          <a:prstGeom prst="rect">
            <a:avLst/>
          </a:prstGeom>
          <a:noFill/>
        </p:spPr>
        <p:txBody>
          <a:bodyPr wrap="square" rtlCol="0">
            <a:spAutoFit/>
          </a:bodyPr>
          <a:lstStyle/>
          <a:p>
            <a:r>
              <a:rPr lang="en-US" sz="1400" i="1" dirty="0">
                <a:solidFill>
                  <a:srgbClr val="0070C0"/>
                </a:solidFill>
                <a:latin typeface="Comic Sans MS" panose="030F0702030302020204" pitchFamily="66" charset="0"/>
              </a:rPr>
              <a:t>All New!</a:t>
            </a:r>
          </a:p>
        </p:txBody>
      </p:sp>
    </p:spTree>
    <p:extLst>
      <p:ext uri="{BB962C8B-B14F-4D97-AF65-F5344CB8AC3E}">
        <p14:creationId xmlns:p14="http://schemas.microsoft.com/office/powerpoint/2010/main" val="1699163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4780-2244-40E7-AB30-53897EE06D6A}"/>
              </a:ext>
            </a:extLst>
          </p:cNvPr>
          <p:cNvSpPr>
            <a:spLocks noGrp="1"/>
          </p:cNvSpPr>
          <p:nvPr>
            <p:ph type="title"/>
          </p:nvPr>
        </p:nvSpPr>
        <p:spPr/>
        <p:txBody>
          <a:bodyPr/>
          <a:lstStyle/>
          <a:p>
            <a:r>
              <a:rPr lang="en-US" dirty="0"/>
              <a:t>A3B2 Rule-Based Error</a:t>
            </a:r>
          </a:p>
        </p:txBody>
      </p:sp>
      <p:sp>
        <p:nvSpPr>
          <p:cNvPr id="3" name="Content Placeholder 2">
            <a:extLst>
              <a:ext uri="{FF2B5EF4-FFF2-40B4-BE49-F238E27FC236}">
                <a16:creationId xmlns:a16="http://schemas.microsoft.com/office/drawing/2014/main" id="{3C91C2FE-26A8-4CA1-91FB-4A6CC466EA7E}"/>
              </a:ext>
            </a:extLst>
          </p:cNvPr>
          <p:cNvSpPr>
            <a:spLocks noGrp="1"/>
          </p:cNvSpPr>
          <p:nvPr>
            <p:ph idx="1"/>
          </p:nvPr>
        </p:nvSpPr>
        <p:spPr/>
        <p:txBody>
          <a:bodyPr>
            <a:normAutofit/>
          </a:bodyPr>
          <a:lstStyle/>
          <a:p>
            <a:pPr marL="0" indent="0">
              <a:buNone/>
            </a:pPr>
            <a:r>
              <a:rPr lang="en-US" sz="1600" b="1" dirty="0">
                <a:latin typeface="Times New Roman" panose="02020603050405020304" pitchFamily="18" charset="0"/>
                <a:cs typeface="Times New Roman" panose="02020603050405020304" pitchFamily="18" charset="0"/>
              </a:rPr>
              <a:t>C06</a:t>
            </a:r>
            <a:r>
              <a:rPr lang="en-US" sz="1600" dirty="0">
                <a:latin typeface="Times New Roman" panose="02020603050405020304" pitchFamily="18" charset="0"/>
                <a:cs typeface="Times New Roman" panose="02020603050405020304" pitchFamily="18" charset="0"/>
              </a:rPr>
              <a:t> Strong rule misapplied during first encounter of exception to rule</a:t>
            </a:r>
          </a:p>
          <a:p>
            <a:pPr marL="0" indent="0">
              <a:buNone/>
            </a:pPr>
            <a:r>
              <a:rPr lang="en-US" sz="1600" b="1" dirty="0">
                <a:latin typeface="Times New Roman" panose="02020603050405020304" pitchFamily="18" charset="0"/>
                <a:cs typeface="Times New Roman" panose="02020603050405020304" pitchFamily="18" charset="0"/>
              </a:rPr>
              <a:t>C07</a:t>
            </a:r>
            <a:r>
              <a:rPr lang="en-US" sz="1600" dirty="0">
                <a:latin typeface="Times New Roman" panose="02020603050405020304" pitchFamily="18" charset="0"/>
                <a:cs typeface="Times New Roman" panose="02020603050405020304" pitchFamily="18" charset="0"/>
              </a:rPr>
              <a:t>  Indication of exception to rule not recognized or acknowledged</a:t>
            </a:r>
          </a:p>
          <a:p>
            <a:pPr marL="0" indent="0">
              <a:buNone/>
            </a:pPr>
            <a:r>
              <a:rPr lang="en-US" sz="1600" b="1" dirty="0">
                <a:latin typeface="Times New Roman" panose="02020603050405020304" pitchFamily="18" charset="0"/>
                <a:cs typeface="Times New Roman" panose="02020603050405020304" pitchFamily="18" charset="0"/>
              </a:rPr>
              <a:t>C08</a:t>
            </a:r>
            <a:r>
              <a:rPr lang="en-US" sz="1600" dirty="0">
                <a:latin typeface="Times New Roman" panose="02020603050405020304" pitchFamily="18" charset="0"/>
                <a:cs typeface="Times New Roman" panose="02020603050405020304" pitchFamily="18" charset="0"/>
              </a:rPr>
              <a:t> Strong rule selected over weak rule during assessment of situation</a:t>
            </a:r>
          </a:p>
          <a:p>
            <a:pPr marL="0" indent="0">
              <a:buNone/>
            </a:pPr>
            <a:r>
              <a:rPr lang="en-US" sz="1600" b="1" dirty="0">
                <a:latin typeface="Times New Roman" panose="02020603050405020304" pitchFamily="18" charset="0"/>
                <a:cs typeface="Times New Roman" panose="02020603050405020304" pitchFamily="18" charset="0"/>
              </a:rPr>
              <a:t>C09</a:t>
            </a:r>
            <a:r>
              <a:rPr lang="en-US" sz="1600" dirty="0">
                <a:latin typeface="Times New Roman" panose="02020603050405020304" pitchFamily="18" charset="0"/>
                <a:cs typeface="Times New Roman" panose="02020603050405020304" pitchFamily="18" charset="0"/>
              </a:rPr>
              <a:t> Common indicator chosen over uncommon indicator as basis for course of action</a:t>
            </a:r>
          </a:p>
          <a:p>
            <a:pPr marL="0" indent="0">
              <a:buNone/>
            </a:pPr>
            <a:r>
              <a:rPr lang="en-US" sz="1600" b="1" dirty="0">
                <a:latin typeface="Times New Roman" panose="02020603050405020304" pitchFamily="18" charset="0"/>
                <a:cs typeface="Times New Roman" panose="02020603050405020304" pitchFamily="18" charset="0"/>
              </a:rPr>
              <a:t>C10</a:t>
            </a:r>
            <a:r>
              <a:rPr lang="en-US" sz="1600" dirty="0">
                <a:latin typeface="Times New Roman" panose="02020603050405020304" pitchFamily="18" charset="0"/>
                <a:cs typeface="Times New Roman" panose="02020603050405020304" pitchFamily="18" charset="0"/>
              </a:rPr>
              <a:t> Previously-successful solution selected despite limited number or variety of situations experienced</a:t>
            </a:r>
          </a:p>
          <a:p>
            <a:pPr marL="0" indent="0">
              <a:buNone/>
            </a:pPr>
            <a:r>
              <a:rPr lang="en-US" sz="1600" b="1" dirty="0">
                <a:latin typeface="Times New Roman" panose="02020603050405020304" pitchFamily="18" charset="0"/>
                <a:cs typeface="Times New Roman" panose="02020603050405020304" pitchFamily="18" charset="0"/>
              </a:rPr>
              <a:t>C11</a:t>
            </a:r>
            <a:r>
              <a:rPr lang="en-US" sz="1600" dirty="0">
                <a:latin typeface="Times New Roman" panose="02020603050405020304" pitchFamily="18" charset="0"/>
                <a:cs typeface="Times New Roman" panose="02020603050405020304" pitchFamily="18" charset="0"/>
              </a:rPr>
              <a:t> Previously-successful solution favored over other available solutions</a:t>
            </a:r>
          </a:p>
          <a:p>
            <a:pPr marL="0" indent="0">
              <a:buNone/>
            </a:pPr>
            <a:r>
              <a:rPr lang="en-US" sz="1600" b="1" dirty="0">
                <a:latin typeface="Times New Roman" panose="02020603050405020304" pitchFamily="18" charset="0"/>
                <a:cs typeface="Times New Roman" panose="02020603050405020304" pitchFamily="18" charset="0"/>
              </a:rPr>
              <a:t>C12</a:t>
            </a:r>
            <a:r>
              <a:rPr lang="en-US" sz="1600" dirty="0">
                <a:latin typeface="Times New Roman" panose="02020603050405020304" pitchFamily="18" charset="0"/>
                <a:cs typeface="Times New Roman" panose="02020603050405020304" pitchFamily="18" charset="0"/>
              </a:rPr>
              <a:t> Misapplication of rule during learning stage</a:t>
            </a:r>
          </a:p>
          <a:p>
            <a:pPr marL="0" indent="0">
              <a:buNone/>
            </a:pPr>
            <a:r>
              <a:rPr lang="en-US" sz="1600" b="1" dirty="0">
                <a:latin typeface="Times New Roman" panose="02020603050405020304" pitchFamily="18" charset="0"/>
                <a:cs typeface="Times New Roman" panose="02020603050405020304" pitchFamily="18" charset="0"/>
              </a:rPr>
              <a:t>C13</a:t>
            </a:r>
            <a:r>
              <a:rPr lang="en-US" sz="1600" dirty="0">
                <a:latin typeface="Times New Roman" panose="02020603050405020304" pitchFamily="18" charset="0"/>
                <a:cs typeface="Times New Roman" panose="02020603050405020304" pitchFamily="18" charset="0"/>
              </a:rPr>
              <a:t> Misapplication of rule due to misunderstanding of underlying principles</a:t>
            </a:r>
          </a:p>
          <a:p>
            <a:pPr marL="0" indent="0">
              <a:buNone/>
            </a:pPr>
            <a:r>
              <a:rPr lang="en-US" sz="1600" b="1" dirty="0">
                <a:latin typeface="Times New Roman" panose="02020603050405020304" pitchFamily="18" charset="0"/>
                <a:cs typeface="Times New Roman" panose="02020603050405020304" pitchFamily="18" charset="0"/>
              </a:rPr>
              <a:t>C14</a:t>
            </a:r>
            <a:r>
              <a:rPr lang="en-US" sz="1600" dirty="0">
                <a:latin typeface="Times New Roman" panose="02020603050405020304" pitchFamily="18" charset="0"/>
                <a:cs typeface="Times New Roman" panose="02020603050405020304" pitchFamily="18" charset="0"/>
              </a:rPr>
              <a:t> Application of rule without consideration of limitations or risks in dissimilar situations</a:t>
            </a:r>
          </a:p>
          <a:p>
            <a:pPr marL="0" indent="0">
              <a:buNone/>
            </a:pPr>
            <a:r>
              <a:rPr lang="en-US" sz="1600" b="1" dirty="0">
                <a:latin typeface="Times New Roman" panose="02020603050405020304" pitchFamily="18" charset="0"/>
                <a:cs typeface="Times New Roman" panose="02020603050405020304" pitchFamily="18" charset="0"/>
              </a:rPr>
              <a:t>C15</a:t>
            </a:r>
            <a:r>
              <a:rPr lang="en-US" sz="1600" dirty="0">
                <a:latin typeface="Times New Roman" panose="02020603050405020304" pitchFamily="18" charset="0"/>
                <a:cs typeface="Times New Roman" panose="02020603050405020304" pitchFamily="18" charset="0"/>
              </a:rPr>
              <a:t> Wrong rule selected during assessment of situation</a:t>
            </a:r>
          </a:p>
        </p:txBody>
      </p:sp>
      <p:sp>
        <p:nvSpPr>
          <p:cNvPr id="4" name="TextBox 3">
            <a:extLst>
              <a:ext uri="{FF2B5EF4-FFF2-40B4-BE49-F238E27FC236}">
                <a16:creationId xmlns:a16="http://schemas.microsoft.com/office/drawing/2014/main" id="{87477670-3C0E-4234-BA24-B44B6B7A5479}"/>
              </a:ext>
            </a:extLst>
          </p:cNvPr>
          <p:cNvSpPr txBox="1"/>
          <p:nvPr/>
        </p:nvSpPr>
        <p:spPr>
          <a:xfrm>
            <a:off x="5187463" y="328243"/>
            <a:ext cx="943706" cy="307777"/>
          </a:xfrm>
          <a:prstGeom prst="rect">
            <a:avLst/>
          </a:prstGeom>
          <a:noFill/>
        </p:spPr>
        <p:txBody>
          <a:bodyPr wrap="square" rtlCol="0">
            <a:spAutoFit/>
          </a:bodyPr>
          <a:lstStyle/>
          <a:p>
            <a:r>
              <a:rPr lang="en-US" sz="1400" i="1" dirty="0">
                <a:solidFill>
                  <a:srgbClr val="0070C0"/>
                </a:solidFill>
                <a:latin typeface="Comic Sans MS" panose="030F0702030302020204" pitchFamily="66" charset="0"/>
              </a:rPr>
              <a:t>All New!</a:t>
            </a:r>
          </a:p>
        </p:txBody>
      </p:sp>
    </p:spTree>
    <p:extLst>
      <p:ext uri="{BB962C8B-B14F-4D97-AF65-F5344CB8AC3E}">
        <p14:creationId xmlns:p14="http://schemas.microsoft.com/office/powerpoint/2010/main" val="13064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C70B-C91B-4289-B2F6-718428BADC2D}"/>
              </a:ext>
            </a:extLst>
          </p:cNvPr>
          <p:cNvSpPr>
            <a:spLocks noGrp="1"/>
          </p:cNvSpPr>
          <p:nvPr>
            <p:ph type="title"/>
          </p:nvPr>
        </p:nvSpPr>
        <p:spPr/>
        <p:txBody>
          <a:bodyPr/>
          <a:lstStyle/>
          <a:p>
            <a:r>
              <a:rPr lang="en-US" dirty="0"/>
              <a:t>Project Justification (EHSS-23), Jan. 2023</a:t>
            </a:r>
          </a:p>
        </p:txBody>
      </p:sp>
      <p:sp>
        <p:nvSpPr>
          <p:cNvPr id="3" name="Content Placeholder 2">
            <a:extLst>
              <a:ext uri="{FF2B5EF4-FFF2-40B4-BE49-F238E27FC236}">
                <a16:creationId xmlns:a16="http://schemas.microsoft.com/office/drawing/2014/main" id="{DC33BA42-4695-418A-8B02-314713BC8353}"/>
              </a:ext>
            </a:extLst>
          </p:cNvPr>
          <p:cNvSpPr>
            <a:spLocks noGrp="1"/>
          </p:cNvSpPr>
          <p:nvPr>
            <p:ph idx="1"/>
          </p:nvPr>
        </p:nvSpPr>
        <p:spPr/>
        <p:txBody>
          <a:bodyPr>
            <a:normAutofit/>
          </a:bodyPr>
          <a:lstStyle/>
          <a:p>
            <a:r>
              <a:rPr lang="en-US" sz="1800" dirty="0"/>
              <a:t>To reflect current Human Performance Improvement (HPI) concepts and broaden the scope of the original Standard to effectively support the performance of causal analyses, as well as the investigation and analysis of occurrences.</a:t>
            </a:r>
          </a:p>
          <a:p>
            <a:r>
              <a:rPr lang="en-US" sz="1800" dirty="0"/>
              <a:t>Will also enhance the implementation of DOE O 225.1B, </a:t>
            </a:r>
            <a:r>
              <a:rPr lang="en-US" sz="1800" i="1" dirty="0"/>
              <a:t>Accident Investigations</a:t>
            </a:r>
            <a:r>
              <a:rPr lang="en-US" sz="1800" dirty="0"/>
              <a:t> and DOE P 226.2, </a:t>
            </a:r>
            <a:r>
              <a:rPr lang="en-US" sz="1800" i="1" dirty="0"/>
              <a:t>Policy for Federal Oversight and Contractor Assurance Systems</a:t>
            </a:r>
            <a:r>
              <a:rPr lang="en-US" sz="1800" dirty="0"/>
              <a:t>, by including accident prevention elements and HPI concepts to understand and identify the causes that contribute to accidents so those deficiencies can be addressed and corrected to prevent recurrence.</a:t>
            </a:r>
          </a:p>
          <a:p>
            <a:r>
              <a:rPr lang="en-US" sz="1800" dirty="0"/>
              <a:t>Will facilitate the formulation of more effective and consistent causal analyses across the DOE complex, </a:t>
            </a:r>
          </a:p>
          <a:p>
            <a:pPr marL="914400" lvl="1" indent="-457200">
              <a:buSzPct val="100000"/>
              <a:buFont typeface="+mj-lt"/>
              <a:buAutoNum type="arabicPeriod"/>
            </a:pPr>
            <a:r>
              <a:rPr lang="en-US" sz="1800" dirty="0"/>
              <a:t>to identify and understand the causes that contribute to occurrences in order to correct deficiencies, </a:t>
            </a:r>
          </a:p>
          <a:p>
            <a:pPr marL="914400" lvl="1" indent="-457200">
              <a:buSzPct val="100000"/>
              <a:buFont typeface="+mj-lt"/>
              <a:buAutoNum type="arabicPeriod"/>
            </a:pPr>
            <a:r>
              <a:rPr lang="en-US" sz="1800" dirty="0"/>
              <a:t>to improve human performance, and </a:t>
            </a:r>
          </a:p>
          <a:p>
            <a:pPr marL="914400" lvl="1" indent="-457200">
              <a:buSzPct val="100000"/>
              <a:buFont typeface="+mj-lt"/>
              <a:buAutoNum type="arabicPeriod"/>
            </a:pPr>
            <a:r>
              <a:rPr lang="en-US" sz="1800" dirty="0"/>
              <a:t>to promote the values, concepts and benefits of organizational learning throughout DOE.</a:t>
            </a:r>
          </a:p>
        </p:txBody>
      </p:sp>
    </p:spTree>
    <p:extLst>
      <p:ext uri="{BB962C8B-B14F-4D97-AF65-F5344CB8AC3E}">
        <p14:creationId xmlns:p14="http://schemas.microsoft.com/office/powerpoint/2010/main" val="110852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9DFB-2D59-4B50-A6F8-7E50CFABAE42}"/>
              </a:ext>
            </a:extLst>
          </p:cNvPr>
          <p:cNvSpPr>
            <a:spLocks noGrp="1"/>
          </p:cNvSpPr>
          <p:nvPr>
            <p:ph type="title"/>
          </p:nvPr>
        </p:nvSpPr>
        <p:spPr/>
        <p:txBody>
          <a:bodyPr/>
          <a:lstStyle/>
          <a:p>
            <a:r>
              <a:rPr lang="en-US" dirty="0"/>
              <a:t>A3B3 Knowledge-based Error</a:t>
            </a:r>
          </a:p>
        </p:txBody>
      </p:sp>
      <p:sp>
        <p:nvSpPr>
          <p:cNvPr id="3" name="Content Placeholder 2">
            <a:extLst>
              <a:ext uri="{FF2B5EF4-FFF2-40B4-BE49-F238E27FC236}">
                <a16:creationId xmlns:a16="http://schemas.microsoft.com/office/drawing/2014/main" id="{BC8632A5-1DF2-42A0-A35F-9CCA4BF92E7F}"/>
              </a:ext>
            </a:extLst>
          </p:cNvPr>
          <p:cNvSpPr>
            <a:spLocks noGrp="1"/>
          </p:cNvSpPr>
          <p:nvPr>
            <p:ph idx="1"/>
          </p:nvPr>
        </p:nvSpPr>
        <p:spPr/>
        <p:txBody>
          <a:bodyPr>
            <a:normAutofit/>
          </a:bodyPr>
          <a:lstStyle/>
          <a:p>
            <a:pPr marL="0" indent="0">
              <a:buNone/>
            </a:pPr>
            <a:r>
              <a:rPr lang="en-US" sz="1600" b="1" dirty="0">
                <a:latin typeface="Times New Roman" panose="02020603050405020304" pitchFamily="18" charset="0"/>
                <a:cs typeface="Times New Roman" panose="02020603050405020304" pitchFamily="18" charset="0"/>
              </a:rPr>
              <a:t>C01</a:t>
            </a:r>
            <a:r>
              <a:rPr lang="en-US" sz="1600" dirty="0">
                <a:latin typeface="Times New Roman" panose="02020603050405020304" pitchFamily="18" charset="0"/>
                <a:cs typeface="Times New Roman" panose="02020603050405020304" pitchFamily="18" charset="0"/>
              </a:rPr>
              <a:t> Attention was given to wrong issues</a:t>
            </a:r>
          </a:p>
          <a:p>
            <a:pPr marL="0" indent="0">
              <a:buNone/>
            </a:pPr>
            <a:r>
              <a:rPr lang="en-US" sz="1600" b="1" dirty="0">
                <a:latin typeface="Times New Roman" panose="02020603050405020304" pitchFamily="18" charset="0"/>
                <a:cs typeface="Times New Roman" panose="02020603050405020304" pitchFamily="18" charset="0"/>
              </a:rPr>
              <a:t>C02</a:t>
            </a:r>
            <a:r>
              <a:rPr lang="en-US" sz="1600" dirty="0">
                <a:latin typeface="Times New Roman" panose="02020603050405020304" pitchFamily="18" charset="0"/>
                <a:cs typeface="Times New Roman" panose="02020603050405020304" pitchFamily="18" charset="0"/>
              </a:rPr>
              <a:t> LTA conclusion based on sequencing of facts</a:t>
            </a:r>
          </a:p>
          <a:p>
            <a:pPr marL="0" indent="0">
              <a:buNone/>
            </a:pPr>
            <a:r>
              <a:rPr lang="en-US" sz="1600" b="1" dirty="0">
                <a:latin typeface="Times New Roman" panose="02020603050405020304" pitchFamily="18" charset="0"/>
                <a:cs typeface="Times New Roman" panose="02020603050405020304" pitchFamily="18" charset="0"/>
              </a:rPr>
              <a:t>C03</a:t>
            </a:r>
            <a:r>
              <a:rPr lang="en-US" sz="1600" dirty="0">
                <a:latin typeface="Times New Roman" panose="02020603050405020304" pitchFamily="18" charset="0"/>
                <a:cs typeface="Times New Roman" panose="02020603050405020304" pitchFamily="18" charset="0"/>
              </a:rPr>
              <a:t> Individual justified action by focusing on biased evidence</a:t>
            </a:r>
          </a:p>
          <a:p>
            <a:pPr marL="0" indent="0">
              <a:buNone/>
            </a:pPr>
            <a:r>
              <a:rPr lang="en-US" sz="1600" b="1" dirty="0">
                <a:latin typeface="Times New Roman" panose="02020603050405020304" pitchFamily="18" charset="0"/>
                <a:cs typeface="Times New Roman" panose="02020603050405020304" pitchFamily="18" charset="0"/>
              </a:rPr>
              <a:t>C04</a:t>
            </a:r>
            <a:r>
              <a:rPr lang="en-US" sz="1600" dirty="0">
                <a:latin typeface="Times New Roman" panose="02020603050405020304" pitchFamily="18" charset="0"/>
                <a:cs typeface="Times New Roman" panose="02020603050405020304" pitchFamily="18" charset="0"/>
              </a:rPr>
              <a:t> LTA review based on assumption that process will not change</a:t>
            </a:r>
          </a:p>
          <a:p>
            <a:pPr marL="0" indent="0">
              <a:buNone/>
            </a:pPr>
            <a:r>
              <a:rPr lang="en-US" sz="1600" b="1" dirty="0">
                <a:latin typeface="Times New Roman" panose="02020603050405020304" pitchFamily="18" charset="0"/>
                <a:cs typeface="Times New Roman" panose="02020603050405020304" pitchFamily="18" charset="0"/>
              </a:rPr>
              <a:t>C05</a:t>
            </a:r>
            <a:r>
              <a:rPr lang="en-US" sz="1600" dirty="0">
                <a:latin typeface="Times New Roman" panose="02020603050405020304" pitchFamily="18" charset="0"/>
                <a:cs typeface="Times New Roman" panose="02020603050405020304" pitchFamily="18" charset="0"/>
              </a:rPr>
              <a:t> Incorrect assumption that a correlation existed between two or more facts</a:t>
            </a:r>
          </a:p>
          <a:p>
            <a:pPr marL="0" indent="0">
              <a:buNone/>
            </a:pPr>
            <a:r>
              <a:rPr lang="en-US" sz="1600" b="1" dirty="0">
                <a:latin typeface="Times New Roman" panose="02020603050405020304" pitchFamily="18" charset="0"/>
                <a:cs typeface="Times New Roman" panose="02020603050405020304" pitchFamily="18" charset="0"/>
              </a:rPr>
              <a:t>C06</a:t>
            </a:r>
            <a:r>
              <a:rPr lang="en-US" sz="1600" dirty="0">
                <a:latin typeface="Times New Roman" panose="02020603050405020304" pitchFamily="18" charset="0"/>
                <a:cs typeface="Times New Roman" panose="02020603050405020304" pitchFamily="18" charset="0"/>
              </a:rPr>
              <a:t> Individual underestimated the problem by using past events as basis</a:t>
            </a:r>
          </a:p>
          <a:p>
            <a:pPr marL="0" indent="0">
              <a:buNone/>
            </a:pPr>
            <a:r>
              <a:rPr lang="en-US" sz="1600" b="1" dirty="0">
                <a:latin typeface="Times New Roman" panose="02020603050405020304" pitchFamily="18" charset="0"/>
                <a:cs typeface="Times New Roman" panose="02020603050405020304" pitchFamily="18" charset="0"/>
              </a:rPr>
              <a:t>C07</a:t>
            </a:r>
            <a:r>
              <a:rPr lang="en-US" sz="1600" dirty="0">
                <a:latin typeface="Times New Roman" panose="02020603050405020304" pitchFamily="18" charset="0"/>
                <a:cs typeface="Times New Roman" panose="02020603050405020304" pitchFamily="18" charset="0"/>
              </a:rPr>
              <a:t>  Nonconformance with requirements made when person believed it was best feasible option</a:t>
            </a:r>
          </a:p>
        </p:txBody>
      </p:sp>
      <p:sp>
        <p:nvSpPr>
          <p:cNvPr id="5" name="TextBox 4">
            <a:extLst>
              <a:ext uri="{FF2B5EF4-FFF2-40B4-BE49-F238E27FC236}">
                <a16:creationId xmlns:a16="http://schemas.microsoft.com/office/drawing/2014/main" id="{8C462A5B-00D8-43CD-8A4B-DC96DDCFCD16}"/>
              </a:ext>
            </a:extLst>
          </p:cNvPr>
          <p:cNvSpPr txBox="1"/>
          <p:nvPr/>
        </p:nvSpPr>
        <p:spPr>
          <a:xfrm>
            <a:off x="256733" y="3186331"/>
            <a:ext cx="586154" cy="307777"/>
          </a:xfrm>
          <a:prstGeom prst="rect">
            <a:avLst/>
          </a:prstGeom>
          <a:noFill/>
        </p:spPr>
        <p:txBody>
          <a:bodyPr wrap="square" rtlCol="0">
            <a:spAutoFit/>
          </a:bodyPr>
          <a:lstStyle/>
          <a:p>
            <a:r>
              <a:rPr lang="en-US" sz="1400" i="1" dirty="0">
                <a:solidFill>
                  <a:srgbClr val="0070C0"/>
                </a:solidFill>
                <a:latin typeface="Comic Sans MS" panose="030F0702030302020204" pitchFamily="66" charset="0"/>
              </a:rPr>
              <a:t>New!</a:t>
            </a:r>
          </a:p>
        </p:txBody>
      </p:sp>
    </p:spTree>
    <p:extLst>
      <p:ext uri="{BB962C8B-B14F-4D97-AF65-F5344CB8AC3E}">
        <p14:creationId xmlns:p14="http://schemas.microsoft.com/office/powerpoint/2010/main" val="4001169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7C3E-715A-45C7-9F5E-9ED6D90A8451}"/>
              </a:ext>
            </a:extLst>
          </p:cNvPr>
          <p:cNvSpPr>
            <a:spLocks noGrp="1"/>
          </p:cNvSpPr>
          <p:nvPr>
            <p:ph type="title"/>
          </p:nvPr>
        </p:nvSpPr>
        <p:spPr/>
        <p:txBody>
          <a:bodyPr/>
          <a:lstStyle/>
          <a:p>
            <a:r>
              <a:rPr lang="en-US" dirty="0"/>
              <a:t>A3B4 Work Practices LTA</a:t>
            </a:r>
          </a:p>
        </p:txBody>
      </p:sp>
      <p:sp>
        <p:nvSpPr>
          <p:cNvPr id="3" name="Content Placeholder 2">
            <a:extLst>
              <a:ext uri="{FF2B5EF4-FFF2-40B4-BE49-F238E27FC236}">
                <a16:creationId xmlns:a16="http://schemas.microsoft.com/office/drawing/2014/main" id="{7443C1E1-BB83-463A-9BC8-5821440C4A42}"/>
              </a:ext>
            </a:extLst>
          </p:cNvPr>
          <p:cNvSpPr>
            <a:spLocks noGrp="1"/>
          </p:cNvSpPr>
          <p:nvPr>
            <p:ph idx="1"/>
          </p:nvPr>
        </p:nvSpPr>
        <p:spPr/>
        <p:txBody>
          <a:bodyPr>
            <a:normAutofit/>
          </a:bodyPr>
          <a:lstStyle/>
          <a:p>
            <a:pPr marL="0" marR="0" indent="0">
              <a:spcBef>
                <a:spcPts val="250"/>
              </a:spcBef>
              <a:spcAft>
                <a:spcPts val="0"/>
              </a:spcAft>
              <a:buNone/>
            </a:pPr>
            <a:r>
              <a:rPr lang="en-US" sz="1600" b="1" dirty="0">
                <a:effectLst/>
                <a:latin typeface="Times New Roman" panose="02020603050405020304" pitchFamily="18" charset="0"/>
                <a:ea typeface="Times New Roman" panose="02020603050405020304" pitchFamily="18" charset="0"/>
              </a:rPr>
              <a:t>C01 </a:t>
            </a:r>
            <a:r>
              <a:rPr lang="en-US" sz="1600" dirty="0">
                <a:effectLst/>
                <a:latin typeface="Times New Roman" panose="02020603050405020304" pitchFamily="18" charset="0"/>
                <a:ea typeface="Times New Roman" panose="02020603050405020304" pitchFamily="18" charset="0"/>
              </a:rPr>
              <a:t>Erroneous performance due to limitations of an individual</a:t>
            </a:r>
          </a:p>
          <a:p>
            <a:pPr marL="0" marR="0" indent="0">
              <a:spcBef>
                <a:spcPts val="250"/>
              </a:spcBef>
              <a:spcAft>
                <a:spcPts val="0"/>
              </a:spcAft>
              <a:buNone/>
            </a:pPr>
            <a:r>
              <a:rPr lang="en-US" sz="1600" b="1" dirty="0">
                <a:effectLst/>
                <a:latin typeface="Times New Roman" panose="02020603050405020304" pitchFamily="18" charset="0"/>
                <a:ea typeface="Times New Roman" panose="02020603050405020304" pitchFamily="18" charset="0"/>
              </a:rPr>
              <a:t>C02 </a:t>
            </a:r>
            <a:r>
              <a:rPr lang="en-US" sz="1600" dirty="0">
                <a:effectLst/>
                <a:latin typeface="Times New Roman" panose="02020603050405020304" pitchFamily="18" charset="0"/>
                <a:ea typeface="Times New Roman" panose="02020603050405020304" pitchFamily="18" charset="0"/>
              </a:rPr>
              <a:t>Intentional violation</a:t>
            </a:r>
          </a:p>
          <a:p>
            <a:pPr marL="0" marR="0" indent="0">
              <a:spcBef>
                <a:spcPts val="25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250"/>
              </a:spcBef>
              <a:spcAft>
                <a:spcPts val="0"/>
              </a:spcAft>
              <a:buNone/>
            </a:pPr>
            <a:endParaRPr lang="en-US" dirty="0">
              <a:effectLst/>
              <a:ea typeface="Times New Roman" panose="02020603050405020304" pitchFamily="18" charset="0"/>
            </a:endParaRPr>
          </a:p>
          <a:p>
            <a:pPr marL="0" marR="0" indent="0">
              <a:spcBef>
                <a:spcPts val="250"/>
              </a:spcBef>
              <a:spcAft>
                <a:spcPts val="0"/>
              </a:spcAft>
              <a:buNone/>
            </a:pPr>
            <a:r>
              <a:rPr lang="en-US" sz="1800" dirty="0">
                <a:effectLst/>
                <a:ea typeface="Times New Roman" panose="02020603050405020304" pitchFamily="18" charset="0"/>
              </a:rPr>
              <a:t>A3B4C01 was revised to focus on the error(s) or lack of success in task performance, not on the individual</a:t>
            </a:r>
          </a:p>
          <a:p>
            <a:pPr marL="0" marR="0" indent="0">
              <a:spcBef>
                <a:spcPts val="250"/>
              </a:spcBef>
              <a:spcAft>
                <a:spcPts val="0"/>
              </a:spcAft>
              <a:buNone/>
            </a:pPr>
            <a:endParaRPr lang="en-US" sz="1800" dirty="0">
              <a:ea typeface="Times New Roman" panose="02020603050405020304" pitchFamily="18" charset="0"/>
            </a:endParaRPr>
          </a:p>
          <a:p>
            <a:pPr marL="0" marR="0" indent="0">
              <a:spcBef>
                <a:spcPts val="250"/>
              </a:spcBef>
              <a:spcAft>
                <a:spcPts val="0"/>
              </a:spcAft>
              <a:buNone/>
            </a:pPr>
            <a:r>
              <a:rPr lang="en-US" sz="1800" dirty="0">
                <a:effectLst/>
                <a:ea typeface="Times New Roman" panose="02020603050405020304" pitchFamily="18" charset="0"/>
              </a:rPr>
              <a:t>A3B4C02 was slightly renamed; focus is on misconduct that had an intended, possibly damaging or harmful outcome; provides for reporting of violations required by </a:t>
            </a:r>
            <a:br>
              <a:rPr lang="en-US" sz="1800" dirty="0">
                <a:effectLst/>
                <a:ea typeface="Times New Roman" panose="02020603050405020304" pitchFamily="18" charset="0"/>
              </a:rPr>
            </a:br>
            <a:r>
              <a:rPr lang="en-US" sz="1800" dirty="0"/>
              <a:t>10 CFR</a:t>
            </a:r>
            <a:r>
              <a:rPr lang="en-US" sz="1800" dirty="0">
                <a:effectLst/>
                <a:ea typeface="Times New Roman" panose="02020603050405020304" pitchFamily="18" charset="0"/>
              </a:rPr>
              <a:t> 820.11(b)</a:t>
            </a:r>
          </a:p>
          <a:p>
            <a:pPr marL="0" marR="0" indent="0">
              <a:spcBef>
                <a:spcPts val="250"/>
              </a:spcBef>
              <a:spcAft>
                <a:spcPts val="0"/>
              </a:spcAft>
              <a:buNone/>
            </a:pPr>
            <a:endParaRPr lang="en-US" sz="1800" dirty="0">
              <a:ea typeface="Times New Roman" panose="02020603050405020304" pitchFamily="18" charset="0"/>
            </a:endParaRPr>
          </a:p>
          <a:p>
            <a:pPr marL="0" marR="0" indent="0">
              <a:spcBef>
                <a:spcPts val="250"/>
              </a:spcBef>
              <a:spcAft>
                <a:spcPts val="0"/>
              </a:spcAft>
              <a:buNone/>
            </a:pPr>
            <a:r>
              <a:rPr lang="en-US" sz="1800" dirty="0">
                <a:ea typeface="Times New Roman" panose="02020603050405020304" pitchFamily="18" charset="0"/>
              </a:rPr>
              <a:t>A3B3C07 added to A3B3 node provide for situations where nonconformance (“violation”) did </a:t>
            </a:r>
            <a:r>
              <a:rPr lang="en-US" sz="1800" i="1" dirty="0">
                <a:ea typeface="Times New Roman" panose="02020603050405020304" pitchFamily="18" charset="0"/>
              </a:rPr>
              <a:t>not</a:t>
            </a:r>
            <a:r>
              <a:rPr lang="en-US" sz="1800" dirty="0">
                <a:ea typeface="Times New Roman" panose="02020603050405020304" pitchFamily="18" charset="0"/>
              </a:rPr>
              <a:t> intend damaging or adverse consequences</a:t>
            </a:r>
            <a:endParaRPr lang="en-US" sz="1800" dirty="0">
              <a:effectLst/>
              <a:ea typeface="Times New Roman" panose="02020603050405020304" pitchFamily="18" charset="0"/>
            </a:endParaRPr>
          </a:p>
        </p:txBody>
      </p:sp>
      <p:sp>
        <p:nvSpPr>
          <p:cNvPr id="4" name="TextBox 3">
            <a:extLst>
              <a:ext uri="{FF2B5EF4-FFF2-40B4-BE49-F238E27FC236}">
                <a16:creationId xmlns:a16="http://schemas.microsoft.com/office/drawing/2014/main" id="{4E1285B1-540D-4E04-9706-773ADED4A660}"/>
              </a:ext>
            </a:extLst>
          </p:cNvPr>
          <p:cNvSpPr txBox="1"/>
          <p:nvPr/>
        </p:nvSpPr>
        <p:spPr>
          <a:xfrm>
            <a:off x="6047933" y="1001944"/>
            <a:ext cx="1015220" cy="307777"/>
          </a:xfrm>
          <a:prstGeom prst="rect">
            <a:avLst/>
          </a:prstGeom>
          <a:noFill/>
        </p:spPr>
        <p:txBody>
          <a:bodyPr wrap="square" rtlCol="0">
            <a:spAutoFit/>
          </a:bodyPr>
          <a:lstStyle/>
          <a:p>
            <a:r>
              <a:rPr lang="en-US" sz="1400" i="1" dirty="0">
                <a:solidFill>
                  <a:srgbClr val="0070C0"/>
                </a:solidFill>
                <a:latin typeface="Comic Sans MS" panose="030F0702030302020204" pitchFamily="66" charset="0"/>
              </a:rPr>
              <a:t>Renamed!</a:t>
            </a:r>
          </a:p>
        </p:txBody>
      </p:sp>
      <p:sp>
        <p:nvSpPr>
          <p:cNvPr id="5" name="TextBox 4">
            <a:extLst>
              <a:ext uri="{FF2B5EF4-FFF2-40B4-BE49-F238E27FC236}">
                <a16:creationId xmlns:a16="http://schemas.microsoft.com/office/drawing/2014/main" id="{9F2BE5EB-7D42-4EA0-940D-34E0380B7F44}"/>
              </a:ext>
            </a:extLst>
          </p:cNvPr>
          <p:cNvSpPr txBox="1"/>
          <p:nvPr/>
        </p:nvSpPr>
        <p:spPr>
          <a:xfrm>
            <a:off x="2974143" y="1276771"/>
            <a:ext cx="1015220" cy="307777"/>
          </a:xfrm>
          <a:prstGeom prst="rect">
            <a:avLst/>
          </a:prstGeom>
          <a:noFill/>
        </p:spPr>
        <p:txBody>
          <a:bodyPr wrap="square" rtlCol="0">
            <a:spAutoFit/>
          </a:bodyPr>
          <a:lstStyle/>
          <a:p>
            <a:r>
              <a:rPr lang="en-US" sz="1400" i="1" dirty="0">
                <a:solidFill>
                  <a:srgbClr val="0070C0"/>
                </a:solidFill>
                <a:latin typeface="Comic Sans MS" panose="030F0702030302020204" pitchFamily="66" charset="0"/>
              </a:rPr>
              <a:t>Renamed!</a:t>
            </a:r>
          </a:p>
        </p:txBody>
      </p:sp>
    </p:spTree>
    <p:extLst>
      <p:ext uri="{BB962C8B-B14F-4D97-AF65-F5344CB8AC3E}">
        <p14:creationId xmlns:p14="http://schemas.microsoft.com/office/powerpoint/2010/main" val="2931267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1BF5-E74D-420D-BD72-D3A142F7803C}"/>
              </a:ext>
            </a:extLst>
          </p:cNvPr>
          <p:cNvSpPr>
            <a:spLocks noGrp="1"/>
          </p:cNvSpPr>
          <p:nvPr>
            <p:ph type="title"/>
          </p:nvPr>
        </p:nvSpPr>
        <p:spPr/>
        <p:txBody>
          <a:bodyPr/>
          <a:lstStyle/>
          <a:p>
            <a:r>
              <a:rPr lang="en-US" dirty="0"/>
              <a:t>Example of Retired Code</a:t>
            </a:r>
          </a:p>
        </p:txBody>
      </p:sp>
      <p:sp>
        <p:nvSpPr>
          <p:cNvPr id="3" name="Content Placeholder 2">
            <a:extLst>
              <a:ext uri="{FF2B5EF4-FFF2-40B4-BE49-F238E27FC236}">
                <a16:creationId xmlns:a16="http://schemas.microsoft.com/office/drawing/2014/main" id="{CB54D061-1AD2-4A45-8CB7-84DCF0E6B5AD}"/>
              </a:ext>
            </a:extLst>
          </p:cNvPr>
          <p:cNvSpPr>
            <a:spLocks noGrp="1"/>
          </p:cNvSpPr>
          <p:nvPr>
            <p:ph idx="1"/>
          </p:nvPr>
        </p:nvSpPr>
        <p:spPr/>
        <p:txBody>
          <a:bodyPr vert="horz" lIns="91440" tIns="45720" rIns="91440" bIns="45720" rtlCol="0" anchor="t">
            <a:normAutofit/>
          </a:bodyPr>
          <a:lstStyle/>
          <a:p>
            <a:pPr marL="0" indent="0">
              <a:buNone/>
            </a:pPr>
            <a:r>
              <a:rPr lang="en-US" sz="1600" b="1" dirty="0">
                <a:latin typeface="Times New Roman" panose="02020603050405020304" pitchFamily="18" charset="0"/>
                <a:cs typeface="Times New Roman" panose="02020603050405020304" pitchFamily="18" charset="0"/>
              </a:rPr>
              <a:t>[Retired] A3B2C02 – Signs to stop were ignored and step performed incorrectly </a:t>
            </a:r>
          </a:p>
          <a:p>
            <a:pPr marL="0" indent="0">
              <a:buNone/>
            </a:pPr>
            <a:r>
              <a:rPr lang="en-US" sz="1600" b="1" dirty="0">
                <a:latin typeface="Times New Roman" panose="02020603050405020304" pitchFamily="18" charset="0"/>
                <a:cs typeface="Times New Roman" panose="02020603050405020304" pitchFamily="18" charset="0"/>
              </a:rPr>
              <a:t>Retirement Note:	</a:t>
            </a:r>
            <a:r>
              <a:rPr lang="en-US" sz="1600" dirty="0">
                <a:latin typeface="Times New Roman" panose="02020603050405020304" pitchFamily="18" charset="0"/>
                <a:cs typeface="Times New Roman" panose="02020603050405020304" pitchFamily="18" charset="0"/>
              </a:rPr>
              <a:t>This cause has been retired because it can lead to using “hindsight bias” as a basis for evaluating the individual’s behavior. A sign or indicator that performance of the task “should” have been stopped would first need to be observed, and then recognized as such because a rule exists in the individual’s mental rules framework associating that indicator with that rule. Causal analysis would also need to ascertain if criteria have been established for the task with some level of formality that dictate when the task is to be stopped for such to be considered an error (or possibly a violation).</a:t>
            </a:r>
          </a:p>
          <a:p>
            <a:pPr marL="0" marR="0" indent="0">
              <a:spcBef>
                <a:spcPts val="600"/>
              </a:spcBef>
              <a:spcAft>
                <a:spcPts val="600"/>
              </a:spcAft>
              <a:buNone/>
            </a:pPr>
            <a:r>
              <a:rPr lang="en-US" sz="1600" b="1" dirty="0">
                <a:latin typeface="Times New Roman" panose="02020603050405020304" pitchFamily="18" charset="0"/>
                <a:cs typeface="Times New Roman" panose="02020603050405020304" pitchFamily="18" charset="0"/>
              </a:rPr>
              <a:t>A3 Codes That Could Be Used as Equivalent for Data Analysis:</a:t>
            </a:r>
          </a:p>
          <a:p>
            <a:pPr marR="0" lvl="0">
              <a:spcBef>
                <a:spcPts val="600"/>
              </a:spcBef>
              <a:spcAft>
                <a:spcPts val="300"/>
              </a:spcAft>
              <a:buClrTx/>
              <a:buSzPct val="10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Common indicator chosen over uncommon indicator as basis for course of action</a:t>
            </a:r>
          </a:p>
          <a:p>
            <a:pPr marR="0" lvl="0">
              <a:spcBef>
                <a:spcPts val="600"/>
              </a:spcBef>
              <a:spcAft>
                <a:spcPts val="300"/>
              </a:spcAft>
              <a:buClrTx/>
              <a:buSzPct val="10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Previously-successful solution selected despite limited number or variety of situations experienced</a:t>
            </a:r>
          </a:p>
          <a:p>
            <a:pPr>
              <a:spcAft>
                <a:spcPts val="300"/>
              </a:spcAft>
              <a:buClrTx/>
              <a:buSzPct val="10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Application of rule without consideration of limitations or risks in dissimilar situations</a:t>
            </a:r>
          </a:p>
        </p:txBody>
      </p:sp>
    </p:spTree>
    <p:extLst>
      <p:ext uri="{BB962C8B-B14F-4D97-AF65-F5344CB8AC3E}">
        <p14:creationId xmlns:p14="http://schemas.microsoft.com/office/powerpoint/2010/main" val="181767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E0D1EB-5FE2-4D60-B958-C85A037D2609}"/>
              </a:ext>
            </a:extLst>
          </p:cNvPr>
          <p:cNvPicPr>
            <a:picLocks noChangeAspect="1"/>
          </p:cNvPicPr>
          <p:nvPr/>
        </p:nvPicPr>
        <p:blipFill>
          <a:blip r:embed="rId2"/>
          <a:stretch>
            <a:fillRect/>
          </a:stretch>
        </p:blipFill>
        <p:spPr>
          <a:xfrm>
            <a:off x="4171070" y="2768066"/>
            <a:ext cx="4883587" cy="3759286"/>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B395F072-B5FD-4EF1-A295-9C3059EE4040}"/>
              </a:ext>
            </a:extLst>
          </p:cNvPr>
          <p:cNvSpPr>
            <a:spLocks noGrp="1"/>
          </p:cNvSpPr>
          <p:nvPr>
            <p:ph type="title"/>
          </p:nvPr>
        </p:nvSpPr>
        <p:spPr/>
        <p:txBody>
          <a:bodyPr/>
          <a:lstStyle/>
          <a:p>
            <a:r>
              <a:rPr lang="en-US" dirty="0"/>
              <a:t>Revision (Writing Team) Sponsors &amp; Leaders</a:t>
            </a:r>
          </a:p>
        </p:txBody>
      </p:sp>
      <p:sp>
        <p:nvSpPr>
          <p:cNvPr id="3" name="Content Placeholder 2">
            <a:extLst>
              <a:ext uri="{FF2B5EF4-FFF2-40B4-BE49-F238E27FC236}">
                <a16:creationId xmlns:a16="http://schemas.microsoft.com/office/drawing/2014/main" id="{DE00FB03-0C5D-43AA-9B0C-EE8DBEB5AE1F}"/>
              </a:ext>
            </a:extLst>
          </p:cNvPr>
          <p:cNvSpPr>
            <a:spLocks noGrp="1"/>
          </p:cNvSpPr>
          <p:nvPr>
            <p:ph idx="1"/>
          </p:nvPr>
        </p:nvSpPr>
        <p:spPr/>
        <p:txBody>
          <a:bodyPr>
            <a:normAutofit/>
          </a:bodyPr>
          <a:lstStyle/>
          <a:p>
            <a:pPr marL="0" indent="0">
              <a:spcBef>
                <a:spcPts val="0"/>
              </a:spcBef>
              <a:spcAft>
                <a:spcPts val="0"/>
              </a:spcAft>
              <a:buNone/>
            </a:pPr>
            <a:r>
              <a:rPr lang="en-US" sz="1600" b="1" dirty="0"/>
              <a:t>Colette Broussard</a:t>
            </a:r>
          </a:p>
          <a:p>
            <a:pPr marL="0" indent="0">
              <a:spcBef>
                <a:spcPts val="0"/>
              </a:spcBef>
              <a:spcAft>
                <a:spcPts val="0"/>
              </a:spcAft>
              <a:buNone/>
            </a:pPr>
            <a:r>
              <a:rPr lang="en-US" sz="1600" dirty="0"/>
              <a:t>Director, Office of ES&amp;H Reporting and Analysis, EHSS-23</a:t>
            </a:r>
          </a:p>
          <a:p>
            <a:pPr marL="0" indent="0">
              <a:spcBef>
                <a:spcPts val="0"/>
              </a:spcBef>
              <a:spcAft>
                <a:spcPts val="0"/>
              </a:spcAft>
              <a:buNone/>
            </a:pPr>
            <a:r>
              <a:rPr lang="en-US" sz="1600" dirty="0"/>
              <a:t>Under the Office of Environment, Health, Safety &amp; Security (EHSS) </a:t>
            </a:r>
          </a:p>
          <a:p>
            <a:pPr marL="0" indent="0">
              <a:spcBef>
                <a:spcPts val="0"/>
              </a:spcBef>
              <a:spcAft>
                <a:spcPts val="0"/>
              </a:spcAft>
              <a:buNone/>
            </a:pPr>
            <a:endParaRPr lang="en-US" sz="1600" dirty="0"/>
          </a:p>
          <a:p>
            <a:pPr marL="0" marR="0" indent="0">
              <a:spcBef>
                <a:spcPts val="0"/>
              </a:spcBef>
              <a:spcAft>
                <a:spcPts val="0"/>
              </a:spcAft>
              <a:buNone/>
            </a:pPr>
            <a:r>
              <a:rPr lang="en-US" sz="1600" b="1" dirty="0">
                <a:effectLst/>
                <a:ea typeface="Calibri" panose="020F0502020204030204" pitchFamily="34" charset="0"/>
              </a:rPr>
              <a:t>Ross </a:t>
            </a:r>
            <a:r>
              <a:rPr lang="en-US" sz="1600" b="1" dirty="0" err="1">
                <a:effectLst/>
                <a:ea typeface="Calibri" panose="020F0502020204030204" pitchFamily="34" charset="0"/>
              </a:rPr>
              <a:t>Natoli</a:t>
            </a:r>
            <a:endParaRPr lang="en-US" sz="1600" b="1" dirty="0">
              <a:effectLst/>
              <a:ea typeface="Calibri" panose="020F0502020204030204" pitchFamily="34" charset="0"/>
            </a:endParaRPr>
          </a:p>
          <a:p>
            <a:pPr marL="0" indent="0">
              <a:spcBef>
                <a:spcPts val="0"/>
              </a:spcBef>
              <a:spcAft>
                <a:spcPts val="0"/>
              </a:spcAft>
              <a:buNone/>
            </a:pPr>
            <a:r>
              <a:rPr lang="en-US" sz="1600" dirty="0">
                <a:ea typeface="Calibri" panose="020F0502020204030204" pitchFamily="34" charset="0"/>
              </a:rPr>
              <a:t>ORPS Program Manager</a:t>
            </a:r>
          </a:p>
          <a:p>
            <a:pPr marL="0" marR="0" indent="0">
              <a:spcBef>
                <a:spcPts val="0"/>
              </a:spcBef>
              <a:spcAft>
                <a:spcPts val="0"/>
              </a:spcAft>
              <a:buNone/>
            </a:pPr>
            <a:r>
              <a:rPr lang="en-US" sz="1600" dirty="0">
                <a:effectLst/>
                <a:ea typeface="Calibri" panose="020F0502020204030204" pitchFamily="34" charset="0"/>
              </a:rPr>
              <a:t>Office of Environmental Protection and ES&amp;H Reporting</a:t>
            </a:r>
          </a:p>
          <a:p>
            <a:pPr marL="0" marR="0" indent="0">
              <a:spcBef>
                <a:spcPts val="0"/>
              </a:spcBef>
              <a:spcAft>
                <a:spcPts val="0"/>
              </a:spcAft>
              <a:buNone/>
            </a:pPr>
            <a:r>
              <a:rPr lang="en-US" sz="1600" dirty="0">
                <a:effectLst/>
                <a:ea typeface="Calibri" panose="020F0502020204030204" pitchFamily="34" charset="0"/>
              </a:rPr>
              <a:t>Office of ES&amp;H Reporting &amp; Analysis, EHSS-23 </a:t>
            </a:r>
          </a:p>
          <a:p>
            <a:pPr marL="0" marR="0" indent="0">
              <a:spcBef>
                <a:spcPts val="0"/>
              </a:spcBef>
              <a:spcAft>
                <a:spcPts val="0"/>
              </a:spcAft>
              <a:buNone/>
            </a:pPr>
            <a:endParaRPr lang="en-US" sz="1600" dirty="0">
              <a:ea typeface="Calibri" panose="020F0502020204030204" pitchFamily="34" charset="0"/>
            </a:endParaRPr>
          </a:p>
          <a:p>
            <a:pPr marL="0" marR="0" indent="0">
              <a:spcBef>
                <a:spcPts val="0"/>
              </a:spcBef>
              <a:spcAft>
                <a:spcPts val="0"/>
              </a:spcAft>
              <a:buNone/>
            </a:pPr>
            <a:endParaRPr lang="en-US" sz="1600" dirty="0">
              <a:effectLst/>
              <a:ea typeface="Calibri" panose="020F0502020204030204" pitchFamily="34" charset="0"/>
            </a:endParaRPr>
          </a:p>
          <a:p>
            <a:pPr marL="0" marR="0" indent="0">
              <a:spcBef>
                <a:spcPts val="0"/>
              </a:spcBef>
              <a:spcAft>
                <a:spcPts val="0"/>
              </a:spcAft>
              <a:buNone/>
            </a:pPr>
            <a:r>
              <a:rPr lang="en-US" sz="1400" dirty="0">
                <a:effectLst/>
                <a:ea typeface="Calibri" panose="020F0502020204030204" pitchFamily="34" charset="0"/>
              </a:rPr>
              <a:t>Project </a:t>
            </a:r>
            <a:r>
              <a:rPr lang="en-US" sz="1400" dirty="0">
                <a:ea typeface="Calibri" panose="020F0502020204030204" pitchFamily="34" charset="0"/>
              </a:rPr>
              <a:t>endors</a:t>
            </a:r>
            <a:r>
              <a:rPr lang="en-US" sz="1400" dirty="0">
                <a:effectLst/>
                <a:ea typeface="Calibri" panose="020F0502020204030204" pitchFamily="34" charset="0"/>
              </a:rPr>
              <a:t>ed by:</a:t>
            </a:r>
          </a:p>
          <a:p>
            <a:pPr marL="0" marR="0" indent="0">
              <a:spcBef>
                <a:spcPts val="0"/>
              </a:spcBef>
              <a:spcAft>
                <a:spcPts val="0"/>
              </a:spcAft>
              <a:buNone/>
            </a:pPr>
            <a:r>
              <a:rPr lang="en-US" sz="1400" b="1" dirty="0">
                <a:effectLst/>
                <a:ea typeface="Calibri" panose="020F0502020204030204" pitchFamily="34" charset="0"/>
              </a:rPr>
              <a:t>Jeff </a:t>
            </a:r>
            <a:r>
              <a:rPr lang="en-US" sz="1400" b="1" dirty="0" err="1">
                <a:effectLst/>
                <a:ea typeface="Calibri" panose="020F0502020204030204" pitchFamily="34" charset="0"/>
              </a:rPr>
              <a:t>Feit</a:t>
            </a:r>
            <a:br>
              <a:rPr lang="en-US" sz="1400" dirty="0">
                <a:ea typeface="Calibri" panose="020F0502020204030204" pitchFamily="34" charset="0"/>
              </a:rPr>
            </a:br>
            <a:r>
              <a:rPr lang="en-US" sz="1400" dirty="0">
                <a:effectLst/>
                <a:ea typeface="Calibri" panose="020F0502020204030204" pitchFamily="34" charset="0"/>
              </a:rPr>
              <a:t>Technical Standards Program </a:t>
            </a:r>
          </a:p>
          <a:p>
            <a:pPr marL="0" marR="0" indent="0">
              <a:spcBef>
                <a:spcPts val="0"/>
              </a:spcBef>
              <a:spcAft>
                <a:spcPts val="0"/>
              </a:spcAft>
              <a:buNone/>
            </a:pPr>
            <a:r>
              <a:rPr lang="en-US" sz="1400" dirty="0">
                <a:effectLst/>
                <a:ea typeface="Calibri" panose="020F0502020204030204" pitchFamily="34" charset="0"/>
              </a:rPr>
              <a:t>Manager, EHSS-32 </a:t>
            </a:r>
          </a:p>
          <a:p>
            <a:pPr marL="0" marR="0" indent="0">
              <a:spcBef>
                <a:spcPts val="0"/>
              </a:spcBef>
              <a:spcAft>
                <a:spcPts val="0"/>
              </a:spcAft>
              <a:buNone/>
            </a:pPr>
            <a:endParaRPr lang="en-US" sz="1400" dirty="0">
              <a:ea typeface="Calibri" panose="020F0502020204030204" pitchFamily="34" charset="0"/>
            </a:endParaRPr>
          </a:p>
          <a:p>
            <a:pPr marL="0" marR="0" indent="0">
              <a:spcBef>
                <a:spcPts val="0"/>
              </a:spcBef>
              <a:spcAft>
                <a:spcPts val="0"/>
              </a:spcAft>
              <a:buNone/>
            </a:pPr>
            <a:r>
              <a:rPr lang="en-US" sz="1400" b="1" dirty="0">
                <a:effectLst/>
                <a:ea typeface="Calibri" panose="020F0502020204030204" pitchFamily="34" charset="0"/>
              </a:rPr>
              <a:t>Josh Silverman</a:t>
            </a:r>
            <a:r>
              <a:rPr lang="en-US" sz="1400" dirty="0">
                <a:effectLst/>
                <a:ea typeface="Calibri" panose="020F0502020204030204" pitchFamily="34" charset="0"/>
              </a:rPr>
              <a:t>, </a:t>
            </a:r>
          </a:p>
          <a:p>
            <a:pPr marL="0" marR="0" indent="0">
              <a:spcBef>
                <a:spcPts val="0"/>
              </a:spcBef>
              <a:spcAft>
                <a:spcPts val="0"/>
              </a:spcAft>
              <a:buNone/>
            </a:pPr>
            <a:r>
              <a:rPr lang="en-US" sz="1400" dirty="0">
                <a:effectLst/>
                <a:ea typeface="Calibri" panose="020F0502020204030204" pitchFamily="34" charset="0"/>
              </a:rPr>
              <a:t>Director, Office of Environmental </a:t>
            </a:r>
            <a:br>
              <a:rPr lang="en-US" sz="1400" dirty="0">
                <a:effectLst/>
                <a:ea typeface="Calibri" panose="020F0502020204030204" pitchFamily="34" charset="0"/>
              </a:rPr>
            </a:br>
            <a:r>
              <a:rPr lang="en-US" sz="1400" dirty="0">
                <a:effectLst/>
                <a:ea typeface="Calibri" panose="020F0502020204030204" pitchFamily="34" charset="0"/>
              </a:rPr>
              <a:t>Protection &amp; ES&amp;H Reporting,</a:t>
            </a:r>
          </a:p>
          <a:p>
            <a:pPr marL="0" indent="0">
              <a:spcBef>
                <a:spcPts val="0"/>
              </a:spcBef>
              <a:spcAft>
                <a:spcPts val="0"/>
              </a:spcAft>
              <a:buNone/>
            </a:pPr>
            <a:r>
              <a:rPr lang="en-US" sz="1400" dirty="0">
                <a:effectLst/>
                <a:ea typeface="Calibri" panose="020F0502020204030204" pitchFamily="34" charset="0"/>
              </a:rPr>
              <a:t>EHSS-20</a:t>
            </a:r>
          </a:p>
          <a:p>
            <a:pPr marL="0" indent="0">
              <a:spcBef>
                <a:spcPts val="0"/>
              </a:spcBef>
              <a:spcAft>
                <a:spcPts val="0"/>
              </a:spcAft>
              <a:buNone/>
            </a:pPr>
            <a:endParaRPr lang="en-US" sz="1400" dirty="0">
              <a:ea typeface="Calibri" panose="020F0502020204030204" pitchFamily="34" charset="0"/>
            </a:endParaRPr>
          </a:p>
          <a:p>
            <a:pPr marL="0" indent="0">
              <a:spcBef>
                <a:spcPts val="0"/>
              </a:spcBef>
              <a:spcAft>
                <a:spcPts val="0"/>
              </a:spcAft>
              <a:buNone/>
            </a:pPr>
            <a:r>
              <a:rPr lang="en-US" sz="1400" dirty="0">
                <a:ea typeface="Calibri" panose="020F0502020204030204" pitchFamily="34" charset="0"/>
              </a:rPr>
              <a:t>Special thanks to:</a:t>
            </a:r>
          </a:p>
          <a:p>
            <a:pPr marL="0" indent="0">
              <a:spcBef>
                <a:spcPts val="0"/>
              </a:spcBef>
              <a:spcAft>
                <a:spcPts val="0"/>
              </a:spcAft>
              <a:buNone/>
            </a:pPr>
            <a:r>
              <a:rPr lang="en-US" sz="1400" b="1" dirty="0">
                <a:effectLst/>
                <a:ea typeface="Calibri" panose="020F0502020204030204" pitchFamily="34" charset="0"/>
              </a:rPr>
              <a:t>Rizwan Shah</a:t>
            </a:r>
          </a:p>
          <a:p>
            <a:pPr marL="0" indent="0">
              <a:spcBef>
                <a:spcPts val="0"/>
              </a:spcBef>
              <a:spcAft>
                <a:spcPts val="0"/>
              </a:spcAft>
              <a:buNone/>
            </a:pPr>
            <a:r>
              <a:rPr lang="en-US" sz="1400" dirty="0">
                <a:effectLst/>
                <a:ea typeface="Calibri" panose="020F0502020204030204" pitchFamily="34" charset="0"/>
              </a:rPr>
              <a:t>Organizational Culture Advisor, EHSS</a:t>
            </a:r>
          </a:p>
        </p:txBody>
      </p:sp>
      <p:cxnSp>
        <p:nvCxnSpPr>
          <p:cNvPr id="9" name="Straight Arrow Connector 8">
            <a:extLst>
              <a:ext uri="{FF2B5EF4-FFF2-40B4-BE49-F238E27FC236}">
                <a16:creationId xmlns:a16="http://schemas.microsoft.com/office/drawing/2014/main" id="{63CA4841-A382-4E6B-B575-0840F5CC0DE8}"/>
              </a:ext>
            </a:extLst>
          </p:cNvPr>
          <p:cNvCxnSpPr>
            <a:cxnSpLocks/>
          </p:cNvCxnSpPr>
          <p:nvPr/>
        </p:nvCxnSpPr>
        <p:spPr>
          <a:xfrm>
            <a:off x="6492240" y="1814732"/>
            <a:ext cx="2053883" cy="288387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619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9B57-B0EE-4A2B-A823-6F71B6839292}"/>
              </a:ext>
            </a:extLst>
          </p:cNvPr>
          <p:cNvSpPr>
            <a:spLocks noGrp="1"/>
          </p:cNvSpPr>
          <p:nvPr>
            <p:ph type="title"/>
          </p:nvPr>
        </p:nvSpPr>
        <p:spPr/>
        <p:txBody>
          <a:bodyPr/>
          <a:lstStyle/>
          <a:p>
            <a:r>
              <a:rPr lang="en-US" dirty="0"/>
              <a:t>Objectives of Revision</a:t>
            </a:r>
          </a:p>
        </p:txBody>
      </p:sp>
      <p:sp>
        <p:nvSpPr>
          <p:cNvPr id="3" name="Content Placeholder 2">
            <a:extLst>
              <a:ext uri="{FF2B5EF4-FFF2-40B4-BE49-F238E27FC236}">
                <a16:creationId xmlns:a16="http://schemas.microsoft.com/office/drawing/2014/main" id="{5DCE8ECF-F51A-435D-9E8B-86FDB9C3F8CF}"/>
              </a:ext>
            </a:extLst>
          </p:cNvPr>
          <p:cNvSpPr>
            <a:spLocks noGrp="1"/>
          </p:cNvSpPr>
          <p:nvPr>
            <p:ph idx="1"/>
          </p:nvPr>
        </p:nvSpPr>
        <p:spPr/>
        <p:txBody>
          <a:bodyPr>
            <a:normAutofit lnSpcReduction="10000"/>
          </a:bodyPr>
          <a:lstStyle/>
          <a:p>
            <a:r>
              <a:rPr lang="en-US" dirty="0"/>
              <a:t>To reflect current Human Performance Improvement (HPI) concepts and broaden the scope of the original Standard to effectively support the performance of causal analyses, as well as the investigation and analysis of occurrences required by DOE O 232.2A.</a:t>
            </a:r>
          </a:p>
          <a:p>
            <a:r>
              <a:rPr lang="en-US" dirty="0"/>
              <a:t>To support and be consistent with the current revision efforts underway of DOE-HDBK-1028-2009 Vols. 1 &amp; 2.</a:t>
            </a:r>
          </a:p>
          <a:p>
            <a:r>
              <a:rPr lang="en-US" dirty="0"/>
              <a:t>To facilitate the formulation of more effective and consistent causal analyses across the DOE complex:</a:t>
            </a:r>
          </a:p>
          <a:p>
            <a:pPr lvl="1"/>
            <a:r>
              <a:rPr lang="en-US" dirty="0"/>
              <a:t>Identify and understand the causes that contribute to occurrences in order to correct deficiencies</a:t>
            </a:r>
          </a:p>
          <a:p>
            <a:pPr lvl="1"/>
            <a:r>
              <a:rPr lang="en-US" dirty="0"/>
              <a:t>Improve human performance</a:t>
            </a:r>
          </a:p>
          <a:p>
            <a:pPr lvl="1"/>
            <a:r>
              <a:rPr lang="en-US" dirty="0"/>
              <a:t>Promote the values, concepts and benefits of </a:t>
            </a:r>
            <a:r>
              <a:rPr lang="en-US" dirty="0">
                <a:highlight>
                  <a:srgbClr val="FFFF00"/>
                </a:highlight>
              </a:rPr>
              <a:t>organizational learning</a:t>
            </a:r>
            <a:r>
              <a:rPr lang="en-US" dirty="0"/>
              <a:t> throughout DOE</a:t>
            </a:r>
          </a:p>
        </p:txBody>
      </p:sp>
    </p:spTree>
    <p:extLst>
      <p:ext uri="{BB962C8B-B14F-4D97-AF65-F5344CB8AC3E}">
        <p14:creationId xmlns:p14="http://schemas.microsoft.com/office/powerpoint/2010/main" val="359938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2EC67-14C1-493C-AEF8-DEC35686FDBC}"/>
              </a:ext>
            </a:extLst>
          </p:cNvPr>
          <p:cNvPicPr>
            <a:picLocks noChangeAspect="1"/>
          </p:cNvPicPr>
          <p:nvPr/>
        </p:nvPicPr>
        <p:blipFill>
          <a:blip r:embed="rId2"/>
          <a:stretch>
            <a:fillRect/>
          </a:stretch>
        </p:blipFill>
        <p:spPr>
          <a:xfrm>
            <a:off x="252919" y="401505"/>
            <a:ext cx="4482094" cy="5961185"/>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30CEE285-0464-4705-8549-266ADE6F40BA}"/>
              </a:ext>
            </a:extLst>
          </p:cNvPr>
          <p:cNvSpPr>
            <a:spLocks noGrp="1"/>
          </p:cNvSpPr>
          <p:nvPr>
            <p:ph type="title"/>
          </p:nvPr>
        </p:nvSpPr>
        <p:spPr>
          <a:xfrm>
            <a:off x="5257800" y="65645"/>
            <a:ext cx="3710352" cy="256740"/>
          </a:xfrm>
        </p:spPr>
        <p:txBody>
          <a:bodyPr>
            <a:noAutofit/>
          </a:bodyPr>
          <a:lstStyle/>
          <a:p>
            <a:pPr algn="r"/>
            <a:r>
              <a:rPr lang="en-US" sz="1200" dirty="0"/>
              <a:t>Draft DOE-STD-1197-2024 (June 2024)</a:t>
            </a:r>
          </a:p>
        </p:txBody>
      </p:sp>
      <p:pic>
        <p:nvPicPr>
          <p:cNvPr id="5" name="Picture 4">
            <a:extLst>
              <a:ext uri="{FF2B5EF4-FFF2-40B4-BE49-F238E27FC236}">
                <a16:creationId xmlns:a16="http://schemas.microsoft.com/office/drawing/2014/main" id="{BE9A046A-1B31-421E-A050-5889D1EBFED7}"/>
              </a:ext>
            </a:extLst>
          </p:cNvPr>
          <p:cNvPicPr>
            <a:picLocks noChangeAspect="1"/>
          </p:cNvPicPr>
          <p:nvPr/>
        </p:nvPicPr>
        <p:blipFill>
          <a:blip r:embed="rId3"/>
          <a:stretch>
            <a:fillRect/>
          </a:stretch>
        </p:blipFill>
        <p:spPr>
          <a:xfrm>
            <a:off x="4409852" y="553904"/>
            <a:ext cx="4482094" cy="5961185"/>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E653B8CE-F84A-403C-9BC2-FA12E16FD05E}"/>
              </a:ext>
            </a:extLst>
          </p:cNvPr>
          <p:cNvSpPr/>
          <p:nvPr/>
        </p:nvSpPr>
        <p:spPr>
          <a:xfrm rot="19860075">
            <a:off x="2387964" y="3010877"/>
            <a:ext cx="420877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chemeClr val="accent4"/>
                </a:solidFill>
                <a:effectLst/>
              </a:rPr>
              <a:t>DRAFT</a:t>
            </a:r>
          </a:p>
        </p:txBody>
      </p:sp>
    </p:spTree>
    <p:extLst>
      <p:ext uri="{BB962C8B-B14F-4D97-AF65-F5344CB8AC3E}">
        <p14:creationId xmlns:p14="http://schemas.microsoft.com/office/powerpoint/2010/main" val="52102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0AFE-65E1-4CBF-8582-81CE111BF105}"/>
              </a:ext>
            </a:extLst>
          </p:cNvPr>
          <p:cNvSpPr>
            <a:spLocks noGrp="1"/>
          </p:cNvSpPr>
          <p:nvPr>
            <p:ph type="title"/>
          </p:nvPr>
        </p:nvSpPr>
        <p:spPr/>
        <p:txBody>
          <a:bodyPr/>
          <a:lstStyle/>
          <a:p>
            <a:r>
              <a:rPr lang="en-US" dirty="0"/>
              <a:t>Meeting the Objectives</a:t>
            </a:r>
          </a:p>
        </p:txBody>
      </p:sp>
      <p:sp>
        <p:nvSpPr>
          <p:cNvPr id="3" name="Content Placeholder 2">
            <a:extLst>
              <a:ext uri="{FF2B5EF4-FFF2-40B4-BE49-F238E27FC236}">
                <a16:creationId xmlns:a16="http://schemas.microsoft.com/office/drawing/2014/main" id="{6A1BB43C-F230-4432-B445-ABFA4CD4ABF8}"/>
              </a:ext>
            </a:extLst>
          </p:cNvPr>
          <p:cNvSpPr>
            <a:spLocks noGrp="1"/>
          </p:cNvSpPr>
          <p:nvPr>
            <p:ph idx="1"/>
          </p:nvPr>
        </p:nvSpPr>
        <p:spPr/>
        <p:txBody>
          <a:bodyPr/>
          <a:lstStyle/>
          <a:p>
            <a:r>
              <a:rPr lang="en-US" dirty="0"/>
              <a:t>By including accident prevention elements and HPI concepts:</a:t>
            </a:r>
          </a:p>
          <a:p>
            <a:pPr lvl="1"/>
            <a:r>
              <a:rPr lang="en-US" dirty="0"/>
              <a:t>to understand and identify the causes that contribute to accidents so those deficiencies can be addressed and corrected to prevent recurrence, </a:t>
            </a:r>
          </a:p>
          <a:p>
            <a:pPr lvl="1"/>
            <a:r>
              <a:rPr lang="en-US" dirty="0"/>
              <a:t>and assist contractors to responsibly oversee their own work</a:t>
            </a:r>
          </a:p>
          <a:p>
            <a:pPr lvl="1"/>
            <a:r>
              <a:rPr lang="en-US" dirty="0"/>
              <a:t>identify concerns, and </a:t>
            </a:r>
          </a:p>
          <a:p>
            <a:pPr lvl="1"/>
            <a:r>
              <a:rPr lang="en-US" dirty="0"/>
              <a:t>reliably report unexpected adverse outcomes to prevent recurrence. </a:t>
            </a:r>
          </a:p>
          <a:p>
            <a:r>
              <a:rPr lang="en-US" dirty="0"/>
              <a:t>Changes made throughout to:</a:t>
            </a:r>
          </a:p>
          <a:p>
            <a:pPr lvl="1"/>
            <a:r>
              <a:rPr lang="en-US" dirty="0"/>
              <a:t>Make links/connections between sections of the standard and branches of the CAT.</a:t>
            </a:r>
          </a:p>
          <a:p>
            <a:pPr lvl="1"/>
            <a:r>
              <a:rPr lang="en-US" dirty="0"/>
              <a:t>Provide enough explanation to enable analyst to understand cause codes so they will know when to select them.</a:t>
            </a:r>
          </a:p>
        </p:txBody>
      </p:sp>
    </p:spTree>
    <p:extLst>
      <p:ext uri="{BB962C8B-B14F-4D97-AF65-F5344CB8AC3E}">
        <p14:creationId xmlns:p14="http://schemas.microsoft.com/office/powerpoint/2010/main" val="419757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C3D8-9713-46BF-AEAF-254959EF3D99}"/>
              </a:ext>
            </a:extLst>
          </p:cNvPr>
          <p:cNvSpPr>
            <a:spLocks noGrp="1"/>
          </p:cNvSpPr>
          <p:nvPr>
            <p:ph type="title"/>
          </p:nvPr>
        </p:nvSpPr>
        <p:spPr/>
        <p:txBody>
          <a:bodyPr>
            <a:normAutofit/>
          </a:bodyPr>
          <a:lstStyle/>
          <a:p>
            <a:r>
              <a:rPr lang="en-US" dirty="0"/>
              <a:t>Summary of Changes</a:t>
            </a:r>
          </a:p>
        </p:txBody>
      </p:sp>
      <p:pic>
        <p:nvPicPr>
          <p:cNvPr id="11" name="Picture 10">
            <a:extLst>
              <a:ext uri="{FF2B5EF4-FFF2-40B4-BE49-F238E27FC236}">
                <a16:creationId xmlns:a16="http://schemas.microsoft.com/office/drawing/2014/main" id="{A6827B7F-9527-413D-B5BF-257ACA11C193}"/>
              </a:ext>
            </a:extLst>
          </p:cNvPr>
          <p:cNvPicPr>
            <a:picLocks noChangeAspect="1"/>
          </p:cNvPicPr>
          <p:nvPr/>
        </p:nvPicPr>
        <p:blipFill>
          <a:blip r:embed="rId2"/>
          <a:stretch>
            <a:fillRect/>
          </a:stretch>
        </p:blipFill>
        <p:spPr>
          <a:xfrm>
            <a:off x="4996911" y="917332"/>
            <a:ext cx="4030085" cy="533986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1E61C4C-4D4A-40CF-97F2-1BDB520016A3}"/>
              </a:ext>
            </a:extLst>
          </p:cNvPr>
          <p:cNvPicPr>
            <a:picLocks noChangeAspect="1"/>
          </p:cNvPicPr>
          <p:nvPr/>
        </p:nvPicPr>
        <p:blipFill>
          <a:blip r:embed="rId3"/>
          <a:stretch>
            <a:fillRect/>
          </a:stretch>
        </p:blipFill>
        <p:spPr>
          <a:xfrm>
            <a:off x="2757799" y="917333"/>
            <a:ext cx="4030086" cy="5339863"/>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1652F84-F791-499B-A47E-BC2F2BEDDF56}"/>
              </a:ext>
            </a:extLst>
          </p:cNvPr>
          <p:cNvPicPr>
            <a:picLocks noChangeAspect="1"/>
          </p:cNvPicPr>
          <p:nvPr/>
        </p:nvPicPr>
        <p:blipFill>
          <a:blip r:embed="rId4"/>
          <a:stretch>
            <a:fillRect/>
          </a:stretch>
        </p:blipFill>
        <p:spPr>
          <a:xfrm>
            <a:off x="125966" y="917333"/>
            <a:ext cx="4030086" cy="5339862"/>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613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4684-48A5-4150-A43C-C879567C7DC0}"/>
              </a:ext>
            </a:extLst>
          </p:cNvPr>
          <p:cNvSpPr>
            <a:spLocks noGrp="1"/>
          </p:cNvSpPr>
          <p:nvPr>
            <p:ph type="title"/>
          </p:nvPr>
        </p:nvSpPr>
        <p:spPr/>
        <p:txBody>
          <a:bodyPr/>
          <a:lstStyle/>
          <a:p>
            <a:r>
              <a:rPr lang="en-US" dirty="0"/>
              <a:t>Changes and Additions</a:t>
            </a:r>
          </a:p>
        </p:txBody>
      </p:sp>
      <p:sp>
        <p:nvSpPr>
          <p:cNvPr id="3" name="Content Placeholder 2">
            <a:extLst>
              <a:ext uri="{FF2B5EF4-FFF2-40B4-BE49-F238E27FC236}">
                <a16:creationId xmlns:a16="http://schemas.microsoft.com/office/drawing/2014/main" id="{AF7D0A48-58C5-4792-A42D-99FD0ADC20D3}"/>
              </a:ext>
            </a:extLst>
          </p:cNvPr>
          <p:cNvSpPr>
            <a:spLocks noGrp="1"/>
          </p:cNvSpPr>
          <p:nvPr>
            <p:ph idx="1"/>
          </p:nvPr>
        </p:nvSpPr>
        <p:spPr/>
        <p:txBody>
          <a:bodyPr/>
          <a:lstStyle/>
          <a:p>
            <a:r>
              <a:rPr lang="en-US" dirty="0"/>
              <a:t>Expanded standard to include guidance on performing investigation and causal analysis, in addition to the structured list of standard cause codes (tree) to label causes identified during the analysis.</a:t>
            </a:r>
          </a:p>
          <a:p>
            <a:r>
              <a:rPr lang="en-US" dirty="0"/>
              <a:t>Overview of the goals for, approaches to, and need for a systematic approach in performing causal analysis.</a:t>
            </a:r>
          </a:p>
          <a:p>
            <a:r>
              <a:rPr lang="en-US" dirty="0"/>
              <a:t>Detailed guidance on four proven methods.</a:t>
            </a:r>
          </a:p>
          <a:p>
            <a:pPr lvl="1"/>
            <a:r>
              <a:rPr lang="en-US" dirty="0"/>
              <a:t>Anatomy of an Event Model</a:t>
            </a:r>
          </a:p>
          <a:p>
            <a:pPr lvl="1"/>
            <a:r>
              <a:rPr lang="en-US" dirty="0"/>
              <a:t>Barrier Analysis</a:t>
            </a:r>
          </a:p>
          <a:p>
            <a:pPr lvl="1"/>
            <a:r>
              <a:rPr lang="en-US" dirty="0"/>
              <a:t>Events &amp; Causal Factors Chart</a:t>
            </a:r>
          </a:p>
          <a:p>
            <a:pPr lvl="1"/>
            <a:r>
              <a:rPr lang="en-US" dirty="0"/>
              <a:t>Change Analysis</a:t>
            </a:r>
          </a:p>
          <a:p>
            <a:r>
              <a:rPr lang="en-US" dirty="0"/>
              <a:t>Information on nine other frequently-used methods.</a:t>
            </a:r>
          </a:p>
        </p:txBody>
      </p:sp>
    </p:spTree>
    <p:extLst>
      <p:ext uri="{BB962C8B-B14F-4D97-AF65-F5344CB8AC3E}">
        <p14:creationId xmlns:p14="http://schemas.microsoft.com/office/powerpoint/2010/main" val="267205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C93BF068CB4447AEAE58D391AAA514" ma:contentTypeVersion="21" ma:contentTypeDescription="Create a new document." ma:contentTypeScope="" ma:versionID="3116f0833b71ea9f3ad68e6efd3c7080">
  <xsd:schema xmlns:xsd="http://www.w3.org/2001/XMLSchema" xmlns:xs="http://www.w3.org/2001/XMLSchema" xmlns:p="http://schemas.microsoft.com/office/2006/metadata/properties" xmlns:ns2="ea5189ea-610a-4c1d-82fb-2b5fb7f87552" xmlns:ns3="7dee561f-0654-492e-bc9a-08e6112a16a5" xmlns:ns4="5cece13e-3376-4417-9525-be60b11a89a8" xmlns:ns5="http://schemas.microsoft.com/sharepoint/v4" targetNamespace="http://schemas.microsoft.com/office/2006/metadata/properties" ma:root="true" ma:fieldsID="c19afd36cafc4d6287618bc51ca12e16" ns2:_="" ns3:_="" ns4:_="" ns5:_="">
    <xsd:import namespace="ea5189ea-610a-4c1d-82fb-2b5fb7f87552"/>
    <xsd:import namespace="7dee561f-0654-492e-bc9a-08e6112a16a5"/>
    <xsd:import namespace="5cece13e-3376-4417-9525-be60b11a89a8"/>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4:TaxCatchAll" minOccurs="0"/>
                <xsd:element ref="ns2:MediaLengthInSeconds" minOccurs="0"/>
                <xsd:element ref="ns5:IconOverla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5189ea-610a-4c1d-82fb-2b5fb7f87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ee561f-0654-492e-bc9a-08e6112a16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6bcd1a5-61f3-4a73-8ba5-a3a4e58ea1fb}" ma:internalName="TaxCatchAll" ma:showField="CatchAllData" ma:web="7dee561f-0654-492e-bc9a-08e6112a16a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ece13e-3376-4417-9525-be60b11a89a8"/>
    <IconOverlay xmlns="http://schemas.microsoft.com/sharepoint/v4" xsi:nil="true"/>
    <lcf76f155ced4ddcb4097134ff3c332f xmlns="ea5189ea-610a-4c1d-82fb-2b5fb7f875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177F06-D31F-4BE7-B84C-44022FBAD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5189ea-610a-4c1d-82fb-2b5fb7f87552"/>
    <ds:schemaRef ds:uri="7dee561f-0654-492e-bc9a-08e6112a16a5"/>
    <ds:schemaRef ds:uri="5cece13e-3376-4417-9525-be60b11a89a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E77866-C2EC-4E1B-8C04-B67044689B15}">
  <ds:schemaRefs>
    <ds:schemaRef ds:uri="http://schemas.microsoft.com/sharepoint/v3/contenttype/forms"/>
  </ds:schemaRefs>
</ds:datastoreItem>
</file>

<file path=customXml/itemProps3.xml><?xml version="1.0" encoding="utf-8"?>
<ds:datastoreItem xmlns:ds="http://schemas.openxmlformats.org/officeDocument/2006/customXml" ds:itemID="{404D3E24-4720-4119-B8D6-D0268BBCA2EC}">
  <ds:schemaRefs>
    <ds:schemaRef ds:uri="http://purl.org/dc/dcmitype/"/>
    <ds:schemaRef ds:uri="http://schemas.microsoft.com/office/infopath/2007/PartnerControls"/>
    <ds:schemaRef ds:uri="http://schemas.microsoft.com/office/2006/metadata/properties"/>
    <ds:schemaRef ds:uri="5cece13e-3376-4417-9525-be60b11a89a8"/>
    <ds:schemaRef ds:uri="http://schemas.microsoft.com/office/2006/documentManagement/types"/>
    <ds:schemaRef ds:uri="http://purl.org/dc/terms/"/>
    <ds:schemaRef ds:uri="ea5189ea-610a-4c1d-82fb-2b5fb7f87552"/>
    <ds:schemaRef ds:uri="http://schemas.openxmlformats.org/package/2006/metadata/core-properties"/>
    <ds:schemaRef ds:uri="http://purl.org/dc/elements/1.1/"/>
    <ds:schemaRef ds:uri="http://schemas.microsoft.com/sharepoint/v4"/>
    <ds:schemaRef ds:uri="7dee561f-0654-492e-bc9a-08e6112a16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2062</TotalTime>
  <Words>4225</Words>
  <Application>Microsoft Office PowerPoint</Application>
  <PresentationFormat>On-screen Show (4:3)</PresentationFormat>
  <Paragraphs>263</Paragraphs>
  <Slides>32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Comic Sans MS</vt:lpstr>
      <vt:lpstr>Corbel</vt:lpstr>
      <vt:lpstr>Helvetica</vt:lpstr>
      <vt:lpstr>Helvetica Neue</vt:lpstr>
      <vt:lpstr>Symbol</vt:lpstr>
      <vt:lpstr>Tahoma</vt:lpstr>
      <vt:lpstr>Times New Roman</vt:lpstr>
      <vt:lpstr>Parallax</vt:lpstr>
      <vt:lpstr>DOE-STD-1197-2011 Revision Update  EFCOG QA / ISM / CAS Spring 2024 Meeting</vt:lpstr>
      <vt:lpstr>Project Justification (EHSS-23), Jan. 2023</vt:lpstr>
      <vt:lpstr>Project Justification (EHSS-23), Jan. 2023</vt:lpstr>
      <vt:lpstr>Revision (Writing Team) Sponsors &amp; Leaders</vt:lpstr>
      <vt:lpstr>Objectives of Revision</vt:lpstr>
      <vt:lpstr>Draft DOE-STD-1197-2024 (June 2024)</vt:lpstr>
      <vt:lpstr>Meeting the Objectives</vt:lpstr>
      <vt:lpstr>Summary of Changes</vt:lpstr>
      <vt:lpstr>Changes and Additions</vt:lpstr>
      <vt:lpstr>Changes and Additions (contd.)</vt:lpstr>
      <vt:lpstr>5. Incident Investigation &amp; Causal Analysis</vt:lpstr>
      <vt:lpstr>Attachment 2 – Changes to A3 Branch</vt:lpstr>
      <vt:lpstr>Three Levels of Performance (When Learning)</vt:lpstr>
      <vt:lpstr>Performance Modes (Task Mastery Achieved)</vt:lpstr>
      <vt:lpstr>PowerPoint Presentation</vt:lpstr>
      <vt:lpstr>A3B1 Description</vt:lpstr>
      <vt:lpstr>A3B2 Description</vt:lpstr>
      <vt:lpstr>A3B3 Description</vt:lpstr>
      <vt:lpstr>Changes to A3 Branch (contd.)</vt:lpstr>
      <vt:lpstr>Changes to A3 Branch (contd.)</vt:lpstr>
      <vt:lpstr>Changes to A3 Branch (contd.)</vt:lpstr>
      <vt:lpstr>Workplace Situations</vt:lpstr>
      <vt:lpstr>Linking the CAT Branches</vt:lpstr>
      <vt:lpstr>Linking the CAT Branches (contd.)</vt:lpstr>
      <vt:lpstr>Schedule for Issuance</vt:lpstr>
      <vt:lpstr>Objectives Met</vt:lpstr>
      <vt:lpstr>Supplemental Information</vt:lpstr>
      <vt:lpstr>A3B1 Skill-based Error</vt:lpstr>
      <vt:lpstr>A3B2 Rule-Based Error</vt:lpstr>
      <vt:lpstr>A3B3 Knowledge-based Error</vt:lpstr>
      <vt:lpstr>A3B4 Work Practices LTA</vt:lpstr>
      <vt:lpstr>Example of Retired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Revision of</dc:title>
  <dc:creator>Hobbs, Andrew [CONTR]</dc:creator>
  <cp:lastModifiedBy>Mace, Shannon S</cp:lastModifiedBy>
  <cp:revision>127</cp:revision>
  <dcterms:created xsi:type="dcterms:W3CDTF">2023-11-01T12:35:33Z</dcterms:created>
  <dcterms:modified xsi:type="dcterms:W3CDTF">2024-05-07T21:20:11Z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0x01010090C93BF068CB4447AEAE58D391AAA514</vt:lpwstr>
  </property>
</Properties>
</file>