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9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223CF0-216C-19B0-B625-8A4BB9EC00D9}" name="Jennifer L. Davlin" initials="JLD" userId="S::Jennifer.Davlin@inl.gov::158f23c6-6d2c-440d-8bb3-b69379ec918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ncer L. Daw" initials="SLD" lastIdx="1" clrIdx="0">
    <p:extLst>
      <p:ext uri="{19B8F6BF-5375-455C-9EA6-DF929625EA0E}">
        <p15:presenceInfo xmlns:p15="http://schemas.microsoft.com/office/powerpoint/2012/main" userId="S::Spencer.Daw@inl.gov::14a0591b-f886-4187-84f5-ed7f0e7b87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68" autoAdjust="0"/>
    <p:restoredTop sz="90704" autoAdjust="0"/>
  </p:normalViewPr>
  <p:slideViewPr>
    <p:cSldViewPr snapToGrid="0">
      <p:cViewPr>
        <p:scale>
          <a:sx n="100" d="100"/>
          <a:sy n="100" d="100"/>
        </p:scale>
        <p:origin x="7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C8686A5E-F6FC-45CE-9D72-2AC3CC7C6E46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EFCOG Procurement Engineering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33A99217-586C-411B-83FB-B53D9A0707E0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EFCOG Procurement Engineering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1BC47F62-204B-45AC-B34A-237B7F019B13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EFCOG Procurement Engineering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2E0F872F-AFBA-4BD0-89C8-2C909E03FA99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EFCOG Procurement Engineering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55094F57-E6C6-4BBE-B805-8FBDDA24A515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EFCOG Procurement Engineering</a:t>
            </a:r>
            <a:endParaRPr lang="en-US" dirty="0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057FA18E-DCAC-43C2-8FA4-FE86838C41B7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EFCOG Procurement Engineering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fld id="{3E1F443D-C8A4-42BB-B3D0-4640500EE608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EFCOG Procurement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fld id="{A09A14F5-3753-41E5-81A2-352D8330107A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EFCOG Procurement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DFB212C7-46BD-48D0-A2DF-0033C6FAB070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EFCOG Procurement Engineering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87500E77-AAAA-4E31-99CF-EB2582F38E89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EFCOG Procurement Engineering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3B39FD75-5A7A-4586-A3E8-0664E9E0BC18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EFCOG Procurement Engineering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C8A6B8C5-A59F-4C32-B011-22DD0D416A31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EFCOG Procurement Engineering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8CE8C1F1-86A2-4991-90EA-DC7C4463DB28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EFCOG Procurement Engineering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D30A7-F445-476C-9C6F-47A3573592D9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EFCOG Procurement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5FEE2D-79E5-4C1D-8BF7-EE619CA7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683"/>
            <a:ext cx="10515600" cy="319564"/>
          </a:xfrm>
        </p:spPr>
        <p:txBody>
          <a:bodyPr>
            <a:normAutofit fontScale="90000"/>
          </a:bodyPr>
          <a:lstStyle/>
          <a:p>
            <a:r>
              <a:rPr lang="en-US" dirty="0"/>
              <a:t>Detailed Schedule for PE </a:t>
            </a:r>
            <a:r>
              <a:rPr lang="en-US" cap="small" dirty="0">
                <a:latin typeface="+mn-lt"/>
              </a:rPr>
              <a:t>WEDNESDAY, NOV 7th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1AE66-47AA-4110-86B9-0626D495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03F33A7-7755-419D-A882-510A97CA7196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A5A93F-DCAE-40B8-8E94-3239A1A6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EFCOG Procurement Engineering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91613-153A-4005-9F4D-2F185AE5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7414BB8-83A1-4703-933E-4ADEDBAF9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83991"/>
              </p:ext>
            </p:extLst>
          </p:nvPr>
        </p:nvGraphicFramePr>
        <p:xfrm>
          <a:off x="1219200" y="789115"/>
          <a:ext cx="9498047" cy="3521141"/>
        </p:xfrm>
        <a:graphic>
          <a:graphicData uri="http://schemas.openxmlformats.org/drawingml/2006/table">
            <a:tbl>
              <a:tblPr firstRow="1" firstCol="1" bandRow="1"/>
              <a:tblGrid>
                <a:gridCol w="1017554">
                  <a:extLst>
                    <a:ext uri="{9D8B030D-6E8A-4147-A177-3AD203B41FA5}">
                      <a16:colId xmlns:a16="http://schemas.microsoft.com/office/drawing/2014/main" val="447311548"/>
                    </a:ext>
                  </a:extLst>
                </a:gridCol>
                <a:gridCol w="6346998">
                  <a:extLst>
                    <a:ext uri="{9D8B030D-6E8A-4147-A177-3AD203B41FA5}">
                      <a16:colId xmlns:a16="http://schemas.microsoft.com/office/drawing/2014/main" val="1810161103"/>
                    </a:ext>
                  </a:extLst>
                </a:gridCol>
                <a:gridCol w="2133495">
                  <a:extLst>
                    <a:ext uri="{9D8B030D-6E8A-4147-A177-3AD203B41FA5}">
                      <a16:colId xmlns:a16="http://schemas.microsoft.com/office/drawing/2014/main" val="2678890351"/>
                    </a:ext>
                  </a:extLst>
                </a:gridCol>
              </a:tblGrid>
              <a:tr h="3330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EST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Presenter(s)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20203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 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Greeting - Review Charter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WebEx “Rules of the Road”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Spencer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Daw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(INL)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 and Jeanne (CW)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8964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10:15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EFCOG Update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Spencer Daw (INL)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73207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10:30 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AU-31 DOE HQ Voice of the Regulator (Policy Making Overview / Question &amp; Answer)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Sharon Jasim-Hanif (DOE HQ)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95158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Panel Discussion on Dedication of Analysis Software (EFCOG SQA Group to support?)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Spencer to Facilitate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852332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12:00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Panel Discussion on Dedication of Digitally Embedded Devices (ask if John would moderate)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to Facilitate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986137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1:00- 1:15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Day wrap up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Spencer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Daw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(INL)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134233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990CD9A-0665-473F-96CE-866E965B3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8736"/>
              </p:ext>
            </p:extLst>
          </p:nvPr>
        </p:nvGraphicFramePr>
        <p:xfrm>
          <a:off x="4450080" y="6067597"/>
          <a:ext cx="3291840" cy="39624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72692109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74308782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1091093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1645414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b="1" u="sng" dirty="0">
                          <a:solidFill>
                            <a:schemeClr val="tx1"/>
                          </a:solidFill>
                        </a:rPr>
                        <a:t>EST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10:30am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sng" dirty="0">
                          <a:solidFill>
                            <a:schemeClr val="tx1"/>
                          </a:solidFill>
                        </a:rPr>
                        <a:t>CST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9:30am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sng" dirty="0">
                          <a:solidFill>
                            <a:schemeClr val="tx1"/>
                          </a:solidFill>
                        </a:rPr>
                        <a:t>MST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8:30am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sng" dirty="0">
                          <a:solidFill>
                            <a:schemeClr val="tx1"/>
                          </a:solidFill>
                        </a:rPr>
                        <a:t>PST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7:30am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9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68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5FEE2D-79E5-4C1D-8BF7-EE619CA7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683"/>
            <a:ext cx="10515600" cy="319564"/>
          </a:xfrm>
        </p:spPr>
        <p:txBody>
          <a:bodyPr>
            <a:normAutofit fontScale="90000"/>
          </a:bodyPr>
          <a:lstStyle/>
          <a:p>
            <a:r>
              <a:rPr lang="en-US" dirty="0"/>
              <a:t>Detailed Schedule for PE </a:t>
            </a:r>
            <a:r>
              <a:rPr lang="en-US" cap="small" dirty="0">
                <a:latin typeface="+mn-lt"/>
              </a:rPr>
              <a:t>Thursday, Nov 8th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1AE66-47AA-4110-86B9-0626D495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03F33A7-7755-419D-A882-510A97CA7196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A5A93F-DCAE-40B8-8E94-3239A1A6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EFCOG Procurement Engineering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91613-153A-4005-9F4D-2F185AE5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7414BB8-83A1-4703-933E-4ADEDBAF9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038510"/>
              </p:ext>
            </p:extLst>
          </p:nvPr>
        </p:nvGraphicFramePr>
        <p:xfrm>
          <a:off x="776207" y="711247"/>
          <a:ext cx="10515600" cy="3716974"/>
        </p:xfrm>
        <a:graphic>
          <a:graphicData uri="http://schemas.openxmlformats.org/drawingml/2006/table">
            <a:tbl>
              <a:tblPr firstRow="1" firstCol="1" bandRow="1"/>
              <a:tblGrid>
                <a:gridCol w="1126567">
                  <a:extLst>
                    <a:ext uri="{9D8B030D-6E8A-4147-A177-3AD203B41FA5}">
                      <a16:colId xmlns:a16="http://schemas.microsoft.com/office/drawing/2014/main" val="447311548"/>
                    </a:ext>
                  </a:extLst>
                </a:gridCol>
                <a:gridCol w="7026970">
                  <a:extLst>
                    <a:ext uri="{9D8B030D-6E8A-4147-A177-3AD203B41FA5}">
                      <a16:colId xmlns:a16="http://schemas.microsoft.com/office/drawing/2014/main" val="1810161103"/>
                    </a:ext>
                  </a:extLst>
                </a:gridCol>
                <a:gridCol w="2362063">
                  <a:extLst>
                    <a:ext uri="{9D8B030D-6E8A-4147-A177-3AD203B41FA5}">
                      <a16:colId xmlns:a16="http://schemas.microsoft.com/office/drawing/2014/main" val="2678890351"/>
                    </a:ext>
                  </a:extLst>
                </a:gridCol>
              </a:tblGrid>
              <a:tr h="3330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EST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Presenter(s)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20203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10:30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Greeting - Review Charter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WebEx “Rules of the Road”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Spencer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Daw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(INL)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Jenn and Jeanne (CW)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8964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10:35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Alternate Definitions for Like-for-Like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Spencer Daw (INL)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1347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Does your Organization Address Development of Procurement Strategies, Requirements and Documents? (Panel Discussion)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 to Facilitate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27511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12:00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of Accreditation (e.g., ISO-17065, UL) for Acceptance of Items? (Panel Discussion)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Allen to Facilitate 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772098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1:00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Highlights from the Lunch and Learn series?  What’s Next?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Spencer Daw (INL)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911122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1:15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Meeting Planning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Spencer Daw (INL)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747789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1:30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Meeting Wrap Up / Adjourn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Spencer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Daw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(INL)</a:t>
                      </a:r>
                    </a:p>
                  </a:txBody>
                  <a:tcPr marL="73025" marR="730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189935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990CD9A-0665-473F-96CE-866E965B3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543142"/>
              </p:ext>
            </p:extLst>
          </p:nvPr>
        </p:nvGraphicFramePr>
        <p:xfrm>
          <a:off x="7162284" y="6444889"/>
          <a:ext cx="3291840" cy="39624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72692109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74308782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1091093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1645414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b="1" u="sng" dirty="0">
                          <a:solidFill>
                            <a:schemeClr val="tx1"/>
                          </a:solidFill>
                        </a:rPr>
                        <a:t>EST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10:30am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sng" dirty="0">
                          <a:solidFill>
                            <a:schemeClr val="tx1"/>
                          </a:solidFill>
                        </a:rPr>
                        <a:t>CST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9:30am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sng" dirty="0">
                          <a:solidFill>
                            <a:schemeClr val="tx1"/>
                          </a:solidFill>
                        </a:rPr>
                        <a:t>MST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8:30am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sng" dirty="0">
                          <a:solidFill>
                            <a:schemeClr val="tx1"/>
                          </a:solidFill>
                        </a:rPr>
                        <a:t>PST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7:30am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9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696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rgbClr val="BDD7EE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90bd22d-0a73-41ca-821f-57516daa6d7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FBB4622C6CBB47A9003934624F1539" ma:contentTypeVersion="12" ma:contentTypeDescription="Create a new document." ma:contentTypeScope="" ma:versionID="f31da2dc9dd36b613b0ff9b98a1e994a">
  <xsd:schema xmlns:xsd="http://www.w3.org/2001/XMLSchema" xmlns:xs="http://www.w3.org/2001/XMLSchema" xmlns:p="http://schemas.microsoft.com/office/2006/metadata/properties" xmlns:ns3="1bdd5284-a39f-4752-aca6-928e087f3b5f" xmlns:ns4="390bd22d-0a73-41ca-821f-57516daa6d7a" targetNamespace="http://schemas.microsoft.com/office/2006/metadata/properties" ma:root="true" ma:fieldsID="b11c6826340c8cadde6ef58742801635" ns3:_="" ns4:_="">
    <xsd:import namespace="1bdd5284-a39f-4752-aca6-928e087f3b5f"/>
    <xsd:import namespace="390bd22d-0a73-41ca-821f-57516daa6d7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DateTake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dd5284-a39f-4752-aca6-928e087f3b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bd22d-0a73-41ca-821f-57516daa6d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purl.org/dc/terms/"/>
    <ds:schemaRef ds:uri="1bdd5284-a39f-4752-aca6-928e087f3b5f"/>
    <ds:schemaRef ds:uri="390bd22d-0a73-41ca-821f-57516daa6d7a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9581C28-BDEC-4031-89EC-019CD201BF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dd5284-a39f-4752-aca6-928e087f3b5f"/>
    <ds:schemaRef ds:uri="390bd22d-0a73-41ca-821f-57516daa6d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14553</TotalTime>
  <Words>277</Words>
  <Application>Microsoft Office PowerPoint</Application>
  <PresentationFormat>Widescreen</PresentationFormat>
  <Paragraphs>65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Tenorite</vt:lpstr>
      <vt:lpstr>Office Theme</vt:lpstr>
      <vt:lpstr>Detailed Schedule for PE WEDNESDAY, NOV 7th</vt:lpstr>
      <vt:lpstr>Detailed Schedule for PE Thursday, Nov 8th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EFCOG Procurement Engineering</dc:title>
  <dc:creator>Schindler, Sandra</dc:creator>
  <cp:lastModifiedBy>Grosso, Vincent (CONTR)</cp:lastModifiedBy>
  <cp:revision>81</cp:revision>
  <dcterms:created xsi:type="dcterms:W3CDTF">2021-09-16T14:05:54Z</dcterms:created>
  <dcterms:modified xsi:type="dcterms:W3CDTF">2023-10-11T13:51:47Z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0x01010009FBB4622C6CBB47A9003934624F1539</vt:lpwstr>
  </property>
  <property fmtid="{D5CDD505-2E9C-101B-9397-08002B2CF9AE}" pid="3" name="MSIP_Label_a5df92d3-bc41-4011-84ae-24af45e15272_Enabled">
    <vt:lpwstr>true</vt:lpwstr>
  </property>
  <property fmtid="{D5CDD505-2E9C-101B-9397-08002B2CF9AE}" pid="4" name="MSIP_Label_a5df92d3-bc41-4011-84ae-24af45e15272_SetDate">
    <vt:lpwstr>2021-11-02T15:31:06Z</vt:lpwstr>
  </property>
  <property fmtid="{D5CDD505-2E9C-101B-9397-08002B2CF9AE}" pid="5" name="MSIP_Label_a5df92d3-bc41-4011-84ae-24af45e15272_Method">
    <vt:lpwstr>Standard</vt:lpwstr>
  </property>
  <property fmtid="{D5CDD505-2E9C-101B-9397-08002B2CF9AE}" pid="6" name="MSIP_Label_a5df92d3-bc41-4011-84ae-24af45e15272_Name">
    <vt:lpwstr>a5df92d3-bc41-4011-84ae-24af45e15272</vt:lpwstr>
  </property>
  <property fmtid="{D5CDD505-2E9C-101B-9397-08002B2CF9AE}" pid="7" name="MSIP_Label_a5df92d3-bc41-4011-84ae-24af45e15272_SiteId">
    <vt:lpwstr>079132a0-3864-4413-a77e-c26f1fb47e37</vt:lpwstr>
  </property>
  <property fmtid="{D5CDD505-2E9C-101B-9397-08002B2CF9AE}" pid="8" name="MSIP_Label_a5df92d3-bc41-4011-84ae-24af45e15272_ActionId">
    <vt:lpwstr>72c71610-b4e5-44e7-9830-1282bdf48936</vt:lpwstr>
  </property>
  <property fmtid="{D5CDD505-2E9C-101B-9397-08002B2CF9AE}" pid="9" name="MSIP_Label_a5df92d3-bc41-4011-84ae-24af45e15272_ContentBits">
    <vt:lpwstr>0</vt:lpwstr>
  </property>
</Properties>
</file>