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6" r:id="rId1"/>
    <p:sldMasterId id="2147483648" r:id="rId2"/>
    <p:sldMasterId id="2147483714" r:id="rId3"/>
    <p:sldMasterId id="2147483730" r:id="rId4"/>
    <p:sldMasterId id="2147483745" r:id="rId5"/>
    <p:sldMasterId id="2147483761" r:id="rId6"/>
    <p:sldMasterId id="2147483821" r:id="rId7"/>
    <p:sldMasterId id="2147483823" r:id="rId8"/>
    <p:sldMasterId id="2147483825" r:id="rId9"/>
    <p:sldMasterId id="2147483827" r:id="rId10"/>
    <p:sldMasterId id="2147483829" r:id="rId11"/>
    <p:sldMasterId id="2147483831" r:id="rId12"/>
  </p:sldMasterIdLst>
  <p:notesMasterIdLst>
    <p:notesMasterId r:id="rId28"/>
  </p:notesMasterIdLst>
  <p:sldIdLst>
    <p:sldId id="256" r:id="rId13"/>
    <p:sldId id="354" r:id="rId14"/>
    <p:sldId id="355" r:id="rId15"/>
    <p:sldId id="357" r:id="rId16"/>
    <p:sldId id="356" r:id="rId17"/>
    <p:sldId id="358" r:id="rId18"/>
    <p:sldId id="359" r:id="rId19"/>
    <p:sldId id="362" r:id="rId20"/>
    <p:sldId id="360" r:id="rId21"/>
    <p:sldId id="361" r:id="rId22"/>
    <p:sldId id="363" r:id="rId23"/>
    <p:sldId id="364" r:id="rId24"/>
    <p:sldId id="365" r:id="rId25"/>
    <p:sldId id="367" r:id="rId26"/>
    <p:sldId id="366" r:id="rId27"/>
  </p:sldIdLst>
  <p:sldSz cx="9144000" cy="6858000" type="screen4x3"/>
  <p:notesSz cx="6938963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00">
          <p15:clr>
            <a:srgbClr val="A4A3A4"/>
          </p15:clr>
        </p15:guide>
        <p15:guide id="2" orient="horz" pos="1215">
          <p15:clr>
            <a:srgbClr val="A4A3A4"/>
          </p15:clr>
        </p15:guide>
        <p15:guide id="3" orient="horz" pos="4131">
          <p15:clr>
            <a:srgbClr val="A4A3A4"/>
          </p15:clr>
        </p15:guide>
        <p15:guide id="4" orient="horz" pos="2736">
          <p15:clr>
            <a:srgbClr val="A4A3A4"/>
          </p15:clr>
        </p15:guide>
        <p15:guide id="5" orient="horz" pos="398">
          <p15:clr>
            <a:srgbClr val="A4A3A4"/>
          </p15:clr>
        </p15:guide>
        <p15:guide id="6" orient="horz" pos="864">
          <p15:clr>
            <a:srgbClr val="A4A3A4"/>
          </p15:clr>
        </p15:guide>
        <p15:guide id="7" pos="288">
          <p15:clr>
            <a:srgbClr val="A4A3A4"/>
          </p15:clr>
        </p15:guide>
        <p15:guide id="8" pos="5472">
          <p15:clr>
            <a:srgbClr val="A4A3A4"/>
          </p15:clr>
        </p15:guide>
        <p15:guide id="9" pos="1417">
          <p15:clr>
            <a:srgbClr val="A4A3A4"/>
          </p15:clr>
        </p15:guide>
        <p15:guide id="10" pos="1642">
          <p15:clr>
            <a:srgbClr val="A4A3A4"/>
          </p15:clr>
        </p15:guide>
        <p15:guide id="11" pos="2765">
          <p15:clr>
            <a:srgbClr val="A4A3A4"/>
          </p15:clr>
        </p15:guide>
        <p15:guide id="12" pos="2995">
          <p15:clr>
            <a:srgbClr val="A4A3A4"/>
          </p15:clr>
        </p15:guide>
        <p15:guide id="13" pos="4117">
          <p15:clr>
            <a:srgbClr val="A4A3A4"/>
          </p15:clr>
        </p15:guide>
        <p15:guide id="14" pos="43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AFF"/>
    <a:srgbClr val="8B8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43"/>
    <p:restoredTop sz="50000" autoAdjust="0"/>
  </p:normalViewPr>
  <p:slideViewPr>
    <p:cSldViewPr snapToGrid="0" snapToObjects="1" showGuides="1">
      <p:cViewPr varScale="1">
        <p:scale>
          <a:sx n="123" d="100"/>
          <a:sy n="123" d="100"/>
        </p:scale>
        <p:origin x="774" y="258"/>
      </p:cViewPr>
      <p:guideLst>
        <p:guide orient="horz" pos="3800"/>
        <p:guide orient="horz" pos="1215"/>
        <p:guide orient="horz" pos="4131"/>
        <p:guide orient="horz" pos="2736"/>
        <p:guide orient="horz" pos="398"/>
        <p:guide orient="horz" pos="864"/>
        <p:guide pos="288"/>
        <p:guide pos="5472"/>
        <p:guide pos="1417"/>
        <p:guide pos="1642"/>
        <p:guide pos="2765"/>
        <p:guide pos="2995"/>
        <p:guide pos="4117"/>
        <p:guide pos="43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6884" cy="461804"/>
          </a:xfrm>
          <a:prstGeom prst="rect">
            <a:avLst/>
          </a:prstGeom>
        </p:spPr>
        <p:txBody>
          <a:bodyPr vert="horz" lIns="92707" tIns="46354" rIns="92707" bIns="46354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0473" y="1"/>
            <a:ext cx="3006884" cy="461804"/>
          </a:xfrm>
          <a:prstGeom prst="rect">
            <a:avLst/>
          </a:prstGeom>
        </p:spPr>
        <p:txBody>
          <a:bodyPr vert="horz" lIns="92707" tIns="46354" rIns="92707" bIns="46354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E9CEB45-0962-4FE3-BF2A-53CDF9A60254}" type="datetimeFigureOut">
              <a:rPr lang="en-US" smtClean="0"/>
              <a:pPr/>
              <a:t>5/3/2019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3738"/>
            <a:ext cx="4614863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07" tIns="46354" rIns="92707" bIns="4635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897" y="4387138"/>
            <a:ext cx="5551170" cy="4156234"/>
          </a:xfrm>
          <a:prstGeom prst="rect">
            <a:avLst/>
          </a:prstGeom>
        </p:spPr>
        <p:txBody>
          <a:bodyPr vert="horz" lIns="92707" tIns="46354" rIns="92707" bIns="4635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06884" cy="461804"/>
          </a:xfrm>
          <a:prstGeom prst="rect">
            <a:avLst/>
          </a:prstGeom>
        </p:spPr>
        <p:txBody>
          <a:bodyPr vert="horz" lIns="92707" tIns="46354" rIns="92707" bIns="46354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0473" y="8772669"/>
            <a:ext cx="3006884" cy="461804"/>
          </a:xfrm>
          <a:prstGeom prst="rect">
            <a:avLst/>
          </a:prstGeom>
        </p:spPr>
        <p:txBody>
          <a:bodyPr vert="horz" lIns="92707" tIns="46354" rIns="92707" bIns="46354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60B52A1-CCB2-4AAD-86EF-43FEE5A3BB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4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hoto Title Slide: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tIns="329184"/>
          <a:lstStyle>
            <a:lvl1pPr marL="457200" indent="0"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0"/>
            <a:ext cx="1828800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Do not type in this box. Placeholder for logo and graphics artwork. This type will not display in presentation mode. </a:t>
            </a:r>
          </a:p>
        </p:txBody>
      </p:sp>
    </p:spTree>
    <p:extLst>
      <p:ext uri="{BB962C8B-B14F-4D97-AF65-F5344CB8AC3E}">
        <p14:creationId xmlns:p14="http://schemas.microsoft.com/office/powerpoint/2010/main" val="380796656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Take 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rgbClr val="8B898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rgbClr val="8B898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rgbClr val="8B898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rgbClr val="8B898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rgbClr val="8B898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728329"/>
            <a:ext cx="6078538" cy="3977117"/>
          </a:xfrm>
        </p:spPr>
        <p:txBody>
          <a:bodyPr/>
          <a:lstStyle>
            <a:lvl1pPr>
              <a:lnSpc>
                <a:spcPct val="80000"/>
              </a:lnSpc>
              <a:defRPr sz="5400" b="1">
                <a:solidFill>
                  <a:srgbClr val="8B89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57200" y="136479"/>
            <a:ext cx="3932238" cy="44319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8B898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27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End Slide">
    <p:bg>
      <p:bgPr>
        <a:solidFill>
          <a:srgbClr val="8B89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psf\Dropbox\__FileExchange\__IMP__AJ-RD\_Ashleigh_file_exchange\S+G_AECOM_BrandTraining_2015\01_source_from_Dom\01_template_related\_artwork_exports\AECOM_GrayEnd_300-1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7524610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Y Title and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None/>
              <a:defRPr/>
            </a:lvl1pPr>
            <a:lvl2pPr marL="231775" indent="-228600">
              <a:spcBef>
                <a:spcPts val="350"/>
              </a:spcBef>
              <a:buFont typeface="Arial" panose="020B0604020202020204" pitchFamily="34" charset="0"/>
              <a:buChar char="–"/>
              <a:defRPr/>
            </a:lvl2pPr>
            <a:lvl3pPr marL="461963" indent="-173038">
              <a:buFont typeface="Arial" panose="020B0604020202020204" pitchFamily="34" charset="0"/>
              <a:buChar char="•"/>
              <a:defRPr/>
            </a:lvl3pPr>
            <a:lvl4pPr marL="684213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5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Y 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231775" indent="-231775">
              <a:buFont typeface="Arial" pitchFamily="34" charset="0"/>
              <a:buChar char="–"/>
              <a:defRPr/>
            </a:lvl2pPr>
            <a:lvl3pPr marL="455613" indent="-182563">
              <a:buFont typeface="Arial" pitchFamily="34" charset="0"/>
              <a:buChar char="•"/>
              <a:defRPr/>
            </a:lvl3pPr>
            <a:lvl4pPr marL="630238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E85C-06F5-481F-BCC2-032CF3FE58EF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AY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AY 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hoto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229600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2 Photos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54561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9670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4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4" y="1371600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770723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54564" y="3770723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032500"/>
            <a:ext cx="6078538" cy="325438"/>
          </a:xfrm>
        </p:spPr>
        <p:txBody>
          <a:bodyPr/>
          <a:lstStyle>
            <a:lvl1pPr marL="0" indent="0">
              <a:buNone/>
              <a:defRPr sz="900" b="1" baseline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Insert footnote or citation</a:t>
            </a:r>
          </a:p>
        </p:txBody>
      </p:sp>
    </p:spTree>
    <p:extLst>
      <p:ext uri="{BB962C8B-B14F-4D97-AF65-F5344CB8AC3E}">
        <p14:creationId xmlns:p14="http://schemas.microsoft.com/office/powerpoint/2010/main" val="171415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Photo Title Slide: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tIns="329184"/>
          <a:lstStyle>
            <a:lvl1pPr marL="457200" indent="0"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0"/>
            <a:ext cx="1828800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Do not type in this box. Placeholder for logo and graphics artwork. This type will not display in presentation mode.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317169116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Y Inde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0">
                <a:solidFill>
                  <a:srgbClr val="8B89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71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7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  <a:prstGeom prst="rect">
            <a:avLst/>
          </a:prstGeo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>
                <a:solidFill>
                  <a:schemeClr val="bg1"/>
                </a:solidFill>
              </a:defRPr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Month Day, Year</a:t>
            </a:r>
          </a:p>
          <a:p>
            <a:pPr lvl="0"/>
            <a:endParaRPr lang="en-US" dirty="0"/>
          </a:p>
        </p:txBody>
      </p:sp>
      <p:pic>
        <p:nvPicPr>
          <p:cNvPr id="1026" name="Picture 2" descr="\\psf\Dropbox\__FileExchange\__IMP__AJ-RD\_Ashleigh_file_exchange\S+G_AECOM_BrandTraining_2015\01_source_from_Dom\01_template_related\_artwork_exports\AECOM_BlueTitle_Lockup_300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2776" y="6032500"/>
            <a:ext cx="1721224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5062728" y="-11292"/>
            <a:ext cx="4224707" cy="6973880"/>
            <a:chOff x="5062728" y="-11292"/>
            <a:chExt cx="4224707" cy="6973880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6903290" y="0"/>
              <a:ext cx="2384145" cy="4924612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5062728" y="-11292"/>
              <a:ext cx="4134435" cy="1928813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448614" y="0"/>
              <a:ext cx="2271058" cy="6962588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2927350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4613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ake 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28329"/>
            <a:ext cx="6078538" cy="3977117"/>
          </a:xfrm>
        </p:spPr>
        <p:txBody>
          <a:bodyPr/>
          <a:lstStyle>
            <a:lvl1pPr>
              <a:lnSpc>
                <a:spcPct val="8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57200" y="136479"/>
            <a:ext cx="3932238" cy="44319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sf\Dropbox\__FileExchange\__IMP__AJ-RD\_Ashleigh_file_exchange\S+G_AECOM_BrandTraining_2015\01_source_from_Dom\01_template_related\_artwork_exports\AECOM_BlueEnd_300-1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76" y="0"/>
            <a:ext cx="423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7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  <a:prstGeom prst="rect">
            <a:avLst/>
          </a:prstGeo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>
                <a:solidFill>
                  <a:schemeClr val="bg1"/>
                </a:solidFill>
              </a:defRPr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Month Day, Year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54284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05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None/>
              <a:defRPr/>
            </a:lvl1pPr>
            <a:lvl2pPr marL="231775" indent="-228600">
              <a:spcBef>
                <a:spcPts val="350"/>
              </a:spcBef>
              <a:buFont typeface="Arial" panose="020B0604020202020204" pitchFamily="34" charset="0"/>
              <a:buChar char="–"/>
              <a:defRPr/>
            </a:lvl2pPr>
            <a:lvl3pPr marL="461963" indent="-173038">
              <a:buFont typeface="Arial" panose="020B0604020202020204" pitchFamily="34" charset="0"/>
              <a:buChar char="•"/>
              <a:defRPr/>
            </a:lvl3pPr>
            <a:lvl4pPr marL="684213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0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231775" indent="-231775">
              <a:buFont typeface="Arial" pitchFamily="34" charset="0"/>
              <a:buChar char="–"/>
              <a:defRPr/>
            </a:lvl2pPr>
            <a:lvl3pPr marL="455613" indent="-182563">
              <a:buFont typeface="Arial" pitchFamily="34" charset="0"/>
              <a:buChar char="•"/>
              <a:defRPr/>
            </a:lvl3pPr>
            <a:lvl4pPr marL="630238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E85C-06F5-481F-BCC2-032CF3FE58EF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71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1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350492"/>
            <a:ext cx="8229600" cy="914400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900" b="1"/>
            </a:lvl1pPr>
            <a:lvl2pPr marL="0" indent="0">
              <a:lnSpc>
                <a:spcPct val="95000"/>
              </a:lnSpc>
              <a:buNone/>
              <a:defRPr sz="9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371600"/>
            <a:ext cx="9144000" cy="5486400"/>
          </a:xfrm>
          <a:solidFill>
            <a:schemeClr val="accent6">
              <a:lumMod val="20000"/>
              <a:lumOff val="80000"/>
            </a:schemeClr>
          </a:solidFill>
        </p:spPr>
        <p:txBody>
          <a:bodyPr tIns="393192"/>
          <a:lstStyle>
            <a:lvl1pPr marL="460375" indent="0">
              <a:buNone/>
              <a:defRPr sz="1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450999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LUE 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43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hoto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229600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2539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 Photos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54561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8470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4" y="1371600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770723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54564" y="3770723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032500"/>
            <a:ext cx="6078538" cy="325438"/>
          </a:xfrm>
        </p:spPr>
        <p:txBody>
          <a:bodyPr/>
          <a:lstStyle>
            <a:lvl1pPr marL="0" indent="0">
              <a:buNone/>
              <a:defRPr sz="900" b="1" baseline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Insert footnote or citation</a:t>
            </a:r>
          </a:p>
        </p:txBody>
      </p:sp>
    </p:spTree>
    <p:extLst>
      <p:ext uri="{BB962C8B-B14F-4D97-AF65-F5344CB8AC3E}">
        <p14:creationId xmlns:p14="http://schemas.microsoft.com/office/powerpoint/2010/main" val="277858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58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Inde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38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_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 descr="WorldMap_Complet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941" y="1438482"/>
            <a:ext cx="8700118" cy="43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59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_AUS+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1438482"/>
            <a:ext cx="8700118" cy="43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9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_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1438482"/>
            <a:ext cx="8700118" cy="43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­_A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1438482"/>
            <a:ext cx="8700118" cy="43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3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06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5018"/>
            <a:ext cx="8229600" cy="256159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65539" y="1371600"/>
            <a:ext cx="5021262" cy="46370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300"/>
              </a:spcAft>
              <a:buNone/>
              <a:defRPr sz="1400" b="1"/>
            </a:lvl1pPr>
            <a:lvl2pPr marL="1588" indent="-158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None/>
              <a:defRPr sz="1400"/>
            </a:lvl2pPr>
            <a:lvl3pPr marL="173038" indent="-17303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/>
            </a:lvl3pPr>
            <a:lvl4pPr marL="400050" indent="-173038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371600"/>
            <a:ext cx="2870200" cy="4660900"/>
          </a:xfrm>
          <a:solidFill>
            <a:schemeClr val="accent6">
              <a:lumMod val="20000"/>
              <a:lumOff val="80000"/>
            </a:schemeClr>
          </a:solidFill>
        </p:spPr>
        <p:txBody>
          <a:bodyPr tIns="393192"/>
          <a:lstStyle>
            <a:lvl1pPr marL="0" indent="0">
              <a:buNone/>
              <a:defRPr sz="1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549086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­_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1438482"/>
            <a:ext cx="8700118" cy="43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73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­_MIDDLE_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1438482"/>
            <a:ext cx="8700118" cy="43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­_NORTH_AME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1438482"/>
            <a:ext cx="8700118" cy="43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17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WORLD_MAP­_SOUTH_AME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1438482"/>
            <a:ext cx="8700118" cy="43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9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psf\Dropbox\__FileExchange\__IMP__AJ-RD\_Ashleigh_file_exchange\S+G_AECOM_BrandTraining_2015\01_source_from_Dom\01_template_related\_artwork_exports\AECOM_GreenTitle_Lockup_300-0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1338" y="6032500"/>
            <a:ext cx="2000178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59488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404513" y="-40944"/>
            <a:ext cx="3875964" cy="6755642"/>
            <a:chOff x="5404513" y="-40944"/>
            <a:chExt cx="3875964" cy="6755642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7642746" y="-20472"/>
              <a:ext cx="1549021" cy="6735170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6298442" y="-27296"/>
              <a:ext cx="2982035" cy="1392072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5404513" y="-40944"/>
              <a:ext cx="3828196" cy="316628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2927350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2750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ake 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28329"/>
            <a:ext cx="6078538" cy="3977117"/>
          </a:xfrm>
        </p:spPr>
        <p:txBody>
          <a:bodyPr/>
          <a:lstStyle>
            <a:lvl1pPr>
              <a:lnSpc>
                <a:spcPct val="80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57200" y="136479"/>
            <a:ext cx="3932238" cy="44319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499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End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psf\Dropbox\__FileExchange\__IMP__AJ-RD\_Ashleigh_file_exchange\S+G_AECOM_BrandTraining_2015\01_source_from_Dom\01_template_related\_artwork_exports\AECOM_GreenEnd_300-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68" y="0"/>
            <a:ext cx="2923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59488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668690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63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Title and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None/>
              <a:defRPr/>
            </a:lvl1pPr>
            <a:lvl2pPr marL="231775" indent="-228600">
              <a:spcBef>
                <a:spcPts val="350"/>
              </a:spcBef>
              <a:buFont typeface="Arial" panose="020B0604020202020204" pitchFamily="34" charset="0"/>
              <a:buChar char="–"/>
              <a:defRPr/>
            </a:lvl2pPr>
            <a:lvl3pPr marL="461963" indent="-173038">
              <a:buFont typeface="Arial" panose="020B0604020202020204" pitchFamily="34" charset="0"/>
              <a:buChar char="•"/>
              <a:defRPr/>
            </a:lvl3pPr>
            <a:lvl4pPr marL="684213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9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roje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06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5018"/>
            <a:ext cx="8229600" cy="256159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1792288" cy="96012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None/>
              <a:defRPr sz="1400" b="1"/>
            </a:lvl1pPr>
            <a:lvl2pPr marL="0" indent="0">
              <a:buNone/>
              <a:defRPr sz="1400"/>
            </a:lvl2pPr>
            <a:lvl3pPr marL="173038" indent="-173038">
              <a:buFont typeface="Arial" panose="020B0604020202020204" pitchFamily="34" charset="0"/>
              <a:buChar char="–"/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606675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676133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745591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815049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884507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7953963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2606675" y="3012675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3676133" y="3012675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745591" y="3012675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815049" y="3012675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6884507" y="3012675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7953963" y="3012675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2606675" y="465375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3676133" y="465375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4745591" y="465375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5815049" y="465375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30"/>
          </p:nvPr>
        </p:nvSpPr>
        <p:spPr>
          <a:xfrm>
            <a:off x="6884507" y="465375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1"/>
          </p:nvPr>
        </p:nvSpPr>
        <p:spPr>
          <a:xfrm>
            <a:off x="7953963" y="465375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Content Placeholder 4"/>
          <p:cNvSpPr>
            <a:spLocks noGrp="1"/>
          </p:cNvSpPr>
          <p:nvPr>
            <p:ph sz="quarter" idx="32"/>
          </p:nvPr>
        </p:nvSpPr>
        <p:spPr>
          <a:xfrm>
            <a:off x="457200" y="3012675"/>
            <a:ext cx="1792288" cy="96012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None/>
              <a:defRPr sz="1400" b="1"/>
            </a:lvl1pPr>
            <a:lvl2pPr marL="0" indent="0">
              <a:buNone/>
              <a:defRPr sz="1400"/>
            </a:lvl2pPr>
            <a:lvl3pPr marL="173038" indent="-173038">
              <a:buFont typeface="Arial" panose="020B0604020202020204" pitchFamily="34" charset="0"/>
              <a:buChar char="–"/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33"/>
          </p:nvPr>
        </p:nvSpPr>
        <p:spPr>
          <a:xfrm>
            <a:off x="457200" y="4653750"/>
            <a:ext cx="1792288" cy="96012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None/>
              <a:defRPr sz="1400" b="1"/>
            </a:lvl1pPr>
            <a:lvl2pPr marL="0" indent="0">
              <a:buNone/>
              <a:defRPr sz="1400"/>
            </a:lvl2pPr>
            <a:lvl3pPr marL="173038" indent="-173038">
              <a:buFont typeface="Arial" panose="020B0604020202020204" pitchFamily="34" charset="0"/>
              <a:buChar char="–"/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8294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231775" indent="-231775">
              <a:buFont typeface="Arial" pitchFamily="34" charset="0"/>
              <a:buChar char="–"/>
              <a:defRPr/>
            </a:lvl2pPr>
            <a:lvl3pPr marL="455613" indent="-182563">
              <a:buFont typeface="Arial" pitchFamily="34" charset="0"/>
              <a:buChar char="•"/>
              <a:defRPr/>
            </a:lvl3pPr>
            <a:lvl4pPr marL="630238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E85C-06F5-481F-BCC2-032CF3FE58EF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51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EN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35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EEN 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70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Photo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229600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44485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 Photos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54561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44191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4" y="1371600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770723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54564" y="3770723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032500"/>
            <a:ext cx="6078538" cy="325438"/>
          </a:xfrm>
        </p:spPr>
        <p:txBody>
          <a:bodyPr/>
          <a:lstStyle>
            <a:lvl1pPr marL="0" indent="0">
              <a:buNone/>
              <a:defRPr sz="900" b="1" baseline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Insert footnote or citation</a:t>
            </a:r>
          </a:p>
        </p:txBody>
      </p:sp>
    </p:spTree>
    <p:extLst>
      <p:ext uri="{BB962C8B-B14F-4D97-AF65-F5344CB8AC3E}">
        <p14:creationId xmlns:p14="http://schemas.microsoft.com/office/powerpoint/2010/main" val="590110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E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688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EN Inde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38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5122" name="Picture 2" descr="\\psf\Dropbox\__FileExchange\__IMP__AJ-RD\_Ashleigh_file_exchange\S+G_AECOM_BrandTraining_2015\01_source_from_Dom\01_template_related\_artwork_exports\AECOM_OrangeTitle_Logo_300-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13" y="6190487"/>
            <a:ext cx="1624587" cy="6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 userDrawn="1"/>
        </p:nvGrpSpPr>
        <p:grpSpPr>
          <a:xfrm>
            <a:off x="-88710" y="-20472"/>
            <a:ext cx="9369188" cy="3214048"/>
            <a:chOff x="-88710" y="-20472"/>
            <a:chExt cx="9369188" cy="3214048"/>
          </a:xfrm>
        </p:grpSpPr>
        <p:cxnSp>
          <p:nvCxnSpPr>
            <p:cNvPr id="5" name="Straight Connector 4"/>
            <p:cNvCxnSpPr/>
            <p:nvPr userDrawn="1"/>
          </p:nvCxnSpPr>
          <p:spPr>
            <a:xfrm flipH="1">
              <a:off x="-88710" y="-20472"/>
              <a:ext cx="4947313" cy="1146412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>
              <a:off x="1317009" y="-6824"/>
              <a:ext cx="7963469" cy="2579427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018662" y="-20472"/>
              <a:ext cx="3166281" cy="3214048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882801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Divider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2927350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61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taff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06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5018"/>
            <a:ext cx="8229600" cy="256159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3054096"/>
            <a:ext cx="3932238" cy="2954591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1600"/>
              </a:spcAft>
              <a:buNone/>
              <a:defRPr sz="1400" b="1"/>
            </a:lvl1pPr>
            <a:lvl2pPr marL="1588" indent="-158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None/>
              <a:defRPr sz="1400"/>
            </a:lvl2pPr>
            <a:lvl3pPr marL="173038" indent="-17303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/>
            </a:lvl3pPr>
            <a:lvl4pPr marL="400050" indent="-173038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054096"/>
            <a:ext cx="3932238" cy="2954591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1600"/>
              </a:spcAft>
              <a:buNone/>
              <a:defRPr sz="1400" b="1"/>
            </a:lvl1pPr>
            <a:lvl2pPr marL="1588" indent="-1588">
              <a:lnSpc>
                <a:spcPct val="95000"/>
              </a:lnSpc>
              <a:spcBef>
                <a:spcPts val="0"/>
              </a:spcBef>
              <a:spcAft>
                <a:spcPts val="1600"/>
              </a:spcAft>
              <a:buNone/>
              <a:defRPr sz="1400"/>
            </a:lvl2pPr>
            <a:lvl3pPr marL="173038" indent="-173038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400"/>
            </a:lvl3pPr>
            <a:lvl4pPr marL="400050" indent="-173038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6010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754562" y="1371600"/>
            <a:ext cx="720725" cy="96012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1440" tIns="91440"/>
          <a:lstStyle>
            <a:lvl1pPr marL="0" indent="0">
              <a:buNone/>
              <a:defRPr sz="105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8112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Take 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28329"/>
            <a:ext cx="6078538" cy="3977117"/>
          </a:xfrm>
        </p:spPr>
        <p:txBody>
          <a:bodyPr/>
          <a:lstStyle>
            <a:lvl1pPr>
              <a:lnSpc>
                <a:spcPct val="80000"/>
              </a:lnSpc>
              <a:defRPr sz="54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57200" y="136479"/>
            <a:ext cx="3932238" cy="44319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154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End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psf\Dropbox\__FileExchange\__IMP__AJ-RD\_Ashleigh_file_exchange\S+G_AECOM_BrandTraining_2015\01_source_from_Dom\01_template_related\_artwork_exports\AECOM_OrangeEnd_300-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>
                <a:solidFill>
                  <a:schemeClr val="bg1"/>
                </a:solidFill>
              </a:defRPr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Month Day, Year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10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44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Title and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None/>
              <a:defRPr/>
            </a:lvl1pPr>
            <a:lvl2pPr marL="231775" indent="-228600">
              <a:spcBef>
                <a:spcPts val="350"/>
              </a:spcBef>
              <a:buFont typeface="Arial" panose="020B0604020202020204" pitchFamily="34" charset="0"/>
              <a:buChar char="–"/>
              <a:defRPr/>
            </a:lvl2pPr>
            <a:lvl3pPr marL="461963" indent="-173038">
              <a:buFont typeface="Arial" panose="020B0604020202020204" pitchFamily="34" charset="0"/>
              <a:buChar char="•"/>
              <a:defRPr/>
            </a:lvl3pPr>
            <a:lvl4pPr marL="684213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33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231775" indent="-231775">
              <a:buFont typeface="Arial" pitchFamily="34" charset="0"/>
              <a:buChar char="–"/>
              <a:defRPr/>
            </a:lvl2pPr>
            <a:lvl3pPr marL="457200" indent="-184150">
              <a:buFont typeface="Arial" pitchFamily="34" charset="0"/>
              <a:buChar char="•"/>
              <a:defRPr/>
            </a:lvl3pPr>
            <a:lvl4pPr marL="630238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E85C-06F5-481F-BCC2-032CF3FE58EF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014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RANGE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91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RANGE 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57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Photo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229600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6972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 Photos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54561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33910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4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4" y="1371600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770723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54564" y="3770723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032500"/>
            <a:ext cx="6078538" cy="325438"/>
          </a:xfrm>
        </p:spPr>
        <p:txBody>
          <a:bodyPr/>
          <a:lstStyle>
            <a:lvl1pPr marL="0" indent="0">
              <a:buNone/>
              <a:defRPr sz="900" b="1" baseline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Insert footnote or citation</a:t>
            </a:r>
          </a:p>
        </p:txBody>
      </p:sp>
    </p:spTree>
    <p:extLst>
      <p:ext uri="{BB962C8B-B14F-4D97-AF65-F5344CB8AC3E}">
        <p14:creationId xmlns:p14="http://schemas.microsoft.com/office/powerpoint/2010/main" val="392328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B92E-07B5-4569-8834-19F6E2880DB5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732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7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Inde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388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psf\Dropbox\__FileExchange\__IMP__AJ-RD\_Ashleigh_file_exchange\S+G_AECOM_BrandTraining_2015\01_source_from_Dom\01_template_related\_artwork_exports\AECOM_PurpleTitle_Lockup_300-0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1338" y="6032500"/>
            <a:ext cx="1966059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>
                <a:solidFill>
                  <a:schemeClr val="bg1"/>
                </a:solidFill>
              </a:defRPr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Month Day, Year</a:t>
            </a:r>
          </a:p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387153" y="-156949"/>
            <a:ext cx="2872853" cy="6967186"/>
            <a:chOff x="6387153" y="-156949"/>
            <a:chExt cx="2872853" cy="6967186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6387153" y="-13648"/>
              <a:ext cx="2872853" cy="371219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 flipV="1">
              <a:off x="7581331" y="-156949"/>
              <a:ext cx="1603613" cy="696718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 Divider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2927350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4092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 Take 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28329"/>
            <a:ext cx="6078538" cy="3977117"/>
          </a:xfrm>
        </p:spPr>
        <p:txBody>
          <a:bodyPr/>
          <a:lstStyle>
            <a:lvl1pPr>
              <a:lnSpc>
                <a:spcPct val="80000"/>
              </a:lnSpc>
              <a:defRPr sz="5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57200" y="136479"/>
            <a:ext cx="3932238" cy="44319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5900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 End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psf\Dropbox\__FileExchange\__IMP__AJ-RD\_Ashleigh_file_exchange\S+G_AECOM_BrandTraining_2015\01_source_from_Dom\01_template_related\_artwork_exports\AECOM_PurpleEnd_300-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48" y="0"/>
            <a:ext cx="5407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>
                <a:solidFill>
                  <a:schemeClr val="bg1"/>
                </a:solidFill>
              </a:defRPr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Month Day, Year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53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140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 Title and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None/>
              <a:defRPr/>
            </a:lvl1pPr>
            <a:lvl2pPr marL="231775" indent="-228600">
              <a:spcBef>
                <a:spcPts val="350"/>
              </a:spcBef>
              <a:buFont typeface="Arial" panose="020B0604020202020204" pitchFamily="34" charset="0"/>
              <a:buChar char="–"/>
              <a:defRPr/>
            </a:lvl2pPr>
            <a:lvl3pPr marL="461963" indent="-173038">
              <a:buFont typeface="Arial" panose="020B0604020202020204" pitchFamily="34" charset="0"/>
              <a:buChar char="•"/>
              <a:defRPr/>
            </a:lvl3pPr>
            <a:lvl4pPr marL="684213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381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 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231775" indent="-231775">
              <a:buFont typeface="Arial" pitchFamily="34" charset="0"/>
              <a:buChar char="–"/>
              <a:defRPr/>
            </a:lvl2pPr>
            <a:lvl3pPr marL="455613" indent="-182563">
              <a:buFont typeface="Arial" pitchFamily="34" charset="0"/>
              <a:buChar char="•"/>
              <a:defRPr/>
            </a:lvl3pPr>
            <a:lvl4pPr marL="630238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E85C-06F5-481F-BCC2-032CF3FE58EF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41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AGENTA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9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Title Slide">
    <p:bg>
      <p:bgPr>
        <a:solidFill>
          <a:srgbClr val="8B89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1603375"/>
          </a:xfrm>
        </p:spPr>
        <p:txBody>
          <a:bodyPr/>
          <a:lstStyle>
            <a:lvl1pPr>
              <a:lnSpc>
                <a:spcPts val="4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5122" name="Picture 2" descr="\\psf\Dropbox\__FileExchange\__IMP__AJ-RD\_Ashleigh_file_exchange\S+G_AECOM_BrandTraining_2015\01_source_from_Dom\01_template_related\_artwork_exports\AECOM_OrangeTitle_Logo_300-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13" y="6190487"/>
            <a:ext cx="1624587" cy="6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 userDrawn="1"/>
        </p:nvGrpSpPr>
        <p:grpSpPr>
          <a:xfrm>
            <a:off x="-88710" y="-20472"/>
            <a:ext cx="9369188" cy="3214048"/>
            <a:chOff x="-88710" y="-20472"/>
            <a:chExt cx="9369188" cy="3214048"/>
          </a:xfrm>
        </p:grpSpPr>
        <p:cxnSp>
          <p:nvCxnSpPr>
            <p:cNvPr id="5" name="Straight Connector 4"/>
            <p:cNvCxnSpPr/>
            <p:nvPr userDrawn="1"/>
          </p:nvCxnSpPr>
          <p:spPr>
            <a:xfrm flipH="1">
              <a:off x="-88710" y="-20472"/>
              <a:ext cx="4947313" cy="1146412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>
              <a:off x="1317009" y="-6824"/>
              <a:ext cx="7963469" cy="2579427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018662" y="-20472"/>
              <a:ext cx="3166281" cy="3214048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MAGENTA 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55C0-EC1B-43E5-853A-8A7C593E95F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86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ENTA Photo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229600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13177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ENTA 2 Photos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2AF3-12F4-4C53-9520-5DE735DF186C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54561" y="1371600"/>
            <a:ext cx="3932238" cy="2971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3346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ENTA 4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4" y="1371600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958C-444D-45D7-8169-FDAC51E03A4F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770723"/>
            <a:ext cx="3932238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54564" y="3770723"/>
            <a:ext cx="3932236" cy="22617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032500"/>
            <a:ext cx="6078538" cy="325438"/>
          </a:xfrm>
        </p:spPr>
        <p:txBody>
          <a:bodyPr/>
          <a:lstStyle>
            <a:lvl1pPr marL="0" indent="0">
              <a:buNone/>
              <a:defRPr sz="900" b="1" baseline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Insert footnote or citation</a:t>
            </a:r>
          </a:p>
        </p:txBody>
      </p:sp>
    </p:spTree>
    <p:extLst>
      <p:ext uri="{BB962C8B-B14F-4D97-AF65-F5344CB8AC3E}">
        <p14:creationId xmlns:p14="http://schemas.microsoft.com/office/powerpoint/2010/main" val="1327050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GENTA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650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GENTA Inde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FF9A-4F94-45D7-81D9-2697C981929B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3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Divider Slide">
    <p:bg>
      <p:bgPr>
        <a:solidFill>
          <a:srgbClr val="8B89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74520"/>
            <a:ext cx="6078538" cy="2927350"/>
          </a:xfrm>
        </p:spPr>
        <p:txBody>
          <a:bodyPr/>
          <a:lstStyle>
            <a:lvl1pPr>
              <a:lnSpc>
                <a:spcPts val="4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91435" y="-5976"/>
            <a:ext cx="6161741" cy="7010403"/>
            <a:chOff x="3191435" y="-5976"/>
            <a:chExt cx="6161741" cy="7010403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883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3" r:id="rId3"/>
    <p:sldLayoutId id="2147483802" r:id="rId4"/>
    <p:sldLayoutId id="2147483803" r:id="rId5"/>
    <p:sldLayoutId id="2147483804" r:id="rId6"/>
    <p:sldLayoutId id="2147483807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>
                <a:solidFill>
                  <a:srgbClr val="000000"/>
                </a:solidFill>
              </a:rPr>
              <a:pPr/>
              <a:t>May 3,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292FEF09-04D1-447B-9F98-7000E0D5D33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>
                <a:solidFill>
                  <a:srgbClr val="000000"/>
                </a:solidFill>
              </a:rPr>
              <a:pPr/>
              <a:t>May 3,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292FEF09-04D1-447B-9F98-7000E0D5D33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>
                <a:solidFill>
                  <a:srgbClr val="000000"/>
                </a:solidFill>
              </a:rPr>
              <a:pPr/>
              <a:t>May 3,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292FEF09-04D1-447B-9F98-7000E0D5D33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713" r:id="rId3"/>
    <p:sldLayoutId id="2147483705" r:id="rId4"/>
    <p:sldLayoutId id="2147483650" r:id="rId5"/>
    <p:sldLayoutId id="2147483709" r:id="rId6"/>
    <p:sldLayoutId id="2147483657" r:id="rId7"/>
    <p:sldLayoutId id="2147483658" r:id="rId8"/>
    <p:sldLayoutId id="2147483653" r:id="rId9"/>
    <p:sldLayoutId id="2147483652" r:id="rId10"/>
    <p:sldLayoutId id="2147483711" r:id="rId11"/>
    <p:sldLayoutId id="2147483710" r:id="rId12"/>
    <p:sldLayoutId id="2147483654" r:id="rId13"/>
    <p:sldLayoutId id="2147483775" r:id="rId1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2" r:id="rId2"/>
    <p:sldLayoutId id="2147483663" r:id="rId3"/>
    <p:sldLayoutId id="2147483704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76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968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32" r:id="rId2"/>
    <p:sldLayoutId id="2147483733" r:id="rId3"/>
    <p:sldLayoutId id="2147483706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77" r:id="rId1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61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47" r:id="rId2"/>
    <p:sldLayoutId id="2147483748" r:id="rId3"/>
    <p:sldLayoutId id="2147483707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78" r:id="rId1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/>
              <a:pPr/>
              <a:t>May 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11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63" r:id="rId2"/>
    <p:sldLayoutId id="2147483764" r:id="rId3"/>
    <p:sldLayoutId id="2147483708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9" r:id="rId1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>
                <a:solidFill>
                  <a:srgbClr val="000000"/>
                </a:solidFill>
              </a:rPr>
              <a:pPr/>
              <a:t>May 3,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292FEF09-04D1-447B-9F98-7000E0D5D33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>
                <a:solidFill>
                  <a:srgbClr val="000000"/>
                </a:solidFill>
              </a:rPr>
              <a:pPr/>
              <a:t>May 3,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292FEF09-04D1-447B-9F98-7000E0D5D33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Dropbox\__FileExchange\__IMP__AJ-RD\_Ashleigh_file_exchange\S+G_AECOM_BrandTraining_2015\01_source_from_Dom\01_template_related\_artwork_exports\AECOM_SlideMasterLogo_300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4" y="6266687"/>
            <a:ext cx="1228346" cy="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ECFDF4-243F-487D-9CE3-7672903C2519}" type="datetime4">
              <a:rPr lang="en-US" smtClean="0">
                <a:solidFill>
                  <a:srgbClr val="000000"/>
                </a:solidFill>
              </a:rPr>
              <a:pPr/>
              <a:t>May 3,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Page </a:t>
            </a:r>
            <a:fld id="{292FEF09-04D1-447B-9F98-7000E0D5D33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605563" y="625769"/>
            <a:ext cx="520785" cy="5927070"/>
            <a:chOff x="-605563" y="625769"/>
            <a:chExt cx="520785" cy="5927070"/>
          </a:xfrm>
        </p:grpSpPr>
        <p:cxnSp>
          <p:nvCxnSpPr>
            <p:cNvPr id="8" name="Straight Connector 7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1" y="-593457"/>
            <a:ext cx="8225603" cy="520785"/>
            <a:chOff x="457201" y="-593457"/>
            <a:chExt cx="8225603" cy="520785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12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1175" indent="-22860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3038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192" y="1688227"/>
            <a:ext cx="8628434" cy="1878615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200" dirty="0"/>
              <a:t>Laying the Groundwork for discussing</a:t>
            </a:r>
            <a:r>
              <a:rPr lang="en-US" sz="3200" i="1" dirty="0"/>
              <a:t> Incorporating Business Assurance into CAS</a:t>
            </a:r>
            <a:br>
              <a:rPr lang="en-US" sz="3200" dirty="0"/>
            </a:br>
            <a:endParaRPr lang="en-US" sz="3200" b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AECOM Sans Light" panose="020B04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07473"/>
            <a:ext cx="6059489" cy="11049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Presented by Paul Gubanc, AECOM N&amp;E</a:t>
            </a:r>
          </a:p>
          <a:p>
            <a:pPr>
              <a:spcBef>
                <a:spcPts val="0"/>
              </a:spcBef>
            </a:pPr>
            <a:r>
              <a:rPr lang="en-US" dirty="0"/>
              <a:t>N&amp;E Performance Assurance Functional Area Coordination Team (PA FACT) Chair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5751379"/>
            <a:ext cx="2166938" cy="349169"/>
          </a:xfrm>
        </p:spPr>
        <p:txBody>
          <a:bodyPr/>
          <a:lstStyle/>
          <a:p>
            <a:r>
              <a:rPr lang="en-US" sz="1800" dirty="0"/>
              <a:t>May 2019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Initiator – Fraudulent financial reporting (1970/1980’s)</a:t>
            </a:r>
          </a:p>
          <a:p>
            <a:pPr marL="0" indent="0">
              <a:buNone/>
            </a:pPr>
            <a:r>
              <a:rPr lang="en-US" sz="2000" dirty="0"/>
              <a:t>COP – Committee of Sponsoring Organizations (COSO) of the Treadway Commission (formed 1985, w/ reps from AICPA, AAA, FEI, IIA, and IMA)</a:t>
            </a:r>
          </a:p>
          <a:p>
            <a:pPr marL="0" indent="0">
              <a:buNone/>
            </a:pPr>
            <a:r>
              <a:rPr lang="en-US" sz="2000" dirty="0"/>
              <a:t>Key </a:t>
            </a:r>
            <a:r>
              <a:rPr lang="en-US" sz="2000" dirty="0" err="1"/>
              <a:t>Std</a:t>
            </a:r>
            <a:r>
              <a:rPr lang="en-US" sz="2000" dirty="0"/>
              <a:t> – COSO Integrated Frameworks: Enterprise Risk Management (2004) and Internal Control (2013)</a:t>
            </a:r>
          </a:p>
          <a:p>
            <a:pPr marL="0" indent="0">
              <a:buNone/>
            </a:pPr>
            <a:r>
              <a:rPr lang="en-US" sz="2000" dirty="0"/>
              <a:t>Key </a:t>
            </a:r>
            <a:r>
              <a:rPr lang="en-US" sz="2000" dirty="0" err="1"/>
              <a:t>Reg</a:t>
            </a:r>
            <a:r>
              <a:rPr lang="en-US" sz="2000" dirty="0"/>
              <a:t> – SOX, Federal Managers Financial Integrity Act (FMFIA), GAO Standards for Internal Control (Green Book), and OMB Circular A-123, Management’s Responsibility for ERM and Internal Control</a:t>
            </a:r>
          </a:p>
          <a:p>
            <a:pPr marL="0" indent="0">
              <a:buNone/>
            </a:pPr>
            <a:r>
              <a:rPr lang="en-US" sz="2000" dirty="0"/>
              <a:t>DOE – DOE O 413.1B, DEAR 970.5232-7, DEAR 970.5232-8</a:t>
            </a:r>
          </a:p>
          <a:p>
            <a:pPr marL="0" indent="0">
              <a:buNone/>
            </a:pPr>
            <a:r>
              <a:rPr lang="en-US" sz="2000" dirty="0"/>
              <a:t>Stakeholders – LLC </a:t>
            </a:r>
            <a:r>
              <a:rPr lang="en-US" sz="2000" dirty="0" err="1"/>
              <a:t>Mgmt</a:t>
            </a:r>
            <a:r>
              <a:rPr lang="en-US" sz="2000" dirty="0"/>
              <a:t> and DOE Chief Financial Officer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8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Audit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Initiator – Expansion of corporate businesses in 1940’s</a:t>
            </a:r>
          </a:p>
          <a:p>
            <a:pPr marL="0" indent="0">
              <a:buNone/>
            </a:pPr>
            <a:r>
              <a:rPr lang="en-US" sz="2000" dirty="0"/>
              <a:t>COP – Institute of Internal Auditors (IIA)</a:t>
            </a:r>
          </a:p>
          <a:p>
            <a:pPr marL="0" indent="0">
              <a:buNone/>
            </a:pPr>
            <a:r>
              <a:rPr lang="en-US" sz="2000" dirty="0"/>
              <a:t>Key </a:t>
            </a:r>
            <a:r>
              <a:rPr lang="en-US" sz="2000" dirty="0" err="1"/>
              <a:t>Std</a:t>
            </a:r>
            <a:r>
              <a:rPr lang="en-US" sz="2000" dirty="0"/>
              <a:t> – IIA international Professional Practices Framework (IPPF) and IIA Common Body of Knowledge (CBOK)</a:t>
            </a:r>
          </a:p>
          <a:p>
            <a:pPr marL="0" indent="0">
              <a:buNone/>
            </a:pPr>
            <a:r>
              <a:rPr lang="en-US" sz="2000" dirty="0"/>
              <a:t>Key </a:t>
            </a:r>
            <a:r>
              <a:rPr lang="en-US" sz="2000" dirty="0" err="1"/>
              <a:t>Reg</a:t>
            </a:r>
            <a:r>
              <a:rPr lang="en-US" sz="2000" dirty="0"/>
              <a:t> – FAR Part 42 and 48CFR52 §52.203-12</a:t>
            </a:r>
          </a:p>
          <a:p>
            <a:pPr marL="0" indent="0">
              <a:buNone/>
            </a:pPr>
            <a:r>
              <a:rPr lang="en-US" sz="2000" dirty="0"/>
              <a:t>DOE – FAR 52.216-7, DEAR 970.5203-1, DOE Acquisition Guide</a:t>
            </a:r>
          </a:p>
          <a:p>
            <a:pPr marL="0" indent="0">
              <a:buNone/>
            </a:pPr>
            <a:r>
              <a:rPr lang="en-US" sz="2000" dirty="0"/>
              <a:t>Stakeholders – LLC Board and DOE Office of Acquisition Management (MA-60)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6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Groundwork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Recognize/acknowledge the differences</a:t>
            </a:r>
          </a:p>
          <a:p>
            <a:pPr lvl="1"/>
            <a:r>
              <a:rPr lang="en-US" dirty="0"/>
              <a:t>Initiating conditions, areas of emphasis, codes &amp; standards, communities of practice, stakeholders, reporting requirements.</a:t>
            </a:r>
          </a:p>
          <a:p>
            <a:pPr lvl="1"/>
            <a:r>
              <a:rPr lang="en-US" dirty="0"/>
              <a:t>Nomenclature! Similar terms may hold different connotations. </a:t>
            </a:r>
          </a:p>
          <a:p>
            <a:r>
              <a:rPr lang="en-US" dirty="0"/>
              <a:t>Identify areas of common purpose and need</a:t>
            </a:r>
          </a:p>
          <a:p>
            <a:pPr lvl="1"/>
            <a:r>
              <a:rPr lang="en-US" dirty="0"/>
              <a:t>Risk-based, annual assessment planning &amp; delivery, LLC health, integration &amp; efficiency, effective reporting, demonstrating value</a:t>
            </a:r>
          </a:p>
          <a:p>
            <a:r>
              <a:rPr lang="en-US" dirty="0"/>
              <a:t>Coalesce around collaboration opportunities</a:t>
            </a:r>
          </a:p>
          <a:p>
            <a:pPr lvl="1"/>
            <a:r>
              <a:rPr lang="en-US" dirty="0"/>
              <a:t>Realize existing constructs don’t enable integration</a:t>
            </a:r>
          </a:p>
          <a:p>
            <a:pPr lvl="1"/>
            <a:r>
              <a:rPr lang="en-US" dirty="0"/>
              <a:t>Use a common ERM tool at each LLC</a:t>
            </a:r>
          </a:p>
          <a:p>
            <a:pPr lvl="1"/>
            <a:r>
              <a:rPr lang="en-US" dirty="0"/>
              <a:t>Sharing of assessment results and coordination of planning activities can offer full coverage while minimizing unproductive duplication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10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Perspectives – Omar Cardona, SRNS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Integration of traditional CAS with Business Enterprise</a:t>
            </a:r>
          </a:p>
          <a:p>
            <a:pPr lvl="1"/>
            <a:r>
              <a:rPr lang="en-US" dirty="0"/>
              <a:t>Seek Improvement and opportunities via integration of methodologies and unified mindset</a:t>
            </a:r>
          </a:p>
          <a:p>
            <a:r>
              <a:rPr lang="en-US" dirty="0"/>
              <a:t>Already sharing key attributes:</a:t>
            </a:r>
          </a:p>
          <a:p>
            <a:pPr lvl="1"/>
            <a:r>
              <a:rPr lang="en-US" dirty="0"/>
              <a:t>Self Critical</a:t>
            </a:r>
          </a:p>
          <a:p>
            <a:pPr lvl="1"/>
            <a:r>
              <a:rPr lang="en-US" dirty="0"/>
              <a:t>Open to Internal/External Assessments, Risk Based</a:t>
            </a:r>
          </a:p>
          <a:p>
            <a:pPr lvl="1"/>
            <a:r>
              <a:rPr lang="en-US" dirty="0"/>
              <a:t>Continuous Improvement</a:t>
            </a:r>
          </a:p>
          <a:p>
            <a:pPr lvl="1"/>
            <a:r>
              <a:rPr lang="en-US" dirty="0"/>
              <a:t>Governance</a:t>
            </a:r>
          </a:p>
          <a:p>
            <a:pPr lvl="1"/>
            <a:r>
              <a:rPr lang="en-US" dirty="0"/>
              <a:t>Performance Metrics</a:t>
            </a:r>
          </a:p>
          <a:p>
            <a:r>
              <a:rPr lang="en-US" dirty="0"/>
              <a:t>But Integration Needs to Expand and Is Moving Towards Further Integration</a:t>
            </a:r>
          </a:p>
          <a:p>
            <a:pPr marL="28257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79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Perspectives – Omar Cardona, SRNS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34D2C3-ED86-40A3-8F51-39C0A202B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015" y="1368425"/>
            <a:ext cx="4907970" cy="46402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anyone defined/inventoried their LLC’s “business assurance” processes, who manages them and how they currently intersect with your CAS processes?</a:t>
            </a:r>
          </a:p>
          <a:p>
            <a:r>
              <a:rPr lang="en-US" dirty="0"/>
              <a:t>Local or corporate drivers that are pushing for CAS &amp; business assurance integration? Goals &amp; benefits?</a:t>
            </a:r>
          </a:p>
          <a:p>
            <a:r>
              <a:rPr lang="en-US" dirty="0"/>
              <a:t>What would be helpful to you from an EFCOG perspective?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72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CAS Working Group Session #1 on </a:t>
            </a:r>
            <a:r>
              <a:rPr lang="en-US" i="1" dirty="0"/>
              <a:t>Incorporating Business Assurance into CAS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526428"/>
              </p:ext>
            </p:extLst>
          </p:nvPr>
        </p:nvGraphicFramePr>
        <p:xfrm>
          <a:off x="457200" y="1368425"/>
          <a:ext cx="8229600" cy="378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0730 - 0745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Introductions &amp; Safety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Paul Gubanc, AECOM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0745 - 0815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Laying the Groundwork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Inventory</a:t>
                      </a:r>
                      <a:r>
                        <a:rPr lang="en-US" baseline="0" dirty="0"/>
                        <a:t> of</a:t>
                      </a:r>
                      <a:r>
                        <a:rPr lang="en-US" dirty="0"/>
                        <a:t> assessing orgs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Comparison</a:t>
                      </a:r>
                      <a:r>
                        <a:rPr lang="en-US" baseline="0" dirty="0"/>
                        <a:t> of drivers &amp; standards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Overlaps and opportunities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Paul Gubanc, AECOM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0815 - 0830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Additional</a:t>
                      </a:r>
                      <a:r>
                        <a:rPr lang="en-US" baseline="0" dirty="0"/>
                        <a:t> perspectives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Omar Cardona, SRNS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0830 - 0930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 discussion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0930 - 0945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Distillation of key takeaways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Gubanc</a:t>
                      </a:r>
                      <a:r>
                        <a:rPr lang="en-US" baseline="0" dirty="0"/>
                        <a:t> &amp; Cardona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1300 - 1400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Wrap up session (back in Room 304)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9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 &amp; Safety Share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6" y="812801"/>
            <a:ext cx="7011316" cy="51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0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 &amp; Business Assurance Nexus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 P 226.2, </a:t>
            </a:r>
            <a:r>
              <a:rPr lang="en-US" i="1" dirty="0"/>
              <a:t>POLICY FOR FEDERAL OVERSIGHT AND CONTRACTOR ASSURANCE SYSTEMS, </a:t>
            </a:r>
            <a:r>
              <a:rPr lang="en-US" dirty="0"/>
              <a:t>issued 9Aug2016, “expands the scope of CAS beyond the environment, safety, security, and health areas to include business and financial systems…”</a:t>
            </a:r>
          </a:p>
          <a:p>
            <a:r>
              <a:rPr lang="en-US" dirty="0"/>
              <a:t>DOE has not yet revised DOE O 226.1B, </a:t>
            </a:r>
            <a:r>
              <a:rPr lang="en-US" i="1" dirty="0"/>
              <a:t>IMPLEMENTATION OF DEPARTMENT OF ENERGY OVERSIGHT POLICY, </a:t>
            </a:r>
            <a:r>
              <a:rPr lang="en-US" dirty="0"/>
              <a:t>issued 25Apr2011 to align.</a:t>
            </a:r>
          </a:p>
          <a:p>
            <a:r>
              <a:rPr lang="en-US" dirty="0"/>
              <a:t>Blurring the demarcation between CAS and business assurance processes creates the potential for confusion, conflict and duplication.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9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Laying the Groundwork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2016, AECOM N&amp;E established a holistic understanding and common framework for Business Assurance &amp; CAS</a:t>
            </a:r>
          </a:p>
          <a:p>
            <a:r>
              <a:rPr lang="en-US" dirty="0"/>
              <a:t>Organizations who conduct assessments or play key roles:</a:t>
            </a:r>
          </a:p>
          <a:p>
            <a:pPr lvl="1"/>
            <a:r>
              <a:rPr lang="en-US" dirty="0"/>
              <a:t>Quality Assurance</a:t>
            </a:r>
          </a:p>
          <a:p>
            <a:pPr lvl="1"/>
            <a:r>
              <a:rPr lang="en-US" dirty="0"/>
              <a:t>Performance Assurance/Contractor Assurance</a:t>
            </a:r>
          </a:p>
          <a:p>
            <a:pPr lvl="1"/>
            <a:r>
              <a:rPr lang="en-US" dirty="0"/>
              <a:t>Project Management</a:t>
            </a:r>
          </a:p>
          <a:p>
            <a:pPr lvl="1"/>
            <a:r>
              <a:rPr lang="en-US" dirty="0"/>
              <a:t>Risk Management</a:t>
            </a:r>
          </a:p>
          <a:p>
            <a:pPr lvl="1"/>
            <a:r>
              <a:rPr lang="en-US" dirty="0"/>
              <a:t>Internal Controls</a:t>
            </a:r>
          </a:p>
          <a:p>
            <a:pPr lvl="1"/>
            <a:r>
              <a:rPr lang="en-US" dirty="0"/>
              <a:t>Internal Audit</a:t>
            </a:r>
          </a:p>
          <a:p>
            <a:r>
              <a:rPr lang="en-US" dirty="0"/>
              <a:t>Each has different drivers, standards, communities of practice, DOE DEAR clauses, Orders, and reporting </a:t>
            </a:r>
            <a:r>
              <a:rPr lang="en-US" dirty="0" err="1"/>
              <a:t>req’ts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Initiator – Pressure vessel, construction &amp; nuclear safety</a:t>
            </a:r>
          </a:p>
          <a:p>
            <a:pPr marL="0" indent="0">
              <a:buNone/>
            </a:pPr>
            <a:r>
              <a:rPr lang="en-US" dirty="0"/>
              <a:t>COP – American Society of Mechanical Engineers (ASME) and American Society for Quality (ASQ)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Std</a:t>
            </a:r>
            <a:r>
              <a:rPr lang="en-US" dirty="0"/>
              <a:t> – ASME NQA-1 and ISO 9000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Reg</a:t>
            </a:r>
            <a:r>
              <a:rPr lang="en-US" dirty="0"/>
              <a:t> – 10CFR830 Subpart A (QA Rule, 10 criteria)</a:t>
            </a:r>
          </a:p>
          <a:p>
            <a:pPr marL="0" indent="0">
              <a:buNone/>
            </a:pPr>
            <a:r>
              <a:rPr lang="en-US" dirty="0"/>
              <a:t>DOE – DOE O 414.1D, DEAR 970.0370, DEAR 970.5203-1</a:t>
            </a:r>
          </a:p>
          <a:p>
            <a:pPr marL="0" indent="0">
              <a:buNone/>
            </a:pPr>
            <a:r>
              <a:rPr lang="en-US" dirty="0"/>
              <a:t>Stakeholders – LLC </a:t>
            </a:r>
            <a:r>
              <a:rPr lang="en-US" dirty="0" err="1"/>
              <a:t>Mgmt</a:t>
            </a:r>
            <a:r>
              <a:rPr lang="en-US" dirty="0"/>
              <a:t> and DOE EHSS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9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Assurance/Contractor Assurance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Initiator – DOE ES&amp;H and Integrated Safety Management</a:t>
            </a:r>
          </a:p>
          <a:p>
            <a:pPr marL="0" indent="0">
              <a:buNone/>
            </a:pPr>
            <a:r>
              <a:rPr lang="en-US" dirty="0"/>
              <a:t>COP – Energy Facilities Contractors group (EFCOG)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Std</a:t>
            </a:r>
            <a:r>
              <a:rPr lang="en-US" dirty="0"/>
              <a:t> – N/A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Reg</a:t>
            </a:r>
            <a:r>
              <a:rPr lang="en-US" dirty="0"/>
              <a:t> – N/A</a:t>
            </a:r>
          </a:p>
          <a:p>
            <a:pPr marL="0" indent="0">
              <a:buNone/>
            </a:pPr>
            <a:r>
              <a:rPr lang="en-US" dirty="0"/>
              <a:t>DOE – DOE O 226.1B, DEAR 970.5223-1</a:t>
            </a:r>
          </a:p>
          <a:p>
            <a:pPr marL="0" indent="0">
              <a:buNone/>
            </a:pPr>
            <a:r>
              <a:rPr lang="en-US" dirty="0"/>
              <a:t>Stakeholders – LLC </a:t>
            </a:r>
            <a:r>
              <a:rPr lang="en-US" dirty="0" err="1"/>
              <a:t>Mgmt</a:t>
            </a:r>
            <a:r>
              <a:rPr lang="en-US" dirty="0"/>
              <a:t> and DOE EHSS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8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Initiator – Construction project management</a:t>
            </a:r>
          </a:p>
          <a:p>
            <a:pPr marL="0" indent="0">
              <a:buNone/>
            </a:pPr>
            <a:r>
              <a:rPr lang="en-US" dirty="0"/>
              <a:t>COP – Project Management Institute (PMI)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Std</a:t>
            </a:r>
            <a:r>
              <a:rPr lang="en-US" dirty="0"/>
              <a:t> – PMI Project </a:t>
            </a:r>
            <a:r>
              <a:rPr lang="en-US" dirty="0" err="1"/>
              <a:t>Mgmt</a:t>
            </a:r>
            <a:r>
              <a:rPr lang="en-US" dirty="0"/>
              <a:t> Book of Knowledge (PMBOK)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Reg</a:t>
            </a:r>
            <a:r>
              <a:rPr lang="en-US" dirty="0"/>
              <a:t> – N/A</a:t>
            </a:r>
          </a:p>
          <a:p>
            <a:pPr marL="0" indent="0">
              <a:buNone/>
            </a:pPr>
            <a:r>
              <a:rPr lang="en-US" dirty="0"/>
              <a:t>DOE – DOE O 413.3B</a:t>
            </a:r>
          </a:p>
          <a:p>
            <a:pPr marL="0" indent="0">
              <a:buNone/>
            </a:pPr>
            <a:r>
              <a:rPr lang="en-US" dirty="0"/>
              <a:t>Stakeholders – LLC </a:t>
            </a:r>
            <a:r>
              <a:rPr lang="en-US" dirty="0" err="1"/>
              <a:t>Mgmt</a:t>
            </a:r>
            <a:r>
              <a:rPr lang="en-US" dirty="0"/>
              <a:t> &amp; Project Managers, and DOE Office of Project Management (and DOE Line PM offices)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01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Initiator – insurance industry, later public investor protection</a:t>
            </a:r>
          </a:p>
          <a:p>
            <a:pPr marL="0" indent="0">
              <a:buNone/>
            </a:pPr>
            <a:r>
              <a:rPr lang="en-US" dirty="0"/>
              <a:t>COP – Casualty Actuarial Society (CAS)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Std</a:t>
            </a:r>
            <a:r>
              <a:rPr lang="en-US" dirty="0"/>
              <a:t> – ISO 31000</a:t>
            </a:r>
          </a:p>
          <a:p>
            <a:pPr marL="0" indent="0">
              <a:buNone/>
            </a:pPr>
            <a:r>
              <a:rPr lang="en-US" dirty="0"/>
              <a:t>Key </a:t>
            </a:r>
            <a:r>
              <a:rPr lang="en-US" dirty="0" err="1"/>
              <a:t>Reg</a:t>
            </a:r>
            <a:r>
              <a:rPr lang="en-US" dirty="0"/>
              <a:t> – Sarbanes-Oxley Act of 2002 (SOX)</a:t>
            </a:r>
          </a:p>
          <a:p>
            <a:pPr marL="0" indent="0">
              <a:buNone/>
            </a:pPr>
            <a:r>
              <a:rPr lang="en-US" dirty="0"/>
              <a:t>DOE – DOE G 413.3-7A (Risk </a:t>
            </a:r>
            <a:r>
              <a:rPr lang="en-US" dirty="0" err="1"/>
              <a:t>Mgmt</a:t>
            </a:r>
            <a:r>
              <a:rPr lang="en-US" dirty="0"/>
              <a:t> Guide)</a:t>
            </a:r>
          </a:p>
          <a:p>
            <a:pPr marL="0" indent="0">
              <a:buNone/>
            </a:pPr>
            <a:r>
              <a:rPr lang="en-US" dirty="0"/>
              <a:t>Stakeholders – LLC </a:t>
            </a:r>
            <a:r>
              <a:rPr lang="en-US" dirty="0" err="1"/>
              <a:t>Mgmt</a:t>
            </a:r>
            <a:r>
              <a:rPr lang="en-US" dirty="0"/>
              <a:t> &amp; Project Managers, and DOE Office of Project Management (and DOE Line PM offices)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0F57-CD6F-45E2-8018-91FFE5D0CD30}" type="datetime4">
              <a:rPr lang="en-US" smtClean="0"/>
              <a:pPr/>
              <a:t>May 3,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292FEF09-04D1-447B-9F98-7000E0D5D33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82802"/>
      </p:ext>
    </p:extLst>
  </p:cSld>
  <p:clrMapOvr>
    <a:masterClrMapping/>
  </p:clrMapOvr>
</p:sld>
</file>

<file path=ppt/theme/theme1.xml><?xml version="1.0" encoding="utf-8"?>
<a:theme xmlns:a="http://schemas.openxmlformats.org/drawingml/2006/main" name="AECOM_4-3_ARIAL_201 USE THIS TEMPLATE (2)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4_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5_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6_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Y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GREEN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RANG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MAGENTA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3_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- 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AECOM_4-3_ARIAL_201 USE THIS TEMPLATE (2)</Template>
  <TotalTime>3404</TotalTime>
  <Words>999</Words>
  <Application>Microsoft Office PowerPoint</Application>
  <PresentationFormat>On-screen Show (4:3)</PresentationFormat>
  <Paragraphs>152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AECOM Sans</vt:lpstr>
      <vt:lpstr>AECOM Sans Light</vt:lpstr>
      <vt:lpstr>Arial</vt:lpstr>
      <vt:lpstr>Courier New</vt:lpstr>
      <vt:lpstr>AECOM_4-3_ARIAL_201 USE THIS TEMPLATE (2)</vt:lpstr>
      <vt:lpstr>GRAY Slide Set</vt:lpstr>
      <vt:lpstr>BLUE Slide Set</vt:lpstr>
      <vt:lpstr>GREEN Slide Set</vt:lpstr>
      <vt:lpstr>ORANGE Slide Set</vt:lpstr>
      <vt:lpstr>MAGENTA Slide Set</vt:lpstr>
      <vt:lpstr>1_BLUE Slide Set</vt:lpstr>
      <vt:lpstr>2_BLUE Slide Set</vt:lpstr>
      <vt:lpstr>3_BLUE Slide Set</vt:lpstr>
      <vt:lpstr>4_BLUE Slide Set</vt:lpstr>
      <vt:lpstr>5_BLUE Slide Set</vt:lpstr>
      <vt:lpstr>6_BLUE Slide Set</vt:lpstr>
      <vt:lpstr>Laying the Groundwork for discussing Incorporating Business Assurance into CAS </vt:lpstr>
      <vt:lpstr>Outline of CAS Working Group Session #1 on Incorporating Business Assurance into CAS</vt:lpstr>
      <vt:lpstr>Introductions &amp; Safety Share</vt:lpstr>
      <vt:lpstr>The CAS &amp; Business Assurance Nexus</vt:lpstr>
      <vt:lpstr>Laying the Groundwork</vt:lpstr>
      <vt:lpstr>Quality Assurance</vt:lpstr>
      <vt:lpstr>Performance Assurance/Contractor Assurance</vt:lpstr>
      <vt:lpstr>Project Management</vt:lpstr>
      <vt:lpstr>Risk Management</vt:lpstr>
      <vt:lpstr>Internal Control</vt:lpstr>
      <vt:lpstr>Internal Audit</vt:lpstr>
      <vt:lpstr>Groundwork Takeaways</vt:lpstr>
      <vt:lpstr>Additional Perspectives – Omar Cardona, SRNS</vt:lpstr>
      <vt:lpstr>Additional Perspectives – Omar Cardona, SRNS</vt:lpstr>
      <vt:lpstr>Open Discussion</vt:lpstr>
    </vt:vector>
  </TitlesOfParts>
  <Company>URS Safety Management Solutions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Excellence Strategic Plan Critical Action Update Report</dc:title>
  <dc:creator>Mills, Debbie</dc:creator>
  <cp:lastModifiedBy>Omar Cardona-Quiles</cp:lastModifiedBy>
  <cp:revision>105</cp:revision>
  <cp:lastPrinted>2017-10-30T15:42:05Z</cp:lastPrinted>
  <dcterms:created xsi:type="dcterms:W3CDTF">2017-04-20T15:41:46Z</dcterms:created>
  <dcterms:modified xsi:type="dcterms:W3CDTF">2019-05-03T17:41:25Z</dcterms:modified>
</cp:coreProperties>
</file>