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73" r:id="rId3"/>
    <p:sldId id="299" r:id="rId4"/>
    <p:sldId id="302" r:id="rId5"/>
    <p:sldId id="301" r:id="rId6"/>
    <p:sldId id="263" r:id="rId7"/>
    <p:sldId id="257" r:id="rId8"/>
    <p:sldId id="271" r:id="rId9"/>
    <p:sldId id="272" r:id="rId10"/>
    <p:sldId id="303" r:id="rId11"/>
    <p:sldId id="304" r:id="rId12"/>
    <p:sldId id="306" r:id="rId13"/>
    <p:sldId id="305" r:id="rId14"/>
    <p:sldId id="307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8E90137E-8059-48C8-8439-3DD979C30418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59F9367B-97DD-405D-8A6D-5B2FAE155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tabLst>
                <a:tab pos="5943600" algn="l"/>
              </a:tabLst>
              <a:defRPr/>
            </a:lvl1pPr>
            <a:lvl2pPr>
              <a:tabLst>
                <a:tab pos="6126480" algn="l"/>
              </a:tabLst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9161D640-DBD9-4D7F-A969-E671E593116C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/>
              <a:t>Dae</a:t>
            </a:r>
            <a:r>
              <a:rPr lang="en-US" sz="4400" dirty="0"/>
              <a:t> Chung CAS Overview Visit Lessons Learned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Omar Cardona, SRNS</a:t>
            </a:r>
          </a:p>
          <a:p>
            <a:r>
              <a:rPr lang="en-US" sz="2000" dirty="0"/>
              <a:t>Contractor Assurance Technical Advisor and Performance Measurements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9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Questions We Had to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2400" dirty="0"/>
              <a:t>What areas are you struggling in now?</a:t>
            </a:r>
          </a:p>
          <a:p>
            <a:r>
              <a:rPr lang="en-US" sz="2400" dirty="0"/>
              <a:t>Before your stand down, did you have any idea that something bad could be coming up? Was there data to support it? </a:t>
            </a:r>
          </a:p>
          <a:p>
            <a:r>
              <a:rPr lang="en-US" sz="2400" dirty="0"/>
              <a:t>What do you consider the higher technical risk in K-Area? What are you doing to manage that risk?</a:t>
            </a:r>
          </a:p>
          <a:p>
            <a:r>
              <a:rPr lang="en-US" sz="2400" dirty="0"/>
              <a:t>How do you focus your resources’ attention more sharply and wisely?</a:t>
            </a:r>
          </a:p>
          <a:p>
            <a:r>
              <a:rPr lang="en-US" sz="2400" dirty="0"/>
              <a:t>Do you have access to data that would help you expedite processes? This to the Business folks, not facilities.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5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More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2400" dirty="0"/>
              <a:t>Is the cost of doing business going up?</a:t>
            </a:r>
          </a:p>
          <a:p>
            <a:r>
              <a:rPr lang="en-US" sz="2400" dirty="0"/>
              <a:t>How is data used to formulate decisions?</a:t>
            </a:r>
          </a:p>
        </p:txBody>
      </p:sp>
    </p:spTree>
    <p:extLst>
      <p:ext uri="{BB962C8B-B14F-4D97-AF65-F5344CB8AC3E}">
        <p14:creationId xmlns:p14="http://schemas.microsoft.com/office/powerpoint/2010/main" val="278753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The Positives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2400" dirty="0"/>
              <a:t>Good alignment between senior management and lower level managers on the understanding of organizational risks.</a:t>
            </a:r>
            <a:endParaRPr lang="en-US" dirty="0"/>
          </a:p>
          <a:p>
            <a:r>
              <a:rPr lang="en-US" sz="2400" dirty="0"/>
              <a:t>Facility Managers engaged by the Team clearly articulated how they utilize CAS information to try to “look around corners” to avoid potential issues.</a:t>
            </a:r>
          </a:p>
          <a:p>
            <a:r>
              <a:rPr lang="en-US" sz="2400" dirty="0"/>
              <a:t>The introduction of the “Blue Dragon” Causal Analysis approach and the CAS Program oversight of implementation and analyst qualification are supporting progress in this area.</a:t>
            </a:r>
          </a:p>
        </p:txBody>
      </p:sp>
    </p:spTree>
    <p:extLst>
      <p:ext uri="{BB962C8B-B14F-4D97-AF65-F5344CB8AC3E}">
        <p14:creationId xmlns:p14="http://schemas.microsoft.com/office/powerpoint/2010/main" val="201643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/>
              <a:t>Once the emotions settle down .. There is work to do moving forward.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1524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As a mature organization….</a:t>
            </a:r>
          </a:p>
          <a:p>
            <a:r>
              <a:rPr lang="en-US" sz="2400" dirty="0"/>
              <a:t>we ought to take an inward look and make sure there isn’t a way to be more efficient. Bring the right data at the right level.</a:t>
            </a:r>
          </a:p>
          <a:p>
            <a:r>
              <a:rPr lang="en-US" sz="2400" dirty="0"/>
              <a:t>be your own worst critic.</a:t>
            </a:r>
          </a:p>
          <a:p>
            <a:r>
              <a:rPr lang="en-US" sz="2400" dirty="0"/>
              <a:t>be open to Independent Oversight.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Other Improvements:</a:t>
            </a:r>
          </a:p>
          <a:p>
            <a:r>
              <a:rPr lang="en-US" sz="2400" dirty="0"/>
              <a:t>Adoption of a more comprehensive Risk Register.</a:t>
            </a:r>
          </a:p>
          <a:p>
            <a:r>
              <a:rPr lang="en-US" sz="2400" dirty="0"/>
              <a:t>Integration of Business Assurance processes with CAS elements. Data streams and analysis represent opportunity to improved efficiency.</a:t>
            </a:r>
          </a:p>
        </p:txBody>
      </p:sp>
    </p:spTree>
    <p:extLst>
      <p:ext uri="{BB962C8B-B14F-4D97-AF65-F5344CB8AC3E}">
        <p14:creationId xmlns:p14="http://schemas.microsoft.com/office/powerpoint/2010/main" val="348008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/>
              <a:t>Once the emotions settle down .. There is work to do moving forward.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68" y="1524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Other Improvements (cont.):</a:t>
            </a:r>
          </a:p>
          <a:p>
            <a:r>
              <a:rPr lang="en-US" sz="2400" dirty="0"/>
              <a:t>Formalize and integrate new hire initiatives.</a:t>
            </a:r>
          </a:p>
          <a:p>
            <a:r>
              <a:rPr lang="en-US" sz="2400" dirty="0"/>
              <a:t>Strengthen SRNL CAS programs.</a:t>
            </a:r>
          </a:p>
          <a:p>
            <a:r>
              <a:rPr lang="en-US" sz="2400" dirty="0"/>
              <a:t>Hold Value Engineering Event to drive Engineering process efficiencies.</a:t>
            </a:r>
          </a:p>
          <a:p>
            <a:r>
              <a:rPr lang="en-US" sz="2400" dirty="0"/>
              <a:t>Develop Partnership between Contractor and DOE to see improvement initiatives through to ensure we gain maximum benefit from the various initiatives.</a:t>
            </a:r>
          </a:p>
        </p:txBody>
      </p:sp>
    </p:spTree>
    <p:extLst>
      <p:ext uri="{BB962C8B-B14F-4D97-AF65-F5344CB8AC3E}">
        <p14:creationId xmlns:p14="http://schemas.microsoft.com/office/powerpoint/2010/main" val="329385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/>
              <a:t>Joint Review (DOE/Corporate Partners) Week of February 25th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sz="2400" dirty="0"/>
              <a:t>Team Participants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Under Secretary </a:t>
            </a:r>
            <a:r>
              <a:rPr lang="en-US" sz="2000" dirty="0" err="1"/>
              <a:t>Dae</a:t>
            </a:r>
            <a:r>
              <a:rPr lang="en-US" sz="2000" dirty="0"/>
              <a:t> Chung, DOE Office of EM</a:t>
            </a:r>
          </a:p>
          <a:p>
            <a:pPr lvl="1"/>
            <a:r>
              <a:rPr lang="en-US" sz="2000" dirty="0"/>
              <a:t>DOE-HQ</a:t>
            </a:r>
          </a:p>
          <a:p>
            <a:pPr lvl="1"/>
            <a:r>
              <a:rPr lang="en-US" sz="2000" dirty="0"/>
              <a:t>DOE-SR</a:t>
            </a:r>
          </a:p>
          <a:p>
            <a:pPr lvl="1"/>
            <a:r>
              <a:rPr lang="en-US" sz="2000" dirty="0"/>
              <a:t>Fluor / HII / Honeywell</a:t>
            </a:r>
          </a:p>
          <a:p>
            <a:pPr marL="344487" lvl="1" indent="0">
              <a:buNone/>
            </a:pPr>
            <a:endParaRPr lang="en-US" sz="2000" dirty="0"/>
          </a:p>
          <a:p>
            <a:r>
              <a:rPr lang="en-US" sz="2400" dirty="0"/>
              <a:t>Initial Communication with SRNS Regarding Upcoming Visit or Proposed Agenda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List of LOIs pertaining to previous facility events or issues.</a:t>
            </a:r>
          </a:p>
        </p:txBody>
      </p:sp>
    </p:spTree>
    <p:extLst>
      <p:ext uri="{BB962C8B-B14F-4D97-AF65-F5344CB8AC3E}">
        <p14:creationId xmlns:p14="http://schemas.microsoft.com/office/powerpoint/2010/main" val="388482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3200" dirty="0"/>
              <a:t>Fairly in-depth presentation of all system attributes and components as driven by the letter of DOE Order 226.1B.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Our approach: Provide a complete and detailed step-by-step overview of SRNS’s CAS program</a:t>
            </a:r>
          </a:p>
        </p:txBody>
      </p:sp>
    </p:spTree>
    <p:extLst>
      <p:ext uri="{BB962C8B-B14F-4D97-AF65-F5344CB8AC3E}">
        <p14:creationId xmlns:p14="http://schemas.microsoft.com/office/powerpoint/2010/main" val="333790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411662"/>
          </a:xfrm>
        </p:spPr>
        <p:txBody>
          <a:bodyPr/>
          <a:lstStyle/>
          <a:p>
            <a:r>
              <a:rPr lang="en-US" sz="3200" dirty="0"/>
              <a:t>Failure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Had to shake the etch-a-sketch our agenda was written on</a:t>
            </a:r>
          </a:p>
        </p:txBody>
      </p:sp>
    </p:spTree>
    <p:extLst>
      <p:ext uri="{BB962C8B-B14F-4D97-AF65-F5344CB8AC3E}">
        <p14:creationId xmlns:p14="http://schemas.microsoft.com/office/powerpoint/2010/main" val="57614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Purpose of the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sz="2400" dirty="0"/>
              <a:t>Pilot for evaluating CAS effectiveness at supporting overall performance management of the contract, including trend detection, proper corrective actions, risk prioritization, and identification of opportunities for improvement</a:t>
            </a:r>
            <a:r>
              <a:rPr lang="en-US" sz="2000" dirty="0"/>
              <a:t>.</a:t>
            </a:r>
          </a:p>
          <a:p>
            <a:r>
              <a:rPr lang="en-US" sz="2400" dirty="0"/>
              <a:t>Specifically: </a:t>
            </a:r>
          </a:p>
          <a:p>
            <a:pPr lvl="1"/>
            <a:r>
              <a:rPr lang="en-US" sz="2000" dirty="0"/>
              <a:t>Opportunities in the integration of Business Enterprise Risk evaluation into our system plan.</a:t>
            </a:r>
          </a:p>
          <a:p>
            <a:pPr lvl="1"/>
            <a:r>
              <a:rPr lang="en-US" sz="2000" dirty="0"/>
              <a:t>The greater acceptance of Risk in the development of our facilities’ Safety Basis development. We are TOO CONSERVATIVE.</a:t>
            </a:r>
          </a:p>
          <a:p>
            <a:r>
              <a:rPr lang="en-US" sz="2400" dirty="0"/>
              <a:t>Hence, we have a new CAS Model under development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6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086935F7-81FA-48CE-A1C6-F12CDC45BE2F}"/>
              </a:ext>
            </a:extLst>
          </p:cNvPr>
          <p:cNvSpPr/>
          <p:nvPr/>
        </p:nvSpPr>
        <p:spPr>
          <a:xfrm>
            <a:off x="2586019" y="1493521"/>
            <a:ext cx="4007198" cy="400719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3A72A85-7C76-4A27-A194-A79D9B9D0B1E}"/>
              </a:ext>
            </a:extLst>
          </p:cNvPr>
          <p:cNvGrpSpPr/>
          <p:nvPr/>
        </p:nvGrpSpPr>
        <p:grpSpPr>
          <a:xfrm>
            <a:off x="2084177" y="950685"/>
            <a:ext cx="4975646" cy="4698762"/>
            <a:chOff x="3866486" y="1323553"/>
            <a:chExt cx="4459029" cy="4210894"/>
          </a:xfrm>
        </p:grpSpPr>
        <p:sp>
          <p:nvSpPr>
            <p:cNvPr id="5" name="Freeform 54">
              <a:extLst>
                <a:ext uri="{FF2B5EF4-FFF2-40B4-BE49-F238E27FC236}">
                  <a16:creationId xmlns:a16="http://schemas.microsoft.com/office/drawing/2014/main" id="{03CC1F12-1396-4CDD-96FE-8F6163FC3357}"/>
                </a:ext>
              </a:extLst>
            </p:cNvPr>
            <p:cNvSpPr/>
            <p:nvPr/>
          </p:nvSpPr>
          <p:spPr>
            <a:xfrm>
              <a:off x="3866486" y="2640769"/>
              <a:ext cx="2116129" cy="2893678"/>
            </a:xfrm>
            <a:custGeom>
              <a:avLst/>
              <a:gdLst>
                <a:gd name="connsiteX0" fmla="*/ 956854 w 1399483"/>
                <a:gd name="connsiteY0" fmla="*/ 0 h 1913708"/>
                <a:gd name="connsiteX1" fmla="*/ 1329305 w 1399483"/>
                <a:gd name="connsiteY1" fmla="*/ 75194 h 1913708"/>
                <a:gd name="connsiteX2" fmla="*/ 1399483 w 1399483"/>
                <a:gd name="connsiteY2" fmla="*/ 109001 h 1913708"/>
                <a:gd name="connsiteX3" fmla="*/ 1314604 w 1399483"/>
                <a:gd name="connsiteY3" fmla="*/ 174068 h 1913708"/>
                <a:gd name="connsiteX4" fmla="*/ 956854 w 1399483"/>
                <a:gd name="connsiteY4" fmla="*/ 956855 h 1913708"/>
                <a:gd name="connsiteX5" fmla="*/ 958129 w 1399483"/>
                <a:gd name="connsiteY5" fmla="*/ 982104 h 1913708"/>
                <a:gd name="connsiteX6" fmla="*/ 958130 w 1399483"/>
                <a:gd name="connsiteY6" fmla="*/ 982104 h 1913708"/>
                <a:gd name="connsiteX7" fmla="*/ 962200 w 1399483"/>
                <a:gd name="connsiteY7" fmla="*/ 1062700 h 1913708"/>
                <a:gd name="connsiteX8" fmla="*/ 1324045 w 1399483"/>
                <a:gd name="connsiteY8" fmla="*/ 1747721 h 1913708"/>
                <a:gd name="connsiteX9" fmla="*/ 1399377 w 1399483"/>
                <a:gd name="connsiteY9" fmla="*/ 1804758 h 1913708"/>
                <a:gd name="connsiteX10" fmla="*/ 1329305 w 1399483"/>
                <a:gd name="connsiteY10" fmla="*/ 1838514 h 1913708"/>
                <a:gd name="connsiteX11" fmla="*/ 956854 w 1399483"/>
                <a:gd name="connsiteY11" fmla="*/ 1913708 h 1913708"/>
                <a:gd name="connsiteX12" fmla="*/ 0 w 1399483"/>
                <a:gd name="connsiteY12" fmla="*/ 956854 h 1913708"/>
                <a:gd name="connsiteX13" fmla="*/ 956854 w 1399483"/>
                <a:gd name="connsiteY13" fmla="*/ 0 h 1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9483" h="1913708">
                  <a:moveTo>
                    <a:pt x="956854" y="0"/>
                  </a:moveTo>
                  <a:cubicBezTo>
                    <a:pt x="1088968" y="0"/>
                    <a:pt x="1214829" y="26775"/>
                    <a:pt x="1329305" y="75194"/>
                  </a:cubicBezTo>
                  <a:lnTo>
                    <a:pt x="1399483" y="109001"/>
                  </a:lnTo>
                  <a:lnTo>
                    <a:pt x="1314604" y="174068"/>
                  </a:lnTo>
                  <a:cubicBezTo>
                    <a:pt x="1095471" y="363888"/>
                    <a:pt x="956854" y="644184"/>
                    <a:pt x="956854" y="956855"/>
                  </a:cubicBezTo>
                  <a:lnTo>
                    <a:pt x="958129" y="982104"/>
                  </a:lnTo>
                  <a:lnTo>
                    <a:pt x="958130" y="982104"/>
                  </a:lnTo>
                  <a:lnTo>
                    <a:pt x="962200" y="1062700"/>
                  </a:lnTo>
                  <a:cubicBezTo>
                    <a:pt x="990033" y="1336762"/>
                    <a:pt x="1124766" y="1579220"/>
                    <a:pt x="1324045" y="1747721"/>
                  </a:cubicBezTo>
                  <a:lnTo>
                    <a:pt x="1399377" y="1804758"/>
                  </a:lnTo>
                  <a:lnTo>
                    <a:pt x="1329305" y="1838514"/>
                  </a:lnTo>
                  <a:cubicBezTo>
                    <a:pt x="1214829" y="1886933"/>
                    <a:pt x="1088968" y="1913708"/>
                    <a:pt x="956854" y="1913708"/>
                  </a:cubicBezTo>
                  <a:cubicBezTo>
                    <a:pt x="428398" y="1913708"/>
                    <a:pt x="0" y="1485310"/>
                    <a:pt x="0" y="956854"/>
                  </a:cubicBezTo>
                  <a:cubicBezTo>
                    <a:pt x="0" y="428398"/>
                    <a:pt x="428398" y="0"/>
                    <a:pt x="956854" y="0"/>
                  </a:cubicBezTo>
                  <a:close/>
                </a:path>
              </a:pathLst>
            </a:custGeom>
            <a:solidFill>
              <a:srgbClr val="FF0000"/>
            </a:solidFill>
            <a:ln w="57150">
              <a:solidFill>
                <a:schemeClr val="bg1"/>
              </a:solidFill>
            </a:ln>
            <a:effectLst>
              <a:innerShdw blurRad="215900" dist="889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 55">
              <a:extLst>
                <a:ext uri="{FF2B5EF4-FFF2-40B4-BE49-F238E27FC236}">
                  <a16:creationId xmlns:a16="http://schemas.microsoft.com/office/drawing/2014/main" id="{ED6248C2-F92C-4819-8EE5-11266E49F9C0}"/>
                </a:ext>
              </a:extLst>
            </p:cNvPr>
            <p:cNvSpPr/>
            <p:nvPr/>
          </p:nvSpPr>
          <p:spPr>
            <a:xfrm>
              <a:off x="5436877" y="2868165"/>
              <a:ext cx="2888638" cy="2666282"/>
            </a:xfrm>
            <a:custGeom>
              <a:avLst/>
              <a:gdLst>
                <a:gd name="connsiteX0" fmla="*/ 1467058 w 1910375"/>
                <a:gd name="connsiteY0" fmla="*/ 0 h 1763322"/>
                <a:gd name="connsiteX1" fmla="*/ 1488507 w 1910375"/>
                <a:gd name="connsiteY1" fmla="*/ 13030 h 1763322"/>
                <a:gd name="connsiteX2" fmla="*/ 1910375 w 1910375"/>
                <a:gd name="connsiteY2" fmla="*/ 806468 h 1763322"/>
                <a:gd name="connsiteX3" fmla="*/ 953521 w 1910375"/>
                <a:gd name="connsiteY3" fmla="*/ 1763322 h 1763322"/>
                <a:gd name="connsiteX4" fmla="*/ 1607 w 1910375"/>
                <a:gd name="connsiteY4" fmla="*/ 904301 h 1763322"/>
                <a:gd name="connsiteX5" fmla="*/ 0 w 1910375"/>
                <a:gd name="connsiteY5" fmla="*/ 872480 h 1763322"/>
                <a:gd name="connsiteX6" fmla="*/ 56314 w 1910375"/>
                <a:gd name="connsiteY6" fmla="*/ 898762 h 1763322"/>
                <a:gd name="connsiteX7" fmla="*/ 435907 w 1910375"/>
                <a:gd name="connsiteY7" fmla="*/ 970569 h 1763322"/>
                <a:gd name="connsiteX8" fmla="*/ 929359 w 1910375"/>
                <a:gd name="connsiteY8" fmla="*/ 845622 h 1763322"/>
                <a:gd name="connsiteX9" fmla="*/ 952247 w 1910375"/>
                <a:gd name="connsiteY9" fmla="*/ 831718 h 1763322"/>
                <a:gd name="connsiteX10" fmla="*/ 952247 w 1910375"/>
                <a:gd name="connsiteY10" fmla="*/ 831717 h 1763322"/>
                <a:gd name="connsiteX11" fmla="*/ 1014713 w 1910375"/>
                <a:gd name="connsiteY11" fmla="*/ 793768 h 1763322"/>
                <a:gd name="connsiteX12" fmla="*/ 1462820 w 1910375"/>
                <a:gd name="connsiteY12" fmla="*/ 67189 h 1763322"/>
                <a:gd name="connsiteX13" fmla="*/ 1467058 w 1910375"/>
                <a:gd name="connsiteY13" fmla="*/ 0 h 176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2">
                  <a:moveTo>
                    <a:pt x="1467058" y="0"/>
                  </a:moveTo>
                  <a:lnTo>
                    <a:pt x="1488507" y="13030"/>
                  </a:lnTo>
                  <a:cubicBezTo>
                    <a:pt x="1743032" y="184983"/>
                    <a:pt x="1910375" y="476183"/>
                    <a:pt x="1910375" y="806468"/>
                  </a:cubicBezTo>
                  <a:cubicBezTo>
                    <a:pt x="1910375" y="1334924"/>
                    <a:pt x="1481977" y="1763322"/>
                    <a:pt x="953521" y="1763322"/>
                  </a:cubicBezTo>
                  <a:cubicBezTo>
                    <a:pt x="458094" y="1763322"/>
                    <a:pt x="50608" y="1386801"/>
                    <a:pt x="1607" y="904301"/>
                  </a:cubicBezTo>
                  <a:lnTo>
                    <a:pt x="0" y="872480"/>
                  </a:lnTo>
                  <a:lnTo>
                    <a:pt x="56314" y="898762"/>
                  </a:lnTo>
                  <a:cubicBezTo>
                    <a:pt x="173850" y="945109"/>
                    <a:pt x="301905" y="970569"/>
                    <a:pt x="435907" y="970569"/>
                  </a:cubicBezTo>
                  <a:cubicBezTo>
                    <a:pt x="614577" y="970569"/>
                    <a:pt x="782674" y="925307"/>
                    <a:pt x="929359" y="845622"/>
                  </a:cubicBezTo>
                  <a:lnTo>
                    <a:pt x="952247" y="831718"/>
                  </a:lnTo>
                  <a:lnTo>
                    <a:pt x="952247" y="831717"/>
                  </a:lnTo>
                  <a:lnTo>
                    <a:pt x="1014713" y="793768"/>
                  </a:lnTo>
                  <a:cubicBezTo>
                    <a:pt x="1255665" y="630984"/>
                    <a:pt x="1424401" y="369424"/>
                    <a:pt x="1462820" y="67189"/>
                  </a:cubicBezTo>
                  <a:lnTo>
                    <a:pt x="1467058" y="0"/>
                  </a:lnTo>
                  <a:close/>
                </a:path>
              </a:pathLst>
            </a:custGeom>
            <a:solidFill>
              <a:schemeClr val="accent6"/>
            </a:solidFill>
            <a:ln w="57150">
              <a:solidFill>
                <a:schemeClr val="bg1"/>
              </a:solidFill>
            </a:ln>
            <a:effectLst>
              <a:innerShdw blurRad="215900" dist="889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56">
              <a:extLst>
                <a:ext uri="{FF2B5EF4-FFF2-40B4-BE49-F238E27FC236}">
                  <a16:creationId xmlns:a16="http://schemas.microsoft.com/office/drawing/2014/main" id="{9FAD3371-8B6F-4368-A562-0AFDACCA1C16}"/>
                </a:ext>
              </a:extLst>
            </p:cNvPr>
            <p:cNvSpPr/>
            <p:nvPr/>
          </p:nvSpPr>
          <p:spPr>
            <a:xfrm>
              <a:off x="4654202" y="1323553"/>
              <a:ext cx="2888638" cy="2666284"/>
            </a:xfrm>
            <a:custGeom>
              <a:avLst/>
              <a:gdLst>
                <a:gd name="connsiteX0" fmla="*/ 953521 w 1910375"/>
                <a:gd name="connsiteY0" fmla="*/ 0 h 1763323"/>
                <a:gd name="connsiteX1" fmla="*/ 1910375 w 1910375"/>
                <a:gd name="connsiteY1" fmla="*/ 956854 h 1763323"/>
                <a:gd name="connsiteX2" fmla="*/ 1488507 w 1910375"/>
                <a:gd name="connsiteY2" fmla="*/ 1750292 h 1763323"/>
                <a:gd name="connsiteX3" fmla="*/ 1467058 w 1910375"/>
                <a:gd name="connsiteY3" fmla="*/ 1763323 h 1763323"/>
                <a:gd name="connsiteX4" fmla="*/ 1462820 w 1910375"/>
                <a:gd name="connsiteY4" fmla="*/ 1696133 h 1763323"/>
                <a:gd name="connsiteX5" fmla="*/ 1014713 w 1910375"/>
                <a:gd name="connsiteY5" fmla="*/ 969554 h 1763323"/>
                <a:gd name="connsiteX6" fmla="*/ 953523 w 1910375"/>
                <a:gd name="connsiteY6" fmla="*/ 932381 h 1763323"/>
                <a:gd name="connsiteX7" fmla="*/ 953522 w 1910375"/>
                <a:gd name="connsiteY7" fmla="*/ 932381 h 1763323"/>
                <a:gd name="connsiteX8" fmla="*/ 929358 w 1910375"/>
                <a:gd name="connsiteY8" fmla="*/ 917701 h 1763323"/>
                <a:gd name="connsiteX9" fmla="*/ 435906 w 1910375"/>
                <a:gd name="connsiteY9" fmla="*/ 792754 h 1763323"/>
                <a:gd name="connsiteX10" fmla="*/ 56313 w 1910375"/>
                <a:gd name="connsiteY10" fmla="*/ 864561 h 1763323"/>
                <a:gd name="connsiteX11" fmla="*/ 0 w 1910375"/>
                <a:gd name="connsiteY11" fmla="*/ 890843 h 1763323"/>
                <a:gd name="connsiteX12" fmla="*/ 1607 w 1910375"/>
                <a:gd name="connsiteY12" fmla="*/ 859021 h 1763323"/>
                <a:gd name="connsiteX13" fmla="*/ 953521 w 1910375"/>
                <a:gd name="connsiteY13" fmla="*/ 0 h 176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3">
                  <a:moveTo>
                    <a:pt x="953521" y="0"/>
                  </a:moveTo>
                  <a:cubicBezTo>
                    <a:pt x="1481977" y="0"/>
                    <a:pt x="1910375" y="428398"/>
                    <a:pt x="1910375" y="956854"/>
                  </a:cubicBezTo>
                  <a:cubicBezTo>
                    <a:pt x="1910375" y="1287139"/>
                    <a:pt x="1743032" y="1578339"/>
                    <a:pt x="1488507" y="1750292"/>
                  </a:cubicBezTo>
                  <a:lnTo>
                    <a:pt x="1467058" y="1763323"/>
                  </a:lnTo>
                  <a:lnTo>
                    <a:pt x="1462820" y="1696133"/>
                  </a:lnTo>
                  <a:cubicBezTo>
                    <a:pt x="1424401" y="1393898"/>
                    <a:pt x="1255665" y="1132338"/>
                    <a:pt x="1014713" y="969554"/>
                  </a:cubicBezTo>
                  <a:lnTo>
                    <a:pt x="953523" y="932381"/>
                  </a:lnTo>
                  <a:lnTo>
                    <a:pt x="953522" y="932381"/>
                  </a:lnTo>
                  <a:lnTo>
                    <a:pt x="929358" y="917701"/>
                  </a:lnTo>
                  <a:cubicBezTo>
                    <a:pt x="782673" y="838017"/>
                    <a:pt x="614576" y="792754"/>
                    <a:pt x="435906" y="792754"/>
                  </a:cubicBezTo>
                  <a:cubicBezTo>
                    <a:pt x="301904" y="792754"/>
                    <a:pt x="173849" y="818215"/>
                    <a:pt x="56313" y="864561"/>
                  </a:cubicBezTo>
                  <a:lnTo>
                    <a:pt x="0" y="890843"/>
                  </a:lnTo>
                  <a:lnTo>
                    <a:pt x="1607" y="859021"/>
                  </a:lnTo>
                  <a:cubicBezTo>
                    <a:pt x="50608" y="376522"/>
                    <a:pt x="458094" y="0"/>
                    <a:pt x="953521" y="0"/>
                  </a:cubicBezTo>
                  <a:close/>
                </a:path>
              </a:pathLst>
            </a:custGeom>
            <a:solidFill>
              <a:srgbClr val="005696"/>
            </a:solidFill>
            <a:ln w="57150">
              <a:solidFill>
                <a:schemeClr val="bg1"/>
              </a:solidFill>
            </a:ln>
            <a:effectLst>
              <a:innerShdw blurRad="215900" dist="889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A8C052A-EFFC-4379-86EE-F66B87645751}"/>
              </a:ext>
            </a:extLst>
          </p:cNvPr>
          <p:cNvSpPr txBox="1"/>
          <p:nvPr/>
        </p:nvSpPr>
        <p:spPr>
          <a:xfrm>
            <a:off x="3970741" y="1255911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Operations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F4A56A-FFCE-45F3-B709-D715CD08E9BA}"/>
              </a:ext>
            </a:extLst>
          </p:cNvPr>
          <p:cNvSpPr txBox="1"/>
          <p:nvPr/>
        </p:nvSpPr>
        <p:spPr>
          <a:xfrm>
            <a:off x="4623049" y="4464498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Business &amp; Financial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Execution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833AC9-8A1A-473E-958F-FAC01BBF5076}"/>
              </a:ext>
            </a:extLst>
          </p:cNvPr>
          <p:cNvSpPr txBox="1"/>
          <p:nvPr/>
        </p:nvSpPr>
        <p:spPr>
          <a:xfrm>
            <a:off x="2370921" y="3573314"/>
            <a:ext cx="1178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Risk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Mitigation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4BDD3-AEEA-489F-BBAA-47FBA73E7814}"/>
              </a:ext>
            </a:extLst>
          </p:cNvPr>
          <p:cNvSpPr txBox="1"/>
          <p:nvPr/>
        </p:nvSpPr>
        <p:spPr>
          <a:xfrm>
            <a:off x="3791414" y="342900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Verdana" panose="020B0604030504040204" pitchFamily="34" charset="0"/>
                <a:cs typeface="Verdana" panose="020B0604030504040204" pitchFamily="34" charset="0"/>
              </a:rPr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185067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E53DC39D-1BB1-4845-BF1B-97B596A7DD53}"/>
              </a:ext>
            </a:extLst>
          </p:cNvPr>
          <p:cNvGrpSpPr/>
          <p:nvPr/>
        </p:nvGrpSpPr>
        <p:grpSpPr>
          <a:xfrm>
            <a:off x="95533" y="950685"/>
            <a:ext cx="4975646" cy="4698762"/>
            <a:chOff x="2084177" y="950685"/>
            <a:chExt cx="4975646" cy="469876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86935F7-81FA-48CE-A1C6-F12CDC45BE2F}"/>
                </a:ext>
              </a:extLst>
            </p:cNvPr>
            <p:cNvSpPr/>
            <p:nvPr/>
          </p:nvSpPr>
          <p:spPr>
            <a:xfrm>
              <a:off x="2586019" y="1493521"/>
              <a:ext cx="4007198" cy="400719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3A72A85-7C76-4A27-A194-A79D9B9D0B1E}"/>
                </a:ext>
              </a:extLst>
            </p:cNvPr>
            <p:cNvGrpSpPr/>
            <p:nvPr/>
          </p:nvGrpSpPr>
          <p:grpSpPr>
            <a:xfrm>
              <a:off x="2084177" y="950685"/>
              <a:ext cx="4975646" cy="4698762"/>
              <a:chOff x="3866486" y="1323553"/>
              <a:chExt cx="4459029" cy="4210894"/>
            </a:xfrm>
          </p:grpSpPr>
          <p:sp>
            <p:nvSpPr>
              <p:cNvPr id="5" name="Freeform 54">
                <a:extLst>
                  <a:ext uri="{FF2B5EF4-FFF2-40B4-BE49-F238E27FC236}">
                    <a16:creationId xmlns:a16="http://schemas.microsoft.com/office/drawing/2014/main" id="{03CC1F12-1396-4CDD-96FE-8F6163FC3357}"/>
                  </a:ext>
                </a:extLst>
              </p:cNvPr>
              <p:cNvSpPr/>
              <p:nvPr/>
            </p:nvSpPr>
            <p:spPr>
              <a:xfrm>
                <a:off x="3866486" y="2640769"/>
                <a:ext cx="2116129" cy="2893678"/>
              </a:xfrm>
              <a:custGeom>
                <a:avLst/>
                <a:gdLst>
                  <a:gd name="connsiteX0" fmla="*/ 956854 w 1399483"/>
                  <a:gd name="connsiteY0" fmla="*/ 0 h 1913708"/>
                  <a:gd name="connsiteX1" fmla="*/ 1329305 w 1399483"/>
                  <a:gd name="connsiteY1" fmla="*/ 75194 h 1913708"/>
                  <a:gd name="connsiteX2" fmla="*/ 1399483 w 1399483"/>
                  <a:gd name="connsiteY2" fmla="*/ 109001 h 1913708"/>
                  <a:gd name="connsiteX3" fmla="*/ 1314604 w 1399483"/>
                  <a:gd name="connsiteY3" fmla="*/ 174068 h 1913708"/>
                  <a:gd name="connsiteX4" fmla="*/ 956854 w 1399483"/>
                  <a:gd name="connsiteY4" fmla="*/ 956855 h 1913708"/>
                  <a:gd name="connsiteX5" fmla="*/ 958129 w 1399483"/>
                  <a:gd name="connsiteY5" fmla="*/ 982104 h 1913708"/>
                  <a:gd name="connsiteX6" fmla="*/ 958130 w 1399483"/>
                  <a:gd name="connsiteY6" fmla="*/ 982104 h 1913708"/>
                  <a:gd name="connsiteX7" fmla="*/ 962200 w 1399483"/>
                  <a:gd name="connsiteY7" fmla="*/ 1062700 h 1913708"/>
                  <a:gd name="connsiteX8" fmla="*/ 1324045 w 1399483"/>
                  <a:gd name="connsiteY8" fmla="*/ 1747721 h 1913708"/>
                  <a:gd name="connsiteX9" fmla="*/ 1399377 w 1399483"/>
                  <a:gd name="connsiteY9" fmla="*/ 1804758 h 1913708"/>
                  <a:gd name="connsiteX10" fmla="*/ 1329305 w 1399483"/>
                  <a:gd name="connsiteY10" fmla="*/ 1838514 h 1913708"/>
                  <a:gd name="connsiteX11" fmla="*/ 956854 w 1399483"/>
                  <a:gd name="connsiteY11" fmla="*/ 1913708 h 1913708"/>
                  <a:gd name="connsiteX12" fmla="*/ 0 w 1399483"/>
                  <a:gd name="connsiteY12" fmla="*/ 956854 h 1913708"/>
                  <a:gd name="connsiteX13" fmla="*/ 956854 w 1399483"/>
                  <a:gd name="connsiteY13" fmla="*/ 0 h 191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9483" h="1913708">
                    <a:moveTo>
                      <a:pt x="956854" y="0"/>
                    </a:moveTo>
                    <a:cubicBezTo>
                      <a:pt x="1088968" y="0"/>
                      <a:pt x="1214829" y="26775"/>
                      <a:pt x="1329305" y="75194"/>
                    </a:cubicBezTo>
                    <a:lnTo>
                      <a:pt x="1399483" y="109001"/>
                    </a:lnTo>
                    <a:lnTo>
                      <a:pt x="1314604" y="174068"/>
                    </a:lnTo>
                    <a:cubicBezTo>
                      <a:pt x="1095471" y="363888"/>
                      <a:pt x="956854" y="644184"/>
                      <a:pt x="956854" y="956855"/>
                    </a:cubicBezTo>
                    <a:lnTo>
                      <a:pt x="958129" y="982104"/>
                    </a:lnTo>
                    <a:lnTo>
                      <a:pt x="958130" y="982104"/>
                    </a:lnTo>
                    <a:lnTo>
                      <a:pt x="962200" y="1062700"/>
                    </a:lnTo>
                    <a:cubicBezTo>
                      <a:pt x="990033" y="1336762"/>
                      <a:pt x="1124766" y="1579220"/>
                      <a:pt x="1324045" y="1747721"/>
                    </a:cubicBezTo>
                    <a:lnTo>
                      <a:pt x="1399377" y="1804758"/>
                    </a:lnTo>
                    <a:lnTo>
                      <a:pt x="1329305" y="1838514"/>
                    </a:lnTo>
                    <a:cubicBezTo>
                      <a:pt x="1214829" y="1886933"/>
                      <a:pt x="1088968" y="1913708"/>
                      <a:pt x="956854" y="1913708"/>
                    </a:cubicBezTo>
                    <a:cubicBezTo>
                      <a:pt x="428398" y="1913708"/>
                      <a:pt x="0" y="1485310"/>
                      <a:pt x="0" y="956854"/>
                    </a:cubicBezTo>
                    <a:cubicBezTo>
                      <a:pt x="0" y="428398"/>
                      <a:pt x="428398" y="0"/>
                      <a:pt x="95685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" name="Freeform 55">
                <a:extLst>
                  <a:ext uri="{FF2B5EF4-FFF2-40B4-BE49-F238E27FC236}">
                    <a16:creationId xmlns:a16="http://schemas.microsoft.com/office/drawing/2014/main" id="{ED6248C2-F92C-4819-8EE5-11266E49F9C0}"/>
                  </a:ext>
                </a:extLst>
              </p:cNvPr>
              <p:cNvSpPr/>
              <p:nvPr/>
            </p:nvSpPr>
            <p:spPr>
              <a:xfrm>
                <a:off x="5436877" y="2868165"/>
                <a:ext cx="2888638" cy="2666282"/>
              </a:xfrm>
              <a:custGeom>
                <a:avLst/>
                <a:gdLst>
                  <a:gd name="connsiteX0" fmla="*/ 1467058 w 1910375"/>
                  <a:gd name="connsiteY0" fmla="*/ 0 h 1763322"/>
                  <a:gd name="connsiteX1" fmla="*/ 1488507 w 1910375"/>
                  <a:gd name="connsiteY1" fmla="*/ 13030 h 1763322"/>
                  <a:gd name="connsiteX2" fmla="*/ 1910375 w 1910375"/>
                  <a:gd name="connsiteY2" fmla="*/ 806468 h 1763322"/>
                  <a:gd name="connsiteX3" fmla="*/ 953521 w 1910375"/>
                  <a:gd name="connsiteY3" fmla="*/ 1763322 h 1763322"/>
                  <a:gd name="connsiteX4" fmla="*/ 1607 w 1910375"/>
                  <a:gd name="connsiteY4" fmla="*/ 904301 h 1763322"/>
                  <a:gd name="connsiteX5" fmla="*/ 0 w 1910375"/>
                  <a:gd name="connsiteY5" fmla="*/ 872480 h 1763322"/>
                  <a:gd name="connsiteX6" fmla="*/ 56314 w 1910375"/>
                  <a:gd name="connsiteY6" fmla="*/ 898762 h 1763322"/>
                  <a:gd name="connsiteX7" fmla="*/ 435907 w 1910375"/>
                  <a:gd name="connsiteY7" fmla="*/ 970569 h 1763322"/>
                  <a:gd name="connsiteX8" fmla="*/ 929359 w 1910375"/>
                  <a:gd name="connsiteY8" fmla="*/ 845622 h 1763322"/>
                  <a:gd name="connsiteX9" fmla="*/ 952247 w 1910375"/>
                  <a:gd name="connsiteY9" fmla="*/ 831718 h 1763322"/>
                  <a:gd name="connsiteX10" fmla="*/ 952247 w 1910375"/>
                  <a:gd name="connsiteY10" fmla="*/ 831717 h 1763322"/>
                  <a:gd name="connsiteX11" fmla="*/ 1014713 w 1910375"/>
                  <a:gd name="connsiteY11" fmla="*/ 793768 h 1763322"/>
                  <a:gd name="connsiteX12" fmla="*/ 1462820 w 1910375"/>
                  <a:gd name="connsiteY12" fmla="*/ 67189 h 1763322"/>
                  <a:gd name="connsiteX13" fmla="*/ 1467058 w 1910375"/>
                  <a:gd name="connsiteY13" fmla="*/ 0 h 176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2">
                    <a:moveTo>
                      <a:pt x="1467058" y="0"/>
                    </a:moveTo>
                    <a:lnTo>
                      <a:pt x="1488507" y="13030"/>
                    </a:lnTo>
                    <a:cubicBezTo>
                      <a:pt x="1743032" y="184983"/>
                      <a:pt x="1910375" y="476183"/>
                      <a:pt x="1910375" y="806468"/>
                    </a:cubicBezTo>
                    <a:cubicBezTo>
                      <a:pt x="1910375" y="1334924"/>
                      <a:pt x="1481977" y="1763322"/>
                      <a:pt x="953521" y="1763322"/>
                    </a:cubicBezTo>
                    <a:cubicBezTo>
                      <a:pt x="458094" y="1763322"/>
                      <a:pt x="50608" y="1386801"/>
                      <a:pt x="1607" y="904301"/>
                    </a:cubicBezTo>
                    <a:lnTo>
                      <a:pt x="0" y="872480"/>
                    </a:lnTo>
                    <a:lnTo>
                      <a:pt x="56314" y="898762"/>
                    </a:lnTo>
                    <a:cubicBezTo>
                      <a:pt x="173850" y="945109"/>
                      <a:pt x="301905" y="970569"/>
                      <a:pt x="435907" y="970569"/>
                    </a:cubicBezTo>
                    <a:cubicBezTo>
                      <a:pt x="614577" y="970569"/>
                      <a:pt x="782674" y="925307"/>
                      <a:pt x="929359" y="845622"/>
                    </a:cubicBezTo>
                    <a:lnTo>
                      <a:pt x="952247" y="831718"/>
                    </a:lnTo>
                    <a:lnTo>
                      <a:pt x="952247" y="831717"/>
                    </a:lnTo>
                    <a:lnTo>
                      <a:pt x="1014713" y="793768"/>
                    </a:lnTo>
                    <a:cubicBezTo>
                      <a:pt x="1255665" y="630984"/>
                      <a:pt x="1424401" y="369424"/>
                      <a:pt x="1462820" y="67189"/>
                    </a:cubicBezTo>
                    <a:lnTo>
                      <a:pt x="146705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 56">
                <a:extLst>
                  <a:ext uri="{FF2B5EF4-FFF2-40B4-BE49-F238E27FC236}">
                    <a16:creationId xmlns:a16="http://schemas.microsoft.com/office/drawing/2014/main" id="{9FAD3371-8B6F-4368-A562-0AFDACCA1C16}"/>
                  </a:ext>
                </a:extLst>
              </p:cNvPr>
              <p:cNvSpPr/>
              <p:nvPr/>
            </p:nvSpPr>
            <p:spPr>
              <a:xfrm>
                <a:off x="4654202" y="1323553"/>
                <a:ext cx="2888638" cy="2666284"/>
              </a:xfrm>
              <a:custGeom>
                <a:avLst/>
                <a:gdLst>
                  <a:gd name="connsiteX0" fmla="*/ 953521 w 1910375"/>
                  <a:gd name="connsiteY0" fmla="*/ 0 h 1763323"/>
                  <a:gd name="connsiteX1" fmla="*/ 1910375 w 1910375"/>
                  <a:gd name="connsiteY1" fmla="*/ 956854 h 1763323"/>
                  <a:gd name="connsiteX2" fmla="*/ 1488507 w 1910375"/>
                  <a:gd name="connsiteY2" fmla="*/ 1750292 h 1763323"/>
                  <a:gd name="connsiteX3" fmla="*/ 1467058 w 1910375"/>
                  <a:gd name="connsiteY3" fmla="*/ 1763323 h 1763323"/>
                  <a:gd name="connsiteX4" fmla="*/ 1462820 w 1910375"/>
                  <a:gd name="connsiteY4" fmla="*/ 1696133 h 1763323"/>
                  <a:gd name="connsiteX5" fmla="*/ 1014713 w 1910375"/>
                  <a:gd name="connsiteY5" fmla="*/ 969554 h 1763323"/>
                  <a:gd name="connsiteX6" fmla="*/ 953523 w 1910375"/>
                  <a:gd name="connsiteY6" fmla="*/ 932381 h 1763323"/>
                  <a:gd name="connsiteX7" fmla="*/ 953522 w 1910375"/>
                  <a:gd name="connsiteY7" fmla="*/ 932381 h 1763323"/>
                  <a:gd name="connsiteX8" fmla="*/ 929358 w 1910375"/>
                  <a:gd name="connsiteY8" fmla="*/ 917701 h 1763323"/>
                  <a:gd name="connsiteX9" fmla="*/ 435906 w 1910375"/>
                  <a:gd name="connsiteY9" fmla="*/ 792754 h 1763323"/>
                  <a:gd name="connsiteX10" fmla="*/ 56313 w 1910375"/>
                  <a:gd name="connsiteY10" fmla="*/ 864561 h 1763323"/>
                  <a:gd name="connsiteX11" fmla="*/ 0 w 1910375"/>
                  <a:gd name="connsiteY11" fmla="*/ 890843 h 1763323"/>
                  <a:gd name="connsiteX12" fmla="*/ 1607 w 1910375"/>
                  <a:gd name="connsiteY12" fmla="*/ 859021 h 1763323"/>
                  <a:gd name="connsiteX13" fmla="*/ 953521 w 1910375"/>
                  <a:gd name="connsiteY13" fmla="*/ 0 h 1763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3">
                    <a:moveTo>
                      <a:pt x="953521" y="0"/>
                    </a:moveTo>
                    <a:cubicBezTo>
                      <a:pt x="1481977" y="0"/>
                      <a:pt x="1910375" y="428398"/>
                      <a:pt x="1910375" y="956854"/>
                    </a:cubicBezTo>
                    <a:cubicBezTo>
                      <a:pt x="1910375" y="1287139"/>
                      <a:pt x="1743032" y="1578339"/>
                      <a:pt x="1488507" y="1750292"/>
                    </a:cubicBezTo>
                    <a:lnTo>
                      <a:pt x="1467058" y="1763323"/>
                    </a:lnTo>
                    <a:lnTo>
                      <a:pt x="1462820" y="1696133"/>
                    </a:lnTo>
                    <a:cubicBezTo>
                      <a:pt x="1424401" y="1393898"/>
                      <a:pt x="1255665" y="1132338"/>
                      <a:pt x="1014713" y="969554"/>
                    </a:cubicBezTo>
                    <a:lnTo>
                      <a:pt x="953523" y="932381"/>
                    </a:lnTo>
                    <a:lnTo>
                      <a:pt x="953522" y="932381"/>
                    </a:lnTo>
                    <a:lnTo>
                      <a:pt x="929358" y="917701"/>
                    </a:lnTo>
                    <a:cubicBezTo>
                      <a:pt x="782673" y="838017"/>
                      <a:pt x="614576" y="792754"/>
                      <a:pt x="435906" y="792754"/>
                    </a:cubicBezTo>
                    <a:cubicBezTo>
                      <a:pt x="301904" y="792754"/>
                      <a:pt x="173849" y="818215"/>
                      <a:pt x="56313" y="864561"/>
                    </a:cubicBezTo>
                    <a:lnTo>
                      <a:pt x="0" y="890843"/>
                    </a:lnTo>
                    <a:lnTo>
                      <a:pt x="1607" y="859021"/>
                    </a:lnTo>
                    <a:cubicBezTo>
                      <a:pt x="50608" y="376522"/>
                      <a:pt x="458094" y="0"/>
                      <a:pt x="953521" y="0"/>
                    </a:cubicBezTo>
                    <a:close/>
                  </a:path>
                </a:pathLst>
              </a:custGeom>
              <a:solidFill>
                <a:srgbClr val="005696"/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8C052A-EFFC-4379-86EE-F66B87645751}"/>
                </a:ext>
              </a:extLst>
            </p:cNvPr>
            <p:cNvSpPr txBox="1"/>
            <p:nvPr/>
          </p:nvSpPr>
          <p:spPr>
            <a:xfrm>
              <a:off x="3970741" y="1255911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Operations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F4A56A-FFCE-45F3-B709-D715CD08E9BA}"/>
                </a:ext>
              </a:extLst>
            </p:cNvPr>
            <p:cNvSpPr txBox="1"/>
            <p:nvPr/>
          </p:nvSpPr>
          <p:spPr>
            <a:xfrm>
              <a:off x="4623049" y="4464498"/>
              <a:ext cx="2172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Business &amp; Financial 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Execution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833AC9-8A1A-473E-958F-FAC01BBF5076}"/>
                </a:ext>
              </a:extLst>
            </p:cNvPr>
            <p:cNvSpPr txBox="1"/>
            <p:nvPr/>
          </p:nvSpPr>
          <p:spPr>
            <a:xfrm>
              <a:off x="2370920" y="3573314"/>
              <a:ext cx="11788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Risk 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Mitigation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Control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04BDD3-AEEA-489F-BBAA-47FBA73E7814}"/>
                </a:ext>
              </a:extLst>
            </p:cNvPr>
            <p:cNvSpPr txBox="1"/>
            <p:nvPr/>
          </p:nvSpPr>
          <p:spPr>
            <a:xfrm>
              <a:off x="3791414" y="3429000"/>
              <a:ext cx="1510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ea typeface="Verdana" panose="020B0604030504040204" pitchFamily="34" charset="0"/>
                  <a:cs typeface="Verdana" panose="020B0604030504040204" pitchFamily="34" charset="0"/>
                </a:rPr>
                <a:t>MISSION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0A5DB31-017B-4B3D-99E0-3E7B0D7C36C2}"/>
              </a:ext>
            </a:extLst>
          </p:cNvPr>
          <p:cNvSpPr/>
          <p:nvPr/>
        </p:nvSpPr>
        <p:spPr>
          <a:xfrm>
            <a:off x="1485371" y="6316998"/>
            <a:ext cx="717161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BOD/Corporate Parent – External Third Party Reviews – DOE/DNFSB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        </a:t>
            </a:r>
            <a:r>
              <a:rPr lang="en-US" sz="1400" dirty="0">
                <a:solidFill>
                  <a:schemeClr val="tx1"/>
                </a:solidFill>
              </a:rPr>
              <a:t>•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BOD CA Committee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01336C-8C73-4EA9-990E-10968B9E3C42}"/>
              </a:ext>
            </a:extLst>
          </p:cNvPr>
          <p:cNvSpPr txBox="1"/>
          <p:nvPr/>
        </p:nvSpPr>
        <p:spPr>
          <a:xfrm>
            <a:off x="3520440" y="5965617"/>
            <a:ext cx="27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Assurance Processes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7674EB-0E3F-4AE2-8E51-44D8E83A20A1}"/>
              </a:ext>
            </a:extLst>
          </p:cNvPr>
          <p:cNvSpPr/>
          <p:nvPr/>
        </p:nvSpPr>
        <p:spPr>
          <a:xfrm>
            <a:off x="487012" y="171669"/>
            <a:ext cx="3409254" cy="369332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FLOWDOWN OF REQUIREMENTS 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69514A-62E9-41E9-98FA-E9E669D9C57F}"/>
              </a:ext>
            </a:extLst>
          </p:cNvPr>
          <p:cNvSpPr/>
          <p:nvPr/>
        </p:nvSpPr>
        <p:spPr>
          <a:xfrm>
            <a:off x="228600" y="543828"/>
            <a:ext cx="3734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Contract – CAN/CAIR – REGULATIONS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827FFE-5F3E-4083-BEBB-45373C468422}"/>
              </a:ext>
            </a:extLst>
          </p:cNvPr>
          <p:cNvSpPr/>
          <p:nvPr/>
        </p:nvSpPr>
        <p:spPr>
          <a:xfrm>
            <a:off x="487012" y="6309204"/>
            <a:ext cx="1344832" cy="369332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OVERSIGHT: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996C4A-A80B-40DB-9BB9-C75A1210E9FA}"/>
              </a:ext>
            </a:extLst>
          </p:cNvPr>
          <p:cNvSpPr txBox="1"/>
          <p:nvPr/>
        </p:nvSpPr>
        <p:spPr>
          <a:xfrm>
            <a:off x="5333229" y="1191847"/>
            <a:ext cx="33587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Third Party, Independent Assessments, External Certifications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Rigorous, risk –informed and credible Self-Assessments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Issue Management</a:t>
            </a:r>
          </a:p>
          <a:p>
            <a:pPr marL="628650" lvl="1" indent="-171450">
              <a:spcAft>
                <a:spcPts val="600"/>
              </a:spcAft>
              <a:buClr>
                <a:srgbClr val="005696"/>
              </a:buClr>
              <a:buSzPct val="82000"/>
              <a:buFont typeface="Webdings" panose="05030102010509060703" pitchFamily="18" charset="2"/>
              <a:buChar char="4"/>
            </a:pPr>
            <a:r>
              <a:rPr lang="en-US" sz="1600" dirty="0"/>
              <a:t>Captive</a:t>
            </a:r>
          </a:p>
          <a:p>
            <a:pPr marL="628650" lvl="1" indent="-171450">
              <a:spcAft>
                <a:spcPts val="600"/>
              </a:spcAft>
              <a:buClr>
                <a:srgbClr val="005696"/>
              </a:buClr>
              <a:buSzPct val="82000"/>
              <a:buFont typeface="Webdings" panose="05030102010509060703" pitchFamily="18" charset="2"/>
              <a:buChar char="4"/>
            </a:pPr>
            <a:r>
              <a:rPr lang="en-US" sz="1600" dirty="0"/>
              <a:t>Significant</a:t>
            </a:r>
          </a:p>
          <a:p>
            <a:pPr marL="628650" lvl="1" indent="-171450">
              <a:spcAft>
                <a:spcPts val="600"/>
              </a:spcAft>
              <a:buClr>
                <a:srgbClr val="005696"/>
              </a:buClr>
              <a:buSzPct val="82000"/>
              <a:buFont typeface="Webdings" panose="05030102010509060703" pitchFamily="18" charset="2"/>
              <a:buChar char="4"/>
            </a:pPr>
            <a:r>
              <a:rPr lang="en-US" sz="1600" dirty="0"/>
              <a:t>Causal Analysis (higher)</a:t>
            </a:r>
          </a:p>
          <a:p>
            <a:pPr marL="628650" lvl="1" indent="-171450">
              <a:spcAft>
                <a:spcPts val="600"/>
              </a:spcAft>
              <a:buClr>
                <a:srgbClr val="005696"/>
              </a:buClr>
              <a:buSzPct val="82000"/>
              <a:buFont typeface="Webdings" panose="05030102010509060703" pitchFamily="18" charset="2"/>
              <a:buChar char="4"/>
            </a:pPr>
            <a:r>
              <a:rPr lang="en-US" sz="1600" dirty="0"/>
              <a:t>Time Causal Analysis</a:t>
            </a:r>
          </a:p>
          <a:p>
            <a:pPr marL="628650" lvl="1" indent="-171450">
              <a:spcAft>
                <a:spcPts val="600"/>
              </a:spcAft>
              <a:buClr>
                <a:srgbClr val="005696"/>
              </a:buClr>
              <a:buSzPct val="82000"/>
              <a:buFont typeface="Webdings" panose="05030102010509060703" pitchFamily="18" charset="2"/>
              <a:buChar char="4"/>
            </a:pPr>
            <a:r>
              <a:rPr lang="en-US" sz="1600" dirty="0"/>
              <a:t>Effectiveness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Timely and App Communication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Continuous Feedback and Improvement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Metrics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39F8E4-1184-4B32-95AB-36CDC4AFA5EC}"/>
              </a:ext>
            </a:extLst>
          </p:cNvPr>
          <p:cNvSpPr txBox="1"/>
          <p:nvPr/>
        </p:nvSpPr>
        <p:spPr>
          <a:xfrm>
            <a:off x="5042025" y="916720"/>
            <a:ext cx="27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Assurance Processes</a:t>
            </a:r>
          </a:p>
        </p:txBody>
      </p:sp>
      <p:sp>
        <p:nvSpPr>
          <p:cNvPr id="45" name="Freeform 56">
            <a:extLst>
              <a:ext uri="{FF2B5EF4-FFF2-40B4-BE49-F238E27FC236}">
                <a16:creationId xmlns:a16="http://schemas.microsoft.com/office/drawing/2014/main" id="{1044E822-5AB9-44DF-8A4A-6F69508640CA}"/>
              </a:ext>
            </a:extLst>
          </p:cNvPr>
          <p:cNvSpPr/>
          <p:nvPr/>
        </p:nvSpPr>
        <p:spPr>
          <a:xfrm rot="3452290">
            <a:off x="5063977" y="1051185"/>
            <a:ext cx="139128" cy="128419"/>
          </a:xfrm>
          <a:custGeom>
            <a:avLst/>
            <a:gdLst>
              <a:gd name="connsiteX0" fmla="*/ 953521 w 1910375"/>
              <a:gd name="connsiteY0" fmla="*/ 0 h 1763323"/>
              <a:gd name="connsiteX1" fmla="*/ 1910375 w 1910375"/>
              <a:gd name="connsiteY1" fmla="*/ 956854 h 1763323"/>
              <a:gd name="connsiteX2" fmla="*/ 1488507 w 1910375"/>
              <a:gd name="connsiteY2" fmla="*/ 1750292 h 1763323"/>
              <a:gd name="connsiteX3" fmla="*/ 1467058 w 1910375"/>
              <a:gd name="connsiteY3" fmla="*/ 1763323 h 1763323"/>
              <a:gd name="connsiteX4" fmla="*/ 1462820 w 1910375"/>
              <a:gd name="connsiteY4" fmla="*/ 1696133 h 1763323"/>
              <a:gd name="connsiteX5" fmla="*/ 1014713 w 1910375"/>
              <a:gd name="connsiteY5" fmla="*/ 969554 h 1763323"/>
              <a:gd name="connsiteX6" fmla="*/ 953523 w 1910375"/>
              <a:gd name="connsiteY6" fmla="*/ 932381 h 1763323"/>
              <a:gd name="connsiteX7" fmla="*/ 953522 w 1910375"/>
              <a:gd name="connsiteY7" fmla="*/ 932381 h 1763323"/>
              <a:gd name="connsiteX8" fmla="*/ 929358 w 1910375"/>
              <a:gd name="connsiteY8" fmla="*/ 917701 h 1763323"/>
              <a:gd name="connsiteX9" fmla="*/ 435906 w 1910375"/>
              <a:gd name="connsiteY9" fmla="*/ 792754 h 1763323"/>
              <a:gd name="connsiteX10" fmla="*/ 56313 w 1910375"/>
              <a:gd name="connsiteY10" fmla="*/ 864561 h 1763323"/>
              <a:gd name="connsiteX11" fmla="*/ 0 w 1910375"/>
              <a:gd name="connsiteY11" fmla="*/ 890843 h 1763323"/>
              <a:gd name="connsiteX12" fmla="*/ 1607 w 1910375"/>
              <a:gd name="connsiteY12" fmla="*/ 859021 h 1763323"/>
              <a:gd name="connsiteX13" fmla="*/ 953521 w 1910375"/>
              <a:gd name="connsiteY13" fmla="*/ 0 h 176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10375" h="1763323">
                <a:moveTo>
                  <a:pt x="953521" y="0"/>
                </a:moveTo>
                <a:cubicBezTo>
                  <a:pt x="1481977" y="0"/>
                  <a:pt x="1910375" y="428398"/>
                  <a:pt x="1910375" y="956854"/>
                </a:cubicBezTo>
                <a:cubicBezTo>
                  <a:pt x="1910375" y="1287139"/>
                  <a:pt x="1743032" y="1578339"/>
                  <a:pt x="1488507" y="1750292"/>
                </a:cubicBezTo>
                <a:lnTo>
                  <a:pt x="1467058" y="1763323"/>
                </a:lnTo>
                <a:lnTo>
                  <a:pt x="1462820" y="1696133"/>
                </a:lnTo>
                <a:cubicBezTo>
                  <a:pt x="1424401" y="1393898"/>
                  <a:pt x="1255665" y="1132338"/>
                  <a:pt x="1014713" y="969554"/>
                </a:cubicBezTo>
                <a:lnTo>
                  <a:pt x="953523" y="932381"/>
                </a:lnTo>
                <a:lnTo>
                  <a:pt x="953522" y="932381"/>
                </a:lnTo>
                <a:lnTo>
                  <a:pt x="929358" y="917701"/>
                </a:lnTo>
                <a:cubicBezTo>
                  <a:pt x="782673" y="838017"/>
                  <a:pt x="614576" y="792754"/>
                  <a:pt x="435906" y="792754"/>
                </a:cubicBezTo>
                <a:cubicBezTo>
                  <a:pt x="301904" y="792754"/>
                  <a:pt x="173849" y="818215"/>
                  <a:pt x="56313" y="864561"/>
                </a:cubicBezTo>
                <a:lnTo>
                  <a:pt x="0" y="890843"/>
                </a:lnTo>
                <a:lnTo>
                  <a:pt x="1607" y="859021"/>
                </a:lnTo>
                <a:cubicBezTo>
                  <a:pt x="50608" y="376522"/>
                  <a:pt x="458094" y="0"/>
                  <a:pt x="953521" y="0"/>
                </a:cubicBezTo>
                <a:close/>
              </a:path>
            </a:pathLst>
          </a:custGeom>
          <a:solidFill>
            <a:srgbClr val="005696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1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E53DC39D-1BB1-4845-BF1B-97B596A7DD53}"/>
              </a:ext>
            </a:extLst>
          </p:cNvPr>
          <p:cNvGrpSpPr/>
          <p:nvPr/>
        </p:nvGrpSpPr>
        <p:grpSpPr>
          <a:xfrm>
            <a:off x="95533" y="950685"/>
            <a:ext cx="4975646" cy="4698762"/>
            <a:chOff x="2084177" y="950685"/>
            <a:chExt cx="4975646" cy="469876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86935F7-81FA-48CE-A1C6-F12CDC45BE2F}"/>
                </a:ext>
              </a:extLst>
            </p:cNvPr>
            <p:cNvSpPr/>
            <p:nvPr/>
          </p:nvSpPr>
          <p:spPr>
            <a:xfrm>
              <a:off x="2586019" y="1493521"/>
              <a:ext cx="4007198" cy="400719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3A72A85-7C76-4A27-A194-A79D9B9D0B1E}"/>
                </a:ext>
              </a:extLst>
            </p:cNvPr>
            <p:cNvGrpSpPr/>
            <p:nvPr/>
          </p:nvGrpSpPr>
          <p:grpSpPr>
            <a:xfrm>
              <a:off x="2084177" y="950685"/>
              <a:ext cx="4975646" cy="4698762"/>
              <a:chOff x="3866486" y="1323553"/>
              <a:chExt cx="4459029" cy="4210894"/>
            </a:xfrm>
          </p:grpSpPr>
          <p:sp>
            <p:nvSpPr>
              <p:cNvPr id="5" name="Freeform 54">
                <a:extLst>
                  <a:ext uri="{FF2B5EF4-FFF2-40B4-BE49-F238E27FC236}">
                    <a16:creationId xmlns:a16="http://schemas.microsoft.com/office/drawing/2014/main" id="{03CC1F12-1396-4CDD-96FE-8F6163FC3357}"/>
                  </a:ext>
                </a:extLst>
              </p:cNvPr>
              <p:cNvSpPr/>
              <p:nvPr/>
            </p:nvSpPr>
            <p:spPr>
              <a:xfrm>
                <a:off x="3866486" y="2640769"/>
                <a:ext cx="2116129" cy="2893678"/>
              </a:xfrm>
              <a:custGeom>
                <a:avLst/>
                <a:gdLst>
                  <a:gd name="connsiteX0" fmla="*/ 956854 w 1399483"/>
                  <a:gd name="connsiteY0" fmla="*/ 0 h 1913708"/>
                  <a:gd name="connsiteX1" fmla="*/ 1329305 w 1399483"/>
                  <a:gd name="connsiteY1" fmla="*/ 75194 h 1913708"/>
                  <a:gd name="connsiteX2" fmla="*/ 1399483 w 1399483"/>
                  <a:gd name="connsiteY2" fmla="*/ 109001 h 1913708"/>
                  <a:gd name="connsiteX3" fmla="*/ 1314604 w 1399483"/>
                  <a:gd name="connsiteY3" fmla="*/ 174068 h 1913708"/>
                  <a:gd name="connsiteX4" fmla="*/ 956854 w 1399483"/>
                  <a:gd name="connsiteY4" fmla="*/ 956855 h 1913708"/>
                  <a:gd name="connsiteX5" fmla="*/ 958129 w 1399483"/>
                  <a:gd name="connsiteY5" fmla="*/ 982104 h 1913708"/>
                  <a:gd name="connsiteX6" fmla="*/ 958130 w 1399483"/>
                  <a:gd name="connsiteY6" fmla="*/ 982104 h 1913708"/>
                  <a:gd name="connsiteX7" fmla="*/ 962200 w 1399483"/>
                  <a:gd name="connsiteY7" fmla="*/ 1062700 h 1913708"/>
                  <a:gd name="connsiteX8" fmla="*/ 1324045 w 1399483"/>
                  <a:gd name="connsiteY8" fmla="*/ 1747721 h 1913708"/>
                  <a:gd name="connsiteX9" fmla="*/ 1399377 w 1399483"/>
                  <a:gd name="connsiteY9" fmla="*/ 1804758 h 1913708"/>
                  <a:gd name="connsiteX10" fmla="*/ 1329305 w 1399483"/>
                  <a:gd name="connsiteY10" fmla="*/ 1838514 h 1913708"/>
                  <a:gd name="connsiteX11" fmla="*/ 956854 w 1399483"/>
                  <a:gd name="connsiteY11" fmla="*/ 1913708 h 1913708"/>
                  <a:gd name="connsiteX12" fmla="*/ 0 w 1399483"/>
                  <a:gd name="connsiteY12" fmla="*/ 956854 h 1913708"/>
                  <a:gd name="connsiteX13" fmla="*/ 956854 w 1399483"/>
                  <a:gd name="connsiteY13" fmla="*/ 0 h 191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9483" h="1913708">
                    <a:moveTo>
                      <a:pt x="956854" y="0"/>
                    </a:moveTo>
                    <a:cubicBezTo>
                      <a:pt x="1088968" y="0"/>
                      <a:pt x="1214829" y="26775"/>
                      <a:pt x="1329305" y="75194"/>
                    </a:cubicBezTo>
                    <a:lnTo>
                      <a:pt x="1399483" y="109001"/>
                    </a:lnTo>
                    <a:lnTo>
                      <a:pt x="1314604" y="174068"/>
                    </a:lnTo>
                    <a:cubicBezTo>
                      <a:pt x="1095471" y="363888"/>
                      <a:pt x="956854" y="644184"/>
                      <a:pt x="956854" y="956855"/>
                    </a:cubicBezTo>
                    <a:lnTo>
                      <a:pt x="958129" y="982104"/>
                    </a:lnTo>
                    <a:lnTo>
                      <a:pt x="958130" y="982104"/>
                    </a:lnTo>
                    <a:lnTo>
                      <a:pt x="962200" y="1062700"/>
                    </a:lnTo>
                    <a:cubicBezTo>
                      <a:pt x="990033" y="1336762"/>
                      <a:pt x="1124766" y="1579220"/>
                      <a:pt x="1324045" y="1747721"/>
                    </a:cubicBezTo>
                    <a:lnTo>
                      <a:pt x="1399377" y="1804758"/>
                    </a:lnTo>
                    <a:lnTo>
                      <a:pt x="1329305" y="1838514"/>
                    </a:lnTo>
                    <a:cubicBezTo>
                      <a:pt x="1214829" y="1886933"/>
                      <a:pt x="1088968" y="1913708"/>
                      <a:pt x="956854" y="1913708"/>
                    </a:cubicBezTo>
                    <a:cubicBezTo>
                      <a:pt x="428398" y="1913708"/>
                      <a:pt x="0" y="1485310"/>
                      <a:pt x="0" y="956854"/>
                    </a:cubicBezTo>
                    <a:cubicBezTo>
                      <a:pt x="0" y="428398"/>
                      <a:pt x="428398" y="0"/>
                      <a:pt x="95685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" name="Freeform 55">
                <a:extLst>
                  <a:ext uri="{FF2B5EF4-FFF2-40B4-BE49-F238E27FC236}">
                    <a16:creationId xmlns:a16="http://schemas.microsoft.com/office/drawing/2014/main" id="{ED6248C2-F92C-4819-8EE5-11266E49F9C0}"/>
                  </a:ext>
                </a:extLst>
              </p:cNvPr>
              <p:cNvSpPr/>
              <p:nvPr/>
            </p:nvSpPr>
            <p:spPr>
              <a:xfrm>
                <a:off x="5436877" y="2868165"/>
                <a:ext cx="2888638" cy="2666282"/>
              </a:xfrm>
              <a:custGeom>
                <a:avLst/>
                <a:gdLst>
                  <a:gd name="connsiteX0" fmla="*/ 1467058 w 1910375"/>
                  <a:gd name="connsiteY0" fmla="*/ 0 h 1763322"/>
                  <a:gd name="connsiteX1" fmla="*/ 1488507 w 1910375"/>
                  <a:gd name="connsiteY1" fmla="*/ 13030 h 1763322"/>
                  <a:gd name="connsiteX2" fmla="*/ 1910375 w 1910375"/>
                  <a:gd name="connsiteY2" fmla="*/ 806468 h 1763322"/>
                  <a:gd name="connsiteX3" fmla="*/ 953521 w 1910375"/>
                  <a:gd name="connsiteY3" fmla="*/ 1763322 h 1763322"/>
                  <a:gd name="connsiteX4" fmla="*/ 1607 w 1910375"/>
                  <a:gd name="connsiteY4" fmla="*/ 904301 h 1763322"/>
                  <a:gd name="connsiteX5" fmla="*/ 0 w 1910375"/>
                  <a:gd name="connsiteY5" fmla="*/ 872480 h 1763322"/>
                  <a:gd name="connsiteX6" fmla="*/ 56314 w 1910375"/>
                  <a:gd name="connsiteY6" fmla="*/ 898762 h 1763322"/>
                  <a:gd name="connsiteX7" fmla="*/ 435907 w 1910375"/>
                  <a:gd name="connsiteY7" fmla="*/ 970569 h 1763322"/>
                  <a:gd name="connsiteX8" fmla="*/ 929359 w 1910375"/>
                  <a:gd name="connsiteY8" fmla="*/ 845622 h 1763322"/>
                  <a:gd name="connsiteX9" fmla="*/ 952247 w 1910375"/>
                  <a:gd name="connsiteY9" fmla="*/ 831718 h 1763322"/>
                  <a:gd name="connsiteX10" fmla="*/ 952247 w 1910375"/>
                  <a:gd name="connsiteY10" fmla="*/ 831717 h 1763322"/>
                  <a:gd name="connsiteX11" fmla="*/ 1014713 w 1910375"/>
                  <a:gd name="connsiteY11" fmla="*/ 793768 h 1763322"/>
                  <a:gd name="connsiteX12" fmla="*/ 1462820 w 1910375"/>
                  <a:gd name="connsiteY12" fmla="*/ 67189 h 1763322"/>
                  <a:gd name="connsiteX13" fmla="*/ 1467058 w 1910375"/>
                  <a:gd name="connsiteY13" fmla="*/ 0 h 176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2">
                    <a:moveTo>
                      <a:pt x="1467058" y="0"/>
                    </a:moveTo>
                    <a:lnTo>
                      <a:pt x="1488507" y="13030"/>
                    </a:lnTo>
                    <a:cubicBezTo>
                      <a:pt x="1743032" y="184983"/>
                      <a:pt x="1910375" y="476183"/>
                      <a:pt x="1910375" y="806468"/>
                    </a:cubicBezTo>
                    <a:cubicBezTo>
                      <a:pt x="1910375" y="1334924"/>
                      <a:pt x="1481977" y="1763322"/>
                      <a:pt x="953521" y="1763322"/>
                    </a:cubicBezTo>
                    <a:cubicBezTo>
                      <a:pt x="458094" y="1763322"/>
                      <a:pt x="50608" y="1386801"/>
                      <a:pt x="1607" y="904301"/>
                    </a:cubicBezTo>
                    <a:lnTo>
                      <a:pt x="0" y="872480"/>
                    </a:lnTo>
                    <a:lnTo>
                      <a:pt x="56314" y="898762"/>
                    </a:lnTo>
                    <a:cubicBezTo>
                      <a:pt x="173850" y="945109"/>
                      <a:pt x="301905" y="970569"/>
                      <a:pt x="435907" y="970569"/>
                    </a:cubicBezTo>
                    <a:cubicBezTo>
                      <a:pt x="614577" y="970569"/>
                      <a:pt x="782674" y="925307"/>
                      <a:pt x="929359" y="845622"/>
                    </a:cubicBezTo>
                    <a:lnTo>
                      <a:pt x="952247" y="831718"/>
                    </a:lnTo>
                    <a:lnTo>
                      <a:pt x="952247" y="831717"/>
                    </a:lnTo>
                    <a:lnTo>
                      <a:pt x="1014713" y="793768"/>
                    </a:lnTo>
                    <a:cubicBezTo>
                      <a:pt x="1255665" y="630984"/>
                      <a:pt x="1424401" y="369424"/>
                      <a:pt x="1462820" y="67189"/>
                    </a:cubicBezTo>
                    <a:lnTo>
                      <a:pt x="146705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 56">
                <a:extLst>
                  <a:ext uri="{FF2B5EF4-FFF2-40B4-BE49-F238E27FC236}">
                    <a16:creationId xmlns:a16="http://schemas.microsoft.com/office/drawing/2014/main" id="{9FAD3371-8B6F-4368-A562-0AFDACCA1C16}"/>
                  </a:ext>
                </a:extLst>
              </p:cNvPr>
              <p:cNvSpPr/>
              <p:nvPr/>
            </p:nvSpPr>
            <p:spPr>
              <a:xfrm>
                <a:off x="4654202" y="1323553"/>
                <a:ext cx="2888638" cy="2666284"/>
              </a:xfrm>
              <a:custGeom>
                <a:avLst/>
                <a:gdLst>
                  <a:gd name="connsiteX0" fmla="*/ 953521 w 1910375"/>
                  <a:gd name="connsiteY0" fmla="*/ 0 h 1763323"/>
                  <a:gd name="connsiteX1" fmla="*/ 1910375 w 1910375"/>
                  <a:gd name="connsiteY1" fmla="*/ 956854 h 1763323"/>
                  <a:gd name="connsiteX2" fmla="*/ 1488507 w 1910375"/>
                  <a:gd name="connsiteY2" fmla="*/ 1750292 h 1763323"/>
                  <a:gd name="connsiteX3" fmla="*/ 1467058 w 1910375"/>
                  <a:gd name="connsiteY3" fmla="*/ 1763323 h 1763323"/>
                  <a:gd name="connsiteX4" fmla="*/ 1462820 w 1910375"/>
                  <a:gd name="connsiteY4" fmla="*/ 1696133 h 1763323"/>
                  <a:gd name="connsiteX5" fmla="*/ 1014713 w 1910375"/>
                  <a:gd name="connsiteY5" fmla="*/ 969554 h 1763323"/>
                  <a:gd name="connsiteX6" fmla="*/ 953523 w 1910375"/>
                  <a:gd name="connsiteY6" fmla="*/ 932381 h 1763323"/>
                  <a:gd name="connsiteX7" fmla="*/ 953522 w 1910375"/>
                  <a:gd name="connsiteY7" fmla="*/ 932381 h 1763323"/>
                  <a:gd name="connsiteX8" fmla="*/ 929358 w 1910375"/>
                  <a:gd name="connsiteY8" fmla="*/ 917701 h 1763323"/>
                  <a:gd name="connsiteX9" fmla="*/ 435906 w 1910375"/>
                  <a:gd name="connsiteY9" fmla="*/ 792754 h 1763323"/>
                  <a:gd name="connsiteX10" fmla="*/ 56313 w 1910375"/>
                  <a:gd name="connsiteY10" fmla="*/ 864561 h 1763323"/>
                  <a:gd name="connsiteX11" fmla="*/ 0 w 1910375"/>
                  <a:gd name="connsiteY11" fmla="*/ 890843 h 1763323"/>
                  <a:gd name="connsiteX12" fmla="*/ 1607 w 1910375"/>
                  <a:gd name="connsiteY12" fmla="*/ 859021 h 1763323"/>
                  <a:gd name="connsiteX13" fmla="*/ 953521 w 1910375"/>
                  <a:gd name="connsiteY13" fmla="*/ 0 h 1763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3">
                    <a:moveTo>
                      <a:pt x="953521" y="0"/>
                    </a:moveTo>
                    <a:cubicBezTo>
                      <a:pt x="1481977" y="0"/>
                      <a:pt x="1910375" y="428398"/>
                      <a:pt x="1910375" y="956854"/>
                    </a:cubicBezTo>
                    <a:cubicBezTo>
                      <a:pt x="1910375" y="1287139"/>
                      <a:pt x="1743032" y="1578339"/>
                      <a:pt x="1488507" y="1750292"/>
                    </a:cubicBezTo>
                    <a:lnTo>
                      <a:pt x="1467058" y="1763323"/>
                    </a:lnTo>
                    <a:lnTo>
                      <a:pt x="1462820" y="1696133"/>
                    </a:lnTo>
                    <a:cubicBezTo>
                      <a:pt x="1424401" y="1393898"/>
                      <a:pt x="1255665" y="1132338"/>
                      <a:pt x="1014713" y="969554"/>
                    </a:cubicBezTo>
                    <a:lnTo>
                      <a:pt x="953523" y="932381"/>
                    </a:lnTo>
                    <a:lnTo>
                      <a:pt x="953522" y="932381"/>
                    </a:lnTo>
                    <a:lnTo>
                      <a:pt x="929358" y="917701"/>
                    </a:lnTo>
                    <a:cubicBezTo>
                      <a:pt x="782673" y="838017"/>
                      <a:pt x="614576" y="792754"/>
                      <a:pt x="435906" y="792754"/>
                    </a:cubicBezTo>
                    <a:cubicBezTo>
                      <a:pt x="301904" y="792754"/>
                      <a:pt x="173849" y="818215"/>
                      <a:pt x="56313" y="864561"/>
                    </a:cubicBezTo>
                    <a:lnTo>
                      <a:pt x="0" y="890843"/>
                    </a:lnTo>
                    <a:lnTo>
                      <a:pt x="1607" y="859021"/>
                    </a:lnTo>
                    <a:cubicBezTo>
                      <a:pt x="50608" y="376522"/>
                      <a:pt x="458094" y="0"/>
                      <a:pt x="953521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8C052A-EFFC-4379-86EE-F66B87645751}"/>
                </a:ext>
              </a:extLst>
            </p:cNvPr>
            <p:cNvSpPr txBox="1"/>
            <p:nvPr/>
          </p:nvSpPr>
          <p:spPr>
            <a:xfrm>
              <a:off x="3847099" y="1388951"/>
              <a:ext cx="15518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2">
                      <a:lumMod val="7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Operations</a:t>
              </a:r>
            </a:p>
            <a:p>
              <a:pPr algn="ctr"/>
              <a:r>
                <a:rPr lang="en-US" sz="1400" b="1" dirty="0">
                  <a:solidFill>
                    <a:schemeClr val="bg2">
                      <a:lumMod val="7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Quarterly Analysis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F4A56A-FFCE-45F3-B709-D715CD08E9BA}"/>
                </a:ext>
              </a:extLst>
            </p:cNvPr>
            <p:cNvSpPr txBox="1"/>
            <p:nvPr/>
          </p:nvSpPr>
          <p:spPr>
            <a:xfrm>
              <a:off x="4623049" y="4464498"/>
              <a:ext cx="2172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Business &amp; Financial 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Execution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833AC9-8A1A-473E-958F-FAC01BBF5076}"/>
                </a:ext>
              </a:extLst>
            </p:cNvPr>
            <p:cNvSpPr txBox="1"/>
            <p:nvPr/>
          </p:nvSpPr>
          <p:spPr>
            <a:xfrm>
              <a:off x="2370920" y="3573314"/>
              <a:ext cx="11788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Risk 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Mitigation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Control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04BDD3-AEEA-489F-BBAA-47FBA73E7814}"/>
                </a:ext>
              </a:extLst>
            </p:cNvPr>
            <p:cNvSpPr txBox="1"/>
            <p:nvPr/>
          </p:nvSpPr>
          <p:spPr>
            <a:xfrm>
              <a:off x="3791414" y="3429000"/>
              <a:ext cx="1510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ea typeface="Verdana" panose="020B0604030504040204" pitchFamily="34" charset="0"/>
                  <a:cs typeface="Verdana" panose="020B0604030504040204" pitchFamily="34" charset="0"/>
                </a:rPr>
                <a:t>MISSION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0A5DB31-017B-4B3D-99E0-3E7B0D7C36C2}"/>
              </a:ext>
            </a:extLst>
          </p:cNvPr>
          <p:cNvSpPr/>
          <p:nvPr/>
        </p:nvSpPr>
        <p:spPr>
          <a:xfrm>
            <a:off x="1485371" y="6316998"/>
            <a:ext cx="717161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Internal Audits – External Audits – Financial Regulations/Laws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    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01336C-8C73-4EA9-990E-10968B9E3C42}"/>
              </a:ext>
            </a:extLst>
          </p:cNvPr>
          <p:cNvSpPr txBox="1"/>
          <p:nvPr/>
        </p:nvSpPr>
        <p:spPr>
          <a:xfrm>
            <a:off x="3520440" y="5965617"/>
            <a:ext cx="27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Assurance Processes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7674EB-0E3F-4AE2-8E51-44D8E83A20A1}"/>
              </a:ext>
            </a:extLst>
          </p:cNvPr>
          <p:cNvSpPr/>
          <p:nvPr/>
        </p:nvSpPr>
        <p:spPr>
          <a:xfrm>
            <a:off x="487012" y="171669"/>
            <a:ext cx="3409254" cy="369332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FLOWDOWN OF REQUIREMENTS 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69514A-62E9-41E9-98FA-E9E669D9C57F}"/>
              </a:ext>
            </a:extLst>
          </p:cNvPr>
          <p:cNvSpPr/>
          <p:nvPr/>
        </p:nvSpPr>
        <p:spPr>
          <a:xfrm>
            <a:off x="161269" y="579728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Contract – Legislation – Financial Law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827FFE-5F3E-4083-BEBB-45373C468422}"/>
              </a:ext>
            </a:extLst>
          </p:cNvPr>
          <p:cNvSpPr/>
          <p:nvPr/>
        </p:nvSpPr>
        <p:spPr>
          <a:xfrm>
            <a:off x="487012" y="6309204"/>
            <a:ext cx="1344832" cy="369332"/>
          </a:xfrm>
          <a:prstGeom prst="rect">
            <a:avLst/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</a:rPr>
              <a:t>OVERSIGHT: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996C4A-A80B-40DB-9BB9-C75A1210E9FA}"/>
              </a:ext>
            </a:extLst>
          </p:cNvPr>
          <p:cNvSpPr txBox="1"/>
          <p:nvPr/>
        </p:nvSpPr>
        <p:spPr>
          <a:xfrm>
            <a:off x="5242050" y="1406302"/>
            <a:ext cx="36851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Enterprise Risk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Operation, Project, Program Risk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Active Risk Manager (ARM) platform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Risk &amp; Opportunity Analysis Report (ROAR)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Integration with Cost &amp; Schedule baselines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Infrastructure Planning &amp; Prioritization Process (1P</a:t>
            </a:r>
            <a:r>
              <a:rPr lang="en-US" sz="1600" baseline="30000" dirty="0"/>
              <a:t>3</a:t>
            </a:r>
            <a:r>
              <a:rPr lang="en-US" sz="1600" dirty="0"/>
              <a:t>)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Direct &amp; Indirect Change Control Boards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IT Governance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Procurement &amp; Supply Chain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Continuous Feedback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Metrics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39F8E4-1184-4B32-95AB-36CDC4AFA5EC}"/>
              </a:ext>
            </a:extLst>
          </p:cNvPr>
          <p:cNvSpPr txBox="1"/>
          <p:nvPr/>
        </p:nvSpPr>
        <p:spPr>
          <a:xfrm>
            <a:off x="5071179" y="1101386"/>
            <a:ext cx="27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Assurance Processes</a:t>
            </a:r>
          </a:p>
        </p:txBody>
      </p:sp>
      <p:sp>
        <p:nvSpPr>
          <p:cNvPr id="45" name="Freeform 56">
            <a:extLst>
              <a:ext uri="{FF2B5EF4-FFF2-40B4-BE49-F238E27FC236}">
                <a16:creationId xmlns:a16="http://schemas.microsoft.com/office/drawing/2014/main" id="{1044E822-5AB9-44DF-8A4A-6F69508640CA}"/>
              </a:ext>
            </a:extLst>
          </p:cNvPr>
          <p:cNvSpPr/>
          <p:nvPr/>
        </p:nvSpPr>
        <p:spPr>
          <a:xfrm rot="3452290">
            <a:off x="5093129" y="1215222"/>
            <a:ext cx="139128" cy="128419"/>
          </a:xfrm>
          <a:custGeom>
            <a:avLst/>
            <a:gdLst>
              <a:gd name="connsiteX0" fmla="*/ 953521 w 1910375"/>
              <a:gd name="connsiteY0" fmla="*/ 0 h 1763323"/>
              <a:gd name="connsiteX1" fmla="*/ 1910375 w 1910375"/>
              <a:gd name="connsiteY1" fmla="*/ 956854 h 1763323"/>
              <a:gd name="connsiteX2" fmla="*/ 1488507 w 1910375"/>
              <a:gd name="connsiteY2" fmla="*/ 1750292 h 1763323"/>
              <a:gd name="connsiteX3" fmla="*/ 1467058 w 1910375"/>
              <a:gd name="connsiteY3" fmla="*/ 1763323 h 1763323"/>
              <a:gd name="connsiteX4" fmla="*/ 1462820 w 1910375"/>
              <a:gd name="connsiteY4" fmla="*/ 1696133 h 1763323"/>
              <a:gd name="connsiteX5" fmla="*/ 1014713 w 1910375"/>
              <a:gd name="connsiteY5" fmla="*/ 969554 h 1763323"/>
              <a:gd name="connsiteX6" fmla="*/ 953523 w 1910375"/>
              <a:gd name="connsiteY6" fmla="*/ 932381 h 1763323"/>
              <a:gd name="connsiteX7" fmla="*/ 953522 w 1910375"/>
              <a:gd name="connsiteY7" fmla="*/ 932381 h 1763323"/>
              <a:gd name="connsiteX8" fmla="*/ 929358 w 1910375"/>
              <a:gd name="connsiteY8" fmla="*/ 917701 h 1763323"/>
              <a:gd name="connsiteX9" fmla="*/ 435906 w 1910375"/>
              <a:gd name="connsiteY9" fmla="*/ 792754 h 1763323"/>
              <a:gd name="connsiteX10" fmla="*/ 56313 w 1910375"/>
              <a:gd name="connsiteY10" fmla="*/ 864561 h 1763323"/>
              <a:gd name="connsiteX11" fmla="*/ 0 w 1910375"/>
              <a:gd name="connsiteY11" fmla="*/ 890843 h 1763323"/>
              <a:gd name="connsiteX12" fmla="*/ 1607 w 1910375"/>
              <a:gd name="connsiteY12" fmla="*/ 859021 h 1763323"/>
              <a:gd name="connsiteX13" fmla="*/ 953521 w 1910375"/>
              <a:gd name="connsiteY13" fmla="*/ 0 h 176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10375" h="1763323">
                <a:moveTo>
                  <a:pt x="953521" y="0"/>
                </a:moveTo>
                <a:cubicBezTo>
                  <a:pt x="1481977" y="0"/>
                  <a:pt x="1910375" y="428398"/>
                  <a:pt x="1910375" y="956854"/>
                </a:cubicBezTo>
                <a:cubicBezTo>
                  <a:pt x="1910375" y="1287139"/>
                  <a:pt x="1743032" y="1578339"/>
                  <a:pt x="1488507" y="1750292"/>
                </a:cubicBezTo>
                <a:lnTo>
                  <a:pt x="1467058" y="1763323"/>
                </a:lnTo>
                <a:lnTo>
                  <a:pt x="1462820" y="1696133"/>
                </a:lnTo>
                <a:cubicBezTo>
                  <a:pt x="1424401" y="1393898"/>
                  <a:pt x="1255665" y="1132338"/>
                  <a:pt x="1014713" y="969554"/>
                </a:cubicBezTo>
                <a:lnTo>
                  <a:pt x="953523" y="932381"/>
                </a:lnTo>
                <a:lnTo>
                  <a:pt x="953522" y="932381"/>
                </a:lnTo>
                <a:lnTo>
                  <a:pt x="929358" y="917701"/>
                </a:lnTo>
                <a:cubicBezTo>
                  <a:pt x="782673" y="838017"/>
                  <a:pt x="614576" y="792754"/>
                  <a:pt x="435906" y="792754"/>
                </a:cubicBezTo>
                <a:cubicBezTo>
                  <a:pt x="301904" y="792754"/>
                  <a:pt x="173849" y="818215"/>
                  <a:pt x="56313" y="864561"/>
                </a:cubicBezTo>
                <a:lnTo>
                  <a:pt x="0" y="890843"/>
                </a:lnTo>
                <a:lnTo>
                  <a:pt x="1607" y="859021"/>
                </a:lnTo>
                <a:cubicBezTo>
                  <a:pt x="50608" y="376522"/>
                  <a:pt x="458094" y="0"/>
                  <a:pt x="953521" y="0"/>
                </a:cubicBezTo>
                <a:close/>
              </a:path>
            </a:pathLst>
          </a:custGeom>
          <a:solidFill>
            <a:schemeClr val="accent6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E53DC39D-1BB1-4845-BF1B-97B596A7DD53}"/>
              </a:ext>
            </a:extLst>
          </p:cNvPr>
          <p:cNvGrpSpPr/>
          <p:nvPr/>
        </p:nvGrpSpPr>
        <p:grpSpPr>
          <a:xfrm>
            <a:off x="95533" y="950685"/>
            <a:ext cx="4975646" cy="4698762"/>
            <a:chOff x="2084177" y="950685"/>
            <a:chExt cx="4975646" cy="469876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86935F7-81FA-48CE-A1C6-F12CDC45BE2F}"/>
                </a:ext>
              </a:extLst>
            </p:cNvPr>
            <p:cNvSpPr/>
            <p:nvPr/>
          </p:nvSpPr>
          <p:spPr>
            <a:xfrm>
              <a:off x="2586019" y="1493521"/>
              <a:ext cx="4007198" cy="400719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3A72A85-7C76-4A27-A194-A79D9B9D0B1E}"/>
                </a:ext>
              </a:extLst>
            </p:cNvPr>
            <p:cNvGrpSpPr/>
            <p:nvPr/>
          </p:nvGrpSpPr>
          <p:grpSpPr>
            <a:xfrm>
              <a:off x="2084177" y="950685"/>
              <a:ext cx="4975646" cy="4698762"/>
              <a:chOff x="3866486" y="1323553"/>
              <a:chExt cx="4459029" cy="4210894"/>
            </a:xfrm>
          </p:grpSpPr>
          <p:sp>
            <p:nvSpPr>
              <p:cNvPr id="5" name="Freeform 54">
                <a:extLst>
                  <a:ext uri="{FF2B5EF4-FFF2-40B4-BE49-F238E27FC236}">
                    <a16:creationId xmlns:a16="http://schemas.microsoft.com/office/drawing/2014/main" id="{03CC1F12-1396-4CDD-96FE-8F6163FC3357}"/>
                  </a:ext>
                </a:extLst>
              </p:cNvPr>
              <p:cNvSpPr/>
              <p:nvPr/>
            </p:nvSpPr>
            <p:spPr>
              <a:xfrm>
                <a:off x="3866486" y="2640769"/>
                <a:ext cx="2116129" cy="2893678"/>
              </a:xfrm>
              <a:custGeom>
                <a:avLst/>
                <a:gdLst>
                  <a:gd name="connsiteX0" fmla="*/ 956854 w 1399483"/>
                  <a:gd name="connsiteY0" fmla="*/ 0 h 1913708"/>
                  <a:gd name="connsiteX1" fmla="*/ 1329305 w 1399483"/>
                  <a:gd name="connsiteY1" fmla="*/ 75194 h 1913708"/>
                  <a:gd name="connsiteX2" fmla="*/ 1399483 w 1399483"/>
                  <a:gd name="connsiteY2" fmla="*/ 109001 h 1913708"/>
                  <a:gd name="connsiteX3" fmla="*/ 1314604 w 1399483"/>
                  <a:gd name="connsiteY3" fmla="*/ 174068 h 1913708"/>
                  <a:gd name="connsiteX4" fmla="*/ 956854 w 1399483"/>
                  <a:gd name="connsiteY4" fmla="*/ 956855 h 1913708"/>
                  <a:gd name="connsiteX5" fmla="*/ 958129 w 1399483"/>
                  <a:gd name="connsiteY5" fmla="*/ 982104 h 1913708"/>
                  <a:gd name="connsiteX6" fmla="*/ 958130 w 1399483"/>
                  <a:gd name="connsiteY6" fmla="*/ 982104 h 1913708"/>
                  <a:gd name="connsiteX7" fmla="*/ 962200 w 1399483"/>
                  <a:gd name="connsiteY7" fmla="*/ 1062700 h 1913708"/>
                  <a:gd name="connsiteX8" fmla="*/ 1324045 w 1399483"/>
                  <a:gd name="connsiteY8" fmla="*/ 1747721 h 1913708"/>
                  <a:gd name="connsiteX9" fmla="*/ 1399377 w 1399483"/>
                  <a:gd name="connsiteY9" fmla="*/ 1804758 h 1913708"/>
                  <a:gd name="connsiteX10" fmla="*/ 1329305 w 1399483"/>
                  <a:gd name="connsiteY10" fmla="*/ 1838514 h 1913708"/>
                  <a:gd name="connsiteX11" fmla="*/ 956854 w 1399483"/>
                  <a:gd name="connsiteY11" fmla="*/ 1913708 h 1913708"/>
                  <a:gd name="connsiteX12" fmla="*/ 0 w 1399483"/>
                  <a:gd name="connsiteY12" fmla="*/ 956854 h 1913708"/>
                  <a:gd name="connsiteX13" fmla="*/ 956854 w 1399483"/>
                  <a:gd name="connsiteY13" fmla="*/ 0 h 191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99483" h="1913708">
                    <a:moveTo>
                      <a:pt x="956854" y="0"/>
                    </a:moveTo>
                    <a:cubicBezTo>
                      <a:pt x="1088968" y="0"/>
                      <a:pt x="1214829" y="26775"/>
                      <a:pt x="1329305" y="75194"/>
                    </a:cubicBezTo>
                    <a:lnTo>
                      <a:pt x="1399483" y="109001"/>
                    </a:lnTo>
                    <a:lnTo>
                      <a:pt x="1314604" y="174068"/>
                    </a:lnTo>
                    <a:cubicBezTo>
                      <a:pt x="1095471" y="363888"/>
                      <a:pt x="956854" y="644184"/>
                      <a:pt x="956854" y="956855"/>
                    </a:cubicBezTo>
                    <a:lnTo>
                      <a:pt x="958129" y="982104"/>
                    </a:lnTo>
                    <a:lnTo>
                      <a:pt x="958130" y="982104"/>
                    </a:lnTo>
                    <a:lnTo>
                      <a:pt x="962200" y="1062700"/>
                    </a:lnTo>
                    <a:cubicBezTo>
                      <a:pt x="990033" y="1336762"/>
                      <a:pt x="1124766" y="1579220"/>
                      <a:pt x="1324045" y="1747721"/>
                    </a:cubicBezTo>
                    <a:lnTo>
                      <a:pt x="1399377" y="1804758"/>
                    </a:lnTo>
                    <a:lnTo>
                      <a:pt x="1329305" y="1838514"/>
                    </a:lnTo>
                    <a:cubicBezTo>
                      <a:pt x="1214829" y="1886933"/>
                      <a:pt x="1088968" y="1913708"/>
                      <a:pt x="956854" y="1913708"/>
                    </a:cubicBezTo>
                    <a:cubicBezTo>
                      <a:pt x="428398" y="1913708"/>
                      <a:pt x="0" y="1485310"/>
                      <a:pt x="0" y="956854"/>
                    </a:cubicBezTo>
                    <a:cubicBezTo>
                      <a:pt x="0" y="428398"/>
                      <a:pt x="428398" y="0"/>
                      <a:pt x="956854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6" name="Freeform 55">
                <a:extLst>
                  <a:ext uri="{FF2B5EF4-FFF2-40B4-BE49-F238E27FC236}">
                    <a16:creationId xmlns:a16="http://schemas.microsoft.com/office/drawing/2014/main" id="{ED6248C2-F92C-4819-8EE5-11266E49F9C0}"/>
                  </a:ext>
                </a:extLst>
              </p:cNvPr>
              <p:cNvSpPr/>
              <p:nvPr/>
            </p:nvSpPr>
            <p:spPr>
              <a:xfrm>
                <a:off x="5436877" y="2868165"/>
                <a:ext cx="2888638" cy="2666282"/>
              </a:xfrm>
              <a:custGeom>
                <a:avLst/>
                <a:gdLst>
                  <a:gd name="connsiteX0" fmla="*/ 1467058 w 1910375"/>
                  <a:gd name="connsiteY0" fmla="*/ 0 h 1763322"/>
                  <a:gd name="connsiteX1" fmla="*/ 1488507 w 1910375"/>
                  <a:gd name="connsiteY1" fmla="*/ 13030 h 1763322"/>
                  <a:gd name="connsiteX2" fmla="*/ 1910375 w 1910375"/>
                  <a:gd name="connsiteY2" fmla="*/ 806468 h 1763322"/>
                  <a:gd name="connsiteX3" fmla="*/ 953521 w 1910375"/>
                  <a:gd name="connsiteY3" fmla="*/ 1763322 h 1763322"/>
                  <a:gd name="connsiteX4" fmla="*/ 1607 w 1910375"/>
                  <a:gd name="connsiteY4" fmla="*/ 904301 h 1763322"/>
                  <a:gd name="connsiteX5" fmla="*/ 0 w 1910375"/>
                  <a:gd name="connsiteY5" fmla="*/ 872480 h 1763322"/>
                  <a:gd name="connsiteX6" fmla="*/ 56314 w 1910375"/>
                  <a:gd name="connsiteY6" fmla="*/ 898762 h 1763322"/>
                  <a:gd name="connsiteX7" fmla="*/ 435907 w 1910375"/>
                  <a:gd name="connsiteY7" fmla="*/ 970569 h 1763322"/>
                  <a:gd name="connsiteX8" fmla="*/ 929359 w 1910375"/>
                  <a:gd name="connsiteY8" fmla="*/ 845622 h 1763322"/>
                  <a:gd name="connsiteX9" fmla="*/ 952247 w 1910375"/>
                  <a:gd name="connsiteY9" fmla="*/ 831718 h 1763322"/>
                  <a:gd name="connsiteX10" fmla="*/ 952247 w 1910375"/>
                  <a:gd name="connsiteY10" fmla="*/ 831717 h 1763322"/>
                  <a:gd name="connsiteX11" fmla="*/ 1014713 w 1910375"/>
                  <a:gd name="connsiteY11" fmla="*/ 793768 h 1763322"/>
                  <a:gd name="connsiteX12" fmla="*/ 1462820 w 1910375"/>
                  <a:gd name="connsiteY12" fmla="*/ 67189 h 1763322"/>
                  <a:gd name="connsiteX13" fmla="*/ 1467058 w 1910375"/>
                  <a:gd name="connsiteY13" fmla="*/ 0 h 176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2">
                    <a:moveTo>
                      <a:pt x="1467058" y="0"/>
                    </a:moveTo>
                    <a:lnTo>
                      <a:pt x="1488507" y="13030"/>
                    </a:lnTo>
                    <a:cubicBezTo>
                      <a:pt x="1743032" y="184983"/>
                      <a:pt x="1910375" y="476183"/>
                      <a:pt x="1910375" y="806468"/>
                    </a:cubicBezTo>
                    <a:cubicBezTo>
                      <a:pt x="1910375" y="1334924"/>
                      <a:pt x="1481977" y="1763322"/>
                      <a:pt x="953521" y="1763322"/>
                    </a:cubicBezTo>
                    <a:cubicBezTo>
                      <a:pt x="458094" y="1763322"/>
                      <a:pt x="50608" y="1386801"/>
                      <a:pt x="1607" y="904301"/>
                    </a:cubicBezTo>
                    <a:lnTo>
                      <a:pt x="0" y="872480"/>
                    </a:lnTo>
                    <a:lnTo>
                      <a:pt x="56314" y="898762"/>
                    </a:lnTo>
                    <a:cubicBezTo>
                      <a:pt x="173850" y="945109"/>
                      <a:pt x="301905" y="970569"/>
                      <a:pt x="435907" y="970569"/>
                    </a:cubicBezTo>
                    <a:cubicBezTo>
                      <a:pt x="614577" y="970569"/>
                      <a:pt x="782674" y="925307"/>
                      <a:pt x="929359" y="845622"/>
                    </a:cubicBezTo>
                    <a:lnTo>
                      <a:pt x="952247" y="831718"/>
                    </a:lnTo>
                    <a:lnTo>
                      <a:pt x="952247" y="831717"/>
                    </a:lnTo>
                    <a:lnTo>
                      <a:pt x="1014713" y="793768"/>
                    </a:lnTo>
                    <a:cubicBezTo>
                      <a:pt x="1255665" y="630984"/>
                      <a:pt x="1424401" y="369424"/>
                      <a:pt x="1462820" y="67189"/>
                    </a:cubicBezTo>
                    <a:lnTo>
                      <a:pt x="146705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 56">
                <a:extLst>
                  <a:ext uri="{FF2B5EF4-FFF2-40B4-BE49-F238E27FC236}">
                    <a16:creationId xmlns:a16="http://schemas.microsoft.com/office/drawing/2014/main" id="{9FAD3371-8B6F-4368-A562-0AFDACCA1C16}"/>
                  </a:ext>
                </a:extLst>
              </p:cNvPr>
              <p:cNvSpPr/>
              <p:nvPr/>
            </p:nvSpPr>
            <p:spPr>
              <a:xfrm>
                <a:off x="4654202" y="1323553"/>
                <a:ext cx="2888638" cy="2666284"/>
              </a:xfrm>
              <a:custGeom>
                <a:avLst/>
                <a:gdLst>
                  <a:gd name="connsiteX0" fmla="*/ 953521 w 1910375"/>
                  <a:gd name="connsiteY0" fmla="*/ 0 h 1763323"/>
                  <a:gd name="connsiteX1" fmla="*/ 1910375 w 1910375"/>
                  <a:gd name="connsiteY1" fmla="*/ 956854 h 1763323"/>
                  <a:gd name="connsiteX2" fmla="*/ 1488507 w 1910375"/>
                  <a:gd name="connsiteY2" fmla="*/ 1750292 h 1763323"/>
                  <a:gd name="connsiteX3" fmla="*/ 1467058 w 1910375"/>
                  <a:gd name="connsiteY3" fmla="*/ 1763323 h 1763323"/>
                  <a:gd name="connsiteX4" fmla="*/ 1462820 w 1910375"/>
                  <a:gd name="connsiteY4" fmla="*/ 1696133 h 1763323"/>
                  <a:gd name="connsiteX5" fmla="*/ 1014713 w 1910375"/>
                  <a:gd name="connsiteY5" fmla="*/ 969554 h 1763323"/>
                  <a:gd name="connsiteX6" fmla="*/ 953523 w 1910375"/>
                  <a:gd name="connsiteY6" fmla="*/ 932381 h 1763323"/>
                  <a:gd name="connsiteX7" fmla="*/ 953522 w 1910375"/>
                  <a:gd name="connsiteY7" fmla="*/ 932381 h 1763323"/>
                  <a:gd name="connsiteX8" fmla="*/ 929358 w 1910375"/>
                  <a:gd name="connsiteY8" fmla="*/ 917701 h 1763323"/>
                  <a:gd name="connsiteX9" fmla="*/ 435906 w 1910375"/>
                  <a:gd name="connsiteY9" fmla="*/ 792754 h 1763323"/>
                  <a:gd name="connsiteX10" fmla="*/ 56313 w 1910375"/>
                  <a:gd name="connsiteY10" fmla="*/ 864561 h 1763323"/>
                  <a:gd name="connsiteX11" fmla="*/ 0 w 1910375"/>
                  <a:gd name="connsiteY11" fmla="*/ 890843 h 1763323"/>
                  <a:gd name="connsiteX12" fmla="*/ 1607 w 1910375"/>
                  <a:gd name="connsiteY12" fmla="*/ 859021 h 1763323"/>
                  <a:gd name="connsiteX13" fmla="*/ 953521 w 1910375"/>
                  <a:gd name="connsiteY13" fmla="*/ 0 h 1763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10375" h="1763323">
                    <a:moveTo>
                      <a:pt x="953521" y="0"/>
                    </a:moveTo>
                    <a:cubicBezTo>
                      <a:pt x="1481977" y="0"/>
                      <a:pt x="1910375" y="428398"/>
                      <a:pt x="1910375" y="956854"/>
                    </a:cubicBezTo>
                    <a:cubicBezTo>
                      <a:pt x="1910375" y="1287139"/>
                      <a:pt x="1743032" y="1578339"/>
                      <a:pt x="1488507" y="1750292"/>
                    </a:cubicBezTo>
                    <a:lnTo>
                      <a:pt x="1467058" y="1763323"/>
                    </a:lnTo>
                    <a:lnTo>
                      <a:pt x="1462820" y="1696133"/>
                    </a:lnTo>
                    <a:cubicBezTo>
                      <a:pt x="1424401" y="1393898"/>
                      <a:pt x="1255665" y="1132338"/>
                      <a:pt x="1014713" y="969554"/>
                    </a:cubicBezTo>
                    <a:lnTo>
                      <a:pt x="953523" y="932381"/>
                    </a:lnTo>
                    <a:lnTo>
                      <a:pt x="953522" y="932381"/>
                    </a:lnTo>
                    <a:lnTo>
                      <a:pt x="929358" y="917701"/>
                    </a:lnTo>
                    <a:cubicBezTo>
                      <a:pt x="782673" y="838017"/>
                      <a:pt x="614576" y="792754"/>
                      <a:pt x="435906" y="792754"/>
                    </a:cubicBezTo>
                    <a:cubicBezTo>
                      <a:pt x="301904" y="792754"/>
                      <a:pt x="173849" y="818215"/>
                      <a:pt x="56313" y="864561"/>
                    </a:cubicBezTo>
                    <a:lnTo>
                      <a:pt x="0" y="890843"/>
                    </a:lnTo>
                    <a:lnTo>
                      <a:pt x="1607" y="859021"/>
                    </a:lnTo>
                    <a:cubicBezTo>
                      <a:pt x="50608" y="376522"/>
                      <a:pt x="458094" y="0"/>
                      <a:pt x="9535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57150">
                <a:solidFill>
                  <a:schemeClr val="bg1"/>
                </a:solidFill>
              </a:ln>
              <a:effectLst>
                <a:innerShdw blurRad="215900" dist="889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8C052A-EFFC-4379-86EE-F66B87645751}"/>
                </a:ext>
              </a:extLst>
            </p:cNvPr>
            <p:cNvSpPr txBox="1"/>
            <p:nvPr/>
          </p:nvSpPr>
          <p:spPr>
            <a:xfrm>
              <a:off x="3896910" y="1291808"/>
              <a:ext cx="15518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Operations</a:t>
              </a:r>
            </a:p>
            <a:p>
              <a:pPr algn="ctr"/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Quarterly Analysis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F4A56A-FFCE-45F3-B709-D715CD08E9BA}"/>
                </a:ext>
              </a:extLst>
            </p:cNvPr>
            <p:cNvSpPr txBox="1"/>
            <p:nvPr/>
          </p:nvSpPr>
          <p:spPr>
            <a:xfrm>
              <a:off x="4623049" y="4464498"/>
              <a:ext cx="2172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Business &amp; Financial </a:t>
              </a:r>
            </a:p>
            <a:p>
              <a:pPr algn="ctr"/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Execution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833AC9-8A1A-473E-958F-FAC01BBF5076}"/>
                </a:ext>
              </a:extLst>
            </p:cNvPr>
            <p:cNvSpPr txBox="1"/>
            <p:nvPr/>
          </p:nvSpPr>
          <p:spPr>
            <a:xfrm>
              <a:off x="2370920" y="3573314"/>
              <a:ext cx="11788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Risk 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Mitigation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Control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04BDD3-AEEA-489F-BBAA-47FBA73E7814}"/>
                </a:ext>
              </a:extLst>
            </p:cNvPr>
            <p:cNvSpPr txBox="1"/>
            <p:nvPr/>
          </p:nvSpPr>
          <p:spPr>
            <a:xfrm>
              <a:off x="3791414" y="3429000"/>
              <a:ext cx="1510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ea typeface="Verdana" panose="020B0604030504040204" pitchFamily="34" charset="0"/>
                  <a:cs typeface="Verdana" panose="020B0604030504040204" pitchFamily="34" charset="0"/>
                </a:rPr>
                <a:t>MISSION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0996C4A-A80B-40DB-9BB9-C75A1210E9FA}"/>
              </a:ext>
            </a:extLst>
          </p:cNvPr>
          <p:cNvSpPr txBox="1"/>
          <p:nvPr/>
        </p:nvSpPr>
        <p:spPr>
          <a:xfrm>
            <a:off x="5318403" y="1377560"/>
            <a:ext cx="335874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Technical Baseline Development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Technical Safety Requirements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System Engineering Evaluations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System Health Reporting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Configuration Management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Human Factors Engineering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Engineering Calculations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Technical Reviews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Structural Integrity Programs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Software Engineering Controls</a:t>
            </a:r>
          </a:p>
          <a:p>
            <a:pPr marL="171450" indent="-171450">
              <a:spcAft>
                <a:spcPts val="600"/>
              </a:spcAft>
              <a:buClr>
                <a:srgbClr val="005696"/>
              </a:buCl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39F8E4-1184-4B32-95AB-36CDC4AFA5EC}"/>
              </a:ext>
            </a:extLst>
          </p:cNvPr>
          <p:cNvSpPr txBox="1"/>
          <p:nvPr/>
        </p:nvSpPr>
        <p:spPr>
          <a:xfrm>
            <a:off x="5042025" y="916720"/>
            <a:ext cx="27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Assurance Processes</a:t>
            </a:r>
          </a:p>
        </p:txBody>
      </p:sp>
      <p:sp>
        <p:nvSpPr>
          <p:cNvPr id="45" name="Freeform 56">
            <a:extLst>
              <a:ext uri="{FF2B5EF4-FFF2-40B4-BE49-F238E27FC236}">
                <a16:creationId xmlns:a16="http://schemas.microsoft.com/office/drawing/2014/main" id="{1044E822-5AB9-44DF-8A4A-6F69508640CA}"/>
              </a:ext>
            </a:extLst>
          </p:cNvPr>
          <p:cNvSpPr/>
          <p:nvPr/>
        </p:nvSpPr>
        <p:spPr>
          <a:xfrm rot="3452290">
            <a:off x="5001615" y="1037176"/>
            <a:ext cx="139128" cy="128419"/>
          </a:xfrm>
          <a:custGeom>
            <a:avLst/>
            <a:gdLst>
              <a:gd name="connsiteX0" fmla="*/ 953521 w 1910375"/>
              <a:gd name="connsiteY0" fmla="*/ 0 h 1763323"/>
              <a:gd name="connsiteX1" fmla="*/ 1910375 w 1910375"/>
              <a:gd name="connsiteY1" fmla="*/ 956854 h 1763323"/>
              <a:gd name="connsiteX2" fmla="*/ 1488507 w 1910375"/>
              <a:gd name="connsiteY2" fmla="*/ 1750292 h 1763323"/>
              <a:gd name="connsiteX3" fmla="*/ 1467058 w 1910375"/>
              <a:gd name="connsiteY3" fmla="*/ 1763323 h 1763323"/>
              <a:gd name="connsiteX4" fmla="*/ 1462820 w 1910375"/>
              <a:gd name="connsiteY4" fmla="*/ 1696133 h 1763323"/>
              <a:gd name="connsiteX5" fmla="*/ 1014713 w 1910375"/>
              <a:gd name="connsiteY5" fmla="*/ 969554 h 1763323"/>
              <a:gd name="connsiteX6" fmla="*/ 953523 w 1910375"/>
              <a:gd name="connsiteY6" fmla="*/ 932381 h 1763323"/>
              <a:gd name="connsiteX7" fmla="*/ 953522 w 1910375"/>
              <a:gd name="connsiteY7" fmla="*/ 932381 h 1763323"/>
              <a:gd name="connsiteX8" fmla="*/ 929358 w 1910375"/>
              <a:gd name="connsiteY8" fmla="*/ 917701 h 1763323"/>
              <a:gd name="connsiteX9" fmla="*/ 435906 w 1910375"/>
              <a:gd name="connsiteY9" fmla="*/ 792754 h 1763323"/>
              <a:gd name="connsiteX10" fmla="*/ 56313 w 1910375"/>
              <a:gd name="connsiteY10" fmla="*/ 864561 h 1763323"/>
              <a:gd name="connsiteX11" fmla="*/ 0 w 1910375"/>
              <a:gd name="connsiteY11" fmla="*/ 890843 h 1763323"/>
              <a:gd name="connsiteX12" fmla="*/ 1607 w 1910375"/>
              <a:gd name="connsiteY12" fmla="*/ 859021 h 1763323"/>
              <a:gd name="connsiteX13" fmla="*/ 953521 w 1910375"/>
              <a:gd name="connsiteY13" fmla="*/ 0 h 176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10375" h="1763323">
                <a:moveTo>
                  <a:pt x="953521" y="0"/>
                </a:moveTo>
                <a:cubicBezTo>
                  <a:pt x="1481977" y="0"/>
                  <a:pt x="1910375" y="428398"/>
                  <a:pt x="1910375" y="956854"/>
                </a:cubicBezTo>
                <a:cubicBezTo>
                  <a:pt x="1910375" y="1287139"/>
                  <a:pt x="1743032" y="1578339"/>
                  <a:pt x="1488507" y="1750292"/>
                </a:cubicBezTo>
                <a:lnTo>
                  <a:pt x="1467058" y="1763323"/>
                </a:lnTo>
                <a:lnTo>
                  <a:pt x="1462820" y="1696133"/>
                </a:lnTo>
                <a:cubicBezTo>
                  <a:pt x="1424401" y="1393898"/>
                  <a:pt x="1255665" y="1132338"/>
                  <a:pt x="1014713" y="969554"/>
                </a:cubicBezTo>
                <a:lnTo>
                  <a:pt x="953523" y="932381"/>
                </a:lnTo>
                <a:lnTo>
                  <a:pt x="953522" y="932381"/>
                </a:lnTo>
                <a:lnTo>
                  <a:pt x="929358" y="917701"/>
                </a:lnTo>
                <a:cubicBezTo>
                  <a:pt x="782673" y="838017"/>
                  <a:pt x="614576" y="792754"/>
                  <a:pt x="435906" y="792754"/>
                </a:cubicBezTo>
                <a:cubicBezTo>
                  <a:pt x="301904" y="792754"/>
                  <a:pt x="173849" y="818215"/>
                  <a:pt x="56313" y="864561"/>
                </a:cubicBezTo>
                <a:lnTo>
                  <a:pt x="0" y="890843"/>
                </a:lnTo>
                <a:lnTo>
                  <a:pt x="1607" y="859021"/>
                </a:lnTo>
                <a:cubicBezTo>
                  <a:pt x="50608" y="376522"/>
                  <a:pt x="458094" y="0"/>
                  <a:pt x="953521" y="0"/>
                </a:cubicBezTo>
                <a:close/>
              </a:path>
            </a:pathLst>
          </a:custGeom>
          <a:solidFill>
            <a:srgbClr val="FF0000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05062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efcog fall 2014 strategy</Template>
  <TotalTime>12326</TotalTime>
  <Words>759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Webdings</vt:lpstr>
      <vt:lpstr>Wingdings</vt:lpstr>
      <vt:lpstr>EFCOG Template 3</vt:lpstr>
      <vt:lpstr>Dae Chung CAS Overview Visit Lessons Learned</vt:lpstr>
      <vt:lpstr>Joint Review (DOE/Corporate Partners) Week of February 25th</vt:lpstr>
      <vt:lpstr>Preparation</vt:lpstr>
      <vt:lpstr>Result</vt:lpstr>
      <vt:lpstr>Purpose of the Visit</vt:lpstr>
      <vt:lpstr>PowerPoint Presentation</vt:lpstr>
      <vt:lpstr>PowerPoint Presentation</vt:lpstr>
      <vt:lpstr>PowerPoint Presentation</vt:lpstr>
      <vt:lpstr>PowerPoint Presentation</vt:lpstr>
      <vt:lpstr>Questions We Had to Answer</vt:lpstr>
      <vt:lpstr>More Questions</vt:lpstr>
      <vt:lpstr>The Positives</vt:lpstr>
      <vt:lpstr>Once the emotions settle down .. There is work to do moving forward. </vt:lpstr>
      <vt:lpstr>Once the emotions settle down .. There is work to do moving forward. 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DOE-EFCOG ISM &amp; QA Strategic Planning &amp; Direction</dc:title>
  <dc:creator>Harold_M_Hassell@rl.gov</dc:creator>
  <cp:lastModifiedBy>Omar Cardona-Quiles</cp:lastModifiedBy>
  <cp:revision>121</cp:revision>
  <cp:lastPrinted>2019-04-30T20:03:16Z</cp:lastPrinted>
  <dcterms:created xsi:type="dcterms:W3CDTF">2014-10-23T12:34:25Z</dcterms:created>
  <dcterms:modified xsi:type="dcterms:W3CDTF">2019-05-03T17:36:08Z</dcterms:modified>
</cp:coreProperties>
</file>