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65" r:id="rId2"/>
    <p:sldId id="307" r:id="rId3"/>
    <p:sldId id="316" r:id="rId4"/>
    <p:sldId id="331" r:id="rId5"/>
    <p:sldId id="328" r:id="rId6"/>
    <p:sldId id="334" r:id="rId7"/>
    <p:sldId id="342" r:id="rId8"/>
    <p:sldId id="343" r:id="rId9"/>
    <p:sldId id="335" r:id="rId10"/>
    <p:sldId id="333" r:id="rId11"/>
    <p:sldId id="327" r:id="rId12"/>
  </p:sldIdLst>
  <p:sldSz cx="9144000" cy="6858000" type="screen4x3"/>
  <p:notesSz cx="6985000" cy="92837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ued DOE Employee" initials="VDE"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A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88" autoAdjust="0"/>
    <p:restoredTop sz="93886" autoAdjust="0"/>
  </p:normalViewPr>
  <p:slideViewPr>
    <p:cSldViewPr>
      <p:cViewPr varScale="1">
        <p:scale>
          <a:sx n="68" d="100"/>
          <a:sy n="68" d="100"/>
        </p:scale>
        <p:origin x="834"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8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a:p>
        </p:txBody>
      </p:sp>
      <p:sp>
        <p:nvSpPr>
          <p:cNvPr id="3" name="Date Placeholder 2"/>
          <p:cNvSpPr>
            <a:spLocks noGrp="1"/>
          </p:cNvSpPr>
          <p:nvPr>
            <p:ph type="dt" sz="quarter" idx="1"/>
          </p:nvPr>
        </p:nvSpPr>
        <p:spPr>
          <a:xfrm>
            <a:off x="3955953" y="1"/>
            <a:ext cx="3027466" cy="466087"/>
          </a:xfrm>
          <a:prstGeom prst="rect">
            <a:avLst/>
          </a:prstGeom>
        </p:spPr>
        <p:txBody>
          <a:bodyPr vert="horz" lIns="91221" tIns="45610" rIns="91221" bIns="45610" rtlCol="0"/>
          <a:lstStyle>
            <a:lvl1pPr algn="r">
              <a:defRPr sz="1200"/>
            </a:lvl1pPr>
          </a:lstStyle>
          <a:p>
            <a:fld id="{CC6D5494-E9B1-42EF-A72B-93F8969AD6BF}" type="datetimeFigureOut">
              <a:rPr lang="en-US" smtClean="0"/>
              <a:t>5/7/2019</a:t>
            </a:fld>
            <a:endParaRPr lang="en-US"/>
          </a:p>
        </p:txBody>
      </p:sp>
      <p:sp>
        <p:nvSpPr>
          <p:cNvPr id="4" name="Footer Placeholder 3"/>
          <p:cNvSpPr>
            <a:spLocks noGrp="1"/>
          </p:cNvSpPr>
          <p:nvPr>
            <p:ph type="ftr" sz="quarter" idx="2"/>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a:p>
        </p:txBody>
      </p:sp>
      <p:sp>
        <p:nvSpPr>
          <p:cNvPr id="5" name="Slide Number Placeholder 4"/>
          <p:cNvSpPr>
            <a:spLocks noGrp="1"/>
          </p:cNvSpPr>
          <p:nvPr>
            <p:ph type="sldNum" sz="quarter" idx="3"/>
          </p:nvPr>
        </p:nvSpPr>
        <p:spPr>
          <a:xfrm>
            <a:off x="3955953" y="8817613"/>
            <a:ext cx="3027466" cy="466087"/>
          </a:xfrm>
          <a:prstGeom prst="rect">
            <a:avLst/>
          </a:prstGeom>
        </p:spPr>
        <p:txBody>
          <a:bodyPr vert="horz" lIns="91221" tIns="45610" rIns="91221" bIns="45610" rtlCol="0" anchor="b"/>
          <a:lstStyle>
            <a:lvl1pPr algn="r">
              <a:defRPr sz="1200"/>
            </a:lvl1pPr>
          </a:lstStyle>
          <a:p>
            <a:fld id="{9BABAA10-AB19-4237-9B49-24C378DACD03}" type="slidenum">
              <a:rPr lang="en-US" smtClean="0"/>
              <a:t>‹#›</a:t>
            </a:fld>
            <a:endParaRPr lang="en-US"/>
          </a:p>
        </p:txBody>
      </p:sp>
    </p:spTree>
    <p:extLst>
      <p:ext uri="{BB962C8B-B14F-4D97-AF65-F5344CB8AC3E}">
        <p14:creationId xmlns:p14="http://schemas.microsoft.com/office/powerpoint/2010/main" val="1848721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503"/>
          </a:xfrm>
          <a:prstGeom prst="rect">
            <a:avLst/>
          </a:prstGeom>
        </p:spPr>
        <p:txBody>
          <a:bodyPr vert="horz" lIns="91221" tIns="45610" rIns="91221" bIns="45610" rtlCol="0"/>
          <a:lstStyle>
            <a:lvl1pPr algn="l">
              <a:defRPr sz="1200"/>
            </a:lvl1pPr>
          </a:lstStyle>
          <a:p>
            <a:endParaRPr lang="en-US"/>
          </a:p>
        </p:txBody>
      </p:sp>
      <p:sp>
        <p:nvSpPr>
          <p:cNvPr id="3" name="Date Placeholder 2"/>
          <p:cNvSpPr>
            <a:spLocks noGrp="1"/>
          </p:cNvSpPr>
          <p:nvPr>
            <p:ph type="dt" idx="1"/>
          </p:nvPr>
        </p:nvSpPr>
        <p:spPr>
          <a:xfrm>
            <a:off x="3955953" y="0"/>
            <a:ext cx="3027466" cy="464503"/>
          </a:xfrm>
          <a:prstGeom prst="rect">
            <a:avLst/>
          </a:prstGeom>
        </p:spPr>
        <p:txBody>
          <a:bodyPr vert="horz" lIns="91221" tIns="45610" rIns="91221" bIns="45610" rtlCol="0"/>
          <a:lstStyle>
            <a:lvl1pPr algn="r">
              <a:defRPr sz="1200"/>
            </a:lvl1pPr>
          </a:lstStyle>
          <a:p>
            <a:fld id="{201E1330-70C5-41CE-A10A-83E5AC938A3E}" type="datetimeFigureOut">
              <a:rPr lang="en-US" smtClean="0"/>
              <a:t>5/7/2019</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221" tIns="45610" rIns="91221" bIns="45610" rtlCol="0" anchor="ctr"/>
          <a:lstStyle/>
          <a:p>
            <a:endParaRPr lang="en-US"/>
          </a:p>
        </p:txBody>
      </p:sp>
      <p:sp>
        <p:nvSpPr>
          <p:cNvPr id="5" name="Notes Placeholder 4"/>
          <p:cNvSpPr>
            <a:spLocks noGrp="1"/>
          </p:cNvSpPr>
          <p:nvPr>
            <p:ph type="body" sz="quarter" idx="3"/>
          </p:nvPr>
        </p:nvSpPr>
        <p:spPr>
          <a:xfrm>
            <a:off x="699133" y="4410392"/>
            <a:ext cx="5586735" cy="4177348"/>
          </a:xfrm>
          <a:prstGeom prst="rect">
            <a:avLst/>
          </a:prstGeom>
        </p:spPr>
        <p:txBody>
          <a:bodyPr vert="horz" lIns="91221" tIns="45610" rIns="91221" bIns="456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612"/>
            <a:ext cx="3027466" cy="464503"/>
          </a:xfrm>
          <a:prstGeom prst="rect">
            <a:avLst/>
          </a:prstGeom>
        </p:spPr>
        <p:txBody>
          <a:bodyPr vert="horz" lIns="91221" tIns="45610" rIns="91221" bIns="45610" rtlCol="0" anchor="b"/>
          <a:lstStyle>
            <a:lvl1pPr algn="l">
              <a:defRPr sz="1200"/>
            </a:lvl1pPr>
          </a:lstStyle>
          <a:p>
            <a:endParaRPr lang="en-US"/>
          </a:p>
        </p:txBody>
      </p:sp>
      <p:sp>
        <p:nvSpPr>
          <p:cNvPr id="7" name="Slide Number Placeholder 6"/>
          <p:cNvSpPr>
            <a:spLocks noGrp="1"/>
          </p:cNvSpPr>
          <p:nvPr>
            <p:ph type="sldNum" sz="quarter" idx="5"/>
          </p:nvPr>
        </p:nvSpPr>
        <p:spPr>
          <a:xfrm>
            <a:off x="3955953" y="8817612"/>
            <a:ext cx="3027466" cy="464503"/>
          </a:xfrm>
          <a:prstGeom prst="rect">
            <a:avLst/>
          </a:prstGeom>
        </p:spPr>
        <p:txBody>
          <a:bodyPr vert="horz" lIns="91221" tIns="45610" rIns="91221" bIns="45610" rtlCol="0" anchor="b"/>
          <a:lstStyle>
            <a:lvl1pPr algn="r">
              <a:defRPr sz="1200"/>
            </a:lvl1pPr>
          </a:lstStyle>
          <a:p>
            <a:fld id="{05AAEF00-E290-4329-86F7-8666BF703C0D}" type="slidenum">
              <a:rPr lang="en-US" smtClean="0"/>
              <a:t>‹#›</a:t>
            </a:fld>
            <a:endParaRPr lang="en-US"/>
          </a:p>
        </p:txBody>
      </p:sp>
    </p:spTree>
    <p:extLst>
      <p:ext uri="{BB962C8B-B14F-4D97-AF65-F5344CB8AC3E}">
        <p14:creationId xmlns:p14="http://schemas.microsoft.com/office/powerpoint/2010/main" val="231941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967B08-E210-493A-93DE-DC5FC0899AFF}" type="slidenum">
              <a:rPr lang="en-US" smtClean="0"/>
              <a:t>1</a:t>
            </a:fld>
            <a:endParaRPr lang="en-US"/>
          </a:p>
        </p:txBody>
      </p:sp>
    </p:spTree>
    <p:extLst>
      <p:ext uri="{BB962C8B-B14F-4D97-AF65-F5344CB8AC3E}">
        <p14:creationId xmlns:p14="http://schemas.microsoft.com/office/powerpoint/2010/main" val="269299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5B4CC6-526F-4FE6-9125-09F3F0382AA4}" type="slidenum">
              <a:rPr lang="en-US" smtClean="0"/>
              <a:t>4</a:t>
            </a:fld>
            <a:endParaRPr lang="en-US"/>
          </a:p>
        </p:txBody>
      </p:sp>
    </p:spTree>
    <p:extLst>
      <p:ext uri="{BB962C8B-B14F-4D97-AF65-F5344CB8AC3E}">
        <p14:creationId xmlns:p14="http://schemas.microsoft.com/office/powerpoint/2010/main" val="54554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AAEF00-E290-4329-86F7-8666BF703C0D}" type="slidenum">
              <a:rPr lang="en-US" smtClean="0"/>
              <a:t>7</a:t>
            </a:fld>
            <a:endParaRPr lang="en-US"/>
          </a:p>
        </p:txBody>
      </p:sp>
    </p:spTree>
    <p:extLst>
      <p:ext uri="{BB962C8B-B14F-4D97-AF65-F5344CB8AC3E}">
        <p14:creationId xmlns:p14="http://schemas.microsoft.com/office/powerpoint/2010/main" val="81450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38A462-A27C-4C44-92CF-3B4E8269E4E4}"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153088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908AF-B209-4496-A08E-F4FD1BCB7808}"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49441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3A1747-D84D-40EE-98DB-4828C4B541F6}"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1190862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TextBox 9"/>
          <p:cNvSpPr txBox="1"/>
          <p:nvPr userDrawn="1"/>
        </p:nvSpPr>
        <p:spPr>
          <a:xfrm>
            <a:off x="1066800" y="76200"/>
            <a:ext cx="6477000" cy="369332"/>
          </a:xfrm>
          <a:prstGeom prst="rect">
            <a:avLst/>
          </a:prstGeom>
          <a:noFill/>
        </p:spPr>
        <p:txBody>
          <a:bodyPr wrap="square" rtlCol="0">
            <a:spAutoFit/>
          </a:bodyPr>
          <a:lstStyle/>
          <a:p>
            <a:r>
              <a:rPr lang="en-US" dirty="0"/>
              <a:t> </a:t>
            </a:r>
          </a:p>
        </p:txBody>
      </p:sp>
      <p:sp>
        <p:nvSpPr>
          <p:cNvPr id="2" name="Slide Number Placeholder 1"/>
          <p:cNvSpPr>
            <a:spLocks noGrp="1"/>
          </p:cNvSpPr>
          <p:nvPr>
            <p:ph type="sldNum" sz="quarter" idx="10"/>
          </p:nvPr>
        </p:nvSpPr>
        <p:spPr/>
        <p:txBody>
          <a:bodyPr/>
          <a:lstStyle/>
          <a:p>
            <a:fld id="{45BB4C77-EFA1-4881-96D0-7B4DE87037D1}" type="slidenum">
              <a:rPr lang="en-US" smtClean="0"/>
              <a:t>‹#›</a:t>
            </a:fld>
            <a:endParaRPr lang="en-US"/>
          </a:p>
        </p:txBody>
      </p:sp>
    </p:spTree>
    <p:extLst>
      <p:ext uri="{BB962C8B-B14F-4D97-AF65-F5344CB8AC3E}">
        <p14:creationId xmlns:p14="http://schemas.microsoft.com/office/powerpoint/2010/main" val="1428610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7B0BF1-C913-45A8-A422-EE0779807F21}"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4014176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18ACD-84D3-4DA7-9BC7-42FA5CD90FF2}"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353382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E916C6-4691-4FB9-A394-7C7437CDD6BC}"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56075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DB8551-426E-4799-9DB4-F1C865088284}" type="datetime1">
              <a:rPr lang="en-US" smtClean="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188867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5790FA-C091-4E64-BA53-02F5D29AE71A}" type="datetime1">
              <a:rPr lang="en-US" smtClean="0"/>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390234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8FEFE-3205-4B91-97CA-F4F0ADE5FD75}" type="datetime1">
              <a:rPr lang="en-US" smtClean="0"/>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58443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E4F34-A83A-41C3-B77D-E8446B46BA5A}" type="datetime1">
              <a:rPr lang="en-US" smtClean="0"/>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333505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118EF1-DE80-44C3-AE95-1F6531EC36D3}" type="datetime1">
              <a:rPr lang="en-US" smtClean="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191169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903B7-8650-45A3-BD1B-B8FE44EA6014}" type="datetime1">
              <a:rPr lang="en-US" smtClean="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822CAB-69B2-4511-B481-521378C3B8C4}" type="slidenum">
              <a:rPr lang="en-US" smtClean="0"/>
              <a:t>‹#›</a:t>
            </a:fld>
            <a:endParaRPr lang="en-US" dirty="0"/>
          </a:p>
        </p:txBody>
      </p:sp>
    </p:spTree>
    <p:extLst>
      <p:ext uri="{BB962C8B-B14F-4D97-AF65-F5344CB8AC3E}">
        <p14:creationId xmlns:p14="http://schemas.microsoft.com/office/powerpoint/2010/main" val="161479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0CC59E45-2190-44CB-9AB0-0B74612629F1}" type="datetime1">
              <a:rPr lang="en-US" smtClean="0"/>
              <a:t>5/7/2019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cs typeface="Times New Roman" panose="02020603050405020304" pitchFamily="18" charset="0"/>
              </a:defRPr>
            </a:lvl1pPr>
          </a:lstStyle>
          <a:p>
            <a:fld id="{7F822CAB-69B2-4511-B481-521378C3B8C4}" type="slidenum">
              <a:rPr lang="en-US" smtClean="0"/>
              <a:pPr/>
              <a:t>‹#›</a:t>
            </a:fld>
            <a:endParaRPr lang="en-US" dirty="0"/>
          </a:p>
        </p:txBody>
      </p:sp>
      <p:pic>
        <p:nvPicPr>
          <p:cNvPr id="7" name="Picture 18" descr="DOE11"/>
          <p:cNvPicPr>
            <a:picLocks noChangeAspect="1" noChangeArrowheads="1"/>
          </p:cNvPicPr>
          <p:nvPr userDrawn="1"/>
        </p:nvPicPr>
        <p:blipFill>
          <a:blip r:embed="rId15" cstate="print"/>
          <a:srcRect/>
          <a:stretch>
            <a:fillRect/>
          </a:stretch>
        </p:blipFill>
        <p:spPr bwMode="auto">
          <a:xfrm>
            <a:off x="152400" y="148432"/>
            <a:ext cx="784225" cy="784225"/>
          </a:xfrm>
          <a:prstGeom prst="rect">
            <a:avLst/>
          </a:prstGeom>
          <a:noFill/>
          <a:ln w="9525">
            <a:noFill/>
            <a:miter lim="800000"/>
            <a:headEnd/>
            <a:tailEnd/>
          </a:ln>
        </p:spPr>
      </p:pic>
      <p:pic>
        <p:nvPicPr>
          <p:cNvPr id="8" name="Picture 7" descr="NNSA Logo.tif"/>
          <p:cNvPicPr>
            <a:picLocks noChangeAspect="1"/>
          </p:cNvPicPr>
          <p:nvPr userDrawn="1"/>
        </p:nvPicPr>
        <p:blipFill>
          <a:blip r:embed="rId16" cstate="print"/>
          <a:stretch>
            <a:fillRect/>
          </a:stretch>
        </p:blipFill>
        <p:spPr>
          <a:xfrm>
            <a:off x="7195951" y="148432"/>
            <a:ext cx="1821049" cy="537210"/>
          </a:xfrm>
          <a:prstGeom prst="rect">
            <a:avLst/>
          </a:prstGeom>
        </p:spPr>
      </p:pic>
      <p:sp>
        <p:nvSpPr>
          <p:cNvPr id="9" name="Rectangle 13"/>
          <p:cNvSpPr>
            <a:spLocks noChangeArrowheads="1"/>
          </p:cNvSpPr>
          <p:nvPr userDrawn="1"/>
        </p:nvSpPr>
        <p:spPr bwMode="auto">
          <a:xfrm>
            <a:off x="457200" y="1516063"/>
            <a:ext cx="8229600" cy="84137"/>
          </a:xfrm>
          <a:prstGeom prst="rect">
            <a:avLst/>
          </a:prstGeom>
          <a:gradFill rotWithShape="0">
            <a:gsLst>
              <a:gs pos="0">
                <a:srgbClr val="FFFFFF"/>
              </a:gs>
              <a:gs pos="100000">
                <a:srgbClr val="000066"/>
              </a:gs>
            </a:gsLst>
            <a:lin ang="0" scaled="1"/>
          </a:gradFill>
          <a:ln w="9525">
            <a:noFill/>
            <a:miter lim="800000"/>
            <a:headEnd/>
            <a:tailEnd/>
          </a:ln>
          <a:effectLst/>
        </p:spPr>
        <p:txBody>
          <a:bodyPr wrap="none" anchor="ctr"/>
          <a:lstStyle/>
          <a:p>
            <a:pPr>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075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524000"/>
            <a:ext cx="7315200" cy="4924425"/>
          </a:xfrm>
          <a:prstGeom prst="rect">
            <a:avLst/>
          </a:prstGeom>
        </p:spPr>
        <p:txBody>
          <a:bodyPr wrap="square">
            <a:spAutoFit/>
          </a:bodyPr>
          <a:lstStyle/>
          <a:p>
            <a:pPr algn="ctr"/>
            <a:endParaRPr lang="en-US" sz="3600" dirty="0">
              <a:latin typeface="Times New Roman" panose="02020603050405020304" pitchFamily="18" charset="0"/>
              <a:cs typeface="Times New Roman" panose="02020603050405020304" pitchFamily="18" charset="0"/>
            </a:endParaRPr>
          </a:p>
          <a:p>
            <a:pPr algn="ctr"/>
            <a:r>
              <a:rPr lang="en-US" sz="4400" b="1" dirty="0">
                <a:latin typeface="Times New Roman" panose="02020603050405020304" pitchFamily="18" charset="0"/>
                <a:cs typeface="Times New Roman" panose="02020603050405020304" pitchFamily="18" charset="0"/>
              </a:rPr>
              <a:t>Briefing to Energy Facility Contractors Group: </a:t>
            </a:r>
          </a:p>
          <a:p>
            <a:pPr algn="ctr"/>
            <a:r>
              <a:rPr lang="en-US" sz="4400" b="1" dirty="0">
                <a:latin typeface="Times New Roman" panose="02020603050405020304" pitchFamily="18" charset="0"/>
                <a:cs typeface="Times New Roman" panose="02020603050405020304" pitchFamily="18" charset="0"/>
              </a:rPr>
              <a:t>NNSA Peer Review Process</a:t>
            </a:r>
          </a:p>
          <a:p>
            <a:pPr algn="ctr"/>
            <a:endParaRPr lang="en-US" sz="3600" dirty="0">
              <a:latin typeface="Times New Roman" panose="02020603050405020304" pitchFamily="18" charset="0"/>
              <a:cs typeface="Times New Roman" panose="02020603050405020304" pitchFamily="18" charset="0"/>
            </a:endParaRPr>
          </a:p>
          <a:p>
            <a:pPr algn="ctr"/>
            <a:r>
              <a:rPr lang="en-US" sz="2200" dirty="0">
                <a:latin typeface="Times New Roman" panose="02020603050405020304" pitchFamily="18" charset="0"/>
                <a:cs typeface="Times New Roman" panose="02020603050405020304" pitchFamily="18" charset="0"/>
              </a:rPr>
              <a:t>Nicole Nelson-Jean</a:t>
            </a:r>
          </a:p>
          <a:p>
            <a:pPr algn="ctr"/>
            <a:r>
              <a:rPr lang="en-US" sz="2200" dirty="0">
                <a:latin typeface="Times New Roman" panose="02020603050405020304" pitchFamily="18" charset="0"/>
                <a:cs typeface="Times New Roman" panose="02020603050405020304" pitchFamily="18" charset="0"/>
              </a:rPr>
              <a:t>Savannah River Field Office Manager</a:t>
            </a:r>
          </a:p>
          <a:p>
            <a:pPr algn="ctr"/>
            <a:r>
              <a:rPr lang="en-US" sz="2200" dirty="0">
                <a:latin typeface="Times New Roman" panose="02020603050405020304" pitchFamily="18" charset="0"/>
                <a:cs typeface="Times New Roman" panose="02020603050405020304" pitchFamily="18" charset="0"/>
              </a:rPr>
              <a:t>NNSA Governance Executive Steering Committee Co-Chair</a:t>
            </a:r>
          </a:p>
          <a:p>
            <a:pPr algn="ctr"/>
            <a:endParaRPr lang="en-US" sz="2200" dirty="0">
              <a:latin typeface="Times New Roman" panose="02020603050405020304" pitchFamily="18" charset="0"/>
              <a:cs typeface="Times New Roman" panose="02020603050405020304" pitchFamily="18" charset="0"/>
            </a:endParaRPr>
          </a:p>
          <a:p>
            <a:pPr algn="ctr"/>
            <a:r>
              <a:rPr lang="en-US" sz="2200" dirty="0">
                <a:latin typeface="Times New Roman" panose="02020603050405020304" pitchFamily="18" charset="0"/>
                <a:cs typeface="Times New Roman" panose="02020603050405020304" pitchFamily="18" charset="0"/>
              </a:rPr>
              <a:t>May 8, 2019</a:t>
            </a:r>
          </a:p>
        </p:txBody>
      </p:sp>
      <p:sp>
        <p:nvSpPr>
          <p:cNvPr id="2" name="Slide Number Placeholder 1"/>
          <p:cNvSpPr>
            <a:spLocks noGrp="1"/>
          </p:cNvSpPr>
          <p:nvPr>
            <p:ph type="sldNum" sz="quarter" idx="10"/>
          </p:nvPr>
        </p:nvSpPr>
        <p:spPr/>
        <p:txBody>
          <a:bodyPr/>
          <a:lstStyle/>
          <a:p>
            <a:fld id="{45BB4C77-EFA1-4881-96D0-7B4DE87037D1}" type="slidenum">
              <a:rPr lang="en-US" smtClean="0"/>
              <a:t>1</a:t>
            </a:fld>
            <a:endParaRPr lang="en-US"/>
          </a:p>
        </p:txBody>
      </p:sp>
    </p:spTree>
    <p:extLst>
      <p:ext uri="{BB962C8B-B14F-4D97-AF65-F5344CB8AC3E}">
        <p14:creationId xmlns:p14="http://schemas.microsoft.com/office/powerpoint/2010/main" val="2554148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609600"/>
            <a:ext cx="6019800" cy="1143000"/>
          </a:xfrm>
        </p:spPr>
        <p:txBody>
          <a:bodyPr>
            <a:noAutofit/>
          </a:bodyPr>
          <a:lstStyle/>
          <a:p>
            <a:r>
              <a:rPr lang="en-US" sz="3600" b="1" dirty="0"/>
              <a:t>Peer Review Evolution</a:t>
            </a:r>
            <a:br>
              <a:rPr lang="en-US" sz="3600" b="1" dirty="0"/>
            </a:br>
            <a:endParaRPr lang="en-US" sz="3600" b="1" dirty="0"/>
          </a:p>
        </p:txBody>
      </p:sp>
      <p:sp>
        <p:nvSpPr>
          <p:cNvPr id="3" name="Content Placeholder 2"/>
          <p:cNvSpPr>
            <a:spLocks noGrp="1"/>
          </p:cNvSpPr>
          <p:nvPr>
            <p:ph idx="1"/>
          </p:nvPr>
        </p:nvSpPr>
        <p:spPr>
          <a:xfrm>
            <a:off x="533400" y="1676400"/>
            <a:ext cx="7924800" cy="4495800"/>
          </a:xfrm>
        </p:spPr>
        <p:txBody>
          <a:bodyPr>
            <a:noAutofit/>
          </a:bodyPr>
          <a:lstStyle/>
          <a:p>
            <a:r>
              <a:rPr lang="en-US" sz="2000" dirty="0"/>
              <a:t>Peer review team members should be at the right level </a:t>
            </a:r>
          </a:p>
          <a:p>
            <a:pPr lvl="1"/>
            <a:r>
              <a:rPr lang="en-US" sz="1600" dirty="0"/>
              <a:t>In the past: subject-matter experts, oversight professionals, minimal leadership</a:t>
            </a:r>
          </a:p>
          <a:p>
            <a:pPr lvl="1"/>
            <a:r>
              <a:rPr lang="en-US" sz="1600" dirty="0"/>
              <a:t>Now: laboratory deputy directors, plant and site managers, field office managers, associate administrators, dash-1s, dash-2s</a:t>
            </a:r>
          </a:p>
          <a:p>
            <a:r>
              <a:rPr lang="en-US" sz="2000" dirty="0"/>
              <a:t>Review objectives with peer review team on first day of peer review</a:t>
            </a:r>
          </a:p>
          <a:p>
            <a:r>
              <a:rPr lang="en-US" sz="2000" dirty="0"/>
              <a:t>Team member and observer roles during peer review must be made clear</a:t>
            </a:r>
          </a:p>
          <a:p>
            <a:r>
              <a:rPr lang="en-US" sz="2000" dirty="0"/>
              <a:t>Provide timely and sufficient preparation materials </a:t>
            </a:r>
          </a:p>
          <a:p>
            <a:r>
              <a:rPr lang="en-US" sz="2000" dirty="0"/>
              <a:t>Peer review team should have the ability to adjust the schedule and briefings as necessary during the peer review</a:t>
            </a:r>
          </a:p>
          <a:p>
            <a:r>
              <a:rPr lang="en-US" sz="2000" dirty="0"/>
              <a:t>Discussion with working level employees is essential</a:t>
            </a:r>
          </a:p>
          <a:p>
            <a:r>
              <a:rPr lang="en-US" sz="2000" dirty="0"/>
              <a:t>Time for peer review team discussion should be included throughout and at the end of each day</a:t>
            </a:r>
          </a:p>
          <a:p>
            <a:r>
              <a:rPr lang="en-US" sz="2000" dirty="0"/>
              <a:t>Have a facilitator to manage schedule and timing during peer review in collaboration with peer review team lead</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7F822CAB-69B2-4511-B481-521378C3B8C4}" type="slidenum">
              <a:rPr lang="en-US" smtClean="0"/>
              <a:t>10</a:t>
            </a:fld>
            <a:endParaRPr lang="en-US" dirty="0"/>
          </a:p>
        </p:txBody>
      </p:sp>
      <p:sp>
        <p:nvSpPr>
          <p:cNvPr id="6" name="Date Placeholder 5"/>
          <p:cNvSpPr>
            <a:spLocks noGrp="1"/>
          </p:cNvSpPr>
          <p:nvPr>
            <p:ph type="dt" sz="half" idx="10"/>
          </p:nvPr>
        </p:nvSpPr>
        <p:spPr/>
        <p:txBody>
          <a:bodyPr/>
          <a:lstStyle/>
          <a:p>
            <a:fld id="{D0F91637-27CE-41EA-A2BB-40AA7E18161E}" type="datetime1">
              <a:rPr lang="en-US" smtClean="0"/>
              <a:t>5/7/2019</a:t>
            </a:fld>
            <a:endParaRPr lang="en-US" dirty="0"/>
          </a:p>
        </p:txBody>
      </p:sp>
    </p:spTree>
    <p:extLst>
      <p:ext uri="{BB962C8B-B14F-4D97-AF65-F5344CB8AC3E}">
        <p14:creationId xmlns:p14="http://schemas.microsoft.com/office/powerpoint/2010/main" val="3770222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229600" cy="1143000"/>
          </a:xfrm>
        </p:spPr>
        <p:txBody>
          <a:bodyPr>
            <a:noAutofit/>
          </a:bodyPr>
          <a:lstStyle/>
          <a:p>
            <a:r>
              <a:rPr lang="en-US" sz="3600" b="1" dirty="0"/>
              <a:t>Peer Review Next Steps</a:t>
            </a:r>
          </a:p>
        </p:txBody>
      </p:sp>
      <p:sp>
        <p:nvSpPr>
          <p:cNvPr id="3" name="Content Placeholder 2"/>
          <p:cNvSpPr>
            <a:spLocks noGrp="1"/>
          </p:cNvSpPr>
          <p:nvPr>
            <p:ph idx="1"/>
          </p:nvPr>
        </p:nvSpPr>
        <p:spPr>
          <a:xfrm>
            <a:off x="533400" y="1905000"/>
            <a:ext cx="8229600" cy="4525963"/>
          </a:xfrm>
        </p:spPr>
        <p:txBody>
          <a:bodyPr>
            <a:normAutofit/>
          </a:bodyPr>
          <a:lstStyle/>
          <a:p>
            <a:pPr marL="0" indent="0">
              <a:buNone/>
            </a:pPr>
            <a:r>
              <a:rPr lang="en-US" sz="2200" b="1" u="sng" dirty="0"/>
              <a:t>Scheduled </a:t>
            </a:r>
          </a:p>
          <a:p>
            <a:pPr lvl="1"/>
            <a:r>
              <a:rPr lang="en-US" sz="2000" dirty="0"/>
              <a:t>Los Alamos National Laboratory and Field Office, September 2019</a:t>
            </a:r>
          </a:p>
          <a:p>
            <a:pPr lvl="1"/>
            <a:r>
              <a:rPr lang="en-US" sz="2000" dirty="0"/>
              <a:t>Savannah River Site and Field Office, Winter 2019</a:t>
            </a:r>
          </a:p>
          <a:p>
            <a:pPr marL="0" indent="0">
              <a:buNone/>
            </a:pPr>
            <a:endParaRPr lang="en-US" sz="2200" b="1" dirty="0"/>
          </a:p>
          <a:p>
            <a:pPr marL="0" indent="0">
              <a:buNone/>
            </a:pPr>
            <a:r>
              <a:rPr lang="en-US" sz="2200" b="1" u="sng" dirty="0"/>
              <a:t>Completed</a:t>
            </a:r>
          </a:p>
          <a:p>
            <a:pPr lvl="1"/>
            <a:r>
              <a:rPr lang="en-US" sz="2000" dirty="0"/>
              <a:t>Kansas City National Security Campus and Field Office, March, 2019</a:t>
            </a:r>
          </a:p>
          <a:p>
            <a:pPr lvl="1"/>
            <a:r>
              <a:rPr lang="en-US" sz="2000" dirty="0"/>
              <a:t>Sandia National Laboratories and Field Office, October, 2018</a:t>
            </a:r>
          </a:p>
          <a:p>
            <a:pPr lvl="1"/>
            <a:r>
              <a:rPr lang="en-US" sz="2000" dirty="0"/>
              <a:t>Y-12, </a:t>
            </a:r>
            <a:r>
              <a:rPr lang="en-US" sz="2000" dirty="0" err="1"/>
              <a:t>Pantex</a:t>
            </a:r>
            <a:r>
              <a:rPr lang="en-US" sz="2000" dirty="0"/>
              <a:t>, and Nuclear Production Office Field Office, April, 2018</a:t>
            </a:r>
          </a:p>
          <a:p>
            <a:pPr lvl="1"/>
            <a:r>
              <a:rPr lang="en-US" sz="2000" dirty="0"/>
              <a:t>Lawrence Livermore National Laboratory and Field Office, November, 2017</a:t>
            </a:r>
          </a:p>
          <a:p>
            <a:pPr lvl="1"/>
            <a:r>
              <a:rPr lang="en-US" sz="2000" dirty="0"/>
              <a:t>Nevada National Security Site and Field Office, July 2017</a:t>
            </a:r>
          </a:p>
          <a:p>
            <a:pPr lvl="1"/>
            <a:endParaRPr lang="en-US" dirty="0"/>
          </a:p>
        </p:txBody>
      </p:sp>
      <p:sp>
        <p:nvSpPr>
          <p:cNvPr id="4" name="Slide Number Placeholder 3"/>
          <p:cNvSpPr>
            <a:spLocks noGrp="1"/>
          </p:cNvSpPr>
          <p:nvPr>
            <p:ph type="sldNum" sz="quarter" idx="12"/>
          </p:nvPr>
        </p:nvSpPr>
        <p:spPr/>
        <p:txBody>
          <a:bodyPr/>
          <a:lstStyle/>
          <a:p>
            <a:fld id="{7F822CAB-69B2-4511-B481-521378C3B8C4}" type="slidenum">
              <a:rPr lang="en-US" smtClean="0"/>
              <a:t>11</a:t>
            </a:fld>
            <a:endParaRPr lang="en-US" dirty="0"/>
          </a:p>
        </p:txBody>
      </p:sp>
      <p:sp>
        <p:nvSpPr>
          <p:cNvPr id="5" name="Date Placeholder 4"/>
          <p:cNvSpPr>
            <a:spLocks noGrp="1"/>
          </p:cNvSpPr>
          <p:nvPr>
            <p:ph type="dt" sz="half" idx="10"/>
          </p:nvPr>
        </p:nvSpPr>
        <p:spPr/>
        <p:txBody>
          <a:bodyPr/>
          <a:lstStyle/>
          <a:p>
            <a:fld id="{1F9DFAEC-2B0F-471A-B438-503281FC35A8}" type="datetime1">
              <a:rPr lang="en-US" smtClean="0"/>
              <a:t>5/7/2019</a:t>
            </a:fld>
            <a:endParaRPr lang="en-US" dirty="0"/>
          </a:p>
        </p:txBody>
      </p:sp>
    </p:spTree>
    <p:extLst>
      <p:ext uri="{BB962C8B-B14F-4D97-AF65-F5344CB8AC3E}">
        <p14:creationId xmlns:p14="http://schemas.microsoft.com/office/powerpoint/2010/main" val="2371679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04800"/>
            <a:ext cx="8229600" cy="1143000"/>
          </a:xfrm>
        </p:spPr>
        <p:txBody>
          <a:bodyPr>
            <a:normAutofit/>
          </a:bodyPr>
          <a:lstStyle/>
          <a:p>
            <a:r>
              <a:rPr lang="en-US" sz="3600" b="1" dirty="0"/>
              <a:t>Topics for Discussion</a:t>
            </a:r>
          </a:p>
        </p:txBody>
      </p:sp>
      <p:sp>
        <p:nvSpPr>
          <p:cNvPr id="3" name="Content Placeholder 2"/>
          <p:cNvSpPr>
            <a:spLocks noGrp="1"/>
          </p:cNvSpPr>
          <p:nvPr>
            <p:ph idx="1"/>
          </p:nvPr>
        </p:nvSpPr>
        <p:spPr>
          <a:xfrm>
            <a:off x="609600" y="1905000"/>
            <a:ext cx="8229600" cy="4525963"/>
          </a:xfrm>
        </p:spPr>
        <p:txBody>
          <a:bodyPr>
            <a:normAutofit lnSpcReduction="10000"/>
          </a:bodyPr>
          <a:lstStyle/>
          <a:p>
            <a:pPr lvl="0">
              <a:buFont typeface="Wingdings" panose="05000000000000000000" pitchFamily="2" charset="2"/>
              <a:buChar char="q"/>
            </a:pPr>
            <a:r>
              <a:rPr lang="en-US" sz="2800" dirty="0"/>
              <a:t>      Background</a:t>
            </a:r>
          </a:p>
          <a:p>
            <a:pPr lvl="0">
              <a:buFont typeface="Wingdings" panose="05000000000000000000" pitchFamily="2" charset="2"/>
              <a:buChar char="q"/>
            </a:pPr>
            <a:r>
              <a:rPr lang="en-US" sz="2800" dirty="0"/>
              <a:t>      </a:t>
            </a:r>
            <a:r>
              <a:rPr lang="en-US" sz="2800" dirty="0" smtClean="0"/>
              <a:t>NNSA </a:t>
            </a:r>
            <a:r>
              <a:rPr lang="en-US" sz="2800" dirty="0"/>
              <a:t>Site Governance Model </a:t>
            </a:r>
            <a:endParaRPr lang="en-US" sz="2800" dirty="0" smtClean="0"/>
          </a:p>
          <a:p>
            <a:pPr lvl="0">
              <a:buFont typeface="Wingdings" panose="05000000000000000000" pitchFamily="2" charset="2"/>
              <a:buChar char="q"/>
            </a:pPr>
            <a:r>
              <a:rPr lang="en-US" sz="2800" dirty="0"/>
              <a:t> </a:t>
            </a:r>
            <a:r>
              <a:rPr lang="en-US" sz="2800" dirty="0" smtClean="0"/>
              <a:t>     Governance </a:t>
            </a:r>
            <a:r>
              <a:rPr lang="en-US" sz="2800" dirty="0"/>
              <a:t>Executive Steering Committee</a:t>
            </a:r>
          </a:p>
          <a:p>
            <a:pPr lvl="0">
              <a:buFont typeface="Wingdings" panose="05000000000000000000" pitchFamily="2" charset="2"/>
              <a:buChar char="q"/>
            </a:pPr>
            <a:r>
              <a:rPr lang="en-US" sz="2800" dirty="0" smtClean="0"/>
              <a:t>      Peer </a:t>
            </a:r>
            <a:r>
              <a:rPr lang="en-US" sz="2800" dirty="0"/>
              <a:t>Review Purpose and Objectives</a:t>
            </a:r>
          </a:p>
          <a:p>
            <a:pPr>
              <a:buFont typeface="Wingdings" panose="05000000000000000000" pitchFamily="2" charset="2"/>
              <a:buChar char="q"/>
            </a:pPr>
            <a:r>
              <a:rPr lang="en-US" sz="2800" dirty="0"/>
              <a:t>      Peer Review Process</a:t>
            </a:r>
          </a:p>
          <a:p>
            <a:pPr>
              <a:buFont typeface="Wingdings" panose="05000000000000000000" pitchFamily="2" charset="2"/>
              <a:buChar char="q"/>
            </a:pPr>
            <a:r>
              <a:rPr lang="en-US" sz="2800" dirty="0"/>
              <a:t>      Sample Peer Review Agenda</a:t>
            </a:r>
          </a:p>
          <a:p>
            <a:pPr lvl="0">
              <a:buFont typeface="Wingdings" panose="05000000000000000000" pitchFamily="2" charset="2"/>
              <a:buChar char="q"/>
            </a:pPr>
            <a:r>
              <a:rPr lang="en-US" sz="2800" dirty="0"/>
              <a:t>      Peer Review Outcomes</a:t>
            </a:r>
          </a:p>
          <a:p>
            <a:pPr lvl="0">
              <a:buFont typeface="Wingdings" panose="05000000000000000000" pitchFamily="2" charset="2"/>
              <a:buChar char="q"/>
            </a:pPr>
            <a:r>
              <a:rPr lang="en-US" sz="2800" dirty="0"/>
              <a:t>	Peer Review Evolution</a:t>
            </a:r>
          </a:p>
          <a:p>
            <a:pPr lvl="0">
              <a:buFont typeface="Wingdings" panose="05000000000000000000" pitchFamily="2" charset="2"/>
              <a:buChar char="q"/>
            </a:pPr>
            <a:r>
              <a:rPr lang="en-US" sz="2800" dirty="0"/>
              <a:t>      Peer Review Next Steps</a:t>
            </a:r>
          </a:p>
        </p:txBody>
      </p:sp>
      <p:sp>
        <p:nvSpPr>
          <p:cNvPr id="4" name="Slide Number Placeholder 3"/>
          <p:cNvSpPr>
            <a:spLocks noGrp="1"/>
          </p:cNvSpPr>
          <p:nvPr>
            <p:ph type="sldNum" sz="quarter" idx="12"/>
          </p:nvPr>
        </p:nvSpPr>
        <p:spPr/>
        <p:txBody>
          <a:bodyPr/>
          <a:lstStyle/>
          <a:p>
            <a:fld id="{7F822CAB-69B2-4511-B481-521378C3B8C4}" type="slidenum">
              <a:rPr lang="en-US" smtClean="0"/>
              <a:t>2</a:t>
            </a:fld>
            <a:endParaRPr lang="en-US" dirty="0"/>
          </a:p>
        </p:txBody>
      </p:sp>
      <p:sp>
        <p:nvSpPr>
          <p:cNvPr id="5" name="Date Placeholder 4"/>
          <p:cNvSpPr>
            <a:spLocks noGrp="1"/>
          </p:cNvSpPr>
          <p:nvPr>
            <p:ph type="dt" sz="half" idx="10"/>
          </p:nvPr>
        </p:nvSpPr>
        <p:spPr/>
        <p:txBody>
          <a:bodyPr/>
          <a:lstStyle/>
          <a:p>
            <a:fld id="{F6C87C87-53E4-4C8F-92DB-FE0833DD6E2C}" type="datetime1">
              <a:rPr lang="en-US" smtClean="0"/>
              <a:t>5/7/2019</a:t>
            </a:fld>
            <a:endParaRPr lang="en-US" dirty="0"/>
          </a:p>
        </p:txBody>
      </p:sp>
    </p:spTree>
    <p:extLst>
      <p:ext uri="{BB962C8B-B14F-4D97-AF65-F5344CB8AC3E}">
        <p14:creationId xmlns:p14="http://schemas.microsoft.com/office/powerpoint/2010/main" val="229096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229600" cy="1143000"/>
          </a:xfrm>
        </p:spPr>
        <p:txBody>
          <a:bodyPr>
            <a:normAutofit/>
          </a:bodyPr>
          <a:lstStyle/>
          <a:p>
            <a:r>
              <a:rPr lang="en-US" sz="3600" b="1" dirty="0"/>
              <a:t>Background</a:t>
            </a:r>
          </a:p>
        </p:txBody>
      </p:sp>
      <p:sp>
        <p:nvSpPr>
          <p:cNvPr id="3" name="Content Placeholder 2"/>
          <p:cNvSpPr>
            <a:spLocks noGrp="1"/>
          </p:cNvSpPr>
          <p:nvPr>
            <p:ph idx="1"/>
          </p:nvPr>
        </p:nvSpPr>
        <p:spPr>
          <a:xfrm>
            <a:off x="533400" y="1874837"/>
            <a:ext cx="8229600" cy="4525963"/>
          </a:xfrm>
        </p:spPr>
        <p:txBody>
          <a:bodyPr>
            <a:normAutofit lnSpcReduction="10000"/>
          </a:bodyPr>
          <a:lstStyle/>
          <a:p>
            <a:r>
              <a:rPr lang="en-US" sz="2200" dirty="0"/>
              <a:t>The Department of Energy’s (DOE) Oversight Order, DOE Order 226.1B, </a:t>
            </a:r>
            <a:r>
              <a:rPr lang="en-US" sz="2200" i="1" dirty="0"/>
              <a:t>Implementation of DOE Oversight Policy,</a:t>
            </a:r>
            <a:r>
              <a:rPr lang="en-US" sz="2200" dirty="0"/>
              <a:t> requires the establishment of an oversight program that evaluates management systems, including site assurance systems, for effectiveness of performance</a:t>
            </a:r>
          </a:p>
          <a:p>
            <a:pPr marL="0" indent="0">
              <a:buNone/>
            </a:pPr>
            <a:endParaRPr lang="en-US" sz="2200" dirty="0"/>
          </a:p>
          <a:p>
            <a:r>
              <a:rPr lang="en-US" sz="2200" dirty="0"/>
              <a:t>National Nuclear Security Administration (NNSA) issued Supplemental Directive (SD) 226.1B, </a:t>
            </a:r>
            <a:r>
              <a:rPr lang="en-US" sz="2200" i="1" dirty="0"/>
              <a:t>NNSA Site Governance</a:t>
            </a:r>
            <a:r>
              <a:rPr lang="en-US" sz="2200" dirty="0"/>
              <a:t>, in 2016 that prescribes NNSA’s Site Governance Model</a:t>
            </a:r>
          </a:p>
          <a:p>
            <a:pPr marL="0" indent="0">
              <a:buNone/>
            </a:pPr>
            <a:endParaRPr lang="en-US" sz="2200" dirty="0"/>
          </a:p>
          <a:p>
            <a:r>
              <a:rPr lang="en-US" sz="2200" dirty="0"/>
              <a:t>SD 226.1B requires that NNSA federal oversight and contractor assurance systems undergo peer review to evaluate implementation of NNSA’s Site Governance Model</a:t>
            </a:r>
          </a:p>
          <a:p>
            <a:pPr lvl="1"/>
            <a:endParaRPr lang="en-US" dirty="0"/>
          </a:p>
        </p:txBody>
      </p:sp>
      <p:sp>
        <p:nvSpPr>
          <p:cNvPr id="4" name="Slide Number Placeholder 3"/>
          <p:cNvSpPr>
            <a:spLocks noGrp="1"/>
          </p:cNvSpPr>
          <p:nvPr>
            <p:ph type="sldNum" sz="quarter" idx="12"/>
          </p:nvPr>
        </p:nvSpPr>
        <p:spPr/>
        <p:txBody>
          <a:bodyPr/>
          <a:lstStyle/>
          <a:p>
            <a:fld id="{7F822CAB-69B2-4511-B481-521378C3B8C4}" type="slidenum">
              <a:rPr lang="en-US" smtClean="0"/>
              <a:t>3</a:t>
            </a:fld>
            <a:endParaRPr lang="en-US" dirty="0"/>
          </a:p>
        </p:txBody>
      </p:sp>
      <p:sp>
        <p:nvSpPr>
          <p:cNvPr id="5" name="Date Placeholder 4"/>
          <p:cNvSpPr>
            <a:spLocks noGrp="1"/>
          </p:cNvSpPr>
          <p:nvPr>
            <p:ph type="dt" sz="half" idx="10"/>
          </p:nvPr>
        </p:nvSpPr>
        <p:spPr/>
        <p:txBody>
          <a:bodyPr/>
          <a:lstStyle/>
          <a:p>
            <a:fld id="{8DF5B878-419B-4AEC-ACE0-0D4D88EE9880}" type="datetime1">
              <a:rPr lang="en-US" smtClean="0"/>
              <a:t>5/7/2019</a:t>
            </a:fld>
            <a:endParaRPr lang="en-US" dirty="0"/>
          </a:p>
        </p:txBody>
      </p:sp>
    </p:spTree>
    <p:extLst>
      <p:ext uri="{BB962C8B-B14F-4D97-AF65-F5344CB8AC3E}">
        <p14:creationId xmlns:p14="http://schemas.microsoft.com/office/powerpoint/2010/main" val="226090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4876800" cy="4640231"/>
          </a:xfrm>
        </p:spPr>
        <p:txBody>
          <a:bodyPr>
            <a:normAutofit fontScale="62500" lnSpcReduction="20000"/>
          </a:bodyPr>
          <a:lstStyle/>
          <a:p>
            <a:r>
              <a:rPr lang="en-US" sz="3500" dirty="0"/>
              <a:t>NNSA Site Governance Model has three overlapping systems</a:t>
            </a:r>
          </a:p>
          <a:p>
            <a:pPr marL="800100" lvl="1" indent="-457200"/>
            <a:r>
              <a:rPr lang="en-US" sz="3200" dirty="0"/>
              <a:t>Federal oversight</a:t>
            </a:r>
          </a:p>
          <a:p>
            <a:pPr marL="800100" lvl="1" indent="-457200"/>
            <a:r>
              <a:rPr lang="en-US" sz="3200" dirty="0"/>
              <a:t>M&amp;O corporate parent(s) oversight</a:t>
            </a:r>
          </a:p>
          <a:p>
            <a:pPr marL="800100" lvl="1" indent="-457200"/>
            <a:r>
              <a:rPr lang="en-US" sz="3200" dirty="0"/>
              <a:t>Management and Operating (M&amp;O) partner assurance</a:t>
            </a:r>
            <a:br>
              <a:rPr lang="en-US" sz="3200" dirty="0"/>
            </a:br>
            <a:endParaRPr lang="en-US" sz="3200" dirty="0"/>
          </a:p>
          <a:p>
            <a:r>
              <a:rPr lang="en-US" sz="3500" dirty="0"/>
              <a:t>The depth of federal oversight depends on the strength of the M&amp;O’s management systems and the risks of poor performance</a:t>
            </a:r>
          </a:p>
          <a:p>
            <a:pPr marL="0" indent="0">
              <a:buNone/>
            </a:pPr>
            <a:endParaRPr lang="en-US" sz="3500" dirty="0"/>
          </a:p>
          <a:p>
            <a:r>
              <a:rPr lang="en-US" sz="3500" dirty="0"/>
              <a:t>The involvement of parent(s) depends on site issues and resolutions</a:t>
            </a:r>
            <a:br>
              <a:rPr lang="en-US" sz="3500" dirty="0"/>
            </a:br>
            <a:endParaRPr lang="en-US" sz="3500" dirty="0"/>
          </a:p>
          <a:p>
            <a:endParaRPr lang="en-US" sz="3500" dirty="0"/>
          </a:p>
        </p:txBody>
      </p:sp>
      <p:sp>
        <p:nvSpPr>
          <p:cNvPr id="4" name="Date Placeholder 3"/>
          <p:cNvSpPr>
            <a:spLocks noGrp="1"/>
          </p:cNvSpPr>
          <p:nvPr>
            <p:ph type="dt" sz="half" idx="10"/>
          </p:nvPr>
        </p:nvSpPr>
        <p:spPr/>
        <p:txBody>
          <a:bodyPr/>
          <a:lstStyle/>
          <a:p>
            <a:fld id="{C33961FB-F57E-45CD-9D92-B0B4FFCC6BA3}" type="datetime1">
              <a:rPr lang="en-US" smtClean="0"/>
              <a:t>5/7/2019</a:t>
            </a:fld>
            <a:endParaRPr lang="en-US"/>
          </a:p>
        </p:txBody>
      </p:sp>
      <p:sp>
        <p:nvSpPr>
          <p:cNvPr id="5" name="Slide Number Placeholder 4"/>
          <p:cNvSpPr>
            <a:spLocks noGrp="1"/>
          </p:cNvSpPr>
          <p:nvPr>
            <p:ph type="sldNum" sz="quarter" idx="12"/>
          </p:nvPr>
        </p:nvSpPr>
        <p:spPr/>
        <p:txBody>
          <a:bodyPr/>
          <a:lstStyle/>
          <a:p>
            <a:fld id="{7B5B1B88-CE1C-4F53-B5F3-3B76319E74CD}" type="slidenum">
              <a:rPr lang="en-US" smtClean="0"/>
              <a:t>4</a:t>
            </a:fld>
            <a:endParaRPr lang="en-US" dirty="0"/>
          </a:p>
        </p:txBody>
      </p:sp>
      <p:sp>
        <p:nvSpPr>
          <p:cNvPr id="6" name="Rectangle 5"/>
          <p:cNvSpPr/>
          <p:nvPr/>
        </p:nvSpPr>
        <p:spPr>
          <a:xfrm>
            <a:off x="5947204" y="5574821"/>
            <a:ext cx="2415790" cy="307777"/>
          </a:xfrm>
          <a:prstGeom prst="rect">
            <a:avLst/>
          </a:prstGeom>
        </p:spPr>
        <p:txBody>
          <a:bodyPr wrap="none">
            <a:spAutoFit/>
          </a:bodyPr>
          <a:lstStyle/>
          <a:p>
            <a:r>
              <a:rPr lang="en-US" sz="1400" dirty="0" smtClean="0">
                <a:latin typeface="Times New Roman" panose="02020603050405020304" pitchFamily="18" charset="0"/>
                <a:cs typeface="Times New Roman" panose="02020603050405020304" pitchFamily="18" charset="0"/>
              </a:rPr>
              <a:t>NNSA </a:t>
            </a:r>
            <a:r>
              <a:rPr lang="en-US" sz="1400" dirty="0">
                <a:latin typeface="Times New Roman" panose="02020603050405020304" pitchFamily="18" charset="0"/>
                <a:cs typeface="Times New Roman" panose="02020603050405020304" pitchFamily="18" charset="0"/>
              </a:rPr>
              <a:t>Site Governance Model</a:t>
            </a:r>
          </a:p>
        </p:txBody>
      </p:sp>
      <p:sp>
        <p:nvSpPr>
          <p:cNvPr id="8" name="Title 7"/>
          <p:cNvSpPr>
            <a:spLocks noGrp="1"/>
          </p:cNvSpPr>
          <p:nvPr>
            <p:ph type="title"/>
          </p:nvPr>
        </p:nvSpPr>
        <p:spPr>
          <a:xfrm>
            <a:off x="618286" y="304800"/>
            <a:ext cx="8229600" cy="1143000"/>
          </a:xfrm>
        </p:spPr>
        <p:txBody>
          <a:bodyPr>
            <a:normAutofit fontScale="90000"/>
          </a:bodyPr>
          <a:lstStyle/>
          <a:p>
            <a:r>
              <a:rPr lang="en-US" sz="4000" b="1" dirty="0"/>
              <a:t>NNSA Site </a:t>
            </a:r>
            <a:br>
              <a:rPr lang="en-US" sz="4000" b="1" dirty="0"/>
            </a:br>
            <a:r>
              <a:rPr lang="en-US" sz="4000" b="1" dirty="0"/>
              <a:t>Governance Model</a:t>
            </a:r>
          </a:p>
        </p:txBody>
      </p:sp>
      <p:pic>
        <p:nvPicPr>
          <p:cNvPr id="1026" name="Picture 1"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858942"/>
            <a:ext cx="3680416" cy="354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918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533400"/>
            <a:ext cx="8229600" cy="1143000"/>
          </a:xfrm>
        </p:spPr>
        <p:txBody>
          <a:bodyPr>
            <a:noAutofit/>
          </a:bodyPr>
          <a:lstStyle/>
          <a:p>
            <a:r>
              <a:rPr lang="en-US" sz="3600" b="1" dirty="0"/>
              <a:t>Governance Executive </a:t>
            </a:r>
            <a:br>
              <a:rPr lang="en-US" sz="3600" b="1" dirty="0"/>
            </a:br>
            <a:r>
              <a:rPr lang="en-US" sz="3600" b="1" dirty="0"/>
              <a:t>Steering Committee</a:t>
            </a:r>
            <a:br>
              <a:rPr lang="en-US" sz="3600" b="1" dirty="0"/>
            </a:br>
            <a:endParaRPr lang="en-US" sz="3600" b="1" dirty="0"/>
          </a:p>
        </p:txBody>
      </p:sp>
      <p:sp>
        <p:nvSpPr>
          <p:cNvPr id="3" name="Content Placeholder 2"/>
          <p:cNvSpPr>
            <a:spLocks noGrp="1"/>
          </p:cNvSpPr>
          <p:nvPr>
            <p:ph idx="1"/>
          </p:nvPr>
        </p:nvSpPr>
        <p:spPr>
          <a:xfrm>
            <a:off x="457200" y="1752600"/>
            <a:ext cx="8229600" cy="4813099"/>
          </a:xfrm>
        </p:spPr>
        <p:txBody>
          <a:bodyPr>
            <a:noAutofit/>
          </a:bodyPr>
          <a:lstStyle/>
          <a:p>
            <a:r>
              <a:rPr lang="en-US" sz="1600" b="1" dirty="0"/>
              <a:t>GESC created December 2016</a:t>
            </a:r>
          </a:p>
          <a:p>
            <a:r>
              <a:rPr lang="en-US" sz="1600" b="1" dirty="0"/>
              <a:t>Responsibilities and functions</a:t>
            </a:r>
          </a:p>
          <a:p>
            <a:pPr lvl="1"/>
            <a:r>
              <a:rPr lang="en-US" sz="1600" dirty="0"/>
              <a:t>Review implementation of NNSA Site Governance Model through peer reviews</a:t>
            </a:r>
          </a:p>
          <a:p>
            <a:pPr lvl="1"/>
            <a:r>
              <a:rPr lang="en-US" sz="1600" dirty="0"/>
              <a:t>Implement governance improvement initiatives</a:t>
            </a:r>
          </a:p>
          <a:p>
            <a:pPr lvl="1"/>
            <a:r>
              <a:rPr lang="en-US" sz="1600" dirty="0"/>
              <a:t>Create and maintain NNSA’s Governance Continuous Improvement Strategy</a:t>
            </a:r>
          </a:p>
          <a:p>
            <a:pPr lvl="1"/>
            <a:r>
              <a:rPr lang="en-US" sz="1600" dirty="0"/>
              <a:t>Promote NNSA’s mission, values, and institutional culture</a:t>
            </a:r>
          </a:p>
          <a:p>
            <a:r>
              <a:rPr lang="en-US" sz="1600" b="1" dirty="0"/>
              <a:t>Updated Charter signed by NA-1 February 2019</a:t>
            </a:r>
          </a:p>
          <a:p>
            <a:r>
              <a:rPr lang="en-US" sz="1600" b="1" dirty="0"/>
              <a:t>Changes from Former Charter</a:t>
            </a:r>
          </a:p>
          <a:p>
            <a:pPr lvl="1"/>
            <a:r>
              <a:rPr lang="en-US" sz="1600" dirty="0"/>
              <a:t>Updated responsibilities and functions, including creation of Governance Continuous Improvement Strategy</a:t>
            </a:r>
          </a:p>
          <a:p>
            <a:pPr lvl="1"/>
            <a:r>
              <a:rPr lang="en-US" sz="1600" dirty="0"/>
              <a:t>One Chair expanded to four Co-Chairs: two Federal and two M&amp;O or corporate parent</a:t>
            </a:r>
          </a:p>
          <a:p>
            <a:pPr lvl="1"/>
            <a:r>
              <a:rPr lang="en-US" sz="1600" dirty="0"/>
              <a:t>Limited and rotating membership</a:t>
            </a:r>
          </a:p>
          <a:p>
            <a:pPr lvl="1"/>
            <a:r>
              <a:rPr lang="en-US" sz="1600" dirty="0"/>
              <a:t>Membership at SES level</a:t>
            </a:r>
          </a:p>
          <a:p>
            <a:pPr lvl="2"/>
            <a:r>
              <a:rPr lang="en-US" sz="1600" dirty="0"/>
              <a:t>In the past: dash-1s, dash-2s, mid-level management, subject matter experts</a:t>
            </a:r>
          </a:p>
          <a:p>
            <a:pPr lvl="2"/>
            <a:r>
              <a:rPr lang="en-US" sz="1600" dirty="0"/>
              <a:t>Now: all SES (with exceptions for acting positions) or M&amp;O and parent equivalent-level positions, enterprise leadership</a:t>
            </a:r>
          </a:p>
        </p:txBody>
      </p:sp>
      <p:sp>
        <p:nvSpPr>
          <p:cNvPr id="4" name="Slide Number Placeholder 3"/>
          <p:cNvSpPr>
            <a:spLocks noGrp="1"/>
          </p:cNvSpPr>
          <p:nvPr>
            <p:ph type="sldNum" sz="quarter" idx="12"/>
          </p:nvPr>
        </p:nvSpPr>
        <p:spPr/>
        <p:txBody>
          <a:bodyPr/>
          <a:lstStyle/>
          <a:p>
            <a:fld id="{7F822CAB-69B2-4511-B481-521378C3B8C4}" type="slidenum">
              <a:rPr lang="en-US" smtClean="0"/>
              <a:t>5</a:t>
            </a:fld>
            <a:endParaRPr lang="en-US" dirty="0"/>
          </a:p>
        </p:txBody>
      </p:sp>
      <p:sp>
        <p:nvSpPr>
          <p:cNvPr id="5" name="Date Placeholder 4"/>
          <p:cNvSpPr>
            <a:spLocks noGrp="1"/>
          </p:cNvSpPr>
          <p:nvPr>
            <p:ph type="dt" sz="half" idx="10"/>
          </p:nvPr>
        </p:nvSpPr>
        <p:spPr>
          <a:xfrm>
            <a:off x="1172" y="6429174"/>
            <a:ext cx="2133600" cy="365125"/>
          </a:xfrm>
        </p:spPr>
        <p:txBody>
          <a:bodyPr/>
          <a:lstStyle/>
          <a:p>
            <a:fld id="{4DC30CAA-877A-4859-9169-31D04CC2833D}" type="datetime1">
              <a:rPr lang="en-US" smtClean="0"/>
              <a:t>5/7/2019</a:t>
            </a:fld>
            <a:endParaRPr lang="en-US" dirty="0"/>
          </a:p>
        </p:txBody>
      </p:sp>
    </p:spTree>
    <p:extLst>
      <p:ext uri="{BB962C8B-B14F-4D97-AF65-F5344CB8AC3E}">
        <p14:creationId xmlns:p14="http://schemas.microsoft.com/office/powerpoint/2010/main" val="124848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04800"/>
            <a:ext cx="8229600" cy="1143000"/>
          </a:xfrm>
        </p:spPr>
        <p:txBody>
          <a:bodyPr>
            <a:noAutofit/>
          </a:bodyPr>
          <a:lstStyle/>
          <a:p>
            <a:r>
              <a:rPr lang="en-US" sz="3600" b="1" dirty="0"/>
              <a:t>Peer Review </a:t>
            </a:r>
            <a:br>
              <a:rPr lang="en-US" sz="3600" b="1" dirty="0"/>
            </a:br>
            <a:r>
              <a:rPr lang="en-US" sz="3600" b="1" dirty="0"/>
              <a:t>Purpose and Objectives</a:t>
            </a:r>
          </a:p>
        </p:txBody>
      </p:sp>
      <p:sp>
        <p:nvSpPr>
          <p:cNvPr id="3" name="Content Placeholder 2"/>
          <p:cNvSpPr>
            <a:spLocks noGrp="1"/>
          </p:cNvSpPr>
          <p:nvPr>
            <p:ph idx="1"/>
          </p:nvPr>
        </p:nvSpPr>
        <p:spPr>
          <a:xfrm>
            <a:off x="533400" y="1828800"/>
            <a:ext cx="8229600" cy="4800600"/>
          </a:xfrm>
        </p:spPr>
        <p:txBody>
          <a:bodyPr>
            <a:normAutofit fontScale="70000" lnSpcReduction="20000"/>
          </a:bodyPr>
          <a:lstStyle/>
          <a:p>
            <a:pPr marL="0" indent="0">
              <a:buNone/>
            </a:pPr>
            <a:r>
              <a:rPr lang="en-US" b="1" dirty="0"/>
              <a:t>Peer review purpose </a:t>
            </a:r>
            <a:r>
              <a:rPr lang="en-US" dirty="0"/>
              <a:t>includes identifying and sharing best practices and recommendations to enable continuous governance system improvement and ensuring that NNSA’s Site Governance System is effective in producing the right oversight data to the Management and Operations (M&amp;O) partner, the parent company or companies, and the federal government for effective governance that ensures successful mission integration and execution </a:t>
            </a:r>
          </a:p>
          <a:p>
            <a:pPr marL="0" indent="0">
              <a:buNone/>
            </a:pPr>
            <a:endParaRPr lang="en-US" dirty="0"/>
          </a:p>
          <a:p>
            <a:pPr marL="0" indent="0">
              <a:buNone/>
            </a:pPr>
            <a:r>
              <a:rPr lang="en-US" b="1" dirty="0"/>
              <a:t>Peer review objectives </a:t>
            </a:r>
            <a:r>
              <a:rPr lang="en-US" dirty="0"/>
              <a:t>include reviewing the site’s governance system for the following attributes: </a:t>
            </a:r>
          </a:p>
          <a:p>
            <a:pPr marL="0" indent="0">
              <a:buNone/>
            </a:pPr>
            <a:endParaRPr lang="en-US" sz="1400" dirty="0"/>
          </a:p>
          <a:p>
            <a:pPr marL="971550" lvl="1" indent="-514350">
              <a:buFont typeface="+mj-lt"/>
              <a:buAutoNum type="arabicPeriod"/>
            </a:pPr>
            <a:r>
              <a:rPr lang="en-US" dirty="0"/>
              <a:t>Accurate awareness of mission performance</a:t>
            </a:r>
          </a:p>
          <a:p>
            <a:pPr marL="971550" lvl="1" indent="-514350">
              <a:buFont typeface="+mj-lt"/>
              <a:buAutoNum type="arabicPeriod"/>
            </a:pPr>
            <a:r>
              <a:rPr lang="en-US" dirty="0"/>
              <a:t>Ability to detect trends in a timely manner to intervene</a:t>
            </a:r>
          </a:p>
          <a:p>
            <a:pPr marL="971550" lvl="1" indent="-514350">
              <a:buFont typeface="+mj-lt"/>
              <a:buAutoNum type="arabicPeriod"/>
            </a:pPr>
            <a:r>
              <a:rPr lang="en-US" dirty="0"/>
              <a:t>Appropriate continuous improvement and corrective action processes</a:t>
            </a:r>
          </a:p>
          <a:p>
            <a:pPr marL="971550" lvl="1" indent="-514350">
              <a:buFont typeface="+mj-lt"/>
              <a:buAutoNum type="arabicPeriod"/>
            </a:pPr>
            <a:r>
              <a:rPr lang="en-US" dirty="0"/>
              <a:t>An environment that stimulates cooperation and is not adversarial</a:t>
            </a:r>
          </a:p>
          <a:p>
            <a:pPr lvl="1"/>
            <a:endParaRPr lang="en-US" dirty="0"/>
          </a:p>
        </p:txBody>
      </p:sp>
      <p:sp>
        <p:nvSpPr>
          <p:cNvPr id="4" name="Slide Number Placeholder 3"/>
          <p:cNvSpPr>
            <a:spLocks noGrp="1"/>
          </p:cNvSpPr>
          <p:nvPr>
            <p:ph type="sldNum" sz="quarter" idx="12"/>
          </p:nvPr>
        </p:nvSpPr>
        <p:spPr/>
        <p:txBody>
          <a:bodyPr/>
          <a:lstStyle/>
          <a:p>
            <a:fld id="{7F822CAB-69B2-4511-B481-521378C3B8C4}" type="slidenum">
              <a:rPr lang="en-US" smtClean="0"/>
              <a:t>6</a:t>
            </a:fld>
            <a:endParaRPr lang="en-US" dirty="0"/>
          </a:p>
        </p:txBody>
      </p:sp>
      <p:sp>
        <p:nvSpPr>
          <p:cNvPr id="5" name="Date Placeholder 4"/>
          <p:cNvSpPr>
            <a:spLocks noGrp="1"/>
          </p:cNvSpPr>
          <p:nvPr>
            <p:ph type="dt" sz="half" idx="10"/>
          </p:nvPr>
        </p:nvSpPr>
        <p:spPr/>
        <p:txBody>
          <a:bodyPr/>
          <a:lstStyle/>
          <a:p>
            <a:fld id="{25526B5E-1071-4876-8A2C-0B1A9F463BF4}" type="datetime1">
              <a:rPr lang="en-US" smtClean="0"/>
              <a:t>5/7/2019</a:t>
            </a:fld>
            <a:endParaRPr lang="en-US" dirty="0"/>
          </a:p>
        </p:txBody>
      </p:sp>
    </p:spTree>
    <p:extLst>
      <p:ext uri="{BB962C8B-B14F-4D97-AF65-F5344CB8AC3E}">
        <p14:creationId xmlns:p14="http://schemas.microsoft.com/office/powerpoint/2010/main" val="2187346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609600"/>
            <a:ext cx="8229600" cy="1143000"/>
          </a:xfrm>
        </p:spPr>
        <p:txBody>
          <a:bodyPr>
            <a:noAutofit/>
          </a:bodyPr>
          <a:lstStyle/>
          <a:p>
            <a:r>
              <a:rPr lang="en-US" sz="3600" b="1" dirty="0"/>
              <a:t>Peer Review Process</a:t>
            </a:r>
            <a:br>
              <a:rPr lang="en-US" sz="3600" b="1" dirty="0"/>
            </a:br>
            <a:endParaRPr lang="en-US" sz="3600" b="1" dirty="0"/>
          </a:p>
        </p:txBody>
      </p:sp>
      <p:sp>
        <p:nvSpPr>
          <p:cNvPr id="4" name="Slide Number Placeholder 3"/>
          <p:cNvSpPr>
            <a:spLocks noGrp="1"/>
          </p:cNvSpPr>
          <p:nvPr>
            <p:ph type="sldNum" sz="quarter" idx="12"/>
          </p:nvPr>
        </p:nvSpPr>
        <p:spPr/>
        <p:txBody>
          <a:bodyPr/>
          <a:lstStyle/>
          <a:p>
            <a:fld id="{7F822CAB-69B2-4511-B481-521378C3B8C4}" type="slidenum">
              <a:rPr lang="en-US" smtClean="0"/>
              <a:t>7</a:t>
            </a:fld>
            <a:endParaRPr lang="en-US" dirty="0"/>
          </a:p>
        </p:txBody>
      </p:sp>
      <p:sp>
        <p:nvSpPr>
          <p:cNvPr id="3" name="Rounded Rectangle 2"/>
          <p:cNvSpPr/>
          <p:nvPr/>
        </p:nvSpPr>
        <p:spPr>
          <a:xfrm>
            <a:off x="388035" y="1693081"/>
            <a:ext cx="1821766" cy="691392"/>
          </a:xfrm>
          <a:prstGeom prst="roundRect">
            <a:avLst/>
          </a:prstGeom>
          <a:gradFill flip="none" rotWithShape="1">
            <a:gsLst>
              <a:gs pos="0">
                <a:schemeClr val="accent1">
                  <a:lumMod val="75000"/>
                </a:schemeClr>
              </a:gs>
              <a:gs pos="79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solidFill>
                  <a:schemeClr val="tx1"/>
                </a:solidFill>
                <a:latin typeface="Times New Roman" panose="02020603050405020304" pitchFamily="18" charset="0"/>
                <a:cs typeface="Times New Roman" panose="02020603050405020304" pitchFamily="18" charset="0"/>
              </a:rPr>
              <a:t>Create Team</a:t>
            </a:r>
          </a:p>
        </p:txBody>
      </p:sp>
      <p:sp>
        <p:nvSpPr>
          <p:cNvPr id="6" name="Rounded Rectangle 5"/>
          <p:cNvSpPr/>
          <p:nvPr/>
        </p:nvSpPr>
        <p:spPr>
          <a:xfrm>
            <a:off x="381001" y="2378880"/>
            <a:ext cx="1835834" cy="984864"/>
          </a:xfrm>
          <a:prstGeom prst="roundRect">
            <a:avLst/>
          </a:prstGeom>
          <a:gradFill flip="none" rotWithShape="1">
            <a:gsLst>
              <a:gs pos="0">
                <a:schemeClr val="accent1">
                  <a:lumMod val="75000"/>
                </a:schemeClr>
              </a:gs>
              <a:gs pos="79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solidFill>
                  <a:schemeClr val="tx1"/>
                </a:solidFill>
                <a:latin typeface="Times New Roman" panose="02020603050405020304" pitchFamily="18" charset="0"/>
                <a:cs typeface="Times New Roman" panose="02020603050405020304" pitchFamily="18" charset="0"/>
              </a:rPr>
              <a:t>Train and Prepare</a:t>
            </a:r>
          </a:p>
        </p:txBody>
      </p:sp>
      <p:sp>
        <p:nvSpPr>
          <p:cNvPr id="7" name="Rounded Rectangle 6"/>
          <p:cNvSpPr/>
          <p:nvPr/>
        </p:nvSpPr>
        <p:spPr>
          <a:xfrm>
            <a:off x="388034" y="6112680"/>
            <a:ext cx="1821766" cy="669120"/>
          </a:xfrm>
          <a:prstGeom prst="roundRect">
            <a:avLst/>
          </a:prstGeom>
          <a:gradFill flip="none" rotWithShape="1">
            <a:gsLst>
              <a:gs pos="0">
                <a:schemeClr val="accent1">
                  <a:lumMod val="75000"/>
                </a:schemeClr>
              </a:gs>
              <a:gs pos="79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solidFill>
                  <a:schemeClr val="tx1"/>
                </a:solidFill>
                <a:latin typeface="Times New Roman" panose="02020603050405020304" pitchFamily="18" charset="0"/>
                <a:cs typeface="Times New Roman" panose="02020603050405020304" pitchFamily="18" charset="0"/>
              </a:rPr>
              <a:t>Make Adjustments</a:t>
            </a:r>
          </a:p>
        </p:txBody>
      </p:sp>
      <p:sp>
        <p:nvSpPr>
          <p:cNvPr id="8" name="Rounded Rectangle 7"/>
          <p:cNvSpPr/>
          <p:nvPr/>
        </p:nvSpPr>
        <p:spPr>
          <a:xfrm>
            <a:off x="381000" y="3369480"/>
            <a:ext cx="1835834" cy="1289664"/>
          </a:xfrm>
          <a:prstGeom prst="roundRect">
            <a:avLst/>
          </a:prstGeom>
          <a:gradFill flip="none" rotWithShape="1">
            <a:gsLst>
              <a:gs pos="0">
                <a:schemeClr val="accent1">
                  <a:lumMod val="75000"/>
                </a:schemeClr>
              </a:gs>
              <a:gs pos="79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solidFill>
                  <a:schemeClr val="tx1"/>
                </a:solidFill>
                <a:latin typeface="Times New Roman" panose="02020603050405020304" pitchFamily="18" charset="0"/>
                <a:cs typeface="Times New Roman" panose="02020603050405020304" pitchFamily="18" charset="0"/>
              </a:rPr>
              <a:t>Conduct Peer Review</a:t>
            </a:r>
          </a:p>
        </p:txBody>
      </p:sp>
      <p:sp>
        <p:nvSpPr>
          <p:cNvPr id="9" name="Rounded Rectangle 8"/>
          <p:cNvSpPr/>
          <p:nvPr/>
        </p:nvSpPr>
        <p:spPr>
          <a:xfrm>
            <a:off x="381000" y="4664880"/>
            <a:ext cx="1828800" cy="1444244"/>
          </a:xfrm>
          <a:prstGeom prst="roundRect">
            <a:avLst/>
          </a:prstGeom>
          <a:gradFill flip="none" rotWithShape="1">
            <a:gsLst>
              <a:gs pos="0">
                <a:schemeClr val="accent1">
                  <a:lumMod val="75000"/>
                </a:schemeClr>
              </a:gs>
              <a:gs pos="79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a:solidFill>
                  <a:schemeClr val="tx1"/>
                </a:solidFill>
                <a:latin typeface="Times New Roman" panose="02020603050405020304" pitchFamily="18" charset="0"/>
                <a:cs typeface="Times New Roman" panose="02020603050405020304" pitchFamily="18" charset="0"/>
              </a:rPr>
              <a:t>Brief and Report</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2233243" y="6112680"/>
            <a:ext cx="6605956" cy="669120"/>
          </a:xfrm>
          <a:prstGeom prst="rect">
            <a:avLst/>
          </a:prstGeom>
          <a:solidFill>
            <a:schemeClr val="accent4">
              <a:lumMod val="60000"/>
              <a:lumOff val="4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Revise Peer Review Guide, as necessary</a:t>
            </a:r>
          </a:p>
          <a:p>
            <a:pPr marL="28575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Adjust guidance to field offices and sites, as necessary</a:t>
            </a:r>
          </a:p>
        </p:txBody>
      </p:sp>
      <p:sp>
        <p:nvSpPr>
          <p:cNvPr id="17" name="Rectangle 16"/>
          <p:cNvSpPr/>
          <p:nvPr/>
        </p:nvSpPr>
        <p:spPr>
          <a:xfrm>
            <a:off x="2233245" y="4664881"/>
            <a:ext cx="6605953" cy="1444245"/>
          </a:xfrm>
          <a:prstGeom prst="rect">
            <a:avLst/>
          </a:prstGeom>
          <a:solidFill>
            <a:schemeClr val="accent4">
              <a:lumMod val="60000"/>
              <a:lumOff val="4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Peer review team briefs field office, M&amp;O, and parent company(</a:t>
            </a:r>
            <a:r>
              <a:rPr lang="en-US" dirty="0" err="1">
                <a:solidFill>
                  <a:schemeClr val="tx1"/>
                </a:solidFill>
                <a:latin typeface="Times New Roman" panose="02020603050405020304" pitchFamily="18" charset="0"/>
                <a:cs typeface="Times New Roman" panose="02020603050405020304" pitchFamily="18" charset="0"/>
              </a:rPr>
              <a:t>ies</a:t>
            </a:r>
            <a:r>
              <a:rPr lang="en-US" dirty="0">
                <a:solidFill>
                  <a:schemeClr val="tx1"/>
                </a:solidFill>
                <a:latin typeface="Times New Roman" panose="02020603050405020304" pitchFamily="18" charset="0"/>
                <a:cs typeface="Times New Roman" panose="02020603050405020304" pitchFamily="18" charset="0"/>
              </a:rPr>
              <a:t>) leadership</a:t>
            </a:r>
          </a:p>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Peer review team writes report documenting best practices,  observations, and recommendations for field office manager and site leader</a:t>
            </a:r>
          </a:p>
        </p:txBody>
      </p:sp>
      <p:sp>
        <p:nvSpPr>
          <p:cNvPr id="18" name="Rectangle 17"/>
          <p:cNvSpPr/>
          <p:nvPr/>
        </p:nvSpPr>
        <p:spPr>
          <a:xfrm>
            <a:off x="2240279" y="3363744"/>
            <a:ext cx="6598920" cy="1301136"/>
          </a:xfrm>
          <a:prstGeom prst="rect">
            <a:avLst/>
          </a:prstGeom>
          <a:solidFill>
            <a:schemeClr val="accent4">
              <a:lumMod val="60000"/>
              <a:lumOff val="4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All peer review team members and observers on site for peer review</a:t>
            </a:r>
          </a:p>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Peer review consists of leadership discussions and briefings, employee discussions, and tours</a:t>
            </a:r>
          </a:p>
        </p:txBody>
      </p:sp>
      <p:sp>
        <p:nvSpPr>
          <p:cNvPr id="19" name="Rectangle 18"/>
          <p:cNvSpPr/>
          <p:nvPr/>
        </p:nvSpPr>
        <p:spPr>
          <a:xfrm>
            <a:off x="2240280" y="2378880"/>
            <a:ext cx="6598920" cy="984864"/>
          </a:xfrm>
          <a:prstGeom prst="rect">
            <a:avLst/>
          </a:prstGeom>
          <a:solidFill>
            <a:schemeClr val="accent4">
              <a:lumMod val="60000"/>
              <a:lumOff val="4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GESC trains peer review team members and observers</a:t>
            </a:r>
          </a:p>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Discussion and collaboration between site leadership and GESC</a:t>
            </a:r>
          </a:p>
          <a:p>
            <a:pPr marL="285750" lvl="0" indent="-285750">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Prepare peer review agenda, preparation materials, and logistics</a:t>
            </a:r>
          </a:p>
        </p:txBody>
      </p:sp>
      <p:sp>
        <p:nvSpPr>
          <p:cNvPr id="20" name="Rectangle 19"/>
          <p:cNvSpPr/>
          <p:nvPr/>
        </p:nvSpPr>
        <p:spPr>
          <a:xfrm>
            <a:off x="2233245" y="1693080"/>
            <a:ext cx="6605955" cy="691392"/>
          </a:xfrm>
          <a:prstGeom prst="rect">
            <a:avLst/>
          </a:prstGeom>
          <a:solidFill>
            <a:schemeClr val="accent4">
              <a:lumMod val="60000"/>
              <a:lumOff val="4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a:solidFill>
                  <a:schemeClr val="tx1"/>
                </a:solidFill>
                <a:latin typeface="Times New Roman" panose="02020603050405020304" pitchFamily="18" charset="0"/>
                <a:cs typeface="Times New Roman" panose="02020603050405020304" pitchFamily="18" charset="0"/>
              </a:rPr>
              <a:t>GESC and site leadership select peer review team members </a:t>
            </a:r>
          </a:p>
          <a:p>
            <a:pPr lvl="0"/>
            <a:r>
              <a:rPr lang="en-US" dirty="0">
                <a:solidFill>
                  <a:schemeClr val="tx1"/>
                </a:solidFill>
                <a:latin typeface="Times New Roman" panose="02020603050405020304" pitchFamily="18" charset="0"/>
                <a:cs typeface="Times New Roman" panose="02020603050405020304" pitchFamily="18" charset="0"/>
              </a:rPr>
              <a:t>and observers, including a lead for both</a:t>
            </a:r>
          </a:p>
        </p:txBody>
      </p:sp>
    </p:spTree>
    <p:extLst>
      <p:ext uri="{BB962C8B-B14F-4D97-AF65-F5344CB8AC3E}">
        <p14:creationId xmlns:p14="http://schemas.microsoft.com/office/powerpoint/2010/main" val="662996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902244" y="6492875"/>
            <a:ext cx="2133600" cy="365125"/>
          </a:xfrm>
        </p:spPr>
        <p:txBody>
          <a:bodyPr/>
          <a:lstStyle/>
          <a:p>
            <a:fld id="{7F822CAB-69B2-4511-B481-521378C3B8C4}" type="slidenum">
              <a:rPr lang="en-US" smtClean="0"/>
              <a:t>8</a:t>
            </a:fld>
            <a:endParaRPr lang="en-US" dirty="0"/>
          </a:p>
        </p:txBody>
      </p:sp>
      <p:sp>
        <p:nvSpPr>
          <p:cNvPr id="7" name="Title 1"/>
          <p:cNvSpPr txBox="1">
            <a:spLocks noGrp="1"/>
          </p:cNvSpPr>
          <p:nvPr>
            <p:ph type="title"/>
          </p:nvPr>
        </p:nvSpPr>
        <p:spPr>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a:lstStyle>
          <a:p>
            <a:r>
              <a:rPr lang="en-US" sz="3600" b="1" dirty="0"/>
              <a:t>Sample Peer Review </a:t>
            </a:r>
          </a:p>
          <a:p>
            <a:r>
              <a:rPr lang="en-US" sz="3600" b="1" dirty="0"/>
              <a:t>Agenda</a:t>
            </a:r>
          </a:p>
        </p:txBody>
      </p:sp>
      <p:sp>
        <p:nvSpPr>
          <p:cNvPr id="10" name="TextBox 9"/>
          <p:cNvSpPr txBox="1"/>
          <p:nvPr/>
        </p:nvSpPr>
        <p:spPr>
          <a:xfrm>
            <a:off x="228600" y="1695033"/>
            <a:ext cx="4572000" cy="2800767"/>
          </a:xfrm>
          <a:prstGeom prst="rect">
            <a:avLst/>
          </a:prstGeom>
          <a:noFill/>
          <a:ln>
            <a:solidFill>
              <a:schemeClr val="tx1"/>
            </a:solidFill>
          </a:ln>
        </p:spPr>
        <p:txBody>
          <a:bodyPr wrap="square" rtlCol="0">
            <a:spAutoFit/>
          </a:bodyPr>
          <a:lstStyle/>
          <a:p>
            <a:pPr algn="ctr"/>
            <a:r>
              <a:rPr lang="en-US" sz="1600" b="1" u="sng" dirty="0">
                <a:latin typeface="Times New Roman" panose="02020603050405020304" pitchFamily="18" charset="0"/>
                <a:cs typeface="Times New Roman" panose="02020603050405020304" pitchFamily="18" charset="0"/>
              </a:rPr>
              <a:t>Day One</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Peer Review Team Introduction and Refresher</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Site Overview and Mission Briefing</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Lease Overview</a:t>
            </a:r>
            <a:r>
              <a:rPr lang="en-US" sz="1600" i="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Briefing</a:t>
            </a:r>
            <a:r>
              <a:rPr lang="en-US" sz="1600" i="1"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Site Tour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Governance Overview Briefing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Parent Company Assurance Role Overview</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Management Assurance System Overview</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Core Mission Planning Briefing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Quality Management System Overview</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Peer Review Team Working Session</a:t>
            </a:r>
          </a:p>
        </p:txBody>
      </p:sp>
      <p:sp>
        <p:nvSpPr>
          <p:cNvPr id="11" name="TextBox 10"/>
          <p:cNvSpPr txBox="1"/>
          <p:nvPr/>
        </p:nvSpPr>
        <p:spPr>
          <a:xfrm>
            <a:off x="4800600" y="1695033"/>
            <a:ext cx="4190999" cy="3539430"/>
          </a:xfrm>
          <a:prstGeom prst="rect">
            <a:avLst/>
          </a:prstGeom>
          <a:noFill/>
          <a:ln>
            <a:solidFill>
              <a:schemeClr val="tx1"/>
            </a:solidFill>
          </a:ln>
        </p:spPr>
        <p:txBody>
          <a:bodyPr wrap="square" rtlCol="0">
            <a:spAutoFit/>
          </a:bodyPr>
          <a:lstStyle/>
          <a:p>
            <a:pPr algn="ctr"/>
            <a:r>
              <a:rPr lang="en-US" sz="1600" b="1" u="sng" dirty="0">
                <a:latin typeface="Times New Roman" panose="02020603050405020304" pitchFamily="18" charset="0"/>
                <a:cs typeface="Times New Roman" panose="02020603050405020304" pitchFamily="18" charset="0"/>
              </a:rPr>
              <a:t>Day Two</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Field Office Weekly Meeting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Site Issues Briefing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Operations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Mid-level Managers Oversight Discussion</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Weapons Quality Management System Mtg.</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Issues Management and Analysis Meeting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Enterprise Risk Management Meeting</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Working-level Staff Oversight Discussion</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Special Topic Briefing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Security Best Practice Sharing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Peer Review Team Working Session </a:t>
            </a:r>
          </a:p>
        </p:txBody>
      </p:sp>
      <p:sp>
        <p:nvSpPr>
          <p:cNvPr id="12" name="TextBox 11"/>
          <p:cNvSpPr txBox="1"/>
          <p:nvPr/>
        </p:nvSpPr>
        <p:spPr>
          <a:xfrm>
            <a:off x="228600" y="4495800"/>
            <a:ext cx="4572000" cy="2062103"/>
          </a:xfrm>
          <a:prstGeom prst="rect">
            <a:avLst/>
          </a:prstGeom>
          <a:noFill/>
          <a:ln>
            <a:solidFill>
              <a:schemeClr val="tx1"/>
            </a:solidFill>
          </a:ln>
        </p:spPr>
        <p:txBody>
          <a:bodyPr wrap="square" rtlCol="0">
            <a:spAutoFit/>
          </a:bodyPr>
          <a:lstStyle/>
          <a:p>
            <a:pPr algn="ctr"/>
            <a:r>
              <a:rPr lang="en-US" sz="1600" b="1" u="sng" dirty="0">
                <a:latin typeface="Times New Roman" panose="02020603050405020304" pitchFamily="18" charset="0"/>
                <a:cs typeface="Times New Roman" panose="02020603050405020304" pitchFamily="18" charset="0"/>
              </a:rPr>
              <a:t>Day Three</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Tier 1 Meeting</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Tier 2 Meeting 	</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Tier 3 Meeting</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Tier 5 Meeting 	</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Human Resources Briefing	</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Observe Tier 6/7 Meeting 	</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Peer Review Team Working Session </a:t>
            </a:r>
          </a:p>
        </p:txBody>
      </p:sp>
      <p:sp>
        <p:nvSpPr>
          <p:cNvPr id="13" name="TextBox 12"/>
          <p:cNvSpPr txBox="1"/>
          <p:nvPr/>
        </p:nvSpPr>
        <p:spPr>
          <a:xfrm>
            <a:off x="4800600" y="5229761"/>
            <a:ext cx="4190999" cy="1323439"/>
          </a:xfrm>
          <a:prstGeom prst="rect">
            <a:avLst/>
          </a:prstGeom>
          <a:noFill/>
          <a:ln>
            <a:solidFill>
              <a:schemeClr val="tx1"/>
            </a:solidFill>
          </a:ln>
        </p:spPr>
        <p:txBody>
          <a:bodyPr wrap="square" rtlCol="0">
            <a:spAutoFit/>
          </a:bodyPr>
          <a:lstStyle/>
          <a:p>
            <a:pPr algn="ctr"/>
            <a:r>
              <a:rPr lang="en-US" sz="1600" b="1" u="sng" dirty="0">
                <a:latin typeface="Times New Roman" panose="02020603050405020304" pitchFamily="18" charset="0"/>
                <a:cs typeface="Times New Roman" panose="02020603050405020304" pitchFamily="18" charset="0"/>
              </a:rPr>
              <a:t>Day Four</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Out Brief to Field Office/M&amp;O/Corporate Parent(s)</a:t>
            </a: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Out Brief to NNSA Chief of Staff and Associate Principal Deputy Administrator</a:t>
            </a:r>
          </a:p>
        </p:txBody>
      </p:sp>
    </p:spTree>
    <p:extLst>
      <p:ext uri="{BB962C8B-B14F-4D97-AF65-F5344CB8AC3E}">
        <p14:creationId xmlns:p14="http://schemas.microsoft.com/office/powerpoint/2010/main" val="47053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229600" cy="1143000"/>
          </a:xfrm>
        </p:spPr>
        <p:txBody>
          <a:bodyPr>
            <a:normAutofit/>
          </a:bodyPr>
          <a:lstStyle/>
          <a:p>
            <a:r>
              <a:rPr lang="en-US" sz="3600" b="1" dirty="0"/>
              <a:t>Peer Review Outcomes</a:t>
            </a:r>
          </a:p>
        </p:txBody>
      </p:sp>
      <p:sp>
        <p:nvSpPr>
          <p:cNvPr id="4" name="Slide Number Placeholder 3"/>
          <p:cNvSpPr>
            <a:spLocks noGrp="1"/>
          </p:cNvSpPr>
          <p:nvPr>
            <p:ph type="sldNum" sz="quarter" idx="12"/>
          </p:nvPr>
        </p:nvSpPr>
        <p:spPr/>
        <p:txBody>
          <a:bodyPr/>
          <a:lstStyle/>
          <a:p>
            <a:fld id="{7F822CAB-69B2-4511-B481-521378C3B8C4}" type="slidenum">
              <a:rPr lang="en-US" smtClean="0"/>
              <a:t>9</a:t>
            </a:fld>
            <a:endParaRPr lang="en-US" dirty="0"/>
          </a:p>
        </p:txBody>
      </p:sp>
      <p:sp>
        <p:nvSpPr>
          <p:cNvPr id="5" name="Content Placeholder 4"/>
          <p:cNvSpPr>
            <a:spLocks noGrp="1"/>
          </p:cNvSpPr>
          <p:nvPr>
            <p:ph idx="1"/>
          </p:nvPr>
        </p:nvSpPr>
        <p:spPr>
          <a:xfrm>
            <a:off x="914400" y="1874837"/>
            <a:ext cx="8229600" cy="4525963"/>
          </a:xfrm>
        </p:spPr>
        <p:txBody>
          <a:bodyPr>
            <a:normAutofit/>
          </a:bodyPr>
          <a:lstStyle/>
          <a:p>
            <a:r>
              <a:rPr lang="en-US" sz="2800" dirty="0"/>
              <a:t>Improved oversight processes</a:t>
            </a:r>
          </a:p>
          <a:p>
            <a:r>
              <a:rPr lang="en-US" sz="2800" dirty="0"/>
              <a:t>Better communication among governance entities</a:t>
            </a:r>
          </a:p>
          <a:p>
            <a:r>
              <a:rPr lang="en-US" sz="2800" dirty="0"/>
              <a:t>Increased collaboration across sites and among leaders</a:t>
            </a:r>
          </a:p>
          <a:p>
            <a:r>
              <a:rPr lang="en-US" sz="2800" dirty="0"/>
              <a:t>Highlighted areas for potential need</a:t>
            </a:r>
          </a:p>
          <a:p>
            <a:r>
              <a:rPr lang="en-US" sz="2800" dirty="0"/>
              <a:t>Drawn forth enterprise-wide best practices and recommendations</a:t>
            </a:r>
          </a:p>
        </p:txBody>
      </p:sp>
      <p:sp>
        <p:nvSpPr>
          <p:cNvPr id="6" name="Date Placeholder 5"/>
          <p:cNvSpPr>
            <a:spLocks noGrp="1"/>
          </p:cNvSpPr>
          <p:nvPr>
            <p:ph type="dt" sz="half" idx="10"/>
          </p:nvPr>
        </p:nvSpPr>
        <p:spPr/>
        <p:txBody>
          <a:bodyPr/>
          <a:lstStyle/>
          <a:p>
            <a:fld id="{78A10912-B519-4B7B-8858-E325CE5578DC}" type="datetime1">
              <a:rPr lang="en-US" smtClean="0"/>
              <a:t>5/7/2019</a:t>
            </a:fld>
            <a:endParaRPr lang="en-US" dirty="0"/>
          </a:p>
        </p:txBody>
      </p:sp>
    </p:spTree>
    <p:extLst>
      <p:ext uri="{BB962C8B-B14F-4D97-AF65-F5344CB8AC3E}">
        <p14:creationId xmlns:p14="http://schemas.microsoft.com/office/powerpoint/2010/main" val="21888203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4461</TotalTime>
  <Words>875</Words>
  <Application>Microsoft Office PowerPoint</Application>
  <PresentationFormat>On-screen Show (4:3)</PresentationFormat>
  <Paragraphs>161</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PowerPoint Presentation</vt:lpstr>
      <vt:lpstr>Topics for Discussion</vt:lpstr>
      <vt:lpstr>Background</vt:lpstr>
      <vt:lpstr>NNSA Site  Governance Model</vt:lpstr>
      <vt:lpstr>Governance Executive  Steering Committee </vt:lpstr>
      <vt:lpstr>Peer Review  Purpose and Objectives</vt:lpstr>
      <vt:lpstr>Peer Review Process </vt:lpstr>
      <vt:lpstr>Sample Peer Review  Agenda</vt:lpstr>
      <vt:lpstr>Peer Review Outcomes</vt:lpstr>
      <vt:lpstr>Peer Review Evolution </vt:lpstr>
      <vt:lpstr>Peer Review Next Steps</vt:lpstr>
    </vt:vector>
  </TitlesOfParts>
  <Company>U.S.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DOEUSER</dc:creator>
  <cp:lastModifiedBy>Gibbs, Christine</cp:lastModifiedBy>
  <cp:revision>368</cp:revision>
  <cp:lastPrinted>2019-05-06T14:49:29Z</cp:lastPrinted>
  <dcterms:created xsi:type="dcterms:W3CDTF">2015-03-12T15:19:17Z</dcterms:created>
  <dcterms:modified xsi:type="dcterms:W3CDTF">2019-05-07T17:34:48Z</dcterms:modified>
</cp:coreProperties>
</file>