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56" r:id="rId5"/>
    <p:sldId id="264" r:id="rId6"/>
    <p:sldId id="274" r:id="rId7"/>
    <p:sldId id="276" r:id="rId8"/>
    <p:sldId id="269" r:id="rId9"/>
    <p:sldId id="280" r:id="rId10"/>
    <p:sldId id="278" r:id="rId11"/>
    <p:sldId id="279" r:id="rId12"/>
    <p:sldId id="281"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ncer L. Daw" initials="SLD" lastIdx="1" clrIdx="0">
    <p:extLst>
      <p:ext uri="{19B8F6BF-5375-455C-9EA6-DF929625EA0E}">
        <p15:presenceInfo xmlns:p15="http://schemas.microsoft.com/office/powerpoint/2012/main" userId="S::Spencer.Daw@inl.gov::14a0591b-f886-4187-84f5-ed7f0e7b87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0704" autoAdjust="0"/>
  </p:normalViewPr>
  <p:slideViewPr>
    <p:cSldViewPr snapToGrid="0">
      <p:cViewPr varScale="1">
        <p:scale>
          <a:sx n="54" d="100"/>
          <a:sy n="54" d="100"/>
        </p:scale>
        <p:origin x="77" y="523"/>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11/7/2022</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11/7/2022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fld id="{C8686A5E-F6FC-45CE-9D72-2AC3CC7C6E46}" type="datetime1">
              <a:rPr lang="en-US" smtClean="0"/>
              <a:t>11/7/2022</a:t>
            </a:fld>
            <a:endParaRPr lang="en-US" dirty="0"/>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a:t>EFCOG Procurement Engineering</a:t>
            </a:r>
            <a:endParaRPr lang="en-US" dirty="0"/>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fld id="{33A99217-586C-411B-83FB-B53D9A0707E0}" type="datetime1">
              <a:rPr lang="en-US" smtClean="0"/>
              <a:t>11/7/2022</a:t>
            </a:fld>
            <a:endParaRPr lang="en-US" dirty="0"/>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a:t>EFCOG Procurement Engineering</a:t>
            </a:r>
            <a:endParaRPr lang="en-US" dirty="0"/>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fld id="{1BC47F62-204B-45AC-B34A-237B7F019B13}" type="datetime1">
              <a:rPr lang="en-US" smtClean="0"/>
              <a:t>11/7/2022</a:t>
            </a:fld>
            <a:endParaRPr lang="en-US" dirty="0"/>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a:t>EFCOG Procurement Engineering</a:t>
            </a:r>
            <a:endParaRPr lang="en-US" dirty="0"/>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fld id="{2E0F872F-AFBA-4BD0-89C8-2C909E03FA99}" type="datetime1">
              <a:rPr lang="en-US" smtClean="0"/>
              <a:t>11/7/2022</a:t>
            </a:fld>
            <a:endParaRPr lang="en-US" dirty="0"/>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a:t>EFCOG Procurement Engineering</a:t>
            </a:r>
            <a:endParaRPr lang="en-US" dirty="0"/>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fld id="{55094F57-E6C6-4BBE-B805-8FBDDA24A515}" type="datetime1">
              <a:rPr lang="en-US" smtClean="0"/>
              <a:t>11/7/2022</a:t>
            </a:fld>
            <a:endParaRPr lang="en-US" dirty="0"/>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a:t>EFCOG Procurement Engineering</a:t>
            </a:r>
            <a:endParaRPr lang="en-US" dirty="0"/>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fld id="{057FA18E-DCAC-43C2-8FA4-FE86838C41B7}" type="datetime1">
              <a:rPr lang="en-US" smtClean="0"/>
              <a:t>11/7/2022</a:t>
            </a:fld>
            <a:endParaRPr lang="en-US" dirty="0"/>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a:t>EFCOG Procurement Engineering</a:t>
            </a:r>
            <a:endParaRPr lang="en-US" dirty="0"/>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fld id="{3E1F443D-C8A4-42BB-B3D0-4640500EE608}" type="datetime1">
              <a:rPr lang="en-US" smtClean="0"/>
              <a:t>11/7/2022</a:t>
            </a:fld>
            <a:endParaRPr lang="en-US" dirty="0"/>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a:t>EFCOG Procurement Engineering</a:t>
            </a:r>
            <a:endParaRPr lang="en-US" dirty="0"/>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fld id="{A09A14F5-3753-41E5-81A2-352D8330107A}" type="datetime1">
              <a:rPr lang="en-US" smtClean="0"/>
              <a:t>11/7/2022</a:t>
            </a:fld>
            <a:endParaRPr lang="en-US" dirty="0"/>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a:t>EFCOG Procurement Engineering</a:t>
            </a:r>
            <a:endParaRPr lang="en-US" dirty="0"/>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fld id="{DFB212C7-46BD-48D0-A2DF-0033C6FAB070}" type="datetime1">
              <a:rPr lang="en-US" smtClean="0"/>
              <a:t>11/7/2022</a:t>
            </a:fld>
            <a:endParaRPr lang="en-US" dirty="0"/>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a:t>EFCOG Procurement Engineering</a:t>
            </a:r>
            <a:endParaRPr lang="en-US" dirty="0"/>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fld id="{87500E77-AAAA-4E31-99CF-EB2582F38E89}" type="datetime1">
              <a:rPr lang="en-US" smtClean="0"/>
              <a:t>11/7/2022</a:t>
            </a:fld>
            <a:endParaRPr lang="en-US" dirty="0"/>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a:t>EFCOG Procurement Engineering</a:t>
            </a:r>
            <a:endParaRPr lang="en-US" dirty="0"/>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fld id="{3B39FD75-5A7A-4586-A3E8-0664E9E0BC18}" type="datetime1">
              <a:rPr lang="en-US" smtClean="0"/>
              <a:t>11/7/2022</a:t>
            </a:fld>
            <a:endParaRPr lang="en-US" dirty="0"/>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a:t>EFCOG Procurement Engineering</a:t>
            </a:r>
            <a:endParaRPr lang="en-US" dirty="0"/>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fld id="{C8A6B8C5-A59F-4C32-B011-22DD0D416A31}" type="datetime1">
              <a:rPr lang="en-US" smtClean="0"/>
              <a:t>11/7/2022</a:t>
            </a:fld>
            <a:endParaRPr lang="en-US" dirty="0"/>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a:t>EFCOG Procurement Engineering</a:t>
            </a:r>
            <a:endParaRPr lang="en-US" dirty="0"/>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fld id="{8CE8C1F1-86A2-4991-90EA-DC7C4463DB28}" type="datetime1">
              <a:rPr lang="en-US" smtClean="0"/>
              <a:t>11/7/2022</a:t>
            </a:fld>
            <a:endParaRPr lang="en-US" dirty="0"/>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a:t>EFCOG Procurement Engineering</a:t>
            </a:r>
            <a:endParaRPr lang="en-US" dirty="0"/>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5D30A7-F445-476C-9C6F-47A3573592D9}" type="datetime1">
              <a:rPr lang="en-US" smtClean="0"/>
              <a:t>11/7/2022</a:t>
            </a:fld>
            <a:endParaRPr lang="en-US" dirty="0"/>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EFCOG Procurement Engineering</a:t>
            </a:r>
            <a:endParaRPr lang="en-US" dirty="0"/>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fcog.org/procurement-engineering-task-group/"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8.xml"/><Relationship Id="rId4" Type="http://schemas.openxmlformats.org/officeDocument/2006/relationships/hyperlink" Target="https://efcog.org/?s=procureme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efcog.org/procurement-engineering-task-team-faq/"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0" y="4434840"/>
            <a:ext cx="4941771" cy="1122202"/>
          </a:xfrm>
          <a:noFill/>
        </p:spPr>
        <p:txBody>
          <a:bodyPr/>
          <a:lstStyle/>
          <a:p>
            <a:r>
              <a:rPr lang="en-US" dirty="0"/>
              <a:t>Procurement Engineering </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5586890"/>
            <a:ext cx="4941770" cy="396660"/>
          </a:xfrm>
        </p:spPr>
        <p:txBody>
          <a:bodyPr>
            <a:normAutofit/>
          </a:bodyPr>
          <a:lstStyle/>
          <a:p>
            <a:r>
              <a:rPr lang="en-US" sz="1800" dirty="0"/>
              <a:t>Fall Virtual Conference – November 14-17, 2022</a:t>
            </a:r>
          </a:p>
        </p:txBody>
      </p:sp>
      <p:sp>
        <p:nvSpPr>
          <p:cNvPr id="4" name="Subtitle 2">
            <a:extLst>
              <a:ext uri="{FF2B5EF4-FFF2-40B4-BE49-F238E27FC236}">
                <a16:creationId xmlns:a16="http://schemas.microsoft.com/office/drawing/2014/main" id="{F2CD08C3-E45C-44A5-80BD-CAF2D0C1730E}"/>
              </a:ext>
            </a:extLst>
          </p:cNvPr>
          <p:cNvSpPr txBox="1">
            <a:spLocks/>
          </p:cNvSpPr>
          <p:nvPr/>
        </p:nvSpPr>
        <p:spPr>
          <a:xfrm>
            <a:off x="700839" y="4995941"/>
            <a:ext cx="4941770" cy="1297568"/>
          </a:xfrm>
          <a:prstGeom prst="rect">
            <a:avLst/>
          </a:prstGeom>
          <a:no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1800" b="1" dirty="0"/>
              <a:t>Chair: Spencer Daw</a:t>
            </a:r>
          </a:p>
          <a:p>
            <a:pPr>
              <a:lnSpc>
                <a:spcPct val="100000"/>
              </a:lnSpc>
              <a:spcBef>
                <a:spcPts val="0"/>
              </a:spcBef>
            </a:pPr>
            <a:r>
              <a:rPr lang="en-US" sz="1800" b="1" dirty="0"/>
              <a:t>Vice-Chair: John Hendricks</a:t>
            </a:r>
          </a:p>
          <a:p>
            <a:pPr>
              <a:lnSpc>
                <a:spcPct val="100000"/>
              </a:lnSpc>
              <a:spcBef>
                <a:spcPts val="0"/>
              </a:spcBef>
            </a:pPr>
            <a:r>
              <a:rPr lang="en-US" sz="1800" b="1" dirty="0"/>
              <a:t>Secretary: Open</a:t>
            </a:r>
          </a:p>
        </p:txBody>
      </p:sp>
      <p:pic>
        <p:nvPicPr>
          <p:cNvPr id="5" name="Picture 4">
            <a:extLst>
              <a:ext uri="{FF2B5EF4-FFF2-40B4-BE49-F238E27FC236}">
                <a16:creationId xmlns:a16="http://schemas.microsoft.com/office/drawing/2014/main" id="{4B162E2E-712B-4CC1-BB18-2357D308DDE7}"/>
              </a:ext>
            </a:extLst>
          </p:cNvPr>
          <p:cNvPicPr/>
          <p:nvPr/>
        </p:nvPicPr>
        <p:blipFill>
          <a:blip r:embed="rId2"/>
          <a:srcRect/>
          <a:stretch/>
        </p:blipFill>
        <p:spPr>
          <a:xfrm>
            <a:off x="6416040" y="3006671"/>
            <a:ext cx="2875050" cy="1256931"/>
          </a:xfrm>
          <a:prstGeom prst="rect">
            <a:avLst/>
          </a:prstGeom>
        </p:spPr>
      </p:pic>
    </p:spTree>
    <p:extLst>
      <p:ext uri="{BB962C8B-B14F-4D97-AF65-F5344CB8AC3E}">
        <p14:creationId xmlns:p14="http://schemas.microsoft.com/office/powerpoint/2010/main" val="258605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EDE-5423-435C-B149-87AB1BC22B83}"/>
              </a:ext>
            </a:extLst>
          </p:cNvPr>
          <p:cNvSpPr>
            <a:spLocks noGrp="1"/>
          </p:cNvSpPr>
          <p:nvPr>
            <p:ph type="ctrTitle"/>
          </p:nvPr>
        </p:nvSpPr>
        <p:spPr>
          <a:xfrm>
            <a:off x="4267200" y="1615736"/>
            <a:ext cx="4179570" cy="1524735"/>
          </a:xfrm>
        </p:spPr>
        <p:txBody>
          <a:bodyPr/>
          <a:lstStyle/>
          <a:p>
            <a:r>
              <a:rPr lang="en-US" dirty="0"/>
              <a:t>THANK YOU!</a:t>
            </a:r>
          </a:p>
        </p:txBody>
      </p:sp>
      <p:sp>
        <p:nvSpPr>
          <p:cNvPr id="3" name="Subtitle 2">
            <a:extLst>
              <a:ext uri="{FF2B5EF4-FFF2-40B4-BE49-F238E27FC236}">
                <a16:creationId xmlns:a16="http://schemas.microsoft.com/office/drawing/2014/main" id="{AF64C29E-DF30-4DC6-AB95-2016F9A703B6}"/>
              </a:ext>
            </a:extLst>
          </p:cNvPr>
          <p:cNvSpPr>
            <a:spLocks noGrp="1"/>
          </p:cNvSpPr>
          <p:nvPr>
            <p:ph type="subTitle" idx="1"/>
          </p:nvPr>
        </p:nvSpPr>
        <p:spPr>
          <a:xfrm>
            <a:off x="4267200" y="3238103"/>
            <a:ext cx="4179570" cy="1371997"/>
          </a:xfrm>
        </p:spPr>
        <p:txBody>
          <a:bodyPr>
            <a:normAutofit/>
          </a:bodyPr>
          <a:lstStyle/>
          <a:p>
            <a:r>
              <a:rPr lang="en-US" sz="2800" dirty="0">
                <a:hlinkClick r:id="rId2">
                  <a:extLst>
                    <a:ext uri="{A12FA001-AC4F-418D-AE19-62706E023703}">
                      <ahyp:hlinkClr xmlns:ahyp="http://schemas.microsoft.com/office/drawing/2018/hyperlinkcolor" val="tx"/>
                    </a:ext>
                  </a:extLst>
                </a:hlinkClick>
              </a:rPr>
              <a:t>EFCOG PE Task Team</a:t>
            </a:r>
            <a:endParaRPr lang="en-US" sz="2800" dirty="0"/>
          </a:p>
        </p:txBody>
      </p:sp>
      <p:sp>
        <p:nvSpPr>
          <p:cNvPr id="4" name="Date Placeholder 3">
            <a:extLst>
              <a:ext uri="{FF2B5EF4-FFF2-40B4-BE49-F238E27FC236}">
                <a16:creationId xmlns:a16="http://schemas.microsoft.com/office/drawing/2014/main" id="{A47C7382-18E7-4821-8C61-461D6BBE08FC}"/>
              </a:ext>
            </a:extLst>
          </p:cNvPr>
          <p:cNvSpPr>
            <a:spLocks noGrp="1"/>
          </p:cNvSpPr>
          <p:nvPr>
            <p:ph type="dt" sz="half" idx="10"/>
          </p:nvPr>
        </p:nvSpPr>
        <p:spPr>
          <a:xfrm>
            <a:off x="4267200" y="6356350"/>
            <a:ext cx="1774371" cy="365125"/>
          </a:xfrm>
        </p:spPr>
        <p:txBody>
          <a:bodyPr/>
          <a:lstStyle/>
          <a:p>
            <a:fld id="{FAA8E9FF-507F-4863-A2C0-4D0E33636EE7}" type="datetime1">
              <a:rPr lang="en-US" smtClean="0"/>
              <a:t>11/7/2022</a:t>
            </a:fld>
            <a:endParaRPr lang="en-US" dirty="0"/>
          </a:p>
        </p:txBody>
      </p:sp>
      <p:sp>
        <p:nvSpPr>
          <p:cNvPr id="5" name="Footer Placeholder 4">
            <a:extLst>
              <a:ext uri="{FF2B5EF4-FFF2-40B4-BE49-F238E27FC236}">
                <a16:creationId xmlns:a16="http://schemas.microsoft.com/office/drawing/2014/main" id="{3990FA1B-5022-47AB-A0AE-8F5C5797997C}"/>
              </a:ext>
            </a:extLst>
          </p:cNvPr>
          <p:cNvSpPr>
            <a:spLocks noGrp="1"/>
          </p:cNvSpPr>
          <p:nvPr>
            <p:ph type="ftr" sz="quarter" idx="11"/>
          </p:nvPr>
        </p:nvSpPr>
        <p:spPr>
          <a:xfrm>
            <a:off x="6479721" y="6356350"/>
            <a:ext cx="2661557" cy="365125"/>
          </a:xfrm>
        </p:spPr>
        <p:txBody>
          <a:bodyPr/>
          <a:lstStyle/>
          <a:p>
            <a:r>
              <a:rPr lang="en-US"/>
              <a:t>EFCOG Procurement Engineering</a:t>
            </a:r>
            <a:endParaRPr lang="en-US" dirty="0"/>
          </a:p>
        </p:txBody>
      </p:sp>
      <p:sp>
        <p:nvSpPr>
          <p:cNvPr id="6" name="Slide Number Placeholder 5">
            <a:extLst>
              <a:ext uri="{FF2B5EF4-FFF2-40B4-BE49-F238E27FC236}">
                <a16:creationId xmlns:a16="http://schemas.microsoft.com/office/drawing/2014/main" id="{4C127D99-645F-4FCF-9573-FDFE2A344FA9}"/>
              </a:ext>
            </a:extLst>
          </p:cNvPr>
          <p:cNvSpPr>
            <a:spLocks noGrp="1"/>
          </p:cNvSpPr>
          <p:nvPr>
            <p:ph type="sldNum" sz="quarter" idx="12"/>
          </p:nvPr>
        </p:nvSpPr>
        <p:spPr>
          <a:xfrm>
            <a:off x="9579428" y="6356350"/>
            <a:ext cx="1774371" cy="365125"/>
          </a:xfrm>
        </p:spPr>
        <p:txBody>
          <a:bodyPr/>
          <a:lstStyle/>
          <a:p>
            <a:fld id="{A49DFD55-3C28-40EF-9E31-A92D2E4017FF}" type="slidenum">
              <a:rPr lang="en-US" smtClean="0"/>
              <a:pPr/>
              <a:t>10</a:t>
            </a:fld>
            <a:endParaRPr lang="en-US" dirty="0"/>
          </a:p>
        </p:txBody>
      </p:sp>
    </p:spTree>
    <p:extLst>
      <p:ext uri="{BB962C8B-B14F-4D97-AF65-F5344CB8AC3E}">
        <p14:creationId xmlns:p14="http://schemas.microsoft.com/office/powerpoint/2010/main" val="1969787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2D15-4D68-4BF7-9421-032AE6C8852C}"/>
              </a:ext>
            </a:extLst>
          </p:cNvPr>
          <p:cNvSpPr>
            <a:spLocks noGrp="1"/>
          </p:cNvSpPr>
          <p:nvPr>
            <p:ph type="title"/>
          </p:nvPr>
        </p:nvSpPr>
        <p:spPr>
          <a:xfrm>
            <a:off x="1885156" y="892177"/>
            <a:ext cx="8421688" cy="1325563"/>
          </a:xfrm>
          <a:noFill/>
        </p:spPr>
        <p:txBody>
          <a:bodyPr/>
          <a:lstStyle/>
          <a:p>
            <a:r>
              <a:rPr lang="en-US" dirty="0"/>
              <a:t>Procurement Engineering Task Team</a:t>
            </a:r>
            <a:br>
              <a:rPr lang="en-US" dirty="0"/>
            </a:br>
            <a:r>
              <a:rPr lang="en-US" dirty="0"/>
              <a:t>Leadership</a:t>
            </a:r>
          </a:p>
        </p:txBody>
      </p:sp>
      <p:sp>
        <p:nvSpPr>
          <p:cNvPr id="3" name="Text Placeholder 2">
            <a:extLst>
              <a:ext uri="{FF2B5EF4-FFF2-40B4-BE49-F238E27FC236}">
                <a16:creationId xmlns:a16="http://schemas.microsoft.com/office/drawing/2014/main" id="{78BCC184-1096-457B-AB72-BD49E6E54117}"/>
              </a:ext>
            </a:extLst>
          </p:cNvPr>
          <p:cNvSpPr>
            <a:spLocks noGrp="1"/>
          </p:cNvSpPr>
          <p:nvPr>
            <p:ph type="body" idx="1"/>
          </p:nvPr>
        </p:nvSpPr>
        <p:spPr>
          <a:xfrm>
            <a:off x="2445899" y="4018336"/>
            <a:ext cx="2317707" cy="343061"/>
          </a:xfrm>
        </p:spPr>
        <p:txBody>
          <a:bodyPr/>
          <a:lstStyle/>
          <a:p>
            <a:r>
              <a:rPr lang="en-US" dirty="0"/>
              <a:t>Spencer Daw</a:t>
            </a:r>
          </a:p>
        </p:txBody>
      </p:sp>
      <p:sp>
        <p:nvSpPr>
          <p:cNvPr id="11" name="Text Placeholder 10">
            <a:extLst>
              <a:ext uri="{FF2B5EF4-FFF2-40B4-BE49-F238E27FC236}">
                <a16:creationId xmlns:a16="http://schemas.microsoft.com/office/drawing/2014/main" id="{DB420882-1CC0-49B4-8DDE-24EC26687506}"/>
              </a:ext>
            </a:extLst>
          </p:cNvPr>
          <p:cNvSpPr>
            <a:spLocks noGrp="1"/>
          </p:cNvSpPr>
          <p:nvPr>
            <p:ph type="body" idx="21"/>
          </p:nvPr>
        </p:nvSpPr>
        <p:spPr>
          <a:xfrm>
            <a:off x="2681997" y="4368191"/>
            <a:ext cx="1845511" cy="343061"/>
          </a:xfrm>
        </p:spPr>
        <p:txBody>
          <a:bodyPr/>
          <a:lstStyle/>
          <a:p>
            <a:r>
              <a:rPr lang="en-US" dirty="0"/>
              <a:t>Chair</a:t>
            </a:r>
          </a:p>
        </p:txBody>
      </p:sp>
      <p:sp>
        <p:nvSpPr>
          <p:cNvPr id="8" name="Text Placeholder 7">
            <a:extLst>
              <a:ext uri="{FF2B5EF4-FFF2-40B4-BE49-F238E27FC236}">
                <a16:creationId xmlns:a16="http://schemas.microsoft.com/office/drawing/2014/main" id="{8F0714D4-1A7C-4D7F-A5C0-4F766382B6A9}"/>
              </a:ext>
            </a:extLst>
          </p:cNvPr>
          <p:cNvSpPr>
            <a:spLocks noGrp="1"/>
          </p:cNvSpPr>
          <p:nvPr>
            <p:ph type="body" idx="18"/>
          </p:nvPr>
        </p:nvSpPr>
        <p:spPr>
          <a:xfrm>
            <a:off x="4922443" y="4018336"/>
            <a:ext cx="2330816" cy="343061"/>
          </a:xfrm>
        </p:spPr>
        <p:txBody>
          <a:bodyPr/>
          <a:lstStyle/>
          <a:p>
            <a:r>
              <a:rPr lang="en-US" dirty="0"/>
              <a:t>John Hendricks</a:t>
            </a:r>
          </a:p>
        </p:txBody>
      </p:sp>
      <p:sp>
        <p:nvSpPr>
          <p:cNvPr id="12" name="Text Placeholder 11">
            <a:extLst>
              <a:ext uri="{FF2B5EF4-FFF2-40B4-BE49-F238E27FC236}">
                <a16:creationId xmlns:a16="http://schemas.microsoft.com/office/drawing/2014/main" id="{E017101B-2009-4267-8513-19000E37B1F0}"/>
              </a:ext>
            </a:extLst>
          </p:cNvPr>
          <p:cNvSpPr>
            <a:spLocks noGrp="1"/>
          </p:cNvSpPr>
          <p:nvPr>
            <p:ph type="body" idx="22"/>
          </p:nvPr>
        </p:nvSpPr>
        <p:spPr>
          <a:xfrm>
            <a:off x="5159877" y="4368191"/>
            <a:ext cx="1855949" cy="343061"/>
          </a:xfrm>
        </p:spPr>
        <p:txBody>
          <a:bodyPr/>
          <a:lstStyle/>
          <a:p>
            <a:r>
              <a:rPr lang="en-US" dirty="0"/>
              <a:t>Vice-Chair</a:t>
            </a:r>
          </a:p>
        </p:txBody>
      </p:sp>
      <p:sp>
        <p:nvSpPr>
          <p:cNvPr id="9" name="Text Placeholder 8">
            <a:extLst>
              <a:ext uri="{FF2B5EF4-FFF2-40B4-BE49-F238E27FC236}">
                <a16:creationId xmlns:a16="http://schemas.microsoft.com/office/drawing/2014/main" id="{36AEE506-9967-4592-BC98-D3FD3028A8E5}"/>
              </a:ext>
            </a:extLst>
          </p:cNvPr>
          <p:cNvSpPr>
            <a:spLocks noGrp="1"/>
          </p:cNvSpPr>
          <p:nvPr>
            <p:ph type="body" idx="19"/>
          </p:nvPr>
        </p:nvSpPr>
        <p:spPr>
          <a:xfrm>
            <a:off x="7412513" y="4011897"/>
            <a:ext cx="2317707" cy="343061"/>
          </a:xfrm>
        </p:spPr>
        <p:txBody>
          <a:bodyPr/>
          <a:lstStyle/>
          <a:p>
            <a:r>
              <a:rPr lang="en-US" dirty="0"/>
              <a:t>Open</a:t>
            </a:r>
          </a:p>
        </p:txBody>
      </p:sp>
      <p:sp>
        <p:nvSpPr>
          <p:cNvPr id="13" name="Text Placeholder 12">
            <a:extLst>
              <a:ext uri="{FF2B5EF4-FFF2-40B4-BE49-F238E27FC236}">
                <a16:creationId xmlns:a16="http://schemas.microsoft.com/office/drawing/2014/main" id="{D40B843D-6615-46EB-A813-BEBD624EC685}"/>
              </a:ext>
            </a:extLst>
          </p:cNvPr>
          <p:cNvSpPr>
            <a:spLocks noGrp="1"/>
          </p:cNvSpPr>
          <p:nvPr>
            <p:ph type="body" idx="23"/>
          </p:nvPr>
        </p:nvSpPr>
        <p:spPr>
          <a:xfrm>
            <a:off x="7648611" y="4361752"/>
            <a:ext cx="1845511" cy="343061"/>
          </a:xfrm>
        </p:spPr>
        <p:txBody>
          <a:bodyPr/>
          <a:lstStyle/>
          <a:p>
            <a:r>
              <a:rPr lang="en-US" dirty="0"/>
              <a:t>Secretary</a:t>
            </a:r>
          </a:p>
        </p:txBody>
      </p:sp>
      <p:sp>
        <p:nvSpPr>
          <p:cNvPr id="23" name="Date Placeholder 22">
            <a:extLst>
              <a:ext uri="{FF2B5EF4-FFF2-40B4-BE49-F238E27FC236}">
                <a16:creationId xmlns:a16="http://schemas.microsoft.com/office/drawing/2014/main" id="{637DEDF5-3FCD-4BC2-86A5-7BE2BF01EA38}"/>
              </a:ext>
            </a:extLst>
          </p:cNvPr>
          <p:cNvSpPr>
            <a:spLocks noGrp="1"/>
          </p:cNvSpPr>
          <p:nvPr>
            <p:ph type="dt" sz="half" idx="10"/>
          </p:nvPr>
        </p:nvSpPr>
        <p:spPr>
          <a:xfrm>
            <a:off x="838200" y="6356350"/>
            <a:ext cx="2743200" cy="365125"/>
          </a:xfrm>
        </p:spPr>
        <p:txBody>
          <a:bodyPr/>
          <a:lstStyle/>
          <a:p>
            <a:fld id="{52E98F11-AFAD-4843-91D3-DF42430256A6}" type="datetime1">
              <a:rPr lang="en-US" smtClean="0"/>
              <a:t>11/7/2022</a:t>
            </a:fld>
            <a:endParaRPr lang="en-US" dirty="0"/>
          </a:p>
        </p:txBody>
      </p:sp>
      <p:sp>
        <p:nvSpPr>
          <p:cNvPr id="24" name="Footer Placeholder 23">
            <a:extLst>
              <a:ext uri="{FF2B5EF4-FFF2-40B4-BE49-F238E27FC236}">
                <a16:creationId xmlns:a16="http://schemas.microsoft.com/office/drawing/2014/main" id="{918C3C97-444D-4600-8553-B9C4C1F8483B}"/>
              </a:ext>
            </a:extLst>
          </p:cNvPr>
          <p:cNvSpPr>
            <a:spLocks noGrp="1"/>
          </p:cNvSpPr>
          <p:nvPr>
            <p:ph type="ftr" sz="quarter" idx="11"/>
          </p:nvPr>
        </p:nvSpPr>
        <p:spPr>
          <a:xfrm>
            <a:off x="3855743" y="6358977"/>
            <a:ext cx="4114800" cy="365125"/>
          </a:xfrm>
        </p:spPr>
        <p:txBody>
          <a:bodyPr/>
          <a:lstStyle/>
          <a:p>
            <a:r>
              <a:rPr lang="en-US"/>
              <a:t>EFCOG Procurement Engineering</a:t>
            </a:r>
            <a:endParaRPr lang="en-US" dirty="0"/>
          </a:p>
        </p:txBody>
      </p:sp>
      <p:sp>
        <p:nvSpPr>
          <p:cNvPr id="25" name="Slide Number Placeholder 24">
            <a:extLst>
              <a:ext uri="{FF2B5EF4-FFF2-40B4-BE49-F238E27FC236}">
                <a16:creationId xmlns:a16="http://schemas.microsoft.com/office/drawing/2014/main" id="{148E9129-4CC6-47BA-ACD8-2C632A8660E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2</a:t>
            </a:fld>
            <a:endParaRPr lang="en-US" dirty="0"/>
          </a:p>
        </p:txBody>
      </p:sp>
      <p:pic>
        <p:nvPicPr>
          <p:cNvPr id="39" name="Picture Placeholder 38">
            <a:extLst>
              <a:ext uri="{FF2B5EF4-FFF2-40B4-BE49-F238E27FC236}">
                <a16:creationId xmlns:a16="http://schemas.microsoft.com/office/drawing/2014/main" id="{4DAD1ECD-1494-4019-8FEA-271AE0800845}"/>
              </a:ext>
            </a:extLst>
          </p:cNvPr>
          <p:cNvPicPr>
            <a:picLocks noGrp="1" noChangeAspect="1"/>
          </p:cNvPicPr>
          <p:nvPr>
            <p:ph type="pic" sz="quarter" idx="15"/>
          </p:nvPr>
        </p:nvPicPr>
        <p:blipFill>
          <a:blip r:embed="rId2"/>
          <a:srcRect l="43" r="43"/>
          <a:stretch>
            <a:fillRect/>
          </a:stretch>
        </p:blipFill>
        <p:spPr>
          <a:xfrm>
            <a:off x="5165096" y="2126042"/>
            <a:ext cx="1845511" cy="1845511"/>
          </a:xfrm>
        </p:spPr>
      </p:pic>
      <p:pic>
        <p:nvPicPr>
          <p:cNvPr id="7" name="Picture Placeholder 6">
            <a:extLst>
              <a:ext uri="{FF2B5EF4-FFF2-40B4-BE49-F238E27FC236}">
                <a16:creationId xmlns:a16="http://schemas.microsoft.com/office/drawing/2014/main" id="{627810F8-95E2-4B68-AFFB-3FCEEEA7395C}"/>
              </a:ext>
            </a:extLst>
          </p:cNvPr>
          <p:cNvPicPr>
            <a:picLocks noGrp="1" noChangeAspect="1"/>
          </p:cNvPicPr>
          <p:nvPr>
            <p:ph type="pic" sz="quarter" idx="14"/>
          </p:nvPr>
        </p:nvPicPr>
        <p:blipFill>
          <a:blip r:embed="rId3"/>
          <a:srcRect l="413" r="413"/>
          <a:stretch>
            <a:fillRect/>
          </a:stretch>
        </p:blipFill>
        <p:spPr>
          <a:xfrm>
            <a:off x="2681997" y="2134394"/>
            <a:ext cx="1845511" cy="1845511"/>
          </a:xfrm>
          <a:prstGeom prst="rect">
            <a:avLst/>
          </a:prstGeom>
        </p:spPr>
      </p:pic>
      <p:sp>
        <p:nvSpPr>
          <p:cNvPr id="4" name="TextBox 3">
            <a:extLst>
              <a:ext uri="{FF2B5EF4-FFF2-40B4-BE49-F238E27FC236}">
                <a16:creationId xmlns:a16="http://schemas.microsoft.com/office/drawing/2014/main" id="{41C9FC7F-D15E-445B-AC19-9CC1EB998201}"/>
              </a:ext>
            </a:extLst>
          </p:cNvPr>
          <p:cNvSpPr txBox="1"/>
          <p:nvPr/>
        </p:nvSpPr>
        <p:spPr>
          <a:xfrm>
            <a:off x="2681997" y="4965700"/>
            <a:ext cx="6811706" cy="369332"/>
          </a:xfrm>
          <a:prstGeom prst="rect">
            <a:avLst/>
          </a:prstGeom>
          <a:noFill/>
        </p:spPr>
        <p:txBody>
          <a:bodyPr wrap="square" rtlCol="0">
            <a:spAutoFit/>
          </a:bodyPr>
          <a:lstStyle/>
          <a:p>
            <a:pPr algn="ctr"/>
            <a:r>
              <a:rPr lang="en-US" dirty="0">
                <a:hlinkClick r:id="rId4"/>
              </a:rPr>
              <a:t>EFCOG PE Web site</a:t>
            </a:r>
            <a:endParaRPr lang="en-US" dirty="0"/>
          </a:p>
        </p:txBody>
      </p:sp>
    </p:spTree>
    <p:extLst>
      <p:ext uri="{BB962C8B-B14F-4D97-AF65-F5344CB8AC3E}">
        <p14:creationId xmlns:p14="http://schemas.microsoft.com/office/powerpoint/2010/main" val="2619301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838200" y="517661"/>
            <a:ext cx="5111750" cy="671511"/>
          </a:xfrm>
        </p:spPr>
        <p:txBody>
          <a:bodyPr/>
          <a:lstStyle/>
          <a:p>
            <a:r>
              <a:rPr lang="en-US" dirty="0">
                <a:solidFill>
                  <a:schemeClr val="bg1"/>
                </a:solidFill>
              </a:rPr>
              <a:t>CHARTER</a:t>
            </a:r>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838200" y="1395344"/>
            <a:ext cx="10299700" cy="3430656"/>
          </a:xfrm>
        </p:spPr>
        <p:txBody>
          <a:bodyPr>
            <a:noAutofit/>
          </a:bodyPr>
          <a:lstStyle/>
          <a:p>
            <a:r>
              <a:rPr lang="en-US" sz="2400" dirty="0">
                <a:solidFill>
                  <a:schemeClr val="accent5">
                    <a:lumMod val="40000"/>
                    <a:lumOff val="60000"/>
                  </a:schemeClr>
                </a:solidFill>
              </a:rPr>
              <a:t>Task Group Purpose: </a:t>
            </a:r>
          </a:p>
          <a:p>
            <a:r>
              <a:rPr lang="en-US" sz="2400" dirty="0">
                <a:solidFill>
                  <a:schemeClr val="accent5">
                    <a:lumMod val="40000"/>
                    <a:lumOff val="60000"/>
                  </a:schemeClr>
                </a:solidFill>
              </a:rPr>
              <a:t>The EFCOG Procurement Engineering Task Team is comprised of industry experts in engineering and procurement. This groups primary focus is to identify opportunities for improvement with regards to the procurement engineering processes, such as commercial grade dedication (CGD), and develop best practices and lessons learned based on those identified opportunities.</a:t>
            </a:r>
          </a:p>
        </p:txBody>
      </p:sp>
      <p:sp>
        <p:nvSpPr>
          <p:cNvPr id="4" name="Date Placeholder 3">
            <a:extLst>
              <a:ext uri="{FF2B5EF4-FFF2-40B4-BE49-F238E27FC236}">
                <a16:creationId xmlns:a16="http://schemas.microsoft.com/office/drawing/2014/main" id="{70E12647-CCB2-45E2-A9CB-A868F490497E}"/>
              </a:ext>
            </a:extLst>
          </p:cNvPr>
          <p:cNvSpPr>
            <a:spLocks noGrp="1"/>
          </p:cNvSpPr>
          <p:nvPr>
            <p:ph type="dt" sz="half" idx="10"/>
          </p:nvPr>
        </p:nvSpPr>
        <p:spPr>
          <a:xfrm>
            <a:off x="838200" y="6356350"/>
            <a:ext cx="1219200" cy="365125"/>
          </a:xfrm>
        </p:spPr>
        <p:txBody>
          <a:bodyPr/>
          <a:lstStyle/>
          <a:p>
            <a:fld id="{1EC0F2AD-3F70-42B2-B331-CB51A5068E5A}" type="datetime1">
              <a:rPr lang="en-US" smtClean="0"/>
              <a:t>11/7/2022</a:t>
            </a:fld>
            <a:endParaRPr lang="en-US" dirty="0"/>
          </a:p>
        </p:txBody>
      </p:sp>
      <p:sp>
        <p:nvSpPr>
          <p:cNvPr id="5" name="Footer Placeholder 4">
            <a:extLst>
              <a:ext uri="{FF2B5EF4-FFF2-40B4-BE49-F238E27FC236}">
                <a16:creationId xmlns:a16="http://schemas.microsoft.com/office/drawing/2014/main" id="{8D51ED20-04D4-4894-B0C2-9C541A61A734}"/>
              </a:ext>
            </a:extLst>
          </p:cNvPr>
          <p:cNvSpPr>
            <a:spLocks noGrp="1"/>
          </p:cNvSpPr>
          <p:nvPr>
            <p:ph type="ftr" sz="quarter" idx="11"/>
          </p:nvPr>
        </p:nvSpPr>
        <p:spPr>
          <a:xfrm>
            <a:off x="2463800" y="6356350"/>
            <a:ext cx="3479800" cy="365125"/>
          </a:xfrm>
        </p:spPr>
        <p:txBody>
          <a:bodyPr/>
          <a:lstStyle/>
          <a:p>
            <a:r>
              <a:rPr lang="en-US"/>
              <a:t>EFCOG Procurement Engineering</a:t>
            </a:r>
            <a:endParaRPr lang="en-US" dirty="0"/>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3</a:t>
            </a:fld>
            <a:endParaRPr lang="en-US" dirty="0"/>
          </a:p>
        </p:txBody>
      </p:sp>
    </p:spTree>
    <p:extLst>
      <p:ext uri="{BB962C8B-B14F-4D97-AF65-F5344CB8AC3E}">
        <p14:creationId xmlns:p14="http://schemas.microsoft.com/office/powerpoint/2010/main" val="3055761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444500" y="158751"/>
            <a:ext cx="5111750" cy="527050"/>
          </a:xfrm>
        </p:spPr>
        <p:txBody>
          <a:bodyPr/>
          <a:lstStyle/>
          <a:p>
            <a:r>
              <a:rPr lang="en-US" dirty="0">
                <a:solidFill>
                  <a:schemeClr val="bg1"/>
                </a:solidFill>
              </a:rPr>
              <a:t>Scope</a:t>
            </a:r>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444500" y="685801"/>
            <a:ext cx="10820400" cy="5105400"/>
          </a:xfrm>
        </p:spPr>
        <p:txBody>
          <a:bodyPr>
            <a:noAutofit/>
          </a:bodyPr>
          <a:lstStyle/>
          <a:p>
            <a:r>
              <a:rPr lang="en-US" sz="2000" dirty="0">
                <a:solidFill>
                  <a:schemeClr val="bg1"/>
                </a:solidFill>
              </a:rPr>
              <a:t>The scope of the Procurement Engineering Task Group is to facilitate seamless integration through engineering, quality, procurement and supply chain partners throughout the DOE complex. Areas of focus to accomplish this are:</a:t>
            </a:r>
          </a:p>
          <a:p>
            <a:pPr marL="342900" indent="-342900">
              <a:buFont typeface="Arial" panose="020B0604020202020204" pitchFamily="34" charset="0"/>
              <a:buChar char="•"/>
            </a:pPr>
            <a:r>
              <a:rPr lang="en-US" sz="1800" dirty="0">
                <a:solidFill>
                  <a:schemeClr val="bg1"/>
                </a:solidFill>
              </a:rPr>
              <a:t>engineering specifying technical and quality requirements</a:t>
            </a:r>
          </a:p>
          <a:p>
            <a:pPr marL="342900" indent="-342900">
              <a:buFont typeface="Arial" panose="020B0604020202020204" pitchFamily="34" charset="0"/>
              <a:buChar char="•"/>
            </a:pPr>
            <a:r>
              <a:rPr lang="en-US" sz="1800" dirty="0">
                <a:solidFill>
                  <a:schemeClr val="bg1"/>
                </a:solidFill>
              </a:rPr>
              <a:t>procurement specification/commercial grade dedication development and approval approaches</a:t>
            </a:r>
          </a:p>
          <a:p>
            <a:pPr marL="342900" indent="-342900">
              <a:buFont typeface="Arial" panose="020B0604020202020204" pitchFamily="34" charset="0"/>
              <a:buChar char="•"/>
            </a:pPr>
            <a:r>
              <a:rPr lang="en-US" sz="1800" dirty="0">
                <a:solidFill>
                  <a:schemeClr val="bg1"/>
                </a:solidFill>
              </a:rPr>
              <a:t>acquisition planning</a:t>
            </a:r>
          </a:p>
          <a:p>
            <a:pPr marL="342900" indent="-342900">
              <a:buFont typeface="Arial" panose="020B0604020202020204" pitchFamily="34" charset="0"/>
              <a:buChar char="•"/>
            </a:pPr>
            <a:r>
              <a:rPr lang="en-US" sz="1800" dirty="0">
                <a:solidFill>
                  <a:schemeClr val="bg1"/>
                </a:solidFill>
              </a:rPr>
              <a:t>vendor selection</a:t>
            </a:r>
          </a:p>
          <a:p>
            <a:pPr marL="342900" indent="-342900">
              <a:buFont typeface="Arial" panose="020B0604020202020204" pitchFamily="34" charset="0"/>
              <a:buChar char="•"/>
            </a:pPr>
            <a:r>
              <a:rPr lang="en-US" sz="1800" dirty="0">
                <a:solidFill>
                  <a:schemeClr val="bg1"/>
                </a:solidFill>
              </a:rPr>
              <a:t>vendor oversight</a:t>
            </a:r>
          </a:p>
          <a:p>
            <a:pPr marL="342900" indent="-342900">
              <a:buFont typeface="Arial" panose="020B0604020202020204" pitchFamily="34" charset="0"/>
              <a:buChar char="•"/>
            </a:pPr>
            <a:r>
              <a:rPr lang="en-US" sz="1800" dirty="0">
                <a:solidFill>
                  <a:schemeClr val="bg1"/>
                </a:solidFill>
              </a:rPr>
              <a:t>product acceptance/delivery </a:t>
            </a:r>
          </a:p>
          <a:p>
            <a:pPr marL="342900" indent="-342900">
              <a:buFont typeface="Arial" panose="020B0604020202020204" pitchFamily="34" charset="0"/>
              <a:buChar char="•"/>
            </a:pPr>
            <a:r>
              <a:rPr lang="en-US" sz="1800" dirty="0">
                <a:solidFill>
                  <a:schemeClr val="bg1"/>
                </a:solidFill>
              </a:rPr>
              <a:t> obsolescence evaluations and mitigation approaches</a:t>
            </a:r>
          </a:p>
          <a:p>
            <a:pPr marL="342900" indent="-342900">
              <a:buFont typeface="Arial" panose="020B0604020202020204" pitchFamily="34" charset="0"/>
              <a:buChar char="•"/>
            </a:pPr>
            <a:r>
              <a:rPr lang="en-US" sz="1800" dirty="0">
                <a:solidFill>
                  <a:schemeClr val="bg1"/>
                </a:solidFill>
              </a:rPr>
              <a:t>supply chain analysis and improvement (e.g., vulnerabilities in supply chain performance and improvement actions (e.g., welding), foreign national company issues for weapons materials, techniques to better utilize commercial vendors for nuclear safety fabrications, etc.)</a:t>
            </a:r>
          </a:p>
        </p:txBody>
      </p:sp>
      <p:sp>
        <p:nvSpPr>
          <p:cNvPr id="4" name="Date Placeholder 3">
            <a:extLst>
              <a:ext uri="{FF2B5EF4-FFF2-40B4-BE49-F238E27FC236}">
                <a16:creationId xmlns:a16="http://schemas.microsoft.com/office/drawing/2014/main" id="{70E12647-CCB2-45E2-A9CB-A868F490497E}"/>
              </a:ext>
            </a:extLst>
          </p:cNvPr>
          <p:cNvSpPr>
            <a:spLocks noGrp="1"/>
          </p:cNvSpPr>
          <p:nvPr>
            <p:ph type="dt" sz="half" idx="10"/>
          </p:nvPr>
        </p:nvSpPr>
        <p:spPr>
          <a:xfrm>
            <a:off x="838200" y="6356350"/>
            <a:ext cx="1219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08A2FEE-A4C2-44DE-A96F-962793CA43CB}" type="datetime1">
              <a:rPr kumimoji="0" lang="en-US" sz="900" b="0" i="0" u="none" strike="noStrike" kern="1200" cap="none" spc="0" normalizeH="0" baseline="0" noProof="0" smtClean="0">
                <a:ln>
                  <a:noFill/>
                </a:ln>
                <a:solidFill>
                  <a:prstClr val="black">
                    <a:tint val="75000"/>
                  </a:prstClr>
                </a:solidFill>
                <a:effectLst/>
                <a:uLnTx/>
                <a:uFillTx/>
                <a:latin typeface="Tenorite"/>
                <a:ea typeface="+mn-ea"/>
                <a:cs typeface="+mn-cs"/>
              </a:rPr>
              <a:t>11/7/2022</a:t>
            </a:fld>
            <a:endParaRPr kumimoji="0" lang="en-US" sz="900" b="0" i="0" u="none" strike="noStrike" kern="1200" cap="none" spc="0" normalizeH="0" baseline="0" noProof="0" dirty="0">
              <a:ln>
                <a:noFill/>
              </a:ln>
              <a:solidFill>
                <a:prstClr val="black">
                  <a:tint val="75000"/>
                </a:prstClr>
              </a:solidFill>
              <a:effectLst/>
              <a:uLnTx/>
              <a:uFillTx/>
              <a:latin typeface="Tenorite"/>
              <a:ea typeface="+mn-ea"/>
              <a:cs typeface="+mn-cs"/>
            </a:endParaRPr>
          </a:p>
        </p:txBody>
      </p:sp>
      <p:sp>
        <p:nvSpPr>
          <p:cNvPr id="5" name="Footer Placeholder 4">
            <a:extLst>
              <a:ext uri="{FF2B5EF4-FFF2-40B4-BE49-F238E27FC236}">
                <a16:creationId xmlns:a16="http://schemas.microsoft.com/office/drawing/2014/main" id="{8D51ED20-04D4-4894-B0C2-9C541A61A734}"/>
              </a:ext>
            </a:extLst>
          </p:cNvPr>
          <p:cNvSpPr>
            <a:spLocks noGrp="1"/>
          </p:cNvSpPr>
          <p:nvPr>
            <p:ph type="ftr" sz="quarter" idx="11"/>
          </p:nvPr>
        </p:nvSpPr>
        <p:spPr>
          <a:xfrm>
            <a:off x="2463800" y="6356350"/>
            <a:ext cx="3479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tint val="75000"/>
                  </a:prstClr>
                </a:solidFill>
                <a:effectLst/>
                <a:uLnTx/>
                <a:uFillTx/>
                <a:latin typeface="Tenorite"/>
                <a:ea typeface="+mn-ea"/>
                <a:cs typeface="+mn-cs"/>
              </a:rPr>
              <a:t>EFCOG Procurement Engineering</a:t>
            </a:r>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9DFD55-3C28-40EF-9E31-A92D2E4017FF}" type="slidenum">
              <a:rPr kumimoji="0" lang="en-US" sz="900" b="0" i="0" u="none" strike="noStrike" kern="1200" cap="none" spc="0" normalizeH="0" baseline="0" noProof="0" smtClean="0">
                <a:ln>
                  <a:noFill/>
                </a:ln>
                <a:solidFill>
                  <a:prstClr val="black">
                    <a:tint val="75000"/>
                  </a:prstClr>
                </a:solidFill>
                <a:effectLst/>
                <a:uLnTx/>
                <a:uFillTx/>
                <a:latin typeface="Tenorit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prstClr val="black">
                  <a:tint val="75000"/>
                </a:prstClr>
              </a:solidFill>
              <a:effectLst/>
              <a:uLnTx/>
              <a:uFillTx/>
              <a:latin typeface="Tenorite"/>
              <a:ea typeface="+mn-ea"/>
              <a:cs typeface="+mn-cs"/>
            </a:endParaRPr>
          </a:p>
        </p:txBody>
      </p:sp>
    </p:spTree>
    <p:extLst>
      <p:ext uri="{BB962C8B-B14F-4D97-AF65-F5344CB8AC3E}">
        <p14:creationId xmlns:p14="http://schemas.microsoft.com/office/powerpoint/2010/main" val="114052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5FEE2D-79E5-4C1D-8BF7-EE619CA7039A}"/>
              </a:ext>
            </a:extLst>
          </p:cNvPr>
          <p:cNvSpPr>
            <a:spLocks noGrp="1"/>
          </p:cNvSpPr>
          <p:nvPr>
            <p:ph type="title"/>
          </p:nvPr>
        </p:nvSpPr>
        <p:spPr>
          <a:xfrm>
            <a:off x="838200" y="391683"/>
            <a:ext cx="10515600" cy="319564"/>
          </a:xfrm>
        </p:spPr>
        <p:txBody>
          <a:bodyPr>
            <a:normAutofit fontScale="90000"/>
          </a:bodyPr>
          <a:lstStyle/>
          <a:p>
            <a:r>
              <a:rPr lang="en-US" dirty="0"/>
              <a:t>Detailed Schedule for PE </a:t>
            </a:r>
            <a:r>
              <a:rPr lang="en-US" cap="small" dirty="0">
                <a:latin typeface="+mn-lt"/>
              </a:rPr>
              <a:t>Wednesday, Nov. 16</a:t>
            </a:r>
            <a:endParaRPr lang="en-US" dirty="0"/>
          </a:p>
        </p:txBody>
      </p:sp>
      <p:sp>
        <p:nvSpPr>
          <p:cNvPr id="7" name="Date Placeholder 6">
            <a:extLst>
              <a:ext uri="{FF2B5EF4-FFF2-40B4-BE49-F238E27FC236}">
                <a16:creationId xmlns:a16="http://schemas.microsoft.com/office/drawing/2014/main" id="{E7F1AE66-47AA-4110-86B9-0626D4953989}"/>
              </a:ext>
            </a:extLst>
          </p:cNvPr>
          <p:cNvSpPr>
            <a:spLocks noGrp="1"/>
          </p:cNvSpPr>
          <p:nvPr>
            <p:ph type="dt" sz="half" idx="10"/>
          </p:nvPr>
        </p:nvSpPr>
        <p:spPr>
          <a:xfrm>
            <a:off x="838200" y="6356350"/>
            <a:ext cx="2743200" cy="365125"/>
          </a:xfrm>
        </p:spPr>
        <p:txBody>
          <a:bodyPr/>
          <a:lstStyle/>
          <a:p>
            <a:fld id="{303F33A7-7755-419D-A882-510A97CA7196}" type="datetime1">
              <a:rPr lang="en-US" smtClean="0"/>
              <a:t>11/7/2022</a:t>
            </a:fld>
            <a:endParaRPr lang="en-US" dirty="0"/>
          </a:p>
        </p:txBody>
      </p:sp>
      <p:sp>
        <p:nvSpPr>
          <p:cNvPr id="8" name="Footer Placeholder 7">
            <a:extLst>
              <a:ext uri="{FF2B5EF4-FFF2-40B4-BE49-F238E27FC236}">
                <a16:creationId xmlns:a16="http://schemas.microsoft.com/office/drawing/2014/main" id="{8BA5A93F-DCAE-40B8-8E94-3239A1A6A21A}"/>
              </a:ext>
            </a:extLst>
          </p:cNvPr>
          <p:cNvSpPr>
            <a:spLocks noGrp="1"/>
          </p:cNvSpPr>
          <p:nvPr>
            <p:ph type="ftr" sz="quarter" idx="11"/>
          </p:nvPr>
        </p:nvSpPr>
        <p:spPr>
          <a:xfrm>
            <a:off x="4038600" y="6356350"/>
            <a:ext cx="4114800" cy="365125"/>
          </a:xfrm>
        </p:spPr>
        <p:txBody>
          <a:bodyPr/>
          <a:lstStyle/>
          <a:p>
            <a:r>
              <a:rPr lang="en-US"/>
              <a:t>EFCOG Procurement Engineering</a:t>
            </a:r>
            <a:endParaRPr lang="en-US" dirty="0"/>
          </a:p>
        </p:txBody>
      </p:sp>
      <p:sp>
        <p:nvSpPr>
          <p:cNvPr id="9" name="Slide Number Placeholder 8">
            <a:extLst>
              <a:ext uri="{FF2B5EF4-FFF2-40B4-BE49-F238E27FC236}">
                <a16:creationId xmlns:a16="http://schemas.microsoft.com/office/drawing/2014/main" id="{03091613-153A-4005-9F4D-2F185AE5F7B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5</a:t>
            </a:fld>
            <a:endParaRPr lang="en-US" dirty="0"/>
          </a:p>
        </p:txBody>
      </p:sp>
      <p:graphicFrame>
        <p:nvGraphicFramePr>
          <p:cNvPr id="2" name="Table 1">
            <a:extLst>
              <a:ext uri="{FF2B5EF4-FFF2-40B4-BE49-F238E27FC236}">
                <a16:creationId xmlns:a16="http://schemas.microsoft.com/office/drawing/2014/main" id="{97414BB8-83A1-4703-933E-4ADEDBAF9E28}"/>
              </a:ext>
            </a:extLst>
          </p:cNvPr>
          <p:cNvGraphicFramePr>
            <a:graphicFrameLocks noGrp="1"/>
          </p:cNvGraphicFramePr>
          <p:nvPr>
            <p:extLst>
              <p:ext uri="{D42A27DB-BD31-4B8C-83A1-F6EECF244321}">
                <p14:modId xmlns:p14="http://schemas.microsoft.com/office/powerpoint/2010/main" val="1192299092"/>
              </p:ext>
            </p:extLst>
          </p:nvPr>
        </p:nvGraphicFramePr>
        <p:xfrm>
          <a:off x="838200" y="711247"/>
          <a:ext cx="10515600" cy="5473536"/>
        </p:xfrm>
        <a:graphic>
          <a:graphicData uri="http://schemas.openxmlformats.org/drawingml/2006/table">
            <a:tbl>
              <a:tblPr firstRow="1" firstCol="1" bandRow="1"/>
              <a:tblGrid>
                <a:gridCol w="1126567">
                  <a:extLst>
                    <a:ext uri="{9D8B030D-6E8A-4147-A177-3AD203B41FA5}">
                      <a16:colId xmlns:a16="http://schemas.microsoft.com/office/drawing/2014/main" val="447311548"/>
                    </a:ext>
                  </a:extLst>
                </a:gridCol>
                <a:gridCol w="7026970">
                  <a:extLst>
                    <a:ext uri="{9D8B030D-6E8A-4147-A177-3AD203B41FA5}">
                      <a16:colId xmlns:a16="http://schemas.microsoft.com/office/drawing/2014/main" val="1810161103"/>
                    </a:ext>
                  </a:extLst>
                </a:gridCol>
                <a:gridCol w="2362063">
                  <a:extLst>
                    <a:ext uri="{9D8B030D-6E8A-4147-A177-3AD203B41FA5}">
                      <a16:colId xmlns:a16="http://schemas.microsoft.com/office/drawing/2014/main" val="2678890351"/>
                    </a:ext>
                  </a:extLst>
                </a:gridCol>
              </a:tblGrid>
              <a:tr h="333058">
                <a:tc>
                  <a:txBody>
                    <a:bodyPr/>
                    <a:lstStyle/>
                    <a:p>
                      <a:pPr marL="0" marR="0" algn="ctr">
                        <a:lnSpc>
                          <a:spcPct val="106000"/>
                        </a:lnSpc>
                        <a:spcBef>
                          <a:spcPts val="0"/>
                        </a:spcBef>
                        <a:spcAft>
                          <a:spcPts val="0"/>
                        </a:spcAft>
                      </a:pPr>
                      <a: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Time EST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gn="ctr">
                        <a:lnSpc>
                          <a:spcPct val="106000"/>
                        </a:lnSpc>
                        <a:spcBef>
                          <a:spcPts val="0"/>
                        </a:spcBef>
                        <a:spcAft>
                          <a:spcPts val="0"/>
                        </a:spcAft>
                      </a:pPr>
                      <a: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Topic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gn="ctr">
                        <a:lnSpc>
                          <a:spcPct val="106000"/>
                        </a:lnSpc>
                        <a:spcBef>
                          <a:spcPts val="0"/>
                        </a:spcBef>
                        <a:spcAft>
                          <a:spcPts val="0"/>
                        </a:spcAft>
                      </a:pPr>
                      <a: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Presenter(s)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extLst>
                  <a:ext uri="{0D108BD9-81ED-4DB2-BD59-A6C34878D82A}">
                    <a16:rowId xmlns:a16="http://schemas.microsoft.com/office/drawing/2014/main" val="131520203"/>
                  </a:ext>
                </a:extLst>
              </a:tr>
              <a:tr h="388366">
                <a:tc>
                  <a:txBody>
                    <a:bodyPr/>
                    <a:lstStyle/>
                    <a:p>
                      <a:pPr marL="0" marR="0" algn="ctr">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10:30 </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Greeting - Review Charter</a:t>
                      </a:r>
                    </a:p>
                    <a:p>
                      <a:pPr marL="0" marR="0" lvl="0" indent="0" algn="ctr" defTabSz="914400" rtl="0" eaLnBrk="1" fontAlgn="auto" latinLnBrk="0" hangingPunct="1">
                        <a:lnSpc>
                          <a:spcPct val="115000"/>
                        </a:lnSpc>
                        <a:spcBef>
                          <a:spcPts val="0"/>
                        </a:spcBef>
                        <a:spcAft>
                          <a:spcPts val="0"/>
                        </a:spcAft>
                        <a:buClrTx/>
                        <a:buSzTx/>
                        <a:buFontTx/>
                        <a:buNone/>
                        <a:tabLst/>
                        <a:defRPr/>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WebEx “Rules of the Road”</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Spencer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Daw</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(INL)</a:t>
                      </a:r>
                    </a:p>
                    <a:p>
                      <a:pPr marL="0" marR="0" algn="ctr">
                        <a:lnSpc>
                          <a:spcPct val="115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Jenn and Jeanne (CW)</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7068964"/>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10:45</a:t>
                      </a:r>
                    </a:p>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hr</a:t>
                      </a:r>
                      <a:endPar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Procurement of Items and Services from Non-Nuclear </a:t>
                      </a:r>
                    </a:p>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Suppliers Using Part I of NQA-1 </a:t>
                      </a:r>
                    </a:p>
                    <a:p>
                      <a:pPr marL="0" marR="0" algn="ctr" defTabSz="914400" rtl="0" eaLnBrk="1" latinLnBrk="0" hangingPunct="1">
                        <a:lnSpc>
                          <a:spcPct val="106000"/>
                        </a:lnSpc>
                        <a:spcBef>
                          <a:spcPts val="0"/>
                        </a:spcBef>
                        <a:spcAft>
                          <a:spcPts val="0"/>
                        </a:spcAft>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(Presentation of white paper and discussion)</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(Team) Spencer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Daw</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Mike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Genoni</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Chris Hartz, Allen Davidson</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37852332"/>
                  </a:ext>
                </a:extLst>
              </a:tr>
              <a:tr h="734951">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11:45</a:t>
                      </a:r>
                    </a:p>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3/4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hr</a:t>
                      </a:r>
                      <a:endPar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Application of UL (ISO-17065) in the CGD process</a:t>
                      </a:r>
                    </a:p>
                    <a:p>
                      <a:pPr marL="0" marR="0" algn="ctr" defTabSz="914400" rtl="0" eaLnBrk="1" latinLnBrk="0" hangingPunct="1">
                        <a:lnSpc>
                          <a:spcPct val="106000"/>
                        </a:lnSpc>
                        <a:spcBef>
                          <a:spcPts val="0"/>
                        </a:spcBef>
                        <a:spcAft>
                          <a:spcPts val="0"/>
                        </a:spcAft>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(Presentation of white paper)</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John Hendricks (CW)</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89381170"/>
                  </a:ext>
                </a:extLst>
              </a:tr>
              <a:tr h="411692">
                <a:tc>
                  <a:txBody>
                    <a:bodyPr/>
                    <a:lstStyle/>
                    <a:p>
                      <a:pPr marL="0" marR="0" algn="ctr" defTabSz="914400" rtl="0" eaLnBrk="1" latinLnBrk="0" hangingPunct="1">
                        <a:lnSpc>
                          <a:spcPct val="106000"/>
                        </a:lnSpc>
                        <a:spcBef>
                          <a:spcPts val="0"/>
                        </a:spcBef>
                        <a:spcAft>
                          <a:spcPts val="0"/>
                        </a:spcAft>
                      </a:pPr>
                      <a:r>
                        <a:rPr lang="en-US"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12:30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LUNCH</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52108328"/>
                  </a:ext>
                </a:extLst>
              </a:tr>
              <a:tr h="371920">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1:00</a:t>
                      </a:r>
                    </a:p>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¾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hr</a:t>
                      </a:r>
                      <a:endPar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Improving Material Traceability and CMTR Requirements in Procurement Documents</a:t>
                      </a:r>
                    </a:p>
                    <a:p>
                      <a:pPr marL="0" marR="0" algn="ctr" defTabSz="914400" rtl="0" eaLnBrk="1" latinLnBrk="0" hangingPunct="1">
                        <a:lnSpc>
                          <a:spcPct val="106000"/>
                        </a:lnSpc>
                        <a:spcBef>
                          <a:spcPts val="0"/>
                        </a:spcBef>
                        <a:spcAft>
                          <a:spcPts val="0"/>
                        </a:spcAft>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(Presentation)</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Steve O’Connor (SRS)</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rgbClr val="FFFFFF"/>
                    </a:solidFill>
                  </a:tcPr>
                </a:tc>
                <a:extLst>
                  <a:ext uri="{0D108BD9-81ED-4DB2-BD59-A6C34878D82A}">
                    <a16:rowId xmlns:a16="http://schemas.microsoft.com/office/drawing/2014/main" val="1570986137"/>
                  </a:ext>
                </a:extLst>
              </a:tr>
              <a:tr h="530697">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1:45</a:t>
                      </a:r>
                    </a:p>
                    <a:p>
                      <a:pPr marL="0" marR="0" lvl="0" indent="0" algn="ctr" defTabSz="914400" rtl="0" eaLnBrk="1" fontAlgn="auto" latinLnBrk="0" hangingPunct="1">
                        <a:lnSpc>
                          <a:spcPct val="106000"/>
                        </a:lnSpc>
                        <a:spcBef>
                          <a:spcPts val="0"/>
                        </a:spcBef>
                        <a:spcAft>
                          <a:spcPts val="0"/>
                        </a:spcAft>
                        <a:buClrTx/>
                        <a:buSzTx/>
                        <a:buFontTx/>
                        <a:buNone/>
                        <a:tabLst/>
                        <a:defRPr/>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3/4 </a:t>
                      </a:r>
                      <a:r>
                        <a:rPr lang="en-US" sz="14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hr</a:t>
                      </a:r>
                      <a:endPar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Application of testing and calibration laboratories (ISO-17025) in the CGD process</a:t>
                      </a:r>
                    </a:p>
                    <a:p>
                      <a:pPr marL="0" marR="0" algn="ctr" defTabSz="914400" rtl="0" eaLnBrk="1" latinLnBrk="0" hangingPunct="1">
                        <a:lnSpc>
                          <a:spcPct val="106000"/>
                        </a:lnSpc>
                        <a:spcBef>
                          <a:spcPts val="0"/>
                        </a:spcBef>
                        <a:spcAft>
                          <a:spcPts val="0"/>
                        </a:spcAft>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(Presentation of white paper) </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John Hendricks (CW)</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74460482"/>
                  </a:ext>
                </a:extLst>
              </a:tr>
              <a:tr h="369888">
                <a:tc>
                  <a:txBody>
                    <a:bodyPr/>
                    <a:lstStyle/>
                    <a:p>
                      <a:pPr marL="0" marR="0" algn="ctr" defTabSz="914400" rtl="0" eaLnBrk="1" latinLnBrk="0" hangingPunct="1">
                        <a:lnSpc>
                          <a:spcPct val="106000"/>
                        </a:lnSpc>
                        <a:spcBef>
                          <a:spcPts val="0"/>
                        </a:spcBef>
                        <a:spcAft>
                          <a:spcPts val="0"/>
                        </a:spcAft>
                      </a:pPr>
                      <a:r>
                        <a:rPr lang="en-US"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2:30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BREAK</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endParaRPr lang="en-US" sz="1600" b="1" kern="1200" dirty="0">
                        <a:solidFill>
                          <a:srgbClr val="000000"/>
                        </a:solidFill>
                        <a:effectLst/>
                        <a:latin typeface="Calibri Light" panose="020F0302020204030204" pitchFamily="34" charset="0"/>
                        <a:cs typeface="Times New Roman" panose="02020603050405020304" pitchFamily="18" charset="0"/>
                      </a:endParaRP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24476024"/>
                  </a:ext>
                </a:extLst>
              </a:tr>
              <a:tr h="369888">
                <a:tc>
                  <a:txBody>
                    <a:bodyPr/>
                    <a:lstStyle/>
                    <a:p>
                      <a:pPr marL="0" marR="0" algn="ctr" defTabSz="914400" rtl="0" eaLnBrk="1" latinLnBrk="0" hangingPunct="1">
                        <a:lnSpc>
                          <a:spcPct val="106000"/>
                        </a:lnSpc>
                        <a:spcBef>
                          <a:spcPts val="0"/>
                        </a:spcBef>
                        <a:spcAft>
                          <a:spcPts val="0"/>
                        </a:spcAft>
                      </a:pPr>
                      <a:r>
                        <a:rPr lang="en-US" sz="1600" kern="120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2:45</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Frequently Asked Questions (FAQ) </a:t>
                      </a:r>
                    </a:p>
                    <a:p>
                      <a:pPr marL="0" marR="0" algn="ctr" defTabSz="914400" rtl="0" eaLnBrk="1" latinLnBrk="0" hangingPunct="1">
                        <a:lnSpc>
                          <a:spcPct val="106000"/>
                        </a:lnSpc>
                        <a:spcBef>
                          <a:spcPts val="0"/>
                        </a:spcBef>
                        <a:spcAft>
                          <a:spcPts val="0"/>
                        </a:spcAft>
                      </a:pPr>
                      <a:r>
                        <a:rPr lang="en-US" sz="1600" dirty="0">
                          <a:hlinkClick r:id="rId2"/>
                        </a:rPr>
                        <a:t>Procurement Engineering Task Team FAQ – EFCOG.org</a:t>
                      </a:r>
                      <a:endPar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Paul Nielsen (INL)</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1266600"/>
                  </a:ext>
                </a:extLst>
              </a:tr>
              <a:tr h="371920">
                <a:tc>
                  <a:txBody>
                    <a:bodyPr/>
                    <a:lstStyle/>
                    <a:p>
                      <a:pPr marL="0" marR="0" algn="ctr" defTabSz="914400" rtl="0" eaLnBrk="1" latinLnBrk="0" hangingPunct="1">
                        <a:lnSpc>
                          <a:spcPct val="106000"/>
                        </a:lnSpc>
                        <a:spcBef>
                          <a:spcPts val="0"/>
                        </a:spcBef>
                        <a:spcAft>
                          <a:spcPts val="0"/>
                        </a:spcAft>
                      </a:pPr>
                      <a:r>
                        <a:rPr lang="en-US" sz="1600" kern="120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3:30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End of Day wrap up</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Spencer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Daw</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(INL)</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857134233"/>
                  </a:ext>
                </a:extLst>
              </a:tr>
            </a:tbl>
          </a:graphicData>
        </a:graphic>
      </p:graphicFrame>
      <p:graphicFrame>
        <p:nvGraphicFramePr>
          <p:cNvPr id="4" name="Table 4">
            <a:extLst>
              <a:ext uri="{FF2B5EF4-FFF2-40B4-BE49-F238E27FC236}">
                <a16:creationId xmlns:a16="http://schemas.microsoft.com/office/drawing/2014/main" id="{6990CD9A-0665-473F-96CE-866E965B306A}"/>
              </a:ext>
            </a:extLst>
          </p:cNvPr>
          <p:cNvGraphicFramePr>
            <a:graphicFrameLocks noGrp="1"/>
          </p:cNvGraphicFramePr>
          <p:nvPr>
            <p:extLst>
              <p:ext uri="{D42A27DB-BD31-4B8C-83A1-F6EECF244321}">
                <p14:modId xmlns:p14="http://schemas.microsoft.com/office/powerpoint/2010/main" val="3107251662"/>
              </p:ext>
            </p:extLst>
          </p:nvPr>
        </p:nvGraphicFramePr>
        <p:xfrm>
          <a:off x="4450080" y="6356350"/>
          <a:ext cx="3291840" cy="396240"/>
        </p:xfrm>
        <a:graphic>
          <a:graphicData uri="http://schemas.openxmlformats.org/drawingml/2006/table">
            <a:tbl>
              <a:tblPr bandRow="1">
                <a:tableStyleId>{69012ECD-51FC-41F1-AA8D-1B2483CD663E}</a:tableStyleId>
              </a:tblPr>
              <a:tblGrid>
                <a:gridCol w="822960">
                  <a:extLst>
                    <a:ext uri="{9D8B030D-6E8A-4147-A177-3AD203B41FA5}">
                      <a16:colId xmlns:a16="http://schemas.microsoft.com/office/drawing/2014/main" val="2726921099"/>
                    </a:ext>
                  </a:extLst>
                </a:gridCol>
                <a:gridCol w="822960">
                  <a:extLst>
                    <a:ext uri="{9D8B030D-6E8A-4147-A177-3AD203B41FA5}">
                      <a16:colId xmlns:a16="http://schemas.microsoft.com/office/drawing/2014/main" val="743087825"/>
                    </a:ext>
                  </a:extLst>
                </a:gridCol>
                <a:gridCol w="822960">
                  <a:extLst>
                    <a:ext uri="{9D8B030D-6E8A-4147-A177-3AD203B41FA5}">
                      <a16:colId xmlns:a16="http://schemas.microsoft.com/office/drawing/2014/main" val="1109109352"/>
                    </a:ext>
                  </a:extLst>
                </a:gridCol>
                <a:gridCol w="822960">
                  <a:extLst>
                    <a:ext uri="{9D8B030D-6E8A-4147-A177-3AD203B41FA5}">
                      <a16:colId xmlns:a16="http://schemas.microsoft.com/office/drawing/2014/main" val="2216454145"/>
                    </a:ext>
                  </a:extLst>
                </a:gridCol>
              </a:tblGrid>
              <a:tr h="182880">
                <a:tc>
                  <a:txBody>
                    <a:bodyPr/>
                    <a:lstStyle/>
                    <a:p>
                      <a:pPr algn="ctr"/>
                      <a:r>
                        <a:rPr lang="en-US" sz="1000" b="1" u="sng" dirty="0">
                          <a:solidFill>
                            <a:schemeClr val="tx1"/>
                          </a:solidFill>
                        </a:rPr>
                        <a:t>EST</a:t>
                      </a:r>
                      <a:r>
                        <a:rPr lang="en-US" sz="1000" b="1" dirty="0">
                          <a:solidFill>
                            <a:schemeClr val="tx1"/>
                          </a:solidFill>
                        </a:rPr>
                        <a:t> </a:t>
                      </a:r>
                      <a:r>
                        <a:rPr lang="en-US" sz="1000" dirty="0">
                          <a:solidFill>
                            <a:schemeClr val="tx1"/>
                          </a:solidFill>
                        </a:rPr>
                        <a:t>10:30am</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CST</a:t>
                      </a:r>
                      <a:r>
                        <a:rPr lang="en-US" sz="1000" b="1" dirty="0">
                          <a:solidFill>
                            <a:schemeClr val="tx1"/>
                          </a:solidFill>
                        </a:rPr>
                        <a:t> </a:t>
                      </a:r>
                      <a:r>
                        <a:rPr lang="en-US" sz="1000" dirty="0">
                          <a:solidFill>
                            <a:schemeClr val="tx1"/>
                          </a:solidFill>
                        </a:rPr>
                        <a:t>9:30am</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MST</a:t>
                      </a:r>
                      <a:r>
                        <a:rPr lang="en-US" sz="1000" b="1" dirty="0">
                          <a:solidFill>
                            <a:schemeClr val="tx1"/>
                          </a:solidFill>
                        </a:rPr>
                        <a:t> </a:t>
                      </a:r>
                      <a:r>
                        <a:rPr lang="en-US" sz="1000" dirty="0">
                          <a:solidFill>
                            <a:schemeClr val="tx1"/>
                          </a:solidFill>
                        </a:rPr>
                        <a:t>8:30am</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PST</a:t>
                      </a:r>
                      <a:r>
                        <a:rPr lang="en-US" sz="1000" b="1" dirty="0">
                          <a:solidFill>
                            <a:schemeClr val="tx1"/>
                          </a:solidFill>
                        </a:rPr>
                        <a:t> </a:t>
                      </a:r>
                      <a:r>
                        <a:rPr lang="en-US" sz="1000" dirty="0">
                          <a:solidFill>
                            <a:schemeClr val="tx1"/>
                          </a:solidFill>
                        </a:rPr>
                        <a:t>7:30am</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89897498"/>
                  </a:ext>
                </a:extLst>
              </a:tr>
            </a:tbl>
          </a:graphicData>
        </a:graphic>
      </p:graphicFrame>
    </p:spTree>
    <p:extLst>
      <p:ext uri="{BB962C8B-B14F-4D97-AF65-F5344CB8AC3E}">
        <p14:creationId xmlns:p14="http://schemas.microsoft.com/office/powerpoint/2010/main" val="2499682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5FEE2D-79E5-4C1D-8BF7-EE619CA7039A}"/>
              </a:ext>
            </a:extLst>
          </p:cNvPr>
          <p:cNvSpPr>
            <a:spLocks noGrp="1"/>
          </p:cNvSpPr>
          <p:nvPr>
            <p:ph type="title"/>
          </p:nvPr>
        </p:nvSpPr>
        <p:spPr>
          <a:xfrm>
            <a:off x="838200" y="391683"/>
            <a:ext cx="10515600" cy="319564"/>
          </a:xfrm>
        </p:spPr>
        <p:txBody>
          <a:bodyPr>
            <a:normAutofit fontScale="90000"/>
          </a:bodyPr>
          <a:lstStyle/>
          <a:p>
            <a:r>
              <a:rPr lang="en-US" dirty="0"/>
              <a:t>Detailed Schedule for PE </a:t>
            </a:r>
            <a:r>
              <a:rPr lang="en-US" cap="small" dirty="0">
                <a:latin typeface="+mn-lt"/>
              </a:rPr>
              <a:t>Thursday, Nov. 17</a:t>
            </a:r>
            <a:endParaRPr lang="en-US" dirty="0"/>
          </a:p>
        </p:txBody>
      </p:sp>
      <p:sp>
        <p:nvSpPr>
          <p:cNvPr id="7" name="Date Placeholder 6">
            <a:extLst>
              <a:ext uri="{FF2B5EF4-FFF2-40B4-BE49-F238E27FC236}">
                <a16:creationId xmlns:a16="http://schemas.microsoft.com/office/drawing/2014/main" id="{E7F1AE66-47AA-4110-86B9-0626D4953989}"/>
              </a:ext>
            </a:extLst>
          </p:cNvPr>
          <p:cNvSpPr>
            <a:spLocks noGrp="1"/>
          </p:cNvSpPr>
          <p:nvPr>
            <p:ph type="dt" sz="half" idx="10"/>
          </p:nvPr>
        </p:nvSpPr>
        <p:spPr>
          <a:xfrm>
            <a:off x="838200" y="6356350"/>
            <a:ext cx="2743200" cy="365125"/>
          </a:xfrm>
        </p:spPr>
        <p:txBody>
          <a:bodyPr/>
          <a:lstStyle/>
          <a:p>
            <a:fld id="{303F33A7-7755-419D-A882-510A97CA7196}" type="datetime1">
              <a:rPr lang="en-US" smtClean="0"/>
              <a:t>11/7/2022</a:t>
            </a:fld>
            <a:endParaRPr lang="en-US" dirty="0"/>
          </a:p>
        </p:txBody>
      </p:sp>
      <p:sp>
        <p:nvSpPr>
          <p:cNvPr id="8" name="Footer Placeholder 7">
            <a:extLst>
              <a:ext uri="{FF2B5EF4-FFF2-40B4-BE49-F238E27FC236}">
                <a16:creationId xmlns:a16="http://schemas.microsoft.com/office/drawing/2014/main" id="{8BA5A93F-DCAE-40B8-8E94-3239A1A6A21A}"/>
              </a:ext>
            </a:extLst>
          </p:cNvPr>
          <p:cNvSpPr>
            <a:spLocks noGrp="1"/>
          </p:cNvSpPr>
          <p:nvPr>
            <p:ph type="ftr" sz="quarter" idx="11"/>
          </p:nvPr>
        </p:nvSpPr>
        <p:spPr>
          <a:xfrm>
            <a:off x="4038600" y="6356350"/>
            <a:ext cx="4114800" cy="365125"/>
          </a:xfrm>
        </p:spPr>
        <p:txBody>
          <a:bodyPr/>
          <a:lstStyle/>
          <a:p>
            <a:r>
              <a:rPr lang="en-US"/>
              <a:t>EFCOG Procurement Engineering</a:t>
            </a:r>
            <a:endParaRPr lang="en-US" dirty="0"/>
          </a:p>
        </p:txBody>
      </p:sp>
      <p:sp>
        <p:nvSpPr>
          <p:cNvPr id="9" name="Slide Number Placeholder 8">
            <a:extLst>
              <a:ext uri="{FF2B5EF4-FFF2-40B4-BE49-F238E27FC236}">
                <a16:creationId xmlns:a16="http://schemas.microsoft.com/office/drawing/2014/main" id="{03091613-153A-4005-9F4D-2F185AE5F7B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6</a:t>
            </a:fld>
            <a:endParaRPr lang="en-US" dirty="0"/>
          </a:p>
        </p:txBody>
      </p:sp>
      <p:graphicFrame>
        <p:nvGraphicFramePr>
          <p:cNvPr id="2" name="Table 1">
            <a:extLst>
              <a:ext uri="{FF2B5EF4-FFF2-40B4-BE49-F238E27FC236}">
                <a16:creationId xmlns:a16="http://schemas.microsoft.com/office/drawing/2014/main" id="{97414BB8-83A1-4703-933E-4ADEDBAF9E28}"/>
              </a:ext>
            </a:extLst>
          </p:cNvPr>
          <p:cNvGraphicFramePr>
            <a:graphicFrameLocks noGrp="1"/>
          </p:cNvGraphicFramePr>
          <p:nvPr>
            <p:extLst>
              <p:ext uri="{D42A27DB-BD31-4B8C-83A1-F6EECF244321}">
                <p14:modId xmlns:p14="http://schemas.microsoft.com/office/powerpoint/2010/main" val="1858015687"/>
              </p:ext>
            </p:extLst>
          </p:nvPr>
        </p:nvGraphicFramePr>
        <p:xfrm>
          <a:off x="838200" y="791855"/>
          <a:ext cx="10515600" cy="5433634"/>
        </p:xfrm>
        <a:graphic>
          <a:graphicData uri="http://schemas.openxmlformats.org/drawingml/2006/table">
            <a:tbl>
              <a:tblPr firstRow="1" firstCol="1" bandRow="1"/>
              <a:tblGrid>
                <a:gridCol w="1126567">
                  <a:extLst>
                    <a:ext uri="{9D8B030D-6E8A-4147-A177-3AD203B41FA5}">
                      <a16:colId xmlns:a16="http://schemas.microsoft.com/office/drawing/2014/main" val="447311548"/>
                    </a:ext>
                  </a:extLst>
                </a:gridCol>
                <a:gridCol w="7026970">
                  <a:extLst>
                    <a:ext uri="{9D8B030D-6E8A-4147-A177-3AD203B41FA5}">
                      <a16:colId xmlns:a16="http://schemas.microsoft.com/office/drawing/2014/main" val="1810161103"/>
                    </a:ext>
                  </a:extLst>
                </a:gridCol>
                <a:gridCol w="2362063">
                  <a:extLst>
                    <a:ext uri="{9D8B030D-6E8A-4147-A177-3AD203B41FA5}">
                      <a16:colId xmlns:a16="http://schemas.microsoft.com/office/drawing/2014/main" val="2678890351"/>
                    </a:ext>
                  </a:extLst>
                </a:gridCol>
              </a:tblGrid>
              <a:tr h="333058">
                <a:tc>
                  <a:txBody>
                    <a:bodyPr/>
                    <a:lstStyle/>
                    <a:p>
                      <a:pPr marL="0" marR="0" algn="ctr">
                        <a:lnSpc>
                          <a:spcPct val="106000"/>
                        </a:lnSpc>
                        <a:spcBef>
                          <a:spcPts val="0"/>
                        </a:spcBef>
                        <a:spcAft>
                          <a:spcPts val="0"/>
                        </a:spcAft>
                      </a:pPr>
                      <a: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Time EST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gn="ctr">
                        <a:lnSpc>
                          <a:spcPct val="106000"/>
                        </a:lnSpc>
                        <a:spcBef>
                          <a:spcPts val="0"/>
                        </a:spcBef>
                        <a:spcAft>
                          <a:spcPts val="0"/>
                        </a:spcAft>
                      </a:pPr>
                      <a: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Topic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gn="ctr">
                        <a:lnSpc>
                          <a:spcPct val="106000"/>
                        </a:lnSpc>
                        <a:spcBef>
                          <a:spcPts val="0"/>
                        </a:spcBef>
                        <a:spcAft>
                          <a:spcPts val="0"/>
                        </a:spcAft>
                      </a:pPr>
                      <a: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Presenter(s)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extLst>
                  <a:ext uri="{0D108BD9-81ED-4DB2-BD59-A6C34878D82A}">
                    <a16:rowId xmlns:a16="http://schemas.microsoft.com/office/drawing/2014/main" val="131520203"/>
                  </a:ext>
                </a:extLst>
              </a:tr>
              <a:tr h="388366">
                <a:tc>
                  <a:txBody>
                    <a:bodyPr/>
                    <a:lstStyle/>
                    <a:p>
                      <a:pPr marL="0" marR="0" algn="ctr">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10:30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Greeting - Review Charter</a:t>
                      </a:r>
                    </a:p>
                    <a:p>
                      <a:pPr marL="0" marR="0" lvl="0" indent="0" algn="ctr" defTabSz="914400" rtl="0" eaLnBrk="1" fontAlgn="auto" latinLnBrk="0" hangingPunct="1">
                        <a:lnSpc>
                          <a:spcPct val="115000"/>
                        </a:lnSpc>
                        <a:spcBef>
                          <a:spcPts val="0"/>
                        </a:spcBef>
                        <a:spcAft>
                          <a:spcPts val="0"/>
                        </a:spcAft>
                        <a:buClrTx/>
                        <a:buSzTx/>
                        <a:buFontTx/>
                        <a:buNone/>
                        <a:tabLst/>
                        <a:defRPr/>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WebEx “Rules of the Road”</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Spencer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Daw</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(INL)</a:t>
                      </a:r>
                    </a:p>
                    <a:p>
                      <a:pPr marL="0" marR="0" algn="ctr">
                        <a:lnSpc>
                          <a:spcPct val="115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Jenn and Jeanne (CW)</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7068964"/>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10:35</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Application of Embedded Digital Device Considerations in the CGD Process </a:t>
                      </a:r>
                    </a:p>
                    <a:p>
                      <a:pPr marL="0" marR="0" algn="ctr" defTabSz="914400" rtl="0" eaLnBrk="1" latinLnBrk="0" hangingPunct="1">
                        <a:lnSpc>
                          <a:spcPct val="106000"/>
                        </a:lnSpc>
                        <a:spcBef>
                          <a:spcPts val="0"/>
                        </a:spcBef>
                        <a:spcAft>
                          <a:spcPts val="0"/>
                        </a:spcAft>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(Technical Paper Presentation)</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John Hendricks (CW)</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0421347"/>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11:45</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Voice of the Regulator</a:t>
                      </a:r>
                    </a:p>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(Regulator Overview / Question &amp; Answer)</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Chris Beaman (HQ)</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9027511"/>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12:15</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Review proposed white paper on alternate like-for-like definition for use within the DOE</a:t>
                      </a:r>
                    </a:p>
                    <a:p>
                      <a:pPr marL="0" marR="0" algn="ctr" defTabSz="914400" rtl="0" eaLnBrk="1" latinLnBrk="0" hangingPunct="1">
                        <a:lnSpc>
                          <a:spcPct val="106000"/>
                        </a:lnSpc>
                        <a:spcBef>
                          <a:spcPts val="0"/>
                        </a:spcBef>
                        <a:spcAft>
                          <a:spcPts val="0"/>
                        </a:spcAft>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(White Paper)</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Spencer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Daw</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(INL)</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55701552"/>
                  </a:ext>
                </a:extLst>
              </a:tr>
              <a:tr h="388366">
                <a:tc>
                  <a:txBody>
                    <a:bodyPr/>
                    <a:lstStyle/>
                    <a:p>
                      <a:pPr marL="0" marR="0" algn="ctr" defTabSz="914400" rtl="0" eaLnBrk="1" latinLnBrk="0" hangingPunct="1">
                        <a:lnSpc>
                          <a:spcPct val="106000"/>
                        </a:lnSpc>
                        <a:spcBef>
                          <a:spcPts val="0"/>
                        </a:spcBef>
                        <a:spcAft>
                          <a:spcPts val="0"/>
                        </a:spcAft>
                      </a:pPr>
                      <a:r>
                        <a:rPr lang="en-US"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1:00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LUNCH</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79333258"/>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1:30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National Reactor Innovation Center Overview</a:t>
                      </a:r>
                    </a:p>
                    <a:p>
                      <a:pPr marL="0" marR="0" lvl="0" indent="0" algn="ctr" defTabSz="914400" rtl="0" eaLnBrk="1" fontAlgn="auto" latinLnBrk="0" hangingPunct="1">
                        <a:lnSpc>
                          <a:spcPct val="106000"/>
                        </a:lnSpc>
                        <a:spcBef>
                          <a:spcPts val="0"/>
                        </a:spcBef>
                        <a:spcAft>
                          <a:spcPts val="0"/>
                        </a:spcAft>
                        <a:buClrTx/>
                        <a:buSzTx/>
                        <a:buFontTx/>
                        <a:buNone/>
                        <a:tabLst/>
                        <a:defRPr/>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(Presentation)</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Spencer Daw (INL)</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23772098"/>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2:00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NQA-1 Committee Update</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Spencer Daw (INL)</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00553120"/>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2:15</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Discussion of Existing Tasks and Future Desired Tasks</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Group</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4237832"/>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2:30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PE Task Review and Fall Meeting Preparation / Plus Delta on Spring Meeting</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Group</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82747789"/>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3:30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End of Day wrap up </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Spencer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Daw</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(INL)</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99189935"/>
                  </a:ext>
                </a:extLst>
              </a:tr>
            </a:tbl>
          </a:graphicData>
        </a:graphic>
      </p:graphicFrame>
      <p:graphicFrame>
        <p:nvGraphicFramePr>
          <p:cNvPr id="4" name="Table 4">
            <a:extLst>
              <a:ext uri="{FF2B5EF4-FFF2-40B4-BE49-F238E27FC236}">
                <a16:creationId xmlns:a16="http://schemas.microsoft.com/office/drawing/2014/main" id="{6990CD9A-0665-473F-96CE-866E965B306A}"/>
              </a:ext>
            </a:extLst>
          </p:cNvPr>
          <p:cNvGraphicFramePr>
            <a:graphicFrameLocks noGrp="1"/>
          </p:cNvGraphicFramePr>
          <p:nvPr/>
        </p:nvGraphicFramePr>
        <p:xfrm>
          <a:off x="4450080" y="6356350"/>
          <a:ext cx="3291840" cy="396240"/>
        </p:xfrm>
        <a:graphic>
          <a:graphicData uri="http://schemas.openxmlformats.org/drawingml/2006/table">
            <a:tbl>
              <a:tblPr bandRow="1">
                <a:tableStyleId>{69012ECD-51FC-41F1-AA8D-1B2483CD663E}</a:tableStyleId>
              </a:tblPr>
              <a:tblGrid>
                <a:gridCol w="822960">
                  <a:extLst>
                    <a:ext uri="{9D8B030D-6E8A-4147-A177-3AD203B41FA5}">
                      <a16:colId xmlns:a16="http://schemas.microsoft.com/office/drawing/2014/main" val="2726921099"/>
                    </a:ext>
                  </a:extLst>
                </a:gridCol>
                <a:gridCol w="822960">
                  <a:extLst>
                    <a:ext uri="{9D8B030D-6E8A-4147-A177-3AD203B41FA5}">
                      <a16:colId xmlns:a16="http://schemas.microsoft.com/office/drawing/2014/main" val="743087825"/>
                    </a:ext>
                  </a:extLst>
                </a:gridCol>
                <a:gridCol w="822960">
                  <a:extLst>
                    <a:ext uri="{9D8B030D-6E8A-4147-A177-3AD203B41FA5}">
                      <a16:colId xmlns:a16="http://schemas.microsoft.com/office/drawing/2014/main" val="1109109352"/>
                    </a:ext>
                  </a:extLst>
                </a:gridCol>
                <a:gridCol w="822960">
                  <a:extLst>
                    <a:ext uri="{9D8B030D-6E8A-4147-A177-3AD203B41FA5}">
                      <a16:colId xmlns:a16="http://schemas.microsoft.com/office/drawing/2014/main" val="2216454145"/>
                    </a:ext>
                  </a:extLst>
                </a:gridCol>
              </a:tblGrid>
              <a:tr h="182880">
                <a:tc>
                  <a:txBody>
                    <a:bodyPr/>
                    <a:lstStyle/>
                    <a:p>
                      <a:pPr algn="ctr"/>
                      <a:r>
                        <a:rPr lang="en-US" sz="1000" b="1" u="sng" dirty="0">
                          <a:solidFill>
                            <a:schemeClr val="tx1"/>
                          </a:solidFill>
                        </a:rPr>
                        <a:t>EST</a:t>
                      </a:r>
                      <a:r>
                        <a:rPr lang="en-US" sz="1000" b="1" dirty="0">
                          <a:solidFill>
                            <a:schemeClr val="tx1"/>
                          </a:solidFill>
                        </a:rPr>
                        <a:t> </a:t>
                      </a:r>
                      <a:r>
                        <a:rPr lang="en-US" sz="1000" dirty="0">
                          <a:solidFill>
                            <a:schemeClr val="tx1"/>
                          </a:solidFill>
                        </a:rPr>
                        <a:t>10:30am</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CST</a:t>
                      </a:r>
                      <a:r>
                        <a:rPr lang="en-US" sz="1000" b="1" dirty="0">
                          <a:solidFill>
                            <a:schemeClr val="tx1"/>
                          </a:solidFill>
                        </a:rPr>
                        <a:t> </a:t>
                      </a:r>
                      <a:r>
                        <a:rPr lang="en-US" sz="1000" dirty="0">
                          <a:solidFill>
                            <a:schemeClr val="tx1"/>
                          </a:solidFill>
                        </a:rPr>
                        <a:t>9:30am</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MST</a:t>
                      </a:r>
                      <a:r>
                        <a:rPr lang="en-US" sz="1000" b="1" dirty="0">
                          <a:solidFill>
                            <a:schemeClr val="tx1"/>
                          </a:solidFill>
                        </a:rPr>
                        <a:t> </a:t>
                      </a:r>
                      <a:r>
                        <a:rPr lang="en-US" sz="1000" dirty="0">
                          <a:solidFill>
                            <a:schemeClr val="tx1"/>
                          </a:solidFill>
                        </a:rPr>
                        <a:t>8:30am</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PST</a:t>
                      </a:r>
                      <a:r>
                        <a:rPr lang="en-US" sz="1000" b="1" dirty="0">
                          <a:solidFill>
                            <a:schemeClr val="tx1"/>
                          </a:solidFill>
                        </a:rPr>
                        <a:t> </a:t>
                      </a:r>
                      <a:r>
                        <a:rPr lang="en-US" sz="1000" dirty="0">
                          <a:solidFill>
                            <a:schemeClr val="tx1"/>
                          </a:solidFill>
                        </a:rPr>
                        <a:t>7:30am</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89897498"/>
                  </a:ext>
                </a:extLst>
              </a:tr>
            </a:tbl>
          </a:graphicData>
        </a:graphic>
      </p:graphicFrame>
    </p:spTree>
    <p:extLst>
      <p:ext uri="{BB962C8B-B14F-4D97-AF65-F5344CB8AC3E}">
        <p14:creationId xmlns:p14="http://schemas.microsoft.com/office/powerpoint/2010/main" val="1676696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EDE-5423-435C-B149-87AB1BC22B83}"/>
              </a:ext>
            </a:extLst>
          </p:cNvPr>
          <p:cNvSpPr>
            <a:spLocks noGrp="1"/>
          </p:cNvSpPr>
          <p:nvPr>
            <p:ph type="ctrTitle"/>
          </p:nvPr>
        </p:nvSpPr>
        <p:spPr>
          <a:xfrm>
            <a:off x="4267199" y="1615736"/>
            <a:ext cx="5495109" cy="1524735"/>
          </a:xfrm>
        </p:spPr>
        <p:txBody>
          <a:bodyPr/>
          <a:lstStyle/>
          <a:p>
            <a:r>
              <a:rPr lang="en-US" b="1" dirty="0"/>
              <a:t>Enjoy your lunch!</a:t>
            </a:r>
          </a:p>
        </p:txBody>
      </p:sp>
      <p:sp>
        <p:nvSpPr>
          <p:cNvPr id="3" name="Subtitle 2">
            <a:extLst>
              <a:ext uri="{FF2B5EF4-FFF2-40B4-BE49-F238E27FC236}">
                <a16:creationId xmlns:a16="http://schemas.microsoft.com/office/drawing/2014/main" id="{AF64C29E-DF30-4DC6-AB95-2016F9A703B6}"/>
              </a:ext>
            </a:extLst>
          </p:cNvPr>
          <p:cNvSpPr>
            <a:spLocks noGrp="1"/>
          </p:cNvSpPr>
          <p:nvPr>
            <p:ph type="subTitle" idx="1"/>
          </p:nvPr>
        </p:nvSpPr>
        <p:spPr>
          <a:xfrm>
            <a:off x="4267200" y="3238103"/>
            <a:ext cx="7924800" cy="2004161"/>
          </a:xfrm>
        </p:spPr>
        <p:txBody>
          <a:bodyPr>
            <a:normAutofit/>
          </a:bodyPr>
          <a:lstStyle/>
          <a:p>
            <a:r>
              <a:rPr lang="en-US" sz="2800" dirty="0"/>
              <a:t>WE WILL RESUME AT 1PM EST</a:t>
            </a:r>
          </a:p>
        </p:txBody>
      </p:sp>
      <p:sp>
        <p:nvSpPr>
          <p:cNvPr id="4" name="Date Placeholder 3">
            <a:extLst>
              <a:ext uri="{FF2B5EF4-FFF2-40B4-BE49-F238E27FC236}">
                <a16:creationId xmlns:a16="http://schemas.microsoft.com/office/drawing/2014/main" id="{A47C7382-18E7-4821-8C61-461D6BBE08FC}"/>
              </a:ext>
            </a:extLst>
          </p:cNvPr>
          <p:cNvSpPr>
            <a:spLocks noGrp="1"/>
          </p:cNvSpPr>
          <p:nvPr>
            <p:ph type="dt" sz="half" idx="10"/>
          </p:nvPr>
        </p:nvSpPr>
        <p:spPr>
          <a:xfrm>
            <a:off x="4267200" y="6356350"/>
            <a:ext cx="1774371" cy="365125"/>
          </a:xfrm>
        </p:spPr>
        <p:txBody>
          <a:bodyPr/>
          <a:lstStyle/>
          <a:p>
            <a:fld id="{FAA8E9FF-507F-4863-A2C0-4D0E33636EE7}" type="datetime1">
              <a:rPr lang="en-US" smtClean="0"/>
              <a:t>11/7/2022</a:t>
            </a:fld>
            <a:endParaRPr lang="en-US" dirty="0"/>
          </a:p>
        </p:txBody>
      </p:sp>
      <p:sp>
        <p:nvSpPr>
          <p:cNvPr id="5" name="Footer Placeholder 4">
            <a:extLst>
              <a:ext uri="{FF2B5EF4-FFF2-40B4-BE49-F238E27FC236}">
                <a16:creationId xmlns:a16="http://schemas.microsoft.com/office/drawing/2014/main" id="{3990FA1B-5022-47AB-A0AE-8F5C5797997C}"/>
              </a:ext>
            </a:extLst>
          </p:cNvPr>
          <p:cNvSpPr>
            <a:spLocks noGrp="1"/>
          </p:cNvSpPr>
          <p:nvPr>
            <p:ph type="ftr" sz="quarter" idx="11"/>
          </p:nvPr>
        </p:nvSpPr>
        <p:spPr>
          <a:xfrm>
            <a:off x="6479721" y="6356350"/>
            <a:ext cx="2661557" cy="365125"/>
          </a:xfrm>
        </p:spPr>
        <p:txBody>
          <a:bodyPr/>
          <a:lstStyle/>
          <a:p>
            <a:r>
              <a:rPr lang="en-US"/>
              <a:t>EFCOG Procurement Engineering</a:t>
            </a:r>
            <a:endParaRPr lang="en-US" dirty="0"/>
          </a:p>
        </p:txBody>
      </p:sp>
      <p:sp>
        <p:nvSpPr>
          <p:cNvPr id="6" name="Slide Number Placeholder 5">
            <a:extLst>
              <a:ext uri="{FF2B5EF4-FFF2-40B4-BE49-F238E27FC236}">
                <a16:creationId xmlns:a16="http://schemas.microsoft.com/office/drawing/2014/main" id="{4C127D99-645F-4FCF-9573-FDFE2A344FA9}"/>
              </a:ext>
            </a:extLst>
          </p:cNvPr>
          <p:cNvSpPr>
            <a:spLocks noGrp="1"/>
          </p:cNvSpPr>
          <p:nvPr>
            <p:ph type="sldNum" sz="quarter" idx="12"/>
          </p:nvPr>
        </p:nvSpPr>
        <p:spPr>
          <a:xfrm>
            <a:off x="9579428" y="6356350"/>
            <a:ext cx="1774371" cy="365125"/>
          </a:xfrm>
        </p:spPr>
        <p:txBody>
          <a:bodyPr/>
          <a:lstStyle/>
          <a:p>
            <a:fld id="{A49DFD55-3C28-40EF-9E31-A92D2E4017FF}" type="slidenum">
              <a:rPr lang="en-US" smtClean="0"/>
              <a:pPr/>
              <a:t>7</a:t>
            </a:fld>
            <a:endParaRPr lang="en-US" dirty="0"/>
          </a:p>
        </p:txBody>
      </p:sp>
      <p:graphicFrame>
        <p:nvGraphicFramePr>
          <p:cNvPr id="7" name="Table 4">
            <a:extLst>
              <a:ext uri="{FF2B5EF4-FFF2-40B4-BE49-F238E27FC236}">
                <a16:creationId xmlns:a16="http://schemas.microsoft.com/office/drawing/2014/main" id="{94570892-4D96-4946-BC15-3C54B1458751}"/>
              </a:ext>
            </a:extLst>
          </p:cNvPr>
          <p:cNvGraphicFramePr>
            <a:graphicFrameLocks noGrp="1"/>
          </p:cNvGraphicFramePr>
          <p:nvPr>
            <p:extLst>
              <p:ext uri="{D42A27DB-BD31-4B8C-83A1-F6EECF244321}">
                <p14:modId xmlns:p14="http://schemas.microsoft.com/office/powerpoint/2010/main" val="3590968164"/>
              </p:ext>
            </p:extLst>
          </p:nvPr>
        </p:nvGraphicFramePr>
        <p:xfrm>
          <a:off x="4395651" y="4134767"/>
          <a:ext cx="3291840" cy="396240"/>
        </p:xfrm>
        <a:graphic>
          <a:graphicData uri="http://schemas.openxmlformats.org/drawingml/2006/table">
            <a:tbl>
              <a:tblPr bandRow="1">
                <a:tableStyleId>{69012ECD-51FC-41F1-AA8D-1B2483CD663E}</a:tableStyleId>
              </a:tblPr>
              <a:tblGrid>
                <a:gridCol w="822960">
                  <a:extLst>
                    <a:ext uri="{9D8B030D-6E8A-4147-A177-3AD203B41FA5}">
                      <a16:colId xmlns:a16="http://schemas.microsoft.com/office/drawing/2014/main" val="2726921099"/>
                    </a:ext>
                  </a:extLst>
                </a:gridCol>
                <a:gridCol w="822960">
                  <a:extLst>
                    <a:ext uri="{9D8B030D-6E8A-4147-A177-3AD203B41FA5}">
                      <a16:colId xmlns:a16="http://schemas.microsoft.com/office/drawing/2014/main" val="743087825"/>
                    </a:ext>
                  </a:extLst>
                </a:gridCol>
                <a:gridCol w="822960">
                  <a:extLst>
                    <a:ext uri="{9D8B030D-6E8A-4147-A177-3AD203B41FA5}">
                      <a16:colId xmlns:a16="http://schemas.microsoft.com/office/drawing/2014/main" val="1109109352"/>
                    </a:ext>
                  </a:extLst>
                </a:gridCol>
                <a:gridCol w="822960">
                  <a:extLst>
                    <a:ext uri="{9D8B030D-6E8A-4147-A177-3AD203B41FA5}">
                      <a16:colId xmlns:a16="http://schemas.microsoft.com/office/drawing/2014/main" val="2216454145"/>
                    </a:ext>
                  </a:extLst>
                </a:gridCol>
              </a:tblGrid>
              <a:tr h="182880">
                <a:tc>
                  <a:txBody>
                    <a:bodyPr/>
                    <a:lstStyle/>
                    <a:p>
                      <a:pPr algn="ctr"/>
                      <a:r>
                        <a:rPr lang="en-US" sz="1000" b="1" u="sng" dirty="0">
                          <a:solidFill>
                            <a:schemeClr val="tx1"/>
                          </a:solidFill>
                        </a:rPr>
                        <a:t>EST</a:t>
                      </a:r>
                      <a:r>
                        <a:rPr lang="en-US" sz="1000" b="1" dirty="0">
                          <a:solidFill>
                            <a:schemeClr val="tx1"/>
                          </a:solidFill>
                        </a:rPr>
                        <a:t> </a:t>
                      </a:r>
                      <a:r>
                        <a:rPr lang="en-US" sz="1000" dirty="0">
                          <a:solidFill>
                            <a:schemeClr val="tx1"/>
                          </a:solidFill>
                        </a:rPr>
                        <a:t>1:00pm</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CST</a:t>
                      </a:r>
                      <a:r>
                        <a:rPr lang="en-US" sz="1000" b="1" dirty="0">
                          <a:solidFill>
                            <a:schemeClr val="tx1"/>
                          </a:solidFill>
                        </a:rPr>
                        <a:t> </a:t>
                      </a:r>
                      <a:r>
                        <a:rPr lang="en-US" sz="1000" dirty="0">
                          <a:solidFill>
                            <a:schemeClr val="tx1"/>
                          </a:solidFill>
                        </a:rPr>
                        <a:t>12:00pm</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MST</a:t>
                      </a:r>
                      <a:r>
                        <a:rPr lang="en-US" sz="1000" b="1" dirty="0">
                          <a:solidFill>
                            <a:schemeClr val="tx1"/>
                          </a:solidFill>
                        </a:rPr>
                        <a:t> </a:t>
                      </a:r>
                      <a:r>
                        <a:rPr lang="en-US" sz="1000" dirty="0">
                          <a:solidFill>
                            <a:schemeClr val="tx1"/>
                          </a:solidFill>
                        </a:rPr>
                        <a:t>11:00am</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PST</a:t>
                      </a:r>
                      <a:r>
                        <a:rPr lang="en-US" sz="1000" b="1" dirty="0">
                          <a:solidFill>
                            <a:schemeClr val="tx1"/>
                          </a:solidFill>
                        </a:rPr>
                        <a:t> </a:t>
                      </a:r>
                      <a:r>
                        <a:rPr lang="en-US" sz="1000" dirty="0">
                          <a:solidFill>
                            <a:schemeClr val="tx1"/>
                          </a:solidFill>
                        </a:rPr>
                        <a:t>10:00am</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89897498"/>
                  </a:ext>
                </a:extLst>
              </a:tr>
            </a:tbl>
          </a:graphicData>
        </a:graphic>
      </p:graphicFrame>
    </p:spTree>
    <p:extLst>
      <p:ext uri="{BB962C8B-B14F-4D97-AF65-F5344CB8AC3E}">
        <p14:creationId xmlns:p14="http://schemas.microsoft.com/office/powerpoint/2010/main" val="795142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EDE-5423-435C-B149-87AB1BC22B83}"/>
              </a:ext>
            </a:extLst>
          </p:cNvPr>
          <p:cNvSpPr>
            <a:spLocks noGrp="1"/>
          </p:cNvSpPr>
          <p:nvPr>
            <p:ph type="ctrTitle"/>
          </p:nvPr>
        </p:nvSpPr>
        <p:spPr>
          <a:xfrm>
            <a:off x="4267200" y="1615736"/>
            <a:ext cx="4179570" cy="1524735"/>
          </a:xfrm>
        </p:spPr>
        <p:txBody>
          <a:bodyPr/>
          <a:lstStyle/>
          <a:p>
            <a:r>
              <a:rPr lang="en-US" b="1" dirty="0"/>
              <a:t>Break</a:t>
            </a:r>
          </a:p>
        </p:txBody>
      </p:sp>
      <p:sp>
        <p:nvSpPr>
          <p:cNvPr id="3" name="Subtitle 2">
            <a:extLst>
              <a:ext uri="{FF2B5EF4-FFF2-40B4-BE49-F238E27FC236}">
                <a16:creationId xmlns:a16="http://schemas.microsoft.com/office/drawing/2014/main" id="{AF64C29E-DF30-4DC6-AB95-2016F9A703B6}"/>
              </a:ext>
            </a:extLst>
          </p:cNvPr>
          <p:cNvSpPr>
            <a:spLocks noGrp="1"/>
          </p:cNvSpPr>
          <p:nvPr>
            <p:ph type="subTitle" idx="1"/>
          </p:nvPr>
        </p:nvSpPr>
        <p:spPr>
          <a:xfrm>
            <a:off x="4267200" y="3238103"/>
            <a:ext cx="7924800" cy="2004161"/>
          </a:xfrm>
        </p:spPr>
        <p:txBody>
          <a:bodyPr>
            <a:normAutofit/>
          </a:bodyPr>
          <a:lstStyle/>
          <a:p>
            <a:r>
              <a:rPr lang="en-US" sz="2800" dirty="0"/>
              <a:t>WE WILL RESUME AT 2:45PM EST</a:t>
            </a:r>
          </a:p>
        </p:txBody>
      </p:sp>
      <p:sp>
        <p:nvSpPr>
          <p:cNvPr id="4" name="Date Placeholder 3">
            <a:extLst>
              <a:ext uri="{FF2B5EF4-FFF2-40B4-BE49-F238E27FC236}">
                <a16:creationId xmlns:a16="http://schemas.microsoft.com/office/drawing/2014/main" id="{A47C7382-18E7-4821-8C61-461D6BBE08FC}"/>
              </a:ext>
            </a:extLst>
          </p:cNvPr>
          <p:cNvSpPr>
            <a:spLocks noGrp="1"/>
          </p:cNvSpPr>
          <p:nvPr>
            <p:ph type="dt" sz="half" idx="10"/>
          </p:nvPr>
        </p:nvSpPr>
        <p:spPr>
          <a:xfrm>
            <a:off x="4267200" y="6356350"/>
            <a:ext cx="1774371" cy="365125"/>
          </a:xfrm>
        </p:spPr>
        <p:txBody>
          <a:bodyPr/>
          <a:lstStyle/>
          <a:p>
            <a:fld id="{FAA8E9FF-507F-4863-A2C0-4D0E33636EE7}" type="datetime1">
              <a:rPr lang="en-US" smtClean="0"/>
              <a:t>11/7/2022</a:t>
            </a:fld>
            <a:endParaRPr lang="en-US" dirty="0"/>
          </a:p>
        </p:txBody>
      </p:sp>
      <p:sp>
        <p:nvSpPr>
          <p:cNvPr id="5" name="Footer Placeholder 4">
            <a:extLst>
              <a:ext uri="{FF2B5EF4-FFF2-40B4-BE49-F238E27FC236}">
                <a16:creationId xmlns:a16="http://schemas.microsoft.com/office/drawing/2014/main" id="{3990FA1B-5022-47AB-A0AE-8F5C5797997C}"/>
              </a:ext>
            </a:extLst>
          </p:cNvPr>
          <p:cNvSpPr>
            <a:spLocks noGrp="1"/>
          </p:cNvSpPr>
          <p:nvPr>
            <p:ph type="ftr" sz="quarter" idx="11"/>
          </p:nvPr>
        </p:nvSpPr>
        <p:spPr>
          <a:xfrm>
            <a:off x="6479721" y="6356350"/>
            <a:ext cx="2661557" cy="365125"/>
          </a:xfrm>
        </p:spPr>
        <p:txBody>
          <a:bodyPr/>
          <a:lstStyle/>
          <a:p>
            <a:r>
              <a:rPr lang="en-US"/>
              <a:t>EFCOG Procurement Engineering</a:t>
            </a:r>
            <a:endParaRPr lang="en-US" dirty="0"/>
          </a:p>
        </p:txBody>
      </p:sp>
      <p:sp>
        <p:nvSpPr>
          <p:cNvPr id="6" name="Slide Number Placeholder 5">
            <a:extLst>
              <a:ext uri="{FF2B5EF4-FFF2-40B4-BE49-F238E27FC236}">
                <a16:creationId xmlns:a16="http://schemas.microsoft.com/office/drawing/2014/main" id="{4C127D99-645F-4FCF-9573-FDFE2A344FA9}"/>
              </a:ext>
            </a:extLst>
          </p:cNvPr>
          <p:cNvSpPr>
            <a:spLocks noGrp="1"/>
          </p:cNvSpPr>
          <p:nvPr>
            <p:ph type="sldNum" sz="quarter" idx="12"/>
          </p:nvPr>
        </p:nvSpPr>
        <p:spPr>
          <a:xfrm>
            <a:off x="9579428" y="6356350"/>
            <a:ext cx="1774371" cy="365125"/>
          </a:xfrm>
        </p:spPr>
        <p:txBody>
          <a:bodyPr/>
          <a:lstStyle/>
          <a:p>
            <a:fld id="{A49DFD55-3C28-40EF-9E31-A92D2E4017FF}" type="slidenum">
              <a:rPr lang="en-US" smtClean="0"/>
              <a:pPr/>
              <a:t>8</a:t>
            </a:fld>
            <a:endParaRPr lang="en-US" dirty="0"/>
          </a:p>
        </p:txBody>
      </p:sp>
      <p:graphicFrame>
        <p:nvGraphicFramePr>
          <p:cNvPr id="7" name="Table 4">
            <a:extLst>
              <a:ext uri="{FF2B5EF4-FFF2-40B4-BE49-F238E27FC236}">
                <a16:creationId xmlns:a16="http://schemas.microsoft.com/office/drawing/2014/main" id="{7E8571C1-4749-4D62-8663-3F891E0D45AC}"/>
              </a:ext>
            </a:extLst>
          </p:cNvPr>
          <p:cNvGraphicFramePr>
            <a:graphicFrameLocks noGrp="1"/>
          </p:cNvGraphicFramePr>
          <p:nvPr>
            <p:extLst>
              <p:ext uri="{D42A27DB-BD31-4B8C-83A1-F6EECF244321}">
                <p14:modId xmlns:p14="http://schemas.microsoft.com/office/powerpoint/2010/main" val="508403266"/>
              </p:ext>
            </p:extLst>
          </p:nvPr>
        </p:nvGraphicFramePr>
        <p:xfrm>
          <a:off x="4395651" y="4134767"/>
          <a:ext cx="3291840" cy="396240"/>
        </p:xfrm>
        <a:graphic>
          <a:graphicData uri="http://schemas.openxmlformats.org/drawingml/2006/table">
            <a:tbl>
              <a:tblPr bandRow="1">
                <a:tableStyleId>{69012ECD-51FC-41F1-AA8D-1B2483CD663E}</a:tableStyleId>
              </a:tblPr>
              <a:tblGrid>
                <a:gridCol w="822960">
                  <a:extLst>
                    <a:ext uri="{9D8B030D-6E8A-4147-A177-3AD203B41FA5}">
                      <a16:colId xmlns:a16="http://schemas.microsoft.com/office/drawing/2014/main" val="2726921099"/>
                    </a:ext>
                  </a:extLst>
                </a:gridCol>
                <a:gridCol w="822960">
                  <a:extLst>
                    <a:ext uri="{9D8B030D-6E8A-4147-A177-3AD203B41FA5}">
                      <a16:colId xmlns:a16="http://schemas.microsoft.com/office/drawing/2014/main" val="743087825"/>
                    </a:ext>
                  </a:extLst>
                </a:gridCol>
                <a:gridCol w="822960">
                  <a:extLst>
                    <a:ext uri="{9D8B030D-6E8A-4147-A177-3AD203B41FA5}">
                      <a16:colId xmlns:a16="http://schemas.microsoft.com/office/drawing/2014/main" val="1109109352"/>
                    </a:ext>
                  </a:extLst>
                </a:gridCol>
                <a:gridCol w="822960">
                  <a:extLst>
                    <a:ext uri="{9D8B030D-6E8A-4147-A177-3AD203B41FA5}">
                      <a16:colId xmlns:a16="http://schemas.microsoft.com/office/drawing/2014/main" val="2216454145"/>
                    </a:ext>
                  </a:extLst>
                </a:gridCol>
              </a:tblGrid>
              <a:tr h="182880">
                <a:tc>
                  <a:txBody>
                    <a:bodyPr/>
                    <a:lstStyle/>
                    <a:p>
                      <a:pPr algn="ctr"/>
                      <a:r>
                        <a:rPr lang="en-US" sz="1000" b="1" u="sng" dirty="0">
                          <a:solidFill>
                            <a:schemeClr val="tx1"/>
                          </a:solidFill>
                        </a:rPr>
                        <a:t>EST</a:t>
                      </a:r>
                      <a:r>
                        <a:rPr lang="en-US" sz="1000" b="1" dirty="0">
                          <a:solidFill>
                            <a:schemeClr val="tx1"/>
                          </a:solidFill>
                        </a:rPr>
                        <a:t> </a:t>
                      </a:r>
                      <a:r>
                        <a:rPr lang="en-US" sz="1000" dirty="0">
                          <a:solidFill>
                            <a:schemeClr val="tx1"/>
                          </a:solidFill>
                        </a:rPr>
                        <a:t>2:45pm</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CST</a:t>
                      </a:r>
                      <a:r>
                        <a:rPr lang="en-US" sz="1000" b="1" dirty="0">
                          <a:solidFill>
                            <a:schemeClr val="tx1"/>
                          </a:solidFill>
                        </a:rPr>
                        <a:t> </a:t>
                      </a:r>
                      <a:r>
                        <a:rPr lang="en-US" sz="1000" dirty="0">
                          <a:solidFill>
                            <a:schemeClr val="tx1"/>
                          </a:solidFill>
                        </a:rPr>
                        <a:t>1:45pm</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MST</a:t>
                      </a:r>
                      <a:r>
                        <a:rPr lang="en-US" sz="1000" b="1" dirty="0">
                          <a:solidFill>
                            <a:schemeClr val="tx1"/>
                          </a:solidFill>
                        </a:rPr>
                        <a:t> </a:t>
                      </a:r>
                      <a:r>
                        <a:rPr lang="en-US" sz="1000" dirty="0">
                          <a:solidFill>
                            <a:schemeClr val="tx1"/>
                          </a:solidFill>
                        </a:rPr>
                        <a:t>12:45pm</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PST</a:t>
                      </a:r>
                      <a:r>
                        <a:rPr lang="en-US" sz="1000" b="1" dirty="0">
                          <a:solidFill>
                            <a:schemeClr val="tx1"/>
                          </a:solidFill>
                        </a:rPr>
                        <a:t> </a:t>
                      </a:r>
                      <a:r>
                        <a:rPr lang="en-US" sz="1000" b="0" dirty="0">
                          <a:solidFill>
                            <a:schemeClr val="tx1"/>
                          </a:solidFill>
                        </a:rPr>
                        <a:t>11:45</a:t>
                      </a:r>
                      <a:r>
                        <a:rPr lang="en-US" sz="1000" dirty="0">
                          <a:solidFill>
                            <a:schemeClr val="tx1"/>
                          </a:solidFill>
                        </a:rPr>
                        <a:t>am</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89897498"/>
                  </a:ext>
                </a:extLst>
              </a:tr>
            </a:tbl>
          </a:graphicData>
        </a:graphic>
      </p:graphicFrame>
    </p:spTree>
    <p:extLst>
      <p:ext uri="{BB962C8B-B14F-4D97-AF65-F5344CB8AC3E}">
        <p14:creationId xmlns:p14="http://schemas.microsoft.com/office/powerpoint/2010/main" val="2808014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337C9-9455-ABDF-B972-4309003DDE0F}"/>
              </a:ext>
            </a:extLst>
          </p:cNvPr>
          <p:cNvSpPr>
            <a:spLocks noGrp="1"/>
          </p:cNvSpPr>
          <p:nvPr>
            <p:ph type="ctrTitle"/>
          </p:nvPr>
        </p:nvSpPr>
        <p:spPr/>
        <p:txBody>
          <a:bodyPr/>
          <a:lstStyle/>
          <a:p>
            <a:r>
              <a:rPr lang="en-US" dirty="0"/>
              <a:t>Parking lot</a:t>
            </a:r>
          </a:p>
        </p:txBody>
      </p:sp>
      <p:sp>
        <p:nvSpPr>
          <p:cNvPr id="3" name="Subtitle 2">
            <a:extLst>
              <a:ext uri="{FF2B5EF4-FFF2-40B4-BE49-F238E27FC236}">
                <a16:creationId xmlns:a16="http://schemas.microsoft.com/office/drawing/2014/main" id="{E1ABBC97-6376-CF64-8A7E-D53130084F6D}"/>
              </a:ext>
            </a:extLst>
          </p:cNvPr>
          <p:cNvSpPr>
            <a:spLocks noGrp="1"/>
          </p:cNvSpPr>
          <p:nvPr>
            <p:ph type="subTitle" idx="1"/>
          </p:nvPr>
        </p:nvSpPr>
        <p:spPr>
          <a:xfrm>
            <a:off x="4267200" y="3238103"/>
            <a:ext cx="4179570" cy="1817474"/>
          </a:xfrm>
        </p:spPr>
        <p:txBody>
          <a:bodyPr/>
          <a:lstStyle/>
          <a:p>
            <a:r>
              <a:rPr lang="en-US" dirty="0"/>
              <a:t>Method 1 Lessons learned and best practices</a:t>
            </a:r>
          </a:p>
          <a:p>
            <a:r>
              <a:rPr lang="en-US" dirty="0"/>
              <a:t>Method 2 Lessons learned and best practices</a:t>
            </a:r>
          </a:p>
          <a:p>
            <a:r>
              <a:rPr lang="en-US" dirty="0"/>
              <a:t>Method 3 Lessons learned and best practices</a:t>
            </a:r>
          </a:p>
          <a:p>
            <a:endParaRPr lang="en-US" dirty="0"/>
          </a:p>
        </p:txBody>
      </p:sp>
      <p:sp>
        <p:nvSpPr>
          <p:cNvPr id="4" name="Date Placeholder 3">
            <a:extLst>
              <a:ext uri="{FF2B5EF4-FFF2-40B4-BE49-F238E27FC236}">
                <a16:creationId xmlns:a16="http://schemas.microsoft.com/office/drawing/2014/main" id="{9776CF0C-C4B0-CC15-EBDF-BB1366A83856}"/>
              </a:ext>
            </a:extLst>
          </p:cNvPr>
          <p:cNvSpPr>
            <a:spLocks noGrp="1"/>
          </p:cNvSpPr>
          <p:nvPr>
            <p:ph type="dt" sz="half" idx="10"/>
          </p:nvPr>
        </p:nvSpPr>
        <p:spPr/>
        <p:txBody>
          <a:bodyPr/>
          <a:lstStyle/>
          <a:p>
            <a:fld id="{057FA18E-DCAC-43C2-8FA4-FE86838C41B7}" type="datetime1">
              <a:rPr lang="en-US" smtClean="0"/>
              <a:t>11/7/2022</a:t>
            </a:fld>
            <a:endParaRPr lang="en-US" dirty="0"/>
          </a:p>
        </p:txBody>
      </p:sp>
      <p:sp>
        <p:nvSpPr>
          <p:cNvPr id="5" name="Footer Placeholder 4">
            <a:extLst>
              <a:ext uri="{FF2B5EF4-FFF2-40B4-BE49-F238E27FC236}">
                <a16:creationId xmlns:a16="http://schemas.microsoft.com/office/drawing/2014/main" id="{7E23CF64-2BDF-BF20-C7F0-AF5EE2451521}"/>
              </a:ext>
            </a:extLst>
          </p:cNvPr>
          <p:cNvSpPr>
            <a:spLocks noGrp="1"/>
          </p:cNvSpPr>
          <p:nvPr>
            <p:ph type="ftr" sz="quarter" idx="11"/>
          </p:nvPr>
        </p:nvSpPr>
        <p:spPr/>
        <p:txBody>
          <a:bodyPr/>
          <a:lstStyle/>
          <a:p>
            <a:r>
              <a:rPr lang="en-US"/>
              <a:t>EFCOG Procurement Engineering</a:t>
            </a:r>
            <a:endParaRPr lang="en-US" dirty="0"/>
          </a:p>
        </p:txBody>
      </p:sp>
      <p:sp>
        <p:nvSpPr>
          <p:cNvPr id="6" name="Slide Number Placeholder 5">
            <a:extLst>
              <a:ext uri="{FF2B5EF4-FFF2-40B4-BE49-F238E27FC236}">
                <a16:creationId xmlns:a16="http://schemas.microsoft.com/office/drawing/2014/main" id="{33BB801D-6E93-3CB5-4141-3AF9382FA719}"/>
              </a:ext>
            </a:extLst>
          </p:cNvPr>
          <p:cNvSpPr>
            <a:spLocks noGrp="1"/>
          </p:cNvSpPr>
          <p:nvPr>
            <p:ph type="sldNum" sz="quarter" idx="12"/>
          </p:nvPr>
        </p:nvSpPr>
        <p:spPr/>
        <p:txBody>
          <a:bodyPr/>
          <a:lstStyle/>
          <a:p>
            <a:fld id="{A49DFD55-3C28-40EF-9E31-A92D2E4017FF}" type="slidenum">
              <a:rPr lang="en-US" smtClean="0"/>
              <a:pPr/>
              <a:t>9</a:t>
            </a:fld>
            <a:endParaRPr lang="en-US" dirty="0"/>
          </a:p>
        </p:txBody>
      </p:sp>
    </p:spTree>
    <p:extLst>
      <p:ext uri="{BB962C8B-B14F-4D97-AF65-F5344CB8AC3E}">
        <p14:creationId xmlns:p14="http://schemas.microsoft.com/office/powerpoint/2010/main" val="2238715265"/>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rgbClr val="BDD7EE"/>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F25756FC81AF488F6C711D74014336" ma:contentTypeVersion="16" ma:contentTypeDescription="Create a new document." ma:contentTypeScope="" ma:versionID="115c8eb666173d07c303936edca33c94">
  <xsd:schema xmlns:xsd="http://www.w3.org/2001/XMLSchema" xmlns:xs="http://www.w3.org/2001/XMLSchema" xmlns:p="http://schemas.microsoft.com/office/2006/metadata/properties" xmlns:ns2="ea60b319-9d9b-4050-a2da-fb9886bc818d" xmlns:ns3="696b1dda-5637-4d41-9abe-79af3c04e813" targetNamespace="http://schemas.microsoft.com/office/2006/metadata/properties" ma:root="true" ma:fieldsID="7fa3eeb103c686ca40f2c85658618079" ns2:_="" ns3:_="">
    <xsd:import namespace="ea60b319-9d9b-4050-a2da-fb9886bc818d"/>
    <xsd:import namespace="696b1dda-5637-4d41-9abe-79af3c04e8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60b319-9d9b-4050-a2da-fb9886bc81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47bc148-599b-4d76-8813-ec10777390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6b1dda-5637-4d41-9abe-79af3c04e81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dbe8c3d-43cf-406e-8e09-773fdef5d4f6}" ma:internalName="TaxCatchAll" ma:showField="CatchAllData" ma:web="696b1dda-5637-4d41-9abe-79af3c04e81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96b1dda-5637-4d41-9abe-79af3c04e813" xsi:nil="true"/>
    <MediaServiceKeyPoints xmlns="ea60b319-9d9b-4050-a2da-fb9886bc818d" xsi:nil="true"/>
    <lcf76f155ced4ddcb4097134ff3c332f xmlns="ea60b319-9d9b-4050-a2da-fb9886bc818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FD6FE22-81A0-4500-AFD0-342D21BB9A2C}">
  <ds:schemaRefs>
    <ds:schemaRef ds:uri="http://schemas.microsoft.com/sharepoint/v3/contenttype/forms"/>
  </ds:schemaRefs>
</ds:datastoreItem>
</file>

<file path=customXml/itemProps2.xml><?xml version="1.0" encoding="utf-8"?>
<ds:datastoreItem xmlns:ds="http://schemas.openxmlformats.org/officeDocument/2006/customXml" ds:itemID="{BCD0844D-4B57-4575-BFEE-499B98E8F9E1}"/>
</file>

<file path=customXml/itemProps3.xml><?xml version="1.0" encoding="utf-8"?>
<ds:datastoreItem xmlns:ds="http://schemas.openxmlformats.org/officeDocument/2006/customXml" ds:itemID="{29C43685-694E-4579-B109-3C418D49DA65}">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Ion</Template>
  <TotalTime>5305</TotalTime>
  <Words>686</Words>
  <Application>Microsoft Office PowerPoint</Application>
  <PresentationFormat>Widescreen</PresentationFormat>
  <Paragraphs>161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Tenorite</vt:lpstr>
      <vt:lpstr>Office Theme</vt:lpstr>
      <vt:lpstr>Procurement Engineering </vt:lpstr>
      <vt:lpstr>Procurement Engineering Task Team Leadership</vt:lpstr>
      <vt:lpstr>CHARTER</vt:lpstr>
      <vt:lpstr>Scope</vt:lpstr>
      <vt:lpstr>Detailed Schedule for PE Wednesday, Nov. 16</vt:lpstr>
      <vt:lpstr>Detailed Schedule for PE Thursday, Nov. 17</vt:lpstr>
      <vt:lpstr>Enjoy your lunch!</vt:lpstr>
      <vt:lpstr>Break</vt:lpstr>
      <vt:lpstr>Parking lot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EFCOG Procurement Engineering</dc:title>
  <dc:creator>Schindler, Sandra</dc:creator>
  <cp:lastModifiedBy>Christine Frei</cp:lastModifiedBy>
  <cp:revision>53</cp:revision>
  <dcterms:created xsi:type="dcterms:W3CDTF">2021-09-16T14:05:54Z</dcterms:created>
  <dcterms:modified xsi:type="dcterms:W3CDTF">2022-11-07T16:58:09Z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0x01010070F25756FC81AF488F6C711D74014336</vt:lpwstr>
  </property>
  <property fmtid="{D5CDD505-2E9C-101B-9397-08002B2CF9AE}" pid="3" name="MSIP_Label_a5df92d3-bc41-4011-84ae-24af45e15272_Enabled">
    <vt:lpwstr>true</vt:lpwstr>
  </property>
  <property fmtid="{D5CDD505-2E9C-101B-9397-08002B2CF9AE}" pid="4" name="MSIP_Label_a5df92d3-bc41-4011-84ae-24af45e15272_SetDate">
    <vt:lpwstr>2021-11-02T15:31:06Z</vt:lpwstr>
  </property>
  <property fmtid="{D5CDD505-2E9C-101B-9397-08002B2CF9AE}" pid="5" name="MSIP_Label_a5df92d3-bc41-4011-84ae-24af45e15272_Method">
    <vt:lpwstr>Standard</vt:lpwstr>
  </property>
  <property fmtid="{D5CDD505-2E9C-101B-9397-08002B2CF9AE}" pid="6" name="MSIP_Label_a5df92d3-bc41-4011-84ae-24af45e15272_Name">
    <vt:lpwstr>a5df92d3-bc41-4011-84ae-24af45e15272</vt:lpwstr>
  </property>
  <property fmtid="{D5CDD505-2E9C-101B-9397-08002B2CF9AE}" pid="7" name="MSIP_Label_a5df92d3-bc41-4011-84ae-24af45e15272_SiteId">
    <vt:lpwstr>079132a0-3864-4413-a77e-c26f1fb47e37</vt:lpwstr>
  </property>
  <property fmtid="{D5CDD505-2E9C-101B-9397-08002B2CF9AE}" pid="8" name="MSIP_Label_a5df92d3-bc41-4011-84ae-24af45e15272_ActionId">
    <vt:lpwstr>72c71610-b4e5-44e7-9830-1282bdf48936</vt:lpwstr>
  </property>
  <property fmtid="{D5CDD505-2E9C-101B-9397-08002B2CF9AE}" pid="9" name="MSIP_Label_a5df92d3-bc41-4011-84ae-24af45e15272_ContentBits">
    <vt:lpwstr>0</vt:lpwstr>
  </property>
</Properties>
</file>