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6"/>
  </p:notesMasterIdLst>
  <p:sldIdLst>
    <p:sldId id="264" r:id="rId2"/>
    <p:sldId id="388" r:id="rId3"/>
    <p:sldId id="256" r:id="rId4"/>
    <p:sldId id="445" r:id="rId5"/>
    <p:sldId id="398" r:id="rId6"/>
    <p:sldId id="407" r:id="rId7"/>
    <p:sldId id="396" r:id="rId8"/>
    <p:sldId id="397" r:id="rId9"/>
    <p:sldId id="406" r:id="rId10"/>
    <p:sldId id="401" r:id="rId11"/>
    <p:sldId id="402" r:id="rId12"/>
    <p:sldId id="400" r:id="rId13"/>
    <p:sldId id="403" r:id="rId14"/>
    <p:sldId id="404" r:id="rId15"/>
    <p:sldId id="405" r:id="rId16"/>
    <p:sldId id="408" r:id="rId17"/>
    <p:sldId id="300" r:id="rId18"/>
    <p:sldId id="389" r:id="rId19"/>
    <p:sldId id="390" r:id="rId20"/>
    <p:sldId id="391" r:id="rId21"/>
    <p:sldId id="409" r:id="rId22"/>
    <p:sldId id="394" r:id="rId23"/>
    <p:sldId id="392" r:id="rId24"/>
    <p:sldId id="393" r:id="rId25"/>
    <p:sldId id="395" r:id="rId26"/>
    <p:sldId id="387" r:id="rId27"/>
    <p:sldId id="410" r:id="rId28"/>
    <p:sldId id="341" r:id="rId29"/>
    <p:sldId id="446" r:id="rId30"/>
    <p:sldId id="447" r:id="rId31"/>
    <p:sldId id="448" r:id="rId32"/>
    <p:sldId id="449" r:id="rId33"/>
    <p:sldId id="450" r:id="rId34"/>
    <p:sldId id="451" r:id="rId35"/>
    <p:sldId id="452" r:id="rId36"/>
    <p:sldId id="453" r:id="rId37"/>
    <p:sldId id="454" r:id="rId38"/>
    <p:sldId id="455" r:id="rId39"/>
    <p:sldId id="456" r:id="rId40"/>
    <p:sldId id="457" r:id="rId41"/>
    <p:sldId id="458" r:id="rId42"/>
    <p:sldId id="459" r:id="rId43"/>
    <p:sldId id="460" r:id="rId44"/>
    <p:sldId id="444" r:id="rId45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9500"/>
    <a:srgbClr val="66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129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ustomXml" Target="../customXml/item3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customXml" Target="../customXml/item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12" tIns="46656" rIns="93312" bIns="4665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7072"/>
          </a:xfrm>
          <a:prstGeom prst="rect">
            <a:avLst/>
          </a:prstGeom>
        </p:spPr>
        <p:txBody>
          <a:bodyPr vert="horz" lIns="93312" tIns="46656" rIns="93312" bIns="46656" rtlCol="0"/>
          <a:lstStyle>
            <a:lvl1pPr algn="r">
              <a:defRPr sz="1200"/>
            </a:lvl1pPr>
          </a:lstStyle>
          <a:p>
            <a:fld id="{8E90137E-8059-48C8-8439-3DD979C30418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2" tIns="46656" rIns="93312" bIns="4665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12" tIns="46656" rIns="93312" bIns="4665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7071"/>
          </a:xfrm>
          <a:prstGeom prst="rect">
            <a:avLst/>
          </a:prstGeom>
        </p:spPr>
        <p:txBody>
          <a:bodyPr vert="horz" lIns="93312" tIns="46656" rIns="93312" bIns="4665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1"/>
            <a:ext cx="3043343" cy="467071"/>
          </a:xfrm>
          <a:prstGeom prst="rect">
            <a:avLst/>
          </a:prstGeom>
        </p:spPr>
        <p:txBody>
          <a:bodyPr vert="horz" lIns="93312" tIns="46656" rIns="93312" bIns="46656" rtlCol="0" anchor="b"/>
          <a:lstStyle>
            <a:lvl1pPr algn="r">
              <a:defRPr sz="1200"/>
            </a:lvl1pPr>
          </a:lstStyle>
          <a:p>
            <a:fld id="{59F9367B-97DD-405D-8A6D-5B2FAE155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63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804E0B8F-747B-4521-B409-652113D11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00E048B5-8405-41DD-93F3-B676BC02A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A643813F-C708-46BF-87DA-64EA99C1E7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238" indent="-290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6813" indent="-233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3538" indent="-233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0263" indent="-233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74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46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718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90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D2EE07-5C67-4B9C-B9B5-D4926B78482C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A4D88B-439A-4821-945E-A31B85A621FE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4303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79B2F5B9-3E7B-4421-82CA-29B14B7F41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80E9F232-E06A-4E04-9A23-6191C9DF3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08DFD64E-0AAE-4538-90C9-43119ECCE9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238" indent="-290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6813" indent="-233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3538" indent="-233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0263" indent="-233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74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46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718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90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974FB7-A721-4758-8AE9-55B28C461573}" type="slidenum">
              <a:rPr lang="en-US" altLang="en-US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D640-DBD9-4D7F-A969-E671E593116C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246EC44E-87A9-446C-820B-955DC3FB1A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82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D640-DBD9-4D7F-A969-E671E593116C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C44E-87A9-446C-820B-955DC3FB1A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29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D640-DBD9-4D7F-A969-E671E593116C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C44E-87A9-446C-820B-955DC3FB1A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314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D640-DBD9-4D7F-A969-E671E593116C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C44E-87A9-446C-820B-955DC3FB1A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567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D640-DBD9-4D7F-A969-E671E593116C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C44E-87A9-446C-820B-955DC3FB1A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698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D640-DBD9-4D7F-A969-E671E593116C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C44E-87A9-446C-820B-955DC3FB1A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0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D640-DBD9-4D7F-A969-E671E593116C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C44E-87A9-446C-820B-955DC3FB1A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07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768747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598" y="717650"/>
            <a:ext cx="6571343" cy="10492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D640-DBD9-4D7F-A969-E671E593116C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C44E-87A9-446C-820B-955DC3FB1A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686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D640-DBD9-4D7F-A969-E671E593116C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C44E-87A9-446C-820B-955DC3FB1A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52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D640-DBD9-4D7F-A969-E671E593116C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C44E-87A9-446C-820B-955DC3FB1A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631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9161D640-DBD9-4D7F-A969-E671E593116C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C44E-87A9-446C-820B-955DC3FB1A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69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1D640-DBD9-4D7F-A969-E671E593116C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46EC44E-87A9-446C-820B-955DC3FB1A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3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188269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Userpage_decoration_for_Redvers_-_Welcome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FB376A39-154E-4672-B6EA-EA77F28CF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7F330F7-B3EC-45B3-A3B9-8B43F6EE2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5093" y="964769"/>
            <a:ext cx="4417367" cy="2376915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rial Narrow" panose="020B0606020202030204" pitchFamily="34" charset="0"/>
              </a:rPr>
              <a:t>EFCOG </a:t>
            </a:r>
            <a:br>
              <a:rPr lang="en-US" sz="3600" b="1" dirty="0">
                <a:latin typeface="Arial Narrow" panose="020B0606020202030204" pitchFamily="34" charset="0"/>
              </a:rPr>
            </a:br>
            <a:r>
              <a:rPr lang="en-US" sz="3600" b="1" dirty="0">
                <a:latin typeface="Arial Narrow" panose="020B0606020202030204" pitchFamily="34" charset="0"/>
              </a:rPr>
              <a:t>ISM &amp; QA Task Groups</a:t>
            </a:r>
            <a:br>
              <a:rPr lang="en-US" sz="3600" b="1" dirty="0">
                <a:latin typeface="Arial Narrow" panose="020B0606020202030204" pitchFamily="34" charset="0"/>
              </a:rPr>
            </a:br>
            <a:r>
              <a:rPr lang="en-US" sz="3600" b="1" dirty="0">
                <a:latin typeface="Arial Narrow" panose="020B0606020202030204" pitchFamily="34" charset="0"/>
              </a:rPr>
              <a:t>SPRING Meeting 2022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95092" y="3529159"/>
            <a:ext cx="4867907" cy="161268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cap="none" dirty="0">
                <a:latin typeface="Arial Narrow" panose="020B0606020202030204" pitchFamily="34" charset="0"/>
              </a:rPr>
              <a:t>Darlene Murdoch, Director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cap="none" dirty="0">
                <a:latin typeface="Arial Narrow" panose="020B0606020202030204" pitchFamily="34" charset="0"/>
              </a:rPr>
              <a:t>Operational Excellence and Quality Assurance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cap="none" dirty="0">
                <a:latin typeface="Arial Narrow" panose="020B0606020202030204" pitchFamily="34" charset="0"/>
              </a:rPr>
              <a:t>Savannah River Nuclear Solutions, LLC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B59C93E-408B-4A18-8823-245025D18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4179" y="482171"/>
            <a:ext cx="3055900" cy="5149101"/>
            <a:chOff x="632239" y="482171"/>
            <a:chExt cx="4074533" cy="5149101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D194DF9-E912-48FF-90D3-E9D8E64545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239" y="482171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99F5B9F-C71E-4714-9F21-74DCC4D34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5298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B16E59B7-2693-428B-87AD-D8A76E725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1540" y="977099"/>
            <a:ext cx="2337159" cy="4136205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late of food and a cup of coffee&#10;&#10;Description automatically generated with medium confidence">
            <a:extLst>
              <a:ext uri="{FF2B5EF4-FFF2-40B4-BE49-F238E27FC236}">
                <a16:creationId xmlns:a16="http://schemas.microsoft.com/office/drawing/2014/main" id="{5179B788-AD2E-4EAF-8012-AED5C5C2A4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1001" b="-1"/>
          <a:stretch/>
        </p:blipFill>
        <p:spPr>
          <a:xfrm>
            <a:off x="953417" y="2262167"/>
            <a:ext cx="2099327" cy="1574528"/>
          </a:xfrm>
          <a:prstGeom prst="rect">
            <a:avLst/>
          </a:prstGeom>
        </p:spPr>
      </p:pic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89CA9A2-D0CB-48A6-B2ED-03C3EB3AD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95094" y="3526496"/>
            <a:ext cx="415208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6" name="Picture 65">
            <a:extLst>
              <a:ext uri="{FF2B5EF4-FFF2-40B4-BE49-F238E27FC236}">
                <a16:creationId xmlns:a16="http://schemas.microsoft.com/office/drawing/2014/main" id="{8E11A2E1-5E39-4080-93B8-4811FE13D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A8467B7-9FAF-47EC-A36A-76A9020A5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495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E8BCD-1A76-4BA8-B986-2355E6184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57200"/>
            <a:ext cx="7543800" cy="1295400"/>
          </a:xfrm>
        </p:spPr>
        <p:txBody>
          <a:bodyPr/>
          <a:lstStyle/>
          <a:p>
            <a:r>
              <a:rPr lang="en-US" sz="3600" dirty="0"/>
              <a:t>EFCOG WORKING GROUPS/ SUBGROUPS/TASK TEAMS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326ED-EC0F-4A59-B33B-613DEEA43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581400"/>
          </a:xfrm>
        </p:spPr>
        <p:txBody>
          <a:bodyPr/>
          <a:lstStyle/>
          <a:p>
            <a:r>
              <a:rPr lang="en-US" dirty="0"/>
              <a:t>Cybersecurity Task Team (Bridgitte Mase)</a:t>
            </a:r>
          </a:p>
          <a:p>
            <a:r>
              <a:rPr lang="en-US" dirty="0"/>
              <a:t>Project Delivery (Amy Basche)</a:t>
            </a:r>
          </a:p>
          <a:p>
            <a:pPr lvl="1"/>
            <a:r>
              <a:rPr lang="en-US" dirty="0"/>
              <a:t>Project Controls</a:t>
            </a:r>
          </a:p>
          <a:p>
            <a:pPr lvl="1"/>
            <a:r>
              <a:rPr lang="en-US" dirty="0"/>
              <a:t>Project Management</a:t>
            </a:r>
          </a:p>
          <a:p>
            <a:r>
              <a:rPr lang="en-US" dirty="0"/>
              <a:t>Safeguards &amp; Security (Ray Hubbs)</a:t>
            </a:r>
          </a:p>
          <a:p>
            <a:pPr lvl="1"/>
            <a:r>
              <a:rPr lang="en-US" dirty="0"/>
              <a:t>Information Security</a:t>
            </a:r>
          </a:p>
          <a:p>
            <a:pPr lvl="1"/>
            <a:r>
              <a:rPr lang="en-US" dirty="0"/>
              <a:t>Material Control &amp; Accountability</a:t>
            </a:r>
          </a:p>
          <a:p>
            <a:pPr lvl="1"/>
            <a:r>
              <a:rPr lang="en-US" dirty="0"/>
              <a:t>Physical Protection</a:t>
            </a:r>
          </a:p>
        </p:txBody>
      </p:sp>
    </p:spTree>
    <p:extLst>
      <p:ext uri="{BB962C8B-B14F-4D97-AF65-F5344CB8AC3E}">
        <p14:creationId xmlns:p14="http://schemas.microsoft.com/office/powerpoint/2010/main" val="1224219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E8BCD-1A76-4BA8-B986-2355E6184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116" y="397042"/>
            <a:ext cx="7543800" cy="1295400"/>
          </a:xfrm>
        </p:spPr>
        <p:txBody>
          <a:bodyPr/>
          <a:lstStyle/>
          <a:p>
            <a:r>
              <a:rPr lang="en-US" sz="3600" dirty="0"/>
              <a:t>EFCOG WORKING GROUPS/ SUBGROUPS/TASK TEAMS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326ED-EC0F-4A59-B33B-613DEEA43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116" y="1981200"/>
            <a:ext cx="8229600" cy="3733800"/>
          </a:xfrm>
        </p:spPr>
        <p:txBody>
          <a:bodyPr/>
          <a:lstStyle/>
          <a:p>
            <a:r>
              <a:rPr lang="en-US" dirty="0"/>
              <a:t>Supply Chain Task Team (Jason Eaton)</a:t>
            </a:r>
          </a:p>
          <a:p>
            <a:r>
              <a:rPr lang="en-US" dirty="0"/>
              <a:t>Training (Shayne Eyre)</a:t>
            </a:r>
          </a:p>
          <a:p>
            <a:pPr lvl="1"/>
            <a:r>
              <a:rPr lang="en-US" dirty="0"/>
              <a:t>Course Efficiency</a:t>
            </a:r>
          </a:p>
          <a:p>
            <a:pPr lvl="1"/>
            <a:r>
              <a:rPr lang="en-US" dirty="0"/>
              <a:t>Training Process Efficiency</a:t>
            </a:r>
          </a:p>
          <a:p>
            <a:pPr lvl="1"/>
            <a:r>
              <a:rPr lang="en-US" dirty="0"/>
              <a:t>Training Collaboration</a:t>
            </a:r>
          </a:p>
          <a:p>
            <a:r>
              <a:rPr lang="en-US" dirty="0"/>
              <a:t>Waste Management (Renee Echols)</a:t>
            </a:r>
          </a:p>
          <a:p>
            <a:pPr lvl="1"/>
            <a:r>
              <a:rPr lang="en-US" dirty="0"/>
              <a:t>Decontamination &amp; Decommissioning</a:t>
            </a:r>
          </a:p>
          <a:p>
            <a:pPr lvl="1"/>
            <a:r>
              <a:rPr lang="en-US" dirty="0"/>
              <a:t>Challenging Waste</a:t>
            </a:r>
          </a:p>
          <a:p>
            <a:pPr lvl="1"/>
            <a:r>
              <a:rPr lang="en-US" dirty="0"/>
              <a:t>Packaging &amp;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3413426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C4F33-C6B3-46D4-9E6C-91A190242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SAFETY WORKING GROUP SUBGROUPS/TASK TEAMS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5A624-7D13-44E0-B60C-21FDF90F4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Engineering Practices (Grant Ryan, Julia Minton-Hughes, Tobin Oruch)</a:t>
            </a:r>
          </a:p>
          <a:p>
            <a:r>
              <a:rPr lang="en-US" dirty="0"/>
              <a:t>Integrated Safety Management (Darlene Murdoch, Linda Collier)</a:t>
            </a:r>
          </a:p>
          <a:p>
            <a:pPr lvl="1"/>
            <a:r>
              <a:rPr lang="en-US" dirty="0"/>
              <a:t>Contractor Assurance System</a:t>
            </a:r>
          </a:p>
          <a:p>
            <a:pPr lvl="1"/>
            <a:r>
              <a:rPr lang="en-US" dirty="0"/>
              <a:t>Human Performance Improvement</a:t>
            </a:r>
          </a:p>
          <a:p>
            <a:pPr lvl="1"/>
            <a:r>
              <a:rPr lang="en-US" dirty="0"/>
              <a:t>Occurrence Reporting</a:t>
            </a:r>
          </a:p>
        </p:txBody>
      </p:sp>
    </p:spTree>
    <p:extLst>
      <p:ext uri="{BB962C8B-B14F-4D97-AF65-F5344CB8AC3E}">
        <p14:creationId xmlns:p14="http://schemas.microsoft.com/office/powerpoint/2010/main" val="3347703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C4F33-C6B3-46D4-9E6C-91A190242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SAFETY WORKING GROUP SUBGROUPS/TASK TEAMS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5A624-7D13-44E0-B60C-21FDF90F4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Nuclear &amp; Facility Safety (Jeff Buczek, </a:t>
            </a:r>
            <a:r>
              <a:rPr lang="en-US" dirty="0" err="1"/>
              <a:t>Tinh</a:t>
            </a:r>
            <a:r>
              <a:rPr lang="en-US" dirty="0"/>
              <a:t> Tran, Alyssa Kersting)</a:t>
            </a:r>
          </a:p>
          <a:p>
            <a:pPr lvl="1"/>
            <a:r>
              <a:rPr lang="en-US" dirty="0"/>
              <a:t>Accident Analysis</a:t>
            </a:r>
          </a:p>
          <a:p>
            <a:pPr lvl="1"/>
            <a:r>
              <a:rPr lang="en-US" dirty="0"/>
              <a:t>Criticality Safety</a:t>
            </a:r>
          </a:p>
          <a:p>
            <a:pPr lvl="1"/>
            <a:r>
              <a:rPr lang="en-US" dirty="0"/>
              <a:t>Nuclear Safety Research &amp; Development</a:t>
            </a:r>
          </a:p>
          <a:p>
            <a:pPr lvl="1"/>
            <a:r>
              <a:rPr lang="en-US" dirty="0"/>
              <a:t>Safety Basis</a:t>
            </a:r>
          </a:p>
          <a:p>
            <a:pPr lvl="1"/>
            <a:r>
              <a:rPr lang="en-US" dirty="0"/>
              <a:t>Unreviewed Safety Questions</a:t>
            </a:r>
          </a:p>
        </p:txBody>
      </p:sp>
    </p:spTree>
    <p:extLst>
      <p:ext uri="{BB962C8B-B14F-4D97-AF65-F5344CB8AC3E}">
        <p14:creationId xmlns:p14="http://schemas.microsoft.com/office/powerpoint/2010/main" val="1855498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C4F33-C6B3-46D4-9E6C-91A190242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SAFETY WORKING GROUP SUBGROUPS/TASK TEAMS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5A624-7D13-44E0-B60C-21FDF90F4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Quality Assurance (Vince Grosso, Matthew Alt, Michael Russell)</a:t>
            </a:r>
          </a:p>
          <a:p>
            <a:pPr lvl="1"/>
            <a:r>
              <a:rPr lang="en-US" dirty="0"/>
              <a:t>Policies &amp; Procedures</a:t>
            </a:r>
          </a:p>
          <a:p>
            <a:pPr lvl="1"/>
            <a:r>
              <a:rPr lang="en-US" dirty="0"/>
              <a:t>Procurement Engineering</a:t>
            </a:r>
          </a:p>
          <a:p>
            <a:pPr lvl="1"/>
            <a:r>
              <a:rPr lang="en-US" dirty="0"/>
              <a:t>Supply Chain Quality</a:t>
            </a:r>
          </a:p>
          <a:p>
            <a:pPr lvl="1"/>
            <a:r>
              <a:rPr lang="en-US" dirty="0"/>
              <a:t>Software QA</a:t>
            </a:r>
          </a:p>
          <a:p>
            <a:r>
              <a:rPr lang="en-US" dirty="0"/>
              <a:t>Regulatory &amp; Enforcement (Kathy Brack, Barry Thom)</a:t>
            </a:r>
          </a:p>
        </p:txBody>
      </p:sp>
    </p:spTree>
    <p:extLst>
      <p:ext uri="{BB962C8B-B14F-4D97-AF65-F5344CB8AC3E}">
        <p14:creationId xmlns:p14="http://schemas.microsoft.com/office/powerpoint/2010/main" val="1998923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C4F33-C6B3-46D4-9E6C-91A190242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SAFETY WORKING GROUP SUBGROUPS/TASK TEAMS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5A624-7D13-44E0-B60C-21FDF90F4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721" y="2040731"/>
            <a:ext cx="8229600" cy="2014537"/>
          </a:xfrm>
        </p:spPr>
        <p:txBody>
          <a:bodyPr/>
          <a:lstStyle/>
          <a:p>
            <a:r>
              <a:rPr lang="en-US" dirty="0"/>
              <a:t>Sustainability &amp; Environment (Catherine Hurley, Suzanne Belmont)</a:t>
            </a:r>
          </a:p>
          <a:p>
            <a:r>
              <a:rPr lang="en-US" dirty="0"/>
              <a:t>Worker Safety &amp; Health (Mary Flora, Dina Siegel, Mark Brynildson)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0B382C-D495-46C8-814C-D28B2C2450B0}"/>
              </a:ext>
            </a:extLst>
          </p:cNvPr>
          <p:cNvSpPr txBox="1"/>
          <p:nvPr/>
        </p:nvSpPr>
        <p:spPr>
          <a:xfrm>
            <a:off x="436605" y="3810000"/>
            <a:ext cx="7924800" cy="156966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HRP Designated Psychologists</a:t>
            </a: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Industrial Hygiene, Safety &amp; Chemical Management</a:t>
            </a: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Occupational Medicine</a:t>
            </a: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Electrical Safety</a:t>
            </a: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Laser Safety</a:t>
            </a: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Radiation Protection</a:t>
            </a:r>
          </a:p>
        </p:txBody>
      </p:sp>
    </p:spTree>
    <p:extLst>
      <p:ext uri="{BB962C8B-B14F-4D97-AF65-F5344CB8AC3E}">
        <p14:creationId xmlns:p14="http://schemas.microsoft.com/office/powerpoint/2010/main" val="2826103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2E9F4-23DC-4798-B195-B1DAE00E2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FOCUS &amp; VISION – EFCOG </a:t>
            </a:r>
          </a:p>
        </p:txBody>
      </p:sp>
    </p:spTree>
    <p:extLst>
      <p:ext uri="{BB962C8B-B14F-4D97-AF65-F5344CB8AC3E}">
        <p14:creationId xmlns:p14="http://schemas.microsoft.com/office/powerpoint/2010/main" val="3354829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AA19684A-944B-4A28-B659-0A12213F47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EFCOG Strategic Priorities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CFD47C56-8394-4F32-9D66-0AA4E60887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3820" y="2141641"/>
            <a:ext cx="7924800" cy="3067050"/>
          </a:xfrm>
        </p:spPr>
        <p:txBody>
          <a:bodyPr/>
          <a:lstStyle/>
          <a:p>
            <a:r>
              <a:rPr lang="en-US" altLang="en-US" dirty="0"/>
              <a:t>Safe, secure, and effective operations</a:t>
            </a:r>
          </a:p>
          <a:p>
            <a:r>
              <a:rPr lang="en-US" altLang="en-US" dirty="0"/>
              <a:t>Ensuring long-term availability of critical Supply Chain - equipment, supplies, and infrastructure</a:t>
            </a:r>
          </a:p>
          <a:p>
            <a:r>
              <a:rPr lang="en-US" altLang="en-US" dirty="0"/>
              <a:t>Assuring that Projects are completed within cost and schedule</a:t>
            </a:r>
          </a:p>
          <a:p>
            <a:r>
              <a:rPr lang="en-US" altLang="en-US" dirty="0"/>
              <a:t>Recruit, develop, and retain the critical skills to ensure future mission needs are met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63AED-EB3A-411A-9698-B6023F073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How EFCOG gets things done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E2222-5BE3-441B-A498-E95AC36DE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Pursuing Board level initiatives – most often jointly with DOE/NNSA</a:t>
            </a:r>
          </a:p>
          <a:p>
            <a:r>
              <a:rPr lang="en-US" dirty="0"/>
              <a:t>Setting/steering Working Group priorities</a:t>
            </a:r>
          </a:p>
          <a:p>
            <a:r>
              <a:rPr lang="en-US" dirty="0"/>
              <a:t>Populating and focusing Task Teams</a:t>
            </a:r>
          </a:p>
          <a:p>
            <a:r>
              <a:rPr lang="en-US" dirty="0"/>
              <a:t>Regularly refreshing the EFCOG organization to maximize value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2EB540-9521-4A24-9135-3963F9FBFC8E}"/>
              </a:ext>
            </a:extLst>
          </p:cNvPr>
          <p:cNvSpPr txBox="1"/>
          <p:nvPr/>
        </p:nvSpPr>
        <p:spPr>
          <a:xfrm>
            <a:off x="914400" y="50292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of these are informed by active engagement with the DOE/NNSA client</a:t>
            </a:r>
          </a:p>
        </p:txBody>
      </p:sp>
    </p:spTree>
    <p:extLst>
      <p:ext uri="{BB962C8B-B14F-4D97-AF65-F5344CB8AC3E}">
        <p14:creationId xmlns:p14="http://schemas.microsoft.com/office/powerpoint/2010/main" val="16008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17389-2D41-4BA3-BEB1-F6F9B39E0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9904"/>
            <a:ext cx="7543800" cy="1295400"/>
          </a:xfrm>
        </p:spPr>
        <p:txBody>
          <a:bodyPr/>
          <a:lstStyle/>
          <a:p>
            <a:r>
              <a:rPr lang="en-US" sz="3600" dirty="0"/>
              <a:t>What benefits does EFCOG provide?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22EAD-C339-4131-8411-D8B9C9A78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719262"/>
            <a:ext cx="8915400" cy="4986337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Be the “one voice” of the Contractor community for the Client</a:t>
            </a:r>
          </a:p>
          <a:p>
            <a:r>
              <a:rPr lang="en-US" sz="2800" dirty="0"/>
              <a:t>Work issues/solve problems across the Contractor complex</a:t>
            </a:r>
          </a:p>
          <a:p>
            <a:r>
              <a:rPr lang="en-US" sz="2800" dirty="0"/>
              <a:t>Capture best practices for the benefit of all (cost savings, efficiency, effectiveness, etc.)</a:t>
            </a:r>
          </a:p>
          <a:p>
            <a:r>
              <a:rPr lang="en-US" sz="2800" dirty="0"/>
              <a:t>Sponsor practitioner/SME forums for collaboration and sharing</a:t>
            </a:r>
          </a:p>
          <a:p>
            <a:r>
              <a:rPr lang="en-US" sz="2800" dirty="0"/>
              <a:t>Provide professional and leadership development opportunities for Contractor staff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97559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ADA59C89-184D-4E36-9BEF-D7E750BD6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71600" y="368212"/>
            <a:ext cx="5486400" cy="128142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81E7567-003A-489A-87F9-59222FB61E24}"/>
              </a:ext>
            </a:extLst>
          </p:cNvPr>
          <p:cNvSpPr txBox="1">
            <a:spLocks/>
          </p:cNvSpPr>
          <p:nvPr/>
        </p:nvSpPr>
        <p:spPr>
          <a:xfrm>
            <a:off x="609600" y="2133600"/>
            <a:ext cx="8001000" cy="365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28600" indent="-228600" algn="l" defTabSz="6858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sz="2400" dirty="0">
                <a:latin typeface="Arial Narrow" panose="020B0606020202030204" pitchFamily="34" charset="0"/>
              </a:rPr>
              <a:t>Thanks for joining us and thanks for making the Spring Joint Meeting a success. Continued, unprecedented attendance and engagement in virtual environment are key for success.</a:t>
            </a:r>
          </a:p>
          <a:p>
            <a:pPr>
              <a:spcAft>
                <a:spcPts val="1800"/>
              </a:spcAft>
            </a:pPr>
            <a:r>
              <a:rPr lang="en-US" sz="2400" dirty="0">
                <a:latin typeface="Arial Narrow" panose="020B0606020202030204" pitchFamily="34" charset="0"/>
              </a:rPr>
              <a:t>We invite you to share, listen, ask, and take back to your site as many practices or ideas as you can.</a:t>
            </a:r>
          </a:p>
          <a:p>
            <a:pPr>
              <a:spcAft>
                <a:spcPts val="1800"/>
              </a:spcAft>
            </a:pPr>
            <a:r>
              <a:rPr lang="en-US" sz="2400" dirty="0">
                <a:latin typeface="Arial Narrow" panose="020B0606020202030204" pitchFamily="34" charset="0"/>
              </a:rPr>
              <a:t>Then keep the momentum going.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 EFCOG provides the forum for continued improvement across the complex</a:t>
            </a:r>
          </a:p>
          <a:p>
            <a:endParaRPr lang="en-US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FA32F-4CA5-4710-B8EF-B181DE6B5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2020-2021 EFCOG Efforts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72B94-0E25-4547-A94B-76D029F0F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853755"/>
            <a:ext cx="8839200" cy="42672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Facilitated Joint COVID Lessons Learned Workshops</a:t>
            </a:r>
          </a:p>
          <a:p>
            <a:r>
              <a:rPr lang="en-US" sz="2400" dirty="0"/>
              <a:t>Analyzed/reported on COVID-related policy variations across the complex – site access controls, leave and pay administration, telework accommodations</a:t>
            </a:r>
          </a:p>
          <a:p>
            <a:r>
              <a:rPr lang="en-US" sz="2400" dirty="0"/>
              <a:t>Provided solicited (and unsolicited) input on proposed DOE/NNSA policies and implementation strategies</a:t>
            </a:r>
          </a:p>
          <a:p>
            <a:r>
              <a:rPr lang="en-US" sz="2400" dirty="0"/>
              <a:t>Elevated emerging challenges and unintended consequences, while proposing solutions</a:t>
            </a:r>
          </a:p>
          <a:p>
            <a:r>
              <a:rPr lang="en-US" sz="2400" dirty="0"/>
              <a:t>Continued to support ongoing EFCOG Working Group initiatives and collaborations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0D892D-AC36-46B8-BE70-6E5B4BAFE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02815"/>
            <a:ext cx="2133600" cy="457200"/>
          </a:xfrm>
        </p:spPr>
        <p:txBody>
          <a:bodyPr/>
          <a:lstStyle/>
          <a:p>
            <a:fld id="{23274C09-77F4-4409-92CD-D746A2E8A4DA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6391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2E9F4-23DC-4798-B195-B1DAE00E2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FOCUS &amp; VISION – SWG </a:t>
            </a:r>
          </a:p>
        </p:txBody>
      </p:sp>
    </p:spTree>
    <p:extLst>
      <p:ext uri="{BB962C8B-B14F-4D97-AF65-F5344CB8AC3E}">
        <p14:creationId xmlns:p14="http://schemas.microsoft.com/office/powerpoint/2010/main" val="764906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6E788-E454-4457-9B37-E626BCB81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Safety Working Group 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412F9-1E58-4893-997B-CEA17210B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400" dirty="0"/>
              <a:t>Advocate for strong, effective implementation of ISM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Seek out, develop, and promote best practices </a:t>
            </a:r>
          </a:p>
          <a:p>
            <a:r>
              <a:rPr lang="en-US" sz="2400" dirty="0"/>
              <a:t>Facilitate the exchange of operating experiences and information (lessons learned)</a:t>
            </a:r>
          </a:p>
          <a:p>
            <a:r>
              <a:rPr lang="en-US" sz="2400" dirty="0"/>
              <a:t>Design studies and develop position and technical papers</a:t>
            </a:r>
          </a:p>
          <a:p>
            <a:r>
              <a:rPr lang="en-US" sz="2400" dirty="0"/>
              <a:t>Provide DOE/NNSA and member companies access to a network of SMEs</a:t>
            </a:r>
          </a:p>
          <a:p>
            <a:r>
              <a:rPr lang="en-US" sz="2400" dirty="0"/>
              <a:t>Identify opportunities for improvement/efficiency; and </a:t>
            </a:r>
          </a:p>
          <a:p>
            <a:r>
              <a:rPr lang="en-US" sz="2400" dirty="0"/>
              <a:t>Enhance the competency of safety professionals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2207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5CC18-F28A-4D33-98F8-FC4D38D9C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2020-2021 SWG Efforts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6EA16-6D21-41E8-AC02-041A465C9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/>
              <a:t>Continued collaborations virtually</a:t>
            </a:r>
          </a:p>
          <a:p>
            <a:r>
              <a:rPr lang="en-US" sz="2400" dirty="0"/>
              <a:t>Issued numerous Best Practices, White Papers, and Lessons Learned</a:t>
            </a:r>
          </a:p>
          <a:p>
            <a:r>
              <a:rPr lang="en-US" sz="2400" dirty="0"/>
              <a:t>Re-energized the Work Planning &amp; Control Task Team (the foundation of ISM)</a:t>
            </a:r>
          </a:p>
          <a:p>
            <a:r>
              <a:rPr lang="en-US" sz="2400" dirty="0"/>
              <a:t>Issued guidance for DOE/Corporate Review of Contractor Assurance Systems</a:t>
            </a:r>
          </a:p>
          <a:p>
            <a:r>
              <a:rPr lang="en-US" sz="2400" dirty="0"/>
              <a:t>Supported an “Early Career Task Team” focused on Nuclear &amp; Facility safety-related careers</a:t>
            </a:r>
          </a:p>
        </p:txBody>
      </p:sp>
    </p:spTree>
    <p:extLst>
      <p:ext uri="{BB962C8B-B14F-4D97-AF65-F5344CB8AC3E}">
        <p14:creationId xmlns:p14="http://schemas.microsoft.com/office/powerpoint/2010/main" val="1972085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5CC18-F28A-4D33-98F8-FC4D38D9C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2020-2021 SWG Efforts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6EA16-6D21-41E8-AC02-041A465C9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400" dirty="0"/>
              <a:t>Actively supported maintenance and expansion of the Master Approved Supplier List (MSL) and the Nuclear Security Enterprise Supply Base</a:t>
            </a:r>
          </a:p>
          <a:p>
            <a:r>
              <a:rPr lang="en-US" sz="2400" dirty="0"/>
              <a:t>Developed a Laser Near Miss &amp; Accident database </a:t>
            </a:r>
          </a:p>
          <a:p>
            <a:r>
              <a:rPr lang="en-US" sz="2400" dirty="0"/>
              <a:t>Continued wide-spread assistance to the DOE National Training Center (NTC) </a:t>
            </a:r>
          </a:p>
          <a:p>
            <a:r>
              <a:rPr lang="en-US" sz="2400" dirty="0"/>
              <a:t>Provided SME review on a variety of DOE Technical Standards/Guides</a:t>
            </a:r>
          </a:p>
          <a:p>
            <a:r>
              <a:rPr lang="en-US" sz="2400" dirty="0"/>
              <a:t>Supported the virtual Safety Culture Improvement Panel Annual Meetings (2020 and 2021)</a:t>
            </a:r>
          </a:p>
        </p:txBody>
      </p:sp>
    </p:spTree>
    <p:extLst>
      <p:ext uri="{BB962C8B-B14F-4D97-AF65-F5344CB8AC3E}">
        <p14:creationId xmlns:p14="http://schemas.microsoft.com/office/powerpoint/2010/main" val="132140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50BEA-92A1-493E-9684-9DEA51EF8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Our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D5E5E-8719-443A-9A97-633A27860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need to collaborate virtually will continue – we need to get really good at it!</a:t>
            </a:r>
          </a:p>
          <a:p>
            <a:r>
              <a:rPr lang="en-US" dirty="0"/>
              <a:t>COVID, and what it has wrought, will dominate our focus for a while longer</a:t>
            </a:r>
          </a:p>
          <a:p>
            <a:r>
              <a:rPr lang="en-US" dirty="0"/>
              <a:t>There should be regular focus on succession and creation of development opportunities</a:t>
            </a:r>
          </a:p>
          <a:p>
            <a:r>
              <a:rPr lang="en-US" dirty="0"/>
              <a:t>Evolution and change are part of “the new normal” – receptiveness and agility are key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9449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5" descr="Questions powerpoint question mark clip art">
            <a:extLst>
              <a:ext uri="{FF2B5EF4-FFF2-40B4-BE49-F238E27FC236}">
                <a16:creationId xmlns:a16="http://schemas.microsoft.com/office/drawing/2014/main" id="{FA8FB4AE-0705-4E40-B444-ECA9A58DE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905000"/>
            <a:ext cx="4038600" cy="3998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0B71149-EF12-409B-9E8F-12D4AD678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6C566F3-C07E-4D3A-BBEB-E92FCDC70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12FFB9-89CB-4F0F-88FB-59E97B347E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716" y="685920"/>
            <a:ext cx="4656762" cy="2350469"/>
          </a:xfrm>
        </p:spPr>
        <p:txBody>
          <a:bodyPr>
            <a:noAutofit/>
          </a:bodyPr>
          <a:lstStyle/>
          <a:p>
            <a:r>
              <a:rPr lang="en-US" sz="44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ISM UPDATE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4628083-088A-4340-9F78-79BB3B772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2193" y="3526496"/>
            <a:ext cx="415208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7A306224-A6D5-489B-9654-17ACA77E34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4651" y="4125648"/>
            <a:ext cx="4953000" cy="1739621"/>
          </a:xfrm>
        </p:spPr>
        <p:txBody>
          <a:bodyPr>
            <a:noAutofit/>
          </a:bodyPr>
          <a:lstStyle/>
          <a:p>
            <a:pPr algn="r">
              <a:spcBef>
                <a:spcPts val="6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Kevin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Dressman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60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 office of health and safety</a:t>
            </a:r>
          </a:p>
          <a:p>
            <a:pPr algn="r">
              <a:spcBef>
                <a:spcPts val="60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April 25, 2022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219E7FDC-6797-4817-820D-2594ED938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9DF5848-4888-4C68-B050-02B3D1032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EFCOG (color)">
            <a:extLst>
              <a:ext uri="{FF2B5EF4-FFF2-40B4-BE49-F238E27FC236}">
                <a16:creationId xmlns:a16="http://schemas.microsoft.com/office/drawing/2014/main" id="{40998B12-C8B3-4EFC-B33C-CAF2A60C2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114800"/>
            <a:ext cx="2607383" cy="1158837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6D8C8C-758F-4518-A5CD-00F1198AF7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2193" y="326610"/>
            <a:ext cx="2842689" cy="3635790"/>
          </a:xfrm>
          <a:prstGeom prst="rect">
            <a:avLst/>
          </a:prstGeom>
          <a:ln w="165100" cmpd="thickThin"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E082D04-B7EB-4740-AF62-CCB1612D3FCE}"/>
              </a:ext>
            </a:extLst>
          </p:cNvPr>
          <p:cNvSpPr txBox="1"/>
          <p:nvPr/>
        </p:nvSpPr>
        <p:spPr>
          <a:xfrm>
            <a:off x="3463363" y="6324600"/>
            <a:ext cx="2217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(No slides used)</a:t>
            </a:r>
          </a:p>
        </p:txBody>
      </p:sp>
    </p:spTree>
    <p:extLst>
      <p:ext uri="{BB962C8B-B14F-4D97-AF65-F5344CB8AC3E}">
        <p14:creationId xmlns:p14="http://schemas.microsoft.com/office/powerpoint/2010/main" val="38163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A306224-A6D5-489B-9654-17ACA77E34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343400"/>
            <a:ext cx="3657600" cy="13716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Garrett Smith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April 25, 2022</a:t>
            </a:r>
          </a:p>
        </p:txBody>
      </p:sp>
      <p:pic>
        <p:nvPicPr>
          <p:cNvPr id="5" name="Picture 4" descr="EFCOG (color)">
            <a:extLst>
              <a:ext uri="{FF2B5EF4-FFF2-40B4-BE49-F238E27FC236}">
                <a16:creationId xmlns:a16="http://schemas.microsoft.com/office/drawing/2014/main" id="{3E983054-D805-41BE-8543-4DE54BCEB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449782"/>
            <a:ext cx="2607383" cy="1158837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548938-6B51-4179-B709-71E165CBF9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67" t="5015" r="4125" b="5547"/>
          <a:stretch/>
        </p:blipFill>
        <p:spPr>
          <a:xfrm>
            <a:off x="914400" y="457200"/>
            <a:ext cx="2743200" cy="2657930"/>
          </a:xfrm>
          <a:prstGeom prst="rect">
            <a:avLst/>
          </a:prstGeom>
          <a:ln w="203200" cmpd="thickThin">
            <a:solidFill>
              <a:schemeClr val="tx1"/>
            </a:solidFill>
            <a:miter lim="800000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971462-64E9-402F-BA13-DAB38CB5656F}"/>
              </a:ext>
            </a:extLst>
          </p:cNvPr>
          <p:cNvSpPr txBox="1"/>
          <p:nvPr/>
        </p:nvSpPr>
        <p:spPr>
          <a:xfrm>
            <a:off x="3463363" y="6324600"/>
            <a:ext cx="2217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(No slides used)</a:t>
            </a:r>
          </a:p>
        </p:txBody>
      </p:sp>
    </p:spTree>
    <p:extLst>
      <p:ext uri="{BB962C8B-B14F-4D97-AF65-F5344CB8AC3E}">
        <p14:creationId xmlns:p14="http://schemas.microsoft.com/office/powerpoint/2010/main" val="2065241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A306224-A6D5-489B-9654-17ACA77E34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343400"/>
            <a:ext cx="3657600" cy="1371600"/>
          </a:xfrm>
        </p:spPr>
        <p:txBody>
          <a:bodyPr>
            <a:normAutofit fontScale="85000" lnSpcReduction="10000"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Aleem Boatright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April 25, 2022</a:t>
            </a:r>
          </a:p>
        </p:txBody>
      </p:sp>
      <p:pic>
        <p:nvPicPr>
          <p:cNvPr id="5" name="Picture 4" descr="EFCOG (color)">
            <a:extLst>
              <a:ext uri="{FF2B5EF4-FFF2-40B4-BE49-F238E27FC236}">
                <a16:creationId xmlns:a16="http://schemas.microsoft.com/office/drawing/2014/main" id="{3E983054-D805-41BE-8543-4DE54BCEB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449782"/>
            <a:ext cx="2607383" cy="1158837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971462-64E9-402F-BA13-DAB38CB5656F}"/>
              </a:ext>
            </a:extLst>
          </p:cNvPr>
          <p:cNvSpPr txBox="1"/>
          <p:nvPr/>
        </p:nvSpPr>
        <p:spPr>
          <a:xfrm>
            <a:off x="381000" y="6019800"/>
            <a:ext cx="83445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Office of Enterprise Assessments: Enterprise-Wide Assessment of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Software Quality Assurance Process Implementation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68F6F6-E1EE-4C02-9866-C3FD2F0F11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304800"/>
            <a:ext cx="3458058" cy="301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78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83F7523-0588-4E17-A305-6DAC28F77C1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6781800" cy="21336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EFCOG/Safety Working Group</a:t>
            </a:r>
            <a:br>
              <a:rPr lang="en-US" altLang="en-US" sz="3600" dirty="0"/>
            </a:br>
            <a:r>
              <a:rPr lang="en-US" altLang="en-US" sz="3600" dirty="0"/>
              <a:t>Vision &amp; Focus</a:t>
            </a:r>
            <a:endParaRPr lang="en-US" altLang="en-US" sz="3600" dirty="0">
              <a:solidFill>
                <a:srgbClr val="FF0000"/>
              </a:solidFill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5538C08-E9C2-4A70-8AF4-E52FD1305BA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38200" y="3581400"/>
            <a:ext cx="6324600" cy="23622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2400" b="1" dirty="0"/>
              <a:t>ISM&amp;QA Joint Subgroup Meeting</a:t>
            </a:r>
          </a:p>
          <a:p>
            <a:pPr eaLnBrk="1" hangingPunct="1"/>
            <a:r>
              <a:rPr lang="en-US" altLang="en-US" sz="2400" b="1" dirty="0"/>
              <a:t>Jan Preston, SWG Chair</a:t>
            </a:r>
          </a:p>
          <a:p>
            <a:pPr eaLnBrk="1" hangingPunct="1"/>
            <a:r>
              <a:rPr lang="en-US" altLang="en-US" sz="2400" b="1" dirty="0"/>
              <a:t>Fluor Mission Solutions</a:t>
            </a:r>
          </a:p>
          <a:p>
            <a:pPr eaLnBrk="1" hangingPunct="1"/>
            <a:r>
              <a:rPr lang="en-US" altLang="en-US" sz="2400" b="1"/>
              <a:t>April 25, </a:t>
            </a:r>
            <a:r>
              <a:rPr lang="en-US" altLang="en-US" sz="2400" b="1" dirty="0"/>
              <a:t>2022</a:t>
            </a:r>
            <a:br>
              <a:rPr lang="en-US" altLang="en-US" sz="2400" b="1" dirty="0"/>
            </a:br>
            <a:endParaRPr lang="en-US" altLang="en-US" sz="2400" b="1" dirty="0"/>
          </a:p>
        </p:txBody>
      </p:sp>
      <p:pic>
        <p:nvPicPr>
          <p:cNvPr id="3076" name="Picture 4" descr="EFCOG (color)">
            <a:extLst>
              <a:ext uri="{FF2B5EF4-FFF2-40B4-BE49-F238E27FC236}">
                <a16:creationId xmlns:a16="http://schemas.microsoft.com/office/drawing/2014/main" id="{EFEAF93D-B78E-40B0-9ECD-450AC43D3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0"/>
            <a:ext cx="13716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A306224-A6D5-489B-9654-17ACA77E34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9721" y="1261413"/>
            <a:ext cx="3657600" cy="13716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Jacob Miller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April 25, 2022</a:t>
            </a:r>
          </a:p>
        </p:txBody>
      </p:sp>
      <p:pic>
        <p:nvPicPr>
          <p:cNvPr id="5" name="Picture 4" descr="EFCOG (color)">
            <a:extLst>
              <a:ext uri="{FF2B5EF4-FFF2-40B4-BE49-F238E27FC236}">
                <a16:creationId xmlns:a16="http://schemas.microsoft.com/office/drawing/2014/main" id="{3E983054-D805-41BE-8543-4DE54BCEB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437750"/>
            <a:ext cx="2607383" cy="1158837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971462-64E9-402F-BA13-DAB38CB5656F}"/>
              </a:ext>
            </a:extLst>
          </p:cNvPr>
          <p:cNvSpPr txBox="1"/>
          <p:nvPr/>
        </p:nvSpPr>
        <p:spPr>
          <a:xfrm>
            <a:off x="3079721" y="6019800"/>
            <a:ext cx="2947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Office of Enforcement</a:t>
            </a:r>
          </a:p>
        </p:txBody>
      </p:sp>
    </p:spTree>
    <p:extLst>
      <p:ext uri="{BB962C8B-B14F-4D97-AF65-F5344CB8AC3E}">
        <p14:creationId xmlns:p14="http://schemas.microsoft.com/office/powerpoint/2010/main" val="3105181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8D6EA0-DBD8-4D86-9079-8073A470B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77" y="609600"/>
            <a:ext cx="8871246" cy="48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422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F269D8-FEFB-4421-8B2E-88B69A543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59" y="533400"/>
            <a:ext cx="8837481" cy="473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3419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5F2C1E-791B-4CEE-967E-93FD828FF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94" y="533400"/>
            <a:ext cx="8919011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475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59AC4A-3A57-4124-8963-8AE2F9400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72" y="609600"/>
            <a:ext cx="8855455" cy="488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651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A44557-61A2-4D93-B380-71A479777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19" y="609600"/>
            <a:ext cx="8923561" cy="500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8112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A3EF35-7B7A-44A4-988D-CA1FCECBB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84" y="457200"/>
            <a:ext cx="8967031" cy="497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0753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5F0A01-F046-408C-B664-1187867AB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3" y="533400"/>
            <a:ext cx="9001414" cy="495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986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8ED0C6-355C-4491-959F-26D795DC4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58" y="762000"/>
            <a:ext cx="8948083" cy="498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442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E27573-2731-4A12-8A22-A3A950B5D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70" y="685800"/>
            <a:ext cx="8941659" cy="498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658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3AE6E-19D4-4B04-A90C-6CDC08679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FIRST: In Appreciation...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568E5-8034-4D52-9A7A-0ACAF6552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in the SWG have been on the front lines these past 24 months</a:t>
            </a:r>
          </a:p>
          <a:p>
            <a:r>
              <a:rPr lang="en-US" dirty="0"/>
              <a:t>You kept it (the mission, our community) together despite all the challenges</a:t>
            </a:r>
          </a:p>
          <a:p>
            <a:r>
              <a:rPr lang="en-US" dirty="0"/>
              <a:t>Your insights and innovations are helping evolve the complex’s work approaches into an effective “new normal”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0E4105-3024-4AF2-B96F-6F089651DFBE}"/>
              </a:ext>
            </a:extLst>
          </p:cNvPr>
          <p:cNvSpPr txBox="1"/>
          <p:nvPr/>
        </p:nvSpPr>
        <p:spPr>
          <a:xfrm>
            <a:off x="609600" y="5004246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behalf of the EFCOG Board, SWG Leadership, and our Client – THANK YOU!</a:t>
            </a:r>
          </a:p>
        </p:txBody>
      </p:sp>
    </p:spTree>
    <p:extLst>
      <p:ext uri="{BB962C8B-B14F-4D97-AF65-F5344CB8AC3E}">
        <p14:creationId xmlns:p14="http://schemas.microsoft.com/office/powerpoint/2010/main" val="339527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991183-32DF-4AF6-9FAB-2489C536B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37" y="609600"/>
            <a:ext cx="8939326" cy="499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8334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237C7E-9A46-43D1-A790-00BB563A8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70" y="609600"/>
            <a:ext cx="8934060" cy="499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0205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0859B8-F290-4EF3-A06A-38623D59D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3" y="533400"/>
            <a:ext cx="9087333" cy="506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976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A3E381-9B5D-4D89-8B57-FE8838854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39" y="762000"/>
            <a:ext cx="8971721" cy="497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249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8BC298DB-2D5C-40A1-9A78-6B4A12198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5C2355B-7CE9-4192-9142-A41CA0A0C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938900" y="967167"/>
            <a:ext cx="3113479" cy="2374516"/>
          </a:xfrm>
        </p:spPr>
        <p:txBody>
          <a:bodyPr>
            <a:normAutofit/>
          </a:bodyPr>
          <a:lstStyle/>
          <a:p>
            <a:r>
              <a:rPr lang="en-US" sz="4200" b="1"/>
              <a:t>Break</a:t>
            </a:r>
          </a:p>
        </p:txBody>
      </p:sp>
      <p:pic>
        <p:nvPicPr>
          <p:cNvPr id="26" name="Graphic 25" descr="Coffee">
            <a:extLst>
              <a:ext uri="{FF2B5EF4-FFF2-40B4-BE49-F238E27FC236}">
                <a16:creationId xmlns:a16="http://schemas.microsoft.com/office/drawing/2014/main" id="{F5AEC0FB-DF2B-BC78-72FC-1FAE8ED7D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7521" y="1275798"/>
            <a:ext cx="3720332" cy="3720332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6D05ED8-39E4-42F8-92CB-704C2BD0D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34735" y="3526496"/>
            <a:ext cx="311244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45CE2E7C-6AA3-4710-825D-4CDDF788C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256C6C3-0EDC-4651-AB37-9F26CFAA6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459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E80E3-311B-4FD3-9496-D275A9031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746" y="533400"/>
            <a:ext cx="7543800" cy="1295400"/>
          </a:xfrm>
        </p:spPr>
        <p:txBody>
          <a:bodyPr/>
          <a:lstStyle/>
          <a:p>
            <a:r>
              <a:rPr lang="en-US" sz="3600" dirty="0"/>
              <a:t>Special Appreciation from the SWG Chair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DEE7F-A45C-4EFA-9A91-40E732EF8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862137"/>
          </a:xfrm>
        </p:spPr>
        <p:txBody>
          <a:bodyPr/>
          <a:lstStyle/>
          <a:p>
            <a:r>
              <a:rPr lang="en-US" sz="2400" dirty="0"/>
              <a:t>Despite the challenges presented by a global pandemic, the following Team was able to continue supporting the EFCOG mission, as well as staging a series of highly successful virtual meetings, </a:t>
            </a:r>
            <a:r>
              <a:rPr lang="en-US" sz="2400" u="sng" dirty="0"/>
              <a:t>with record attendance and participation</a:t>
            </a:r>
            <a:r>
              <a:rPr lang="en-US" sz="2400" dirty="0"/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71186A-F668-4440-9996-807896A2BE1B}"/>
              </a:ext>
            </a:extLst>
          </p:cNvPr>
          <p:cNvSpPr txBox="1"/>
          <p:nvPr/>
        </p:nvSpPr>
        <p:spPr>
          <a:xfrm>
            <a:off x="457200" y="3810000"/>
            <a:ext cx="8229600" cy="214520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987425" marR="0" lvl="2" indent="-2936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Vicki Pope</a:t>
            </a:r>
          </a:p>
          <a:p>
            <a:pPr marL="987425" marR="0" lvl="2" indent="-2936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Spencer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Daw</a:t>
            </a:r>
            <a:endParaRPr kumimoji="0" lang="en-US" sz="2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987425" marR="0" lvl="2" indent="-2936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Mathew Alt</a:t>
            </a:r>
          </a:p>
          <a:p>
            <a:pPr marL="987425" marR="0" lvl="2" indent="-2936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Bill Wingfield</a:t>
            </a:r>
          </a:p>
          <a:p>
            <a:pPr marL="987425" marR="0" lvl="2" indent="-2936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Omar Cardona-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Quiles</a:t>
            </a:r>
            <a:endParaRPr kumimoji="0" lang="en-US" sz="2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75FC04-804E-4484-8831-676C151C64F4}"/>
              </a:ext>
            </a:extLst>
          </p:cNvPr>
          <p:cNvSpPr txBox="1"/>
          <p:nvPr/>
        </p:nvSpPr>
        <p:spPr>
          <a:xfrm>
            <a:off x="5925065" y="4360869"/>
            <a:ext cx="243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WELL DONE!</a:t>
            </a:r>
          </a:p>
        </p:txBody>
      </p:sp>
    </p:spTree>
    <p:extLst>
      <p:ext uri="{BB962C8B-B14F-4D97-AF65-F5344CB8AC3E}">
        <p14:creationId xmlns:p14="http://schemas.microsoft.com/office/powerpoint/2010/main" val="14650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C2B82-AFDC-42A6-8D21-FEAF787A7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UPDATES</a:t>
            </a:r>
          </a:p>
        </p:txBody>
      </p:sp>
    </p:spTree>
    <p:extLst>
      <p:ext uri="{BB962C8B-B14F-4D97-AF65-F5344CB8AC3E}">
        <p14:creationId xmlns:p14="http://schemas.microsoft.com/office/powerpoint/2010/main" val="1079048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DF188-E790-4C4E-A8A4-F782AAC64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New SWG Client Liaison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BF949-28A7-4ABB-A825-65EBBC8F6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Garrett Smith, Director, EHSS-30, Office of Nuclear Safety, has assumed Pat Worthington’s role as SWG Liaison</a:t>
            </a:r>
          </a:p>
          <a:p>
            <a:r>
              <a:rPr lang="en-US" dirty="0"/>
              <a:t>Kevin Dressman is the new Director, EHSS-10, Office of Health &amp; Safety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D58ABF-36D6-48CE-BD5F-64775188745B}"/>
              </a:ext>
            </a:extLst>
          </p:cNvPr>
          <p:cNvSpPr txBox="1"/>
          <p:nvPr/>
        </p:nvSpPr>
        <p:spPr>
          <a:xfrm>
            <a:off x="914400" y="50292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look forward to effective collaborations with both Garrett and Kevin</a:t>
            </a:r>
          </a:p>
        </p:txBody>
      </p:sp>
    </p:spTree>
    <p:extLst>
      <p:ext uri="{BB962C8B-B14F-4D97-AF65-F5344CB8AC3E}">
        <p14:creationId xmlns:p14="http://schemas.microsoft.com/office/powerpoint/2010/main" val="211119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DF188-E790-4C4E-A8A4-F782AAC64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New SWG Leadership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BF949-28A7-4ABB-A825-65EBBC8F6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Bill </a:t>
            </a:r>
            <a:r>
              <a:rPr lang="en-US" dirty="0" err="1"/>
              <a:t>Mairson</a:t>
            </a:r>
            <a:r>
              <a:rPr lang="en-US" dirty="0"/>
              <a:t>, LANL/Triad, has taken on the Vice-Chair role upon Tricia Allen’s retirement</a:t>
            </a:r>
          </a:p>
          <a:p>
            <a:r>
              <a:rPr lang="en-US" dirty="0"/>
              <a:t>Frances Alston, BWXT, became Secretary after Jonathan Fortkamp took a new job with a non-EFCOG company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D58ABF-36D6-48CE-BD5F-64775188745B}"/>
              </a:ext>
            </a:extLst>
          </p:cNvPr>
          <p:cNvSpPr txBox="1"/>
          <p:nvPr/>
        </p:nvSpPr>
        <p:spPr>
          <a:xfrm>
            <a:off x="914400" y="4724400"/>
            <a:ext cx="754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start keeping Bill and Frances in the loop, and considering them resources </a:t>
            </a:r>
          </a:p>
          <a:p>
            <a:pPr algn="ctr"/>
            <a:r>
              <a:rPr lang="en-US" sz="28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your SWG efforts </a:t>
            </a:r>
          </a:p>
        </p:txBody>
      </p:sp>
    </p:spTree>
    <p:extLst>
      <p:ext uri="{BB962C8B-B14F-4D97-AF65-F5344CB8AC3E}">
        <p14:creationId xmlns:p14="http://schemas.microsoft.com/office/powerpoint/2010/main" val="418793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2D933-A35E-4F9A-B31C-D61B517FA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7543800" cy="2163762"/>
          </a:xfrm>
        </p:spPr>
        <p:txBody>
          <a:bodyPr/>
          <a:lstStyle/>
          <a:p>
            <a:r>
              <a:rPr lang="en-US" sz="3600" u="sng" dirty="0"/>
              <a:t>REFRESHER</a:t>
            </a:r>
            <a:r>
              <a:rPr lang="en-US" sz="3600" dirty="0"/>
              <a:t>: EFCOG WORKING GROUPS/SUBGROUPS/SPECIAL TASK TEAMS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9EF25D-F99E-4B0D-992A-C12322B1D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971800"/>
            <a:ext cx="5679475" cy="17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3405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allery">
    <a:dk1>
      <a:sysClr val="windowText" lastClr="000000"/>
    </a:dk1>
    <a:lt1>
      <a:sysClr val="window" lastClr="FFFFFF"/>
    </a:lt1>
    <a:dk2>
      <a:srgbClr val="454545"/>
    </a:dk2>
    <a:lt2>
      <a:srgbClr val="DFDBD5"/>
    </a:lt2>
    <a:accent1>
      <a:srgbClr val="B71E42"/>
    </a:accent1>
    <a:accent2>
      <a:srgbClr val="DE478E"/>
    </a:accent2>
    <a:accent3>
      <a:srgbClr val="BC72F0"/>
    </a:accent3>
    <a:accent4>
      <a:srgbClr val="795FAF"/>
    </a:accent4>
    <a:accent5>
      <a:srgbClr val="586EA6"/>
    </a:accent5>
    <a:accent6>
      <a:srgbClr val="6892A0"/>
    </a:accent6>
    <a:hlink>
      <a:srgbClr val="FA2B5C"/>
    </a:hlink>
    <a:folHlink>
      <a:srgbClr val="BC658E"/>
    </a:folHlink>
  </a:clrScheme>
</a:themeOverride>
</file>

<file path=ppt/theme/themeOverride2.xml><?xml version="1.0" encoding="utf-8"?>
<a:themeOverride xmlns:a="http://schemas.openxmlformats.org/drawingml/2006/main">
  <a:clrScheme name="Gallery">
    <a:dk1>
      <a:sysClr val="windowText" lastClr="000000"/>
    </a:dk1>
    <a:lt1>
      <a:sysClr val="window" lastClr="FFFFFF"/>
    </a:lt1>
    <a:dk2>
      <a:srgbClr val="454545"/>
    </a:dk2>
    <a:lt2>
      <a:srgbClr val="DFDBD5"/>
    </a:lt2>
    <a:accent1>
      <a:srgbClr val="B71E42"/>
    </a:accent1>
    <a:accent2>
      <a:srgbClr val="DE478E"/>
    </a:accent2>
    <a:accent3>
      <a:srgbClr val="BC72F0"/>
    </a:accent3>
    <a:accent4>
      <a:srgbClr val="795FAF"/>
    </a:accent4>
    <a:accent5>
      <a:srgbClr val="586EA6"/>
    </a:accent5>
    <a:accent6>
      <a:srgbClr val="6892A0"/>
    </a:accent6>
    <a:hlink>
      <a:srgbClr val="FA2B5C"/>
    </a:hlink>
    <a:folHlink>
      <a:srgbClr val="BC658E"/>
    </a:folHlink>
  </a:clrScheme>
</a:themeOverride>
</file>

<file path=ppt/theme/themeOverride3.xml><?xml version="1.0" encoding="utf-8"?>
<a:themeOverride xmlns:a="http://schemas.openxmlformats.org/drawingml/2006/main">
  <a:clrScheme name="Gallery">
    <a:dk1>
      <a:sysClr val="windowText" lastClr="000000"/>
    </a:dk1>
    <a:lt1>
      <a:sysClr val="window" lastClr="FFFFFF"/>
    </a:lt1>
    <a:dk2>
      <a:srgbClr val="454545"/>
    </a:dk2>
    <a:lt2>
      <a:srgbClr val="DFDBD5"/>
    </a:lt2>
    <a:accent1>
      <a:srgbClr val="B71E42"/>
    </a:accent1>
    <a:accent2>
      <a:srgbClr val="DE478E"/>
    </a:accent2>
    <a:accent3>
      <a:srgbClr val="BC72F0"/>
    </a:accent3>
    <a:accent4>
      <a:srgbClr val="795FAF"/>
    </a:accent4>
    <a:accent5>
      <a:srgbClr val="586EA6"/>
    </a:accent5>
    <a:accent6>
      <a:srgbClr val="6892A0"/>
    </a:accent6>
    <a:hlink>
      <a:srgbClr val="FA2B5C"/>
    </a:hlink>
    <a:folHlink>
      <a:srgbClr val="BC658E"/>
    </a:folHlink>
  </a:clrScheme>
</a:themeOverride>
</file>

<file path=ppt/theme/themeOverride4.xml><?xml version="1.0" encoding="utf-8"?>
<a:themeOverride xmlns:a="http://schemas.openxmlformats.org/drawingml/2006/main">
  <a:clrScheme name="Gallery">
    <a:dk1>
      <a:sysClr val="windowText" lastClr="000000"/>
    </a:dk1>
    <a:lt1>
      <a:sysClr val="window" lastClr="FFFFFF"/>
    </a:lt1>
    <a:dk2>
      <a:srgbClr val="454545"/>
    </a:dk2>
    <a:lt2>
      <a:srgbClr val="DFDBD5"/>
    </a:lt2>
    <a:accent1>
      <a:srgbClr val="B71E42"/>
    </a:accent1>
    <a:accent2>
      <a:srgbClr val="DE478E"/>
    </a:accent2>
    <a:accent3>
      <a:srgbClr val="BC72F0"/>
    </a:accent3>
    <a:accent4>
      <a:srgbClr val="795FAF"/>
    </a:accent4>
    <a:accent5>
      <a:srgbClr val="586EA6"/>
    </a:accent5>
    <a:accent6>
      <a:srgbClr val="6892A0"/>
    </a:accent6>
    <a:hlink>
      <a:srgbClr val="FA2B5C"/>
    </a:hlink>
    <a:folHlink>
      <a:srgbClr val="BC658E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F25756FC81AF488F6C711D74014336" ma:contentTypeVersion="13" ma:contentTypeDescription="Create a new document." ma:contentTypeScope="" ma:versionID="7498096adf70b2ff743a08ad6617e717">
  <xsd:schema xmlns:xsd="http://www.w3.org/2001/XMLSchema" xmlns:xs="http://www.w3.org/2001/XMLSchema" xmlns:p="http://schemas.microsoft.com/office/2006/metadata/properties" xmlns:ns2="ea60b319-9d9b-4050-a2da-fb9886bc818d" xmlns:ns3="696b1dda-5637-4d41-9abe-79af3c04e813" targetNamespace="http://schemas.microsoft.com/office/2006/metadata/properties" ma:root="true" ma:fieldsID="4d3d1a04c4d207925585b3ad0f91c335" ns2:_="" ns3:_="">
    <xsd:import namespace="ea60b319-9d9b-4050-a2da-fb9886bc818d"/>
    <xsd:import namespace="696b1dda-5637-4d41-9abe-79af3c04e8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60b319-9d9b-4050-a2da-fb9886bc81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6b1dda-5637-4d41-9abe-79af3c04e81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986EFFB-34F7-46FA-82E3-D19A6C8193BE}"/>
</file>

<file path=customXml/itemProps2.xml><?xml version="1.0" encoding="utf-8"?>
<ds:datastoreItem xmlns:ds="http://schemas.openxmlformats.org/officeDocument/2006/customXml" ds:itemID="{AD1306E5-9BAD-4794-B985-25DEDAD8B07C}"/>
</file>

<file path=customXml/itemProps3.xml><?xml version="1.0" encoding="utf-8"?>
<ds:datastoreItem xmlns:ds="http://schemas.openxmlformats.org/officeDocument/2006/customXml" ds:itemID="{A14DE689-F209-4166-944A-AAE4929354A6}"/>
</file>

<file path=docProps/app.xml><?xml version="1.0" encoding="utf-8"?>
<Properties xmlns="http://schemas.openxmlformats.org/officeDocument/2006/extended-properties" xmlns:vt="http://schemas.openxmlformats.org/officeDocument/2006/docPropsVTypes">
  <TotalTime>4481</TotalTime>
  <Words>1176</Words>
  <Application>Microsoft Office PowerPoint</Application>
  <PresentationFormat>On-screen Show (4:3)</PresentationFormat>
  <Paragraphs>155</Paragraphs>
  <Slides>44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Arial Narrow</vt:lpstr>
      <vt:lpstr>Calibri</vt:lpstr>
      <vt:lpstr>Cambria</vt:lpstr>
      <vt:lpstr>Gill Sans MT</vt:lpstr>
      <vt:lpstr>Times New Roman</vt:lpstr>
      <vt:lpstr>Wingdings</vt:lpstr>
      <vt:lpstr>Gallery</vt:lpstr>
      <vt:lpstr>EFCOG  ISM &amp; QA Task Groups SPRING Meeting 2022</vt:lpstr>
      <vt:lpstr>PowerPoint Presentation</vt:lpstr>
      <vt:lpstr>EFCOG/Safety Working Group Vision &amp; Focus</vt:lpstr>
      <vt:lpstr>FIRST: In Appreciation...</vt:lpstr>
      <vt:lpstr>Special Appreciation from the SWG Chair</vt:lpstr>
      <vt:lpstr>UPDATES</vt:lpstr>
      <vt:lpstr>New SWG Client Liaison</vt:lpstr>
      <vt:lpstr>New SWG Leadership</vt:lpstr>
      <vt:lpstr>REFRESHER: EFCOG WORKING GROUPS/SUBGROUPS/SPECIAL TASK TEAMS</vt:lpstr>
      <vt:lpstr>EFCOG WORKING GROUPS/ SUBGROUPS/TASK TEAMS</vt:lpstr>
      <vt:lpstr>EFCOG WORKING GROUPS/ SUBGROUPS/TASK TEAMS</vt:lpstr>
      <vt:lpstr>SAFETY WORKING GROUP SUBGROUPS/TASK TEAMS</vt:lpstr>
      <vt:lpstr>SAFETY WORKING GROUP SUBGROUPS/TASK TEAMS</vt:lpstr>
      <vt:lpstr>SAFETY WORKING GROUP SUBGROUPS/TASK TEAMS</vt:lpstr>
      <vt:lpstr>SAFETY WORKING GROUP SUBGROUPS/TASK TEAMS</vt:lpstr>
      <vt:lpstr>FOCUS &amp; VISION – EFCOG </vt:lpstr>
      <vt:lpstr>EFCOG Strategic Priorities</vt:lpstr>
      <vt:lpstr>How EFCOG gets things done</vt:lpstr>
      <vt:lpstr>What benefits does EFCOG provide?</vt:lpstr>
      <vt:lpstr>2020-2021 EFCOG Efforts</vt:lpstr>
      <vt:lpstr>FOCUS &amp; VISION – SWG </vt:lpstr>
      <vt:lpstr>Safety Working Group Mission</vt:lpstr>
      <vt:lpstr>2020-2021 SWG Efforts</vt:lpstr>
      <vt:lpstr>2020-2021 SWG Efforts (cont.)</vt:lpstr>
      <vt:lpstr>Our Challenges</vt:lpstr>
      <vt:lpstr>PowerPoint Presentation</vt:lpstr>
      <vt:lpstr>ISM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Break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EFCOG  ISM &amp; QA Task Groups Fall Meeting 2020</dc:title>
  <dc:creator>Pope, Vicki L.</dc:creator>
  <cp:lastModifiedBy>Omar Cardona-Quiles</cp:lastModifiedBy>
  <cp:revision>14</cp:revision>
  <dcterms:created xsi:type="dcterms:W3CDTF">2020-11-09T21:23:38Z</dcterms:created>
  <dcterms:modified xsi:type="dcterms:W3CDTF">2022-04-27T18:44:07Z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0x01010070F25756FC81AF488F6C711D74014336</vt:lpwstr>
  </property>
</Properties>
</file>