
<file path=[Content_Types].xml><?xml version="1.0" encoding="utf-8"?>
<Types xmlns="http://schemas.openxmlformats.org/package/2006/content-types">
  <Default Extension="jfif" ContentType="image/j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300" r:id="rId2"/>
    <p:sldId id="325" r:id="rId3"/>
    <p:sldId id="326" r:id="rId4"/>
    <p:sldId id="302" r:id="rId5"/>
    <p:sldId id="320" r:id="rId6"/>
    <p:sldId id="260" r:id="rId7"/>
    <p:sldId id="321" r:id="rId8"/>
    <p:sldId id="327" r:id="rId9"/>
    <p:sldId id="330" r:id="rId10"/>
    <p:sldId id="281" r:id="rId11"/>
    <p:sldId id="333" r:id="rId12"/>
    <p:sldId id="655" r:id="rId13"/>
    <p:sldId id="659" r:id="rId14"/>
    <p:sldId id="660" r:id="rId15"/>
    <p:sldId id="661" r:id="rId16"/>
    <p:sldId id="656" r:id="rId17"/>
    <p:sldId id="257" r:id="rId18"/>
    <p:sldId id="657" r:id="rId19"/>
    <p:sldId id="658" r:id="rId20"/>
    <p:sldId id="319" r:id="rId21"/>
    <p:sldId id="398" r:id="rId22"/>
    <p:sldId id="662" r:id="rId23"/>
    <p:sldId id="399" r:id="rId24"/>
    <p:sldId id="39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8A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114" d="100"/>
          <a:sy n="114" d="100"/>
        </p:scale>
        <p:origin x="102" y="378"/>
      </p:cViewPr>
      <p:guideLst/>
    </p:cSldViewPr>
  </p:slideViewPr>
  <p:notesTextViewPr>
    <p:cViewPr>
      <p:scale>
        <a:sx n="1" d="1"/>
        <a:sy n="1" d="1"/>
      </p:scale>
      <p:origin x="0" y="0"/>
    </p:cViewPr>
  </p:notesTextViewPr>
  <p:sorterViewPr>
    <p:cViewPr>
      <p:scale>
        <a:sx n="100" d="100"/>
        <a:sy n="100" d="100"/>
      </p:scale>
      <p:origin x="0" y="-82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90288-BDED-4A8D-8029-E6BAEFCCB408}"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662C6-69A8-4E65-9D5B-3ACA63BEC40C}" type="slidenum">
              <a:rPr lang="en-US" smtClean="0"/>
              <a:t>‹#›</a:t>
            </a:fld>
            <a:endParaRPr lang="en-US"/>
          </a:p>
        </p:txBody>
      </p:sp>
    </p:spTree>
    <p:extLst>
      <p:ext uri="{BB962C8B-B14F-4D97-AF65-F5344CB8AC3E}">
        <p14:creationId xmlns:p14="http://schemas.microsoft.com/office/powerpoint/2010/main" val="129683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SC-12-01 &amp; SC-12-04 still open?</a:t>
            </a:r>
          </a:p>
        </p:txBody>
      </p:sp>
      <p:sp>
        <p:nvSpPr>
          <p:cNvPr id="4" name="Slide Number Placeholder 3"/>
          <p:cNvSpPr>
            <a:spLocks noGrp="1"/>
          </p:cNvSpPr>
          <p:nvPr>
            <p:ph type="sldNum" sz="quarter" idx="10"/>
          </p:nvPr>
        </p:nvSpPr>
        <p:spPr/>
        <p:txBody>
          <a:bodyPr/>
          <a:lstStyle/>
          <a:p>
            <a:fld id="{4FF32F7E-25D9-4A0D-A5F0-0D93F6350AE7}" type="slidenum">
              <a:rPr lang="en-US" smtClean="0"/>
              <a:pPr/>
              <a:t>1</a:t>
            </a:fld>
            <a:endParaRPr lang="en-US" dirty="0"/>
          </a:p>
        </p:txBody>
      </p:sp>
    </p:spTree>
    <p:extLst>
      <p:ext uri="{BB962C8B-B14F-4D97-AF65-F5344CB8AC3E}">
        <p14:creationId xmlns:p14="http://schemas.microsoft.com/office/powerpoint/2010/main" val="48383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SC-12-01 &amp; SC-12-04 still open?</a:t>
            </a:r>
          </a:p>
        </p:txBody>
      </p:sp>
      <p:sp>
        <p:nvSpPr>
          <p:cNvPr id="4" name="Slide Number Placeholder 3"/>
          <p:cNvSpPr>
            <a:spLocks noGrp="1"/>
          </p:cNvSpPr>
          <p:nvPr>
            <p:ph type="sldNum" sz="quarter" idx="10"/>
          </p:nvPr>
        </p:nvSpPr>
        <p:spPr/>
        <p:txBody>
          <a:bodyPr/>
          <a:lstStyle/>
          <a:p>
            <a:fld id="{4FF32F7E-25D9-4A0D-A5F0-0D93F6350AE7}" type="slidenum">
              <a:rPr lang="en-US" smtClean="0"/>
              <a:pPr/>
              <a:t>4</a:t>
            </a:fld>
            <a:endParaRPr lang="en-US" dirty="0"/>
          </a:p>
        </p:txBody>
      </p:sp>
    </p:spTree>
    <p:extLst>
      <p:ext uri="{BB962C8B-B14F-4D97-AF65-F5344CB8AC3E}">
        <p14:creationId xmlns:p14="http://schemas.microsoft.com/office/powerpoint/2010/main" val="326938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5</a:t>
            </a:fld>
            <a:endParaRPr lang="en-US" dirty="0"/>
          </a:p>
        </p:txBody>
      </p:sp>
    </p:spTree>
    <p:extLst>
      <p:ext uri="{BB962C8B-B14F-4D97-AF65-F5344CB8AC3E}">
        <p14:creationId xmlns:p14="http://schemas.microsoft.com/office/powerpoint/2010/main" val="419297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96831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C49686-1CC1-4711-9FB1-B77B0E13881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327213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447823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2903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3517109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00314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596101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406547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2541692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Line Title + Content">
    <p:spTree>
      <p:nvGrpSpPr>
        <p:cNvPr id="1" name=""/>
        <p:cNvGrpSpPr/>
        <p:nvPr/>
      </p:nvGrpSpPr>
      <p:grpSpPr>
        <a:xfrm>
          <a:off x="0" y="0"/>
          <a:ext cx="0" cy="0"/>
          <a:chOff x="0" y="0"/>
          <a:chExt cx="0" cy="0"/>
        </a:xfrm>
      </p:grpSpPr>
      <p:sp>
        <p:nvSpPr>
          <p:cNvPr id="4" name="Rectangle 3"/>
          <p:cNvSpPr/>
          <p:nvPr userDrawn="1"/>
        </p:nvSpPr>
        <p:spPr>
          <a:xfrm>
            <a:off x="0" y="987426"/>
            <a:ext cx="12192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10" name="Title 1"/>
          <p:cNvSpPr>
            <a:spLocks noGrp="1"/>
          </p:cNvSpPr>
          <p:nvPr>
            <p:ph type="title"/>
          </p:nvPr>
        </p:nvSpPr>
        <p:spPr>
          <a:xfrm>
            <a:off x="609600" y="356613"/>
            <a:ext cx="8839200" cy="621792"/>
          </a:xfrm>
        </p:spPr>
        <p:txBody>
          <a:bodyPr/>
          <a:lstStyle>
            <a:lvl1pPr algn="l">
              <a:defRPr sz="2500" b="1">
                <a:solidFill>
                  <a:srgbClr val="D57500"/>
                </a:solidFill>
                <a:latin typeface="Arial"/>
                <a:cs typeface="Arial"/>
              </a:defRPr>
            </a:lvl1pPr>
          </a:lstStyle>
          <a:p>
            <a:r>
              <a:rPr lang="en-US"/>
              <a:t>Click to edit Master title style</a:t>
            </a:r>
            <a:endParaRPr lang="en-US" dirty="0"/>
          </a:p>
        </p:txBody>
      </p:sp>
      <p:sp>
        <p:nvSpPr>
          <p:cNvPr id="11" name="Content Placeholder 2"/>
          <p:cNvSpPr>
            <a:spLocks noGrp="1"/>
          </p:cNvSpPr>
          <p:nvPr>
            <p:ph idx="1"/>
          </p:nvPr>
        </p:nvSpPr>
        <p:spPr>
          <a:xfrm>
            <a:off x="609600" y="1371598"/>
            <a:ext cx="10972800" cy="1510157"/>
          </a:xfrm>
        </p:spPr>
        <p:txBody>
          <a:bodyPr>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4EFE5B7E-D4FE-4F8B-AB7B-63B93B969343}"/>
              </a:ext>
            </a:extLst>
          </p:cNvPr>
          <p:cNvSpPr/>
          <p:nvPr userDrawn="1"/>
        </p:nvSpPr>
        <p:spPr>
          <a:xfrm>
            <a:off x="11211791" y="6182590"/>
            <a:ext cx="980209" cy="675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Slide Number Placeholder 5">
            <a:extLst>
              <a:ext uri="{FF2B5EF4-FFF2-40B4-BE49-F238E27FC236}">
                <a16:creationId xmlns:a16="http://schemas.microsoft.com/office/drawing/2014/main" id="{4A2ECF7C-E4D2-41D3-83C3-9C753FBC356F}"/>
              </a:ext>
            </a:extLst>
          </p:cNvPr>
          <p:cNvSpPr>
            <a:spLocks noGrp="1"/>
          </p:cNvSpPr>
          <p:nvPr>
            <p:ph type="sldNum" sz="quarter" idx="12"/>
          </p:nvPr>
        </p:nvSpPr>
        <p:spPr>
          <a:xfrm>
            <a:off x="11511679" y="6284951"/>
            <a:ext cx="602672" cy="495658"/>
          </a:xfrm>
          <a:prstGeom prst="rect">
            <a:avLst/>
          </a:prstGeom>
        </p:spPr>
        <p:txBody>
          <a:bodyPr/>
          <a:lstStyle>
            <a:lvl1pPr>
              <a:defRPr sz="2400"/>
            </a:lvl1pPr>
          </a:lstStyle>
          <a:p>
            <a:fld id="{A7ED20D2-A99C-4968-AC75-443AAE3DEF0F}" type="slidenum">
              <a:rPr lang="en-US" smtClean="0"/>
              <a:pPr/>
              <a:t>‹#›</a:t>
            </a:fld>
            <a:endParaRPr lang="en-US" dirty="0"/>
          </a:p>
        </p:txBody>
      </p:sp>
    </p:spTree>
    <p:extLst>
      <p:ext uri="{BB962C8B-B14F-4D97-AF65-F5344CB8AC3E}">
        <p14:creationId xmlns:p14="http://schemas.microsoft.com/office/powerpoint/2010/main" val="2654712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choose 1 image)">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AB25CD1-AAEC-2944-A880-5B3FABFD1194}"/>
              </a:ext>
            </a:extLst>
          </p:cNvPr>
          <p:cNvPicPr>
            <a:picLocks noChangeAspect="1"/>
          </p:cNvPicPr>
          <p:nvPr userDrawn="1"/>
        </p:nvPicPr>
        <p:blipFill rotWithShape="1">
          <a:blip r:embed="rId2"/>
          <a:srcRect r="8559"/>
          <a:stretch/>
        </p:blipFill>
        <p:spPr>
          <a:xfrm>
            <a:off x="1" y="0"/>
            <a:ext cx="12192000" cy="5374964"/>
          </a:xfrm>
          <a:prstGeom prst="rect">
            <a:avLst/>
          </a:prstGeom>
        </p:spPr>
      </p:pic>
      <p:sp>
        <p:nvSpPr>
          <p:cNvPr id="25" name="Rectangle 24">
            <a:extLst>
              <a:ext uri="{FF2B5EF4-FFF2-40B4-BE49-F238E27FC236}">
                <a16:creationId xmlns:a16="http://schemas.microsoft.com/office/drawing/2014/main" id="{270F98C0-379B-1340-8EC0-CDA501596876}"/>
              </a:ext>
            </a:extLst>
          </p:cNvPr>
          <p:cNvSpPr/>
          <p:nvPr userDrawn="1"/>
        </p:nvSpPr>
        <p:spPr>
          <a:xfrm>
            <a:off x="0" y="0"/>
            <a:ext cx="12192000" cy="5424932"/>
          </a:xfrm>
          <a:prstGeom prst="rect">
            <a:avLst/>
          </a:prstGeom>
          <a:gradFill>
            <a:gsLst>
              <a:gs pos="0">
                <a:schemeClr val="bg1">
                  <a:alpha val="0"/>
                </a:schemeClr>
              </a:gs>
              <a:gs pos="76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blue/green box bottom">
            <a:extLst>
              <a:ext uri="{FF2B5EF4-FFF2-40B4-BE49-F238E27FC236}">
                <a16:creationId xmlns:a16="http://schemas.microsoft.com/office/drawing/2014/main" id="{01F9400E-D49A-AA40-B4BD-53F03EC31D76}"/>
              </a:ext>
            </a:extLst>
          </p:cNvPr>
          <p:cNvGrpSpPr/>
          <p:nvPr userDrawn="1"/>
        </p:nvGrpSpPr>
        <p:grpSpPr>
          <a:xfrm>
            <a:off x="0" y="5340350"/>
            <a:ext cx="12192000" cy="1517650"/>
            <a:chOff x="0" y="5340350"/>
            <a:chExt cx="12192000" cy="1517650"/>
          </a:xfrm>
        </p:grpSpPr>
        <p:sp>
          <p:nvSpPr>
            <p:cNvPr id="11" name="Rectangle 10">
              <a:extLst>
                <a:ext uri="{FF2B5EF4-FFF2-40B4-BE49-F238E27FC236}">
                  <a16:creationId xmlns:a16="http://schemas.microsoft.com/office/drawing/2014/main" id="{7C04B8F3-C379-C04D-8634-1CDEC81586E2}"/>
                </a:ext>
              </a:extLst>
            </p:cNvPr>
            <p:cNvSpPr/>
            <p:nvPr userDrawn="1"/>
          </p:nvSpPr>
          <p:spPr bwMode="auto">
            <a:xfrm>
              <a:off x="0" y="5444519"/>
              <a:ext cx="12192000" cy="1413481"/>
            </a:xfrm>
            <a:prstGeom prst="rect">
              <a:avLst/>
            </a:prstGeom>
            <a:solidFill>
              <a:srgbClr val="0751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28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003207E4-91BC-AB48-939F-AAC2AA29BF23}"/>
                </a:ext>
              </a:extLst>
            </p:cNvPr>
            <p:cNvSpPr/>
            <p:nvPr userDrawn="1"/>
          </p:nvSpPr>
          <p:spPr bwMode="auto">
            <a:xfrm>
              <a:off x="0" y="5340350"/>
              <a:ext cx="12192000" cy="104169"/>
            </a:xfrm>
            <a:prstGeom prst="rect">
              <a:avLst/>
            </a:prstGeom>
            <a:solidFill>
              <a:srgbClr val="8EC42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28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3014134" y="1953910"/>
            <a:ext cx="9177865" cy="2292350"/>
          </a:xfrm>
          <a:noFill/>
        </p:spPr>
        <p:txBody>
          <a:bodyPr wrap="square" lIns="365760" tIns="822960" rIns="274320" bIns="822960" anchor="ctr" anchorCtr="0">
            <a:noAutofit/>
          </a:bodyPr>
          <a:lstStyle>
            <a:lvl1pPr marL="0" indent="0">
              <a:buFont typeface="Arial" panose="020B0604020202020204" pitchFamily="34" charset="0"/>
              <a:buNone/>
              <a:tabLst/>
              <a:defRPr sz="3400" b="1" i="0">
                <a:solidFill>
                  <a:schemeClr val="tx2"/>
                </a:solidFill>
                <a:latin typeface="Arial" panose="020B0604020202020204" pitchFamily="34" charset="0"/>
                <a:cs typeface="Arial" panose="020B0604020202020204" pitchFamily="34" charset="0"/>
              </a:defRPr>
            </a:lvl1pPr>
            <a:lvl2pPr marL="9525" indent="0">
              <a:buFontTx/>
              <a:buNone/>
              <a:tabLst/>
              <a:defRPr sz="2200">
                <a:solidFill>
                  <a:schemeClr val="tx2"/>
                </a:solidFill>
                <a:latin typeface="Arial" panose="020B0604020202020204" pitchFamily="34" charset="0"/>
                <a:cs typeface="Arial" panose="020B0604020202020204" pitchFamily="34" charset="0"/>
              </a:defRPr>
            </a:lvl2pPr>
            <a:lvl3pPr marL="914286" indent="0">
              <a:buFontTx/>
              <a:buNone/>
              <a:defRPr/>
            </a:lvl3pPr>
            <a:lvl4pPr marL="1371430" indent="0">
              <a:buFontTx/>
              <a:buNone/>
              <a:defRPr/>
            </a:lvl4pPr>
            <a:lvl5pPr marL="1828573" indent="0">
              <a:buFontTx/>
              <a:buNone/>
              <a:defRPr/>
            </a:lvl5pPr>
          </a:lstStyle>
          <a:p>
            <a:pPr lvl="0"/>
            <a:r>
              <a:rPr lang="en-US" dirty="0"/>
              <a:t>Click to edit title</a:t>
            </a:r>
          </a:p>
          <a:p>
            <a:pPr lvl="1"/>
            <a:r>
              <a:rPr lang="en-US" dirty="0"/>
              <a:t>Click to edit subtitle</a:t>
            </a:r>
          </a:p>
        </p:txBody>
      </p:sp>
      <p:pic>
        <p:nvPicPr>
          <p:cNvPr id="5" name="Picture 4">
            <a:extLst>
              <a:ext uri="{FF2B5EF4-FFF2-40B4-BE49-F238E27FC236}">
                <a16:creationId xmlns:a16="http://schemas.microsoft.com/office/drawing/2014/main" id="{63374119-B3D1-BA43-8719-0792647D55C5}"/>
              </a:ext>
            </a:extLst>
          </p:cNvPr>
          <p:cNvPicPr>
            <a:picLocks noChangeAspect="1"/>
          </p:cNvPicPr>
          <p:nvPr userDrawn="1"/>
        </p:nvPicPr>
        <p:blipFill>
          <a:blip r:embed="rId3"/>
          <a:srcRect/>
          <a:stretch/>
        </p:blipFill>
        <p:spPr>
          <a:xfrm>
            <a:off x="8315232" y="5899151"/>
            <a:ext cx="3330289" cy="484631"/>
          </a:xfrm>
          <a:prstGeom prst="rect">
            <a:avLst/>
          </a:prstGeom>
        </p:spPr>
      </p:pic>
      <p:sp>
        <p:nvSpPr>
          <p:cNvPr id="14" name="Text Placeholder 3">
            <a:extLst>
              <a:ext uri="{FF2B5EF4-FFF2-40B4-BE49-F238E27FC236}">
                <a16:creationId xmlns:a16="http://schemas.microsoft.com/office/drawing/2014/main" id="{F4F2F8D8-C03D-DF41-BF95-AEFFFD155041}"/>
              </a:ext>
            </a:extLst>
          </p:cNvPr>
          <p:cNvSpPr>
            <a:spLocks noGrp="1"/>
          </p:cNvSpPr>
          <p:nvPr>
            <p:ph type="body" sz="quarter" idx="20" hasCustomPrompt="1"/>
          </p:nvPr>
        </p:nvSpPr>
        <p:spPr>
          <a:xfrm>
            <a:off x="893523" y="689986"/>
            <a:ext cx="2889336" cy="1048200"/>
          </a:xfrm>
        </p:spPr>
        <p:txBody>
          <a:bodyPr anchor="b" anchorCtr="0"/>
          <a:lstStyle>
            <a:lvl1pPr marL="0" indent="0">
              <a:spcBef>
                <a:spcPts val="500"/>
              </a:spcBef>
              <a:buFontTx/>
              <a:buNone/>
              <a:defRPr sz="1600">
                <a:solidFill>
                  <a:schemeClr val="bg1"/>
                </a:solidFill>
                <a:effectLst/>
              </a:defRPr>
            </a:lvl1pPr>
          </a:lstStyle>
          <a:p>
            <a:r>
              <a:rPr lang="en-US" dirty="0"/>
              <a:t>June 1, 2020</a:t>
            </a:r>
          </a:p>
          <a:p>
            <a:pPr>
              <a:spcBef>
                <a:spcPts val="500"/>
              </a:spcBef>
            </a:pPr>
            <a:r>
              <a:rPr lang="en-US" sz="1800" dirty="0"/>
              <a:t>Presenter Name</a:t>
            </a:r>
          </a:p>
        </p:txBody>
      </p:sp>
    </p:spTree>
    <p:extLst>
      <p:ext uri="{BB962C8B-B14F-4D97-AF65-F5344CB8AC3E}">
        <p14:creationId xmlns:p14="http://schemas.microsoft.com/office/powerpoint/2010/main" val="31837344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2880">
          <p15:clr>
            <a:srgbClr val="FBAE40"/>
          </p15:clr>
        </p15:guide>
        <p15:guide id="3" orient="horz" pos="1920">
          <p15:clr>
            <a:srgbClr val="FBAE40"/>
          </p15:clr>
        </p15:guide>
        <p15:guide id="4" pos="39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54321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361868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49686-1CC1-4711-9FB1-B77B0E13881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97964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49686-1CC1-4711-9FB1-B77B0E138819}"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358637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49686-1CC1-4711-9FB1-B77B0E138819}"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65132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49686-1CC1-4711-9FB1-B77B0E138819}"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38407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C49686-1CC1-4711-9FB1-B77B0E13881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6853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C49686-1CC1-4711-9FB1-B77B0E13881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281800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C49686-1CC1-4711-9FB1-B77B0E138819}" type="datetimeFigureOut">
              <a:rPr lang="en-US" smtClean="0"/>
              <a:t>4/25/2022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2507E1-C487-45DC-80D3-FA08A23D5BEA}" type="slidenum">
              <a:rPr lang="en-US" smtClean="0"/>
              <a:t>‹#›</a:t>
            </a:fld>
            <a:endParaRPr lang="en-US"/>
          </a:p>
        </p:txBody>
      </p:sp>
    </p:spTree>
    <p:extLst>
      <p:ext uri="{BB962C8B-B14F-4D97-AF65-F5344CB8AC3E}">
        <p14:creationId xmlns:p14="http://schemas.microsoft.com/office/powerpoint/2010/main" val="40557164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7" r:id="rId18"/>
    <p:sldLayoutId id="2147483698"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en.wikiversity.org/wiki/Visualisation_of_quantitative_information"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efcog.org/?s=procurement" TargetMode="Externa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managementexchange.com/hack/designed-growth-and-engagement-fixing-invisible-stranglehold-business-succe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pngall.com/meeting-png" TargetMode="Externa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hyperlink" Target="http://stiryoursouls.blogspot.com/2014/03/when-h-and-o-got-talking.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ngall.com/books-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23" name="Freeform: Shape 12">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6"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2848839" y="151719"/>
            <a:ext cx="6934200" cy="855221"/>
          </a:xfrm>
          <a:effectLst/>
        </p:spPr>
        <p:txBody>
          <a:bodyPr anchor="ctr">
            <a:normAutofit/>
          </a:bodyPr>
          <a:lstStyle/>
          <a:p>
            <a:pPr algn="l" defTabSz="914400">
              <a:defRPr/>
            </a:pPr>
            <a:r>
              <a:rPr lang="en-US" b="1" dirty="0">
                <a:solidFill>
                  <a:schemeClr val="tx2"/>
                </a:solidFill>
              </a:rPr>
              <a:t>QA Agenda </a:t>
            </a:r>
          </a:p>
        </p:txBody>
      </p:sp>
      <p:sp>
        <p:nvSpPr>
          <p:cNvPr id="4" name="Rectangle 3">
            <a:extLst>
              <a:ext uri="{FF2B5EF4-FFF2-40B4-BE49-F238E27FC236}">
                <a16:creationId xmlns:a16="http://schemas.microsoft.com/office/drawing/2014/main" id="{999C5272-7648-447F-87FD-0C7543C4FD50}"/>
              </a:ext>
            </a:extLst>
          </p:cNvPr>
          <p:cNvSpPr/>
          <p:nvPr/>
        </p:nvSpPr>
        <p:spPr>
          <a:xfrm>
            <a:off x="1981200" y="1143000"/>
            <a:ext cx="6934200" cy="784830"/>
          </a:xfrm>
          <a:prstGeom prst="rect">
            <a:avLst/>
          </a:prstGeom>
        </p:spPr>
        <p:txBody>
          <a:bodyPr wrap="square">
            <a:spAutoFit/>
          </a:bodyPr>
          <a:lstStyle/>
          <a:p>
            <a:pPr marL="628650" lvl="1" indent="-171450">
              <a:spcAft>
                <a:spcPts val="600"/>
              </a:spcAft>
              <a:buFont typeface="Arial" panose="020B0604020202020204" pitchFamily="34" charset="0"/>
              <a:buChar char="•"/>
            </a:pPr>
            <a:endParaRPr lang="en-US" sz="1200"/>
          </a:p>
          <a:p>
            <a:pPr>
              <a:spcAft>
                <a:spcPts val="600"/>
              </a:spcAft>
            </a:pPr>
            <a:endParaRPr lang="en-US" sz="2800"/>
          </a:p>
        </p:txBody>
      </p:sp>
      <p:pic>
        <p:nvPicPr>
          <p:cNvPr id="5" name="Picture 4" descr="Logo, company name&#10;&#10;Description automatically generated">
            <a:extLst>
              <a:ext uri="{FF2B5EF4-FFF2-40B4-BE49-F238E27FC236}">
                <a16:creationId xmlns:a16="http://schemas.microsoft.com/office/drawing/2014/main" id="{81B3AC2E-AA95-4D1A-8799-63E19CA103C7}"/>
              </a:ext>
            </a:extLst>
          </p:cNvPr>
          <p:cNvPicPr>
            <a:picLocks noChangeAspect="1"/>
          </p:cNvPicPr>
          <p:nvPr/>
        </p:nvPicPr>
        <p:blipFill>
          <a:blip r:embed="rId4"/>
          <a:stretch>
            <a:fillRect/>
          </a:stretch>
        </p:blipFill>
        <p:spPr>
          <a:xfrm>
            <a:off x="0" y="6534292"/>
            <a:ext cx="1058091" cy="323708"/>
          </a:xfrm>
          <a:prstGeom prst="rect">
            <a:avLst/>
          </a:prstGeom>
        </p:spPr>
      </p:pic>
      <p:pic>
        <p:nvPicPr>
          <p:cNvPr id="8" name="Graphic 7" descr="Truck">
            <a:extLst>
              <a:ext uri="{FF2B5EF4-FFF2-40B4-BE49-F238E27FC236}">
                <a16:creationId xmlns:a16="http://schemas.microsoft.com/office/drawing/2014/main" id="{E19CCA19-4CF2-4CDC-B68F-07FD72A644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52339" y="3304032"/>
            <a:ext cx="2408086" cy="2408086"/>
          </a:xfrm>
          <a:prstGeom prst="rect">
            <a:avLst/>
          </a:prstGeom>
        </p:spPr>
      </p:pic>
      <p:sp>
        <p:nvSpPr>
          <p:cNvPr id="21" name="Content Placeholder 6">
            <a:extLst>
              <a:ext uri="{FF2B5EF4-FFF2-40B4-BE49-F238E27FC236}">
                <a16:creationId xmlns:a16="http://schemas.microsoft.com/office/drawing/2014/main" id="{1936E8AA-1559-448B-8417-A99DDE2CF903}"/>
              </a:ext>
            </a:extLst>
          </p:cNvPr>
          <p:cNvSpPr>
            <a:spLocks noGrp="1"/>
          </p:cNvSpPr>
          <p:nvPr/>
        </p:nvSpPr>
        <p:spPr>
          <a:xfrm>
            <a:off x="4000849" y="1499988"/>
            <a:ext cx="7779126" cy="4594976"/>
          </a:xfrm>
          <a:prstGeom prst="rect">
            <a:avLst/>
          </a:prstGeom>
        </p:spPr>
        <p:txBody>
          <a:bodyPr vert="horz" wrap="square" lIns="91440" tIns="45720" rIns="91440" bIns="45720" rtlCol="0" anchor="ctr">
            <a:sp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b="1" u="sng" dirty="0"/>
              <a:t>Tuesday QA - P&amp;P, PQE, SQA &amp; SCQWG</a:t>
            </a:r>
          </a:p>
          <a:p>
            <a:pPr>
              <a:spcBef>
                <a:spcPts val="0"/>
              </a:spcBef>
              <a:spcAft>
                <a:spcPts val="0"/>
              </a:spcAft>
            </a:pPr>
            <a:endParaRPr lang="en-US" dirty="0">
              <a:effectLst/>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NQA-1 updates by Taunia Sandquist &amp; Jim McIntyre</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DOECAP assessments by Steve Clark DOE-HQ</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S/CI by Gabby Holcomb – DOE-HQ</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GIDEP – Pete </a:t>
            </a:r>
            <a:r>
              <a:rPr lang="en-US" sz="1800" dirty="0" err="1">
                <a:solidFill>
                  <a:schemeClr val="tx2"/>
                </a:solidFill>
                <a:effectLst/>
                <a:latin typeface="Arial Narrow" panose="020B0606020202030204" pitchFamily="34" charset="0"/>
                <a:ea typeface="Calibri" panose="020F0502020204030204" pitchFamily="34" charset="0"/>
                <a:cs typeface="CIDFont+F4"/>
              </a:rPr>
              <a:t>Panaguiton</a:t>
            </a:r>
            <a:r>
              <a:rPr lang="en-US" sz="1800" dirty="0">
                <a:solidFill>
                  <a:schemeClr val="tx2"/>
                </a:solidFill>
                <a:effectLst/>
                <a:latin typeface="Arial Narrow" panose="020B0606020202030204" pitchFamily="34" charset="0"/>
                <a:ea typeface="Calibri" panose="020F0502020204030204" pitchFamily="34" charset="0"/>
                <a:cs typeface="CIDFont+F4"/>
              </a:rPr>
              <a:t> – GIDEP Ops </a:t>
            </a:r>
            <a:r>
              <a:rPr lang="en-US" sz="1800" dirty="0" err="1">
                <a:solidFill>
                  <a:schemeClr val="tx2"/>
                </a:solidFill>
                <a:effectLst/>
                <a:latin typeface="Arial Narrow" panose="020B0606020202030204" pitchFamily="34" charset="0"/>
                <a:ea typeface="Calibri" panose="020F0502020204030204" pitchFamily="34" charset="0"/>
                <a:cs typeface="CIDFont+F4"/>
              </a:rPr>
              <a:t>Cntr</a:t>
            </a:r>
            <a:r>
              <a:rPr lang="en-US" sz="1800" dirty="0">
                <a:solidFill>
                  <a:schemeClr val="tx2"/>
                </a:solidFill>
                <a:effectLst/>
                <a:latin typeface="Arial Narrow" panose="020B0606020202030204" pitchFamily="34" charset="0"/>
                <a:ea typeface="Calibri" panose="020F0502020204030204" pitchFamily="34" charset="0"/>
                <a:cs typeface="CIDFont+F4"/>
              </a:rPr>
              <a:t> Dir</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DOE QA topics – Chris Beaman DOE HQ</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Weapons Program – Andrea Rainer DOE/NNSA NA-121.3</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CGD – Embedded digital devices – John Hendricks, Curtis-Wright</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Dedication of Software How to qualify otherwise acquired software – Pat </a:t>
            </a:r>
            <a:r>
              <a:rPr lang="en-US" sz="1800" dirty="0" err="1">
                <a:solidFill>
                  <a:schemeClr val="tx2"/>
                </a:solidFill>
                <a:effectLst/>
                <a:latin typeface="Arial Narrow" panose="020B0606020202030204" pitchFamily="34" charset="0"/>
                <a:ea typeface="Calibri" panose="020F0502020204030204" pitchFamily="34" charset="0"/>
                <a:cs typeface="CIDFont+F4"/>
              </a:rPr>
              <a:t>Aurer</a:t>
            </a:r>
            <a:r>
              <a:rPr lang="en-US" sz="1800" dirty="0">
                <a:solidFill>
                  <a:schemeClr val="tx2"/>
                </a:solidFill>
                <a:effectLst/>
                <a:latin typeface="Arial Narrow" panose="020B0606020202030204" pitchFamily="34" charset="0"/>
                <a:ea typeface="Calibri" panose="020F0502020204030204" pitchFamily="34" charset="0"/>
                <a:cs typeface="CIDFont+F4"/>
              </a:rPr>
              <a:t>, LLNL</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74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able, chair, toy&#10;&#10;Description automatically generated">
            <a:extLst>
              <a:ext uri="{FF2B5EF4-FFF2-40B4-BE49-F238E27FC236}">
                <a16:creationId xmlns:a16="http://schemas.microsoft.com/office/drawing/2014/main" id="{A2D286C4-44FA-444C-A949-3088BB7990F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497" r="10234"/>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86F113A4-4EB1-4D2A-AD48-850676139A6B}"/>
              </a:ext>
            </a:extLst>
          </p:cNvPr>
          <p:cNvSpPr>
            <a:spLocks noGrp="1"/>
          </p:cNvSpPr>
          <p:nvPr>
            <p:ph type="title"/>
          </p:nvPr>
        </p:nvSpPr>
        <p:spPr>
          <a:xfrm>
            <a:off x="1260313" y="171412"/>
            <a:ext cx="5754158" cy="1752599"/>
          </a:xfrm>
        </p:spPr>
        <p:txBody>
          <a:bodyPr>
            <a:normAutofit/>
          </a:bodyPr>
          <a:lstStyle/>
          <a:p>
            <a:pPr algn="l"/>
            <a:r>
              <a:rPr lang="en-US" sz="4400" b="1" dirty="0"/>
              <a:t>Current SQA Sub-tasks</a:t>
            </a:r>
          </a:p>
        </p:txBody>
      </p:sp>
      <p:sp>
        <p:nvSpPr>
          <p:cNvPr id="3" name="Content Placeholder 2">
            <a:extLst>
              <a:ext uri="{FF2B5EF4-FFF2-40B4-BE49-F238E27FC236}">
                <a16:creationId xmlns:a16="http://schemas.microsoft.com/office/drawing/2014/main" id="{322D3A49-A026-4CB7-8652-0E0072E2EDE0}"/>
              </a:ext>
            </a:extLst>
          </p:cNvPr>
          <p:cNvSpPr>
            <a:spLocks noGrp="1"/>
          </p:cNvSpPr>
          <p:nvPr>
            <p:ph idx="1"/>
          </p:nvPr>
        </p:nvSpPr>
        <p:spPr>
          <a:xfrm>
            <a:off x="1236822" y="1600955"/>
            <a:ext cx="5389266" cy="4693920"/>
          </a:xfrm>
        </p:spPr>
        <p:txBody>
          <a:bodyPr>
            <a:noAutofit/>
          </a:bodyPr>
          <a:lstStyle/>
          <a:p>
            <a:pPr marL="457200" lvl="1" indent="-457200" algn="l" defTabSz="622300">
              <a:lnSpc>
                <a:spcPct val="90000"/>
              </a:lnSpc>
              <a:spcBef>
                <a:spcPts val="600"/>
              </a:spcBef>
              <a:spcAft>
                <a:spcPts val="1200"/>
              </a:spcAft>
              <a:buSzPct val="125000"/>
              <a:buFont typeface="Wingdings" panose="05000000000000000000" pitchFamily="2" charset="2"/>
              <a:buChar char="Ø"/>
            </a:pPr>
            <a:r>
              <a:rPr lang="en-US" sz="2800" dirty="0"/>
              <a:t>Toolbox Alternatives</a:t>
            </a:r>
          </a:p>
          <a:p>
            <a:pPr marL="457200" lvl="1" indent="-457200" algn="l" defTabSz="622300">
              <a:lnSpc>
                <a:spcPct val="90000"/>
              </a:lnSpc>
              <a:spcBef>
                <a:spcPts val="600"/>
              </a:spcBef>
              <a:spcAft>
                <a:spcPts val="1200"/>
              </a:spcAft>
              <a:buSzPct val="125000"/>
              <a:buFont typeface="Wingdings" panose="05000000000000000000" pitchFamily="2" charset="2"/>
              <a:buChar char="Ø"/>
            </a:pPr>
            <a:r>
              <a:rPr lang="en-US" sz="2800" kern="1200" dirty="0"/>
              <a:t>Testing Spreadsheets</a:t>
            </a:r>
          </a:p>
          <a:p>
            <a:pPr marL="457200" lvl="1" indent="-457200" algn="l" defTabSz="622300">
              <a:lnSpc>
                <a:spcPct val="90000"/>
              </a:lnSpc>
              <a:spcBef>
                <a:spcPts val="600"/>
              </a:spcBef>
              <a:spcAft>
                <a:spcPts val="1200"/>
              </a:spcAft>
              <a:buSzPct val="125000"/>
              <a:buFont typeface="Wingdings" panose="05000000000000000000" pitchFamily="2" charset="2"/>
              <a:buChar char="Ø"/>
            </a:pPr>
            <a:r>
              <a:rPr lang="en-US" sz="2800" dirty="0"/>
              <a:t>Otherwise Acquired Software</a:t>
            </a:r>
          </a:p>
          <a:p>
            <a:pPr marL="457200" lvl="1" indent="-457200" algn="l" defTabSz="622300">
              <a:lnSpc>
                <a:spcPct val="90000"/>
              </a:lnSpc>
              <a:spcBef>
                <a:spcPts val="600"/>
              </a:spcBef>
              <a:spcAft>
                <a:spcPts val="1200"/>
              </a:spcAft>
              <a:buSzPct val="125000"/>
              <a:buFont typeface="Wingdings" panose="05000000000000000000" pitchFamily="2" charset="2"/>
              <a:buChar char="Ø"/>
            </a:pPr>
            <a:r>
              <a:rPr lang="en-US" sz="2800" dirty="0"/>
              <a:t>Matrix of Software Standards, Orders, and Policies</a:t>
            </a:r>
          </a:p>
          <a:p>
            <a:pPr marL="457200" lvl="1" indent="-457200" algn="l" defTabSz="622300">
              <a:lnSpc>
                <a:spcPct val="90000"/>
              </a:lnSpc>
              <a:spcBef>
                <a:spcPts val="600"/>
              </a:spcBef>
              <a:spcAft>
                <a:spcPts val="1200"/>
              </a:spcAft>
              <a:buSzPct val="125000"/>
              <a:buFont typeface="Wingdings" panose="05000000000000000000" pitchFamily="2" charset="2"/>
              <a:buChar char="Ø"/>
            </a:pPr>
            <a:r>
              <a:rPr lang="en-US" sz="2800" dirty="0"/>
              <a:t>Guidance for Cloud-Hosted Software</a:t>
            </a:r>
          </a:p>
          <a:p>
            <a:pPr marL="457200" lvl="1" indent="-457200" defTabSz="622300">
              <a:lnSpc>
                <a:spcPct val="90000"/>
              </a:lnSpc>
              <a:spcBef>
                <a:spcPts val="600"/>
              </a:spcBef>
              <a:spcAft>
                <a:spcPts val="1200"/>
              </a:spcAft>
              <a:buSzPct val="125000"/>
              <a:buFont typeface="Wingdings" panose="05000000000000000000" pitchFamily="2" charset="2"/>
              <a:buChar char="Ø"/>
            </a:pPr>
            <a:r>
              <a:rPr lang="en-US" sz="2800" kern="1200" dirty="0"/>
              <a:t>Internet of Things</a:t>
            </a:r>
          </a:p>
          <a:p>
            <a:pPr marL="457200" lvl="1" indent="-457200" defTabSz="622300">
              <a:lnSpc>
                <a:spcPct val="90000"/>
              </a:lnSpc>
              <a:spcBef>
                <a:spcPts val="600"/>
              </a:spcBef>
              <a:spcAft>
                <a:spcPts val="1200"/>
              </a:spcAft>
              <a:buSzPct val="125000"/>
              <a:buFont typeface="Wingdings" panose="05000000000000000000" pitchFamily="2" charset="2"/>
              <a:buChar char="Ø"/>
            </a:pPr>
            <a:r>
              <a:rPr lang="en-US" sz="2800" dirty="0"/>
              <a:t>SQA Benchmarking</a:t>
            </a:r>
            <a:endParaRPr lang="en-US" sz="2800" kern="1200" dirty="0"/>
          </a:p>
        </p:txBody>
      </p:sp>
      <p:pic>
        <p:nvPicPr>
          <p:cNvPr id="31" name="Picture 30">
            <a:extLst>
              <a:ext uri="{FF2B5EF4-FFF2-40B4-BE49-F238E27FC236}">
                <a16:creationId xmlns:a16="http://schemas.microsoft.com/office/drawing/2014/main" id="{3D68EE56-1252-4104-9ACB-1EC08B807F10}"/>
              </a:ext>
            </a:extLst>
          </p:cNvPr>
          <p:cNvPicPr>
            <a:picLocks noChangeAspect="1"/>
          </p:cNvPicPr>
          <p:nvPr/>
        </p:nvPicPr>
        <p:blipFill>
          <a:blip r:embed="rId4"/>
          <a:stretch>
            <a:fillRect/>
          </a:stretch>
        </p:blipFill>
        <p:spPr>
          <a:xfrm>
            <a:off x="0" y="6537277"/>
            <a:ext cx="969985" cy="320721"/>
          </a:xfrm>
          <a:prstGeom prst="rect">
            <a:avLst/>
          </a:prstGeom>
        </p:spPr>
      </p:pic>
    </p:spTree>
    <p:extLst>
      <p:ext uri="{BB962C8B-B14F-4D97-AF65-F5344CB8AC3E}">
        <p14:creationId xmlns:p14="http://schemas.microsoft.com/office/powerpoint/2010/main" val="45516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72EC4-1F36-487A-B58F-D3816ECF698A}"/>
              </a:ext>
            </a:extLst>
          </p:cNvPr>
          <p:cNvPicPr>
            <a:picLocks noChangeAspect="1"/>
          </p:cNvPicPr>
          <p:nvPr/>
        </p:nvPicPr>
        <p:blipFill rotWithShape="1">
          <a:blip r:embed="rId2"/>
          <a:srcRect l="4325" r="44097"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D6398D71-5E1E-4AAF-9D16-5DC8AD3ED4B0}"/>
              </a:ext>
            </a:extLst>
          </p:cNvPr>
          <p:cNvSpPr>
            <a:spLocks noGrp="1"/>
          </p:cNvSpPr>
          <p:nvPr>
            <p:ph type="title"/>
          </p:nvPr>
        </p:nvSpPr>
        <p:spPr>
          <a:xfrm>
            <a:off x="1792759" y="346710"/>
            <a:ext cx="5260680" cy="895350"/>
          </a:xfrm>
        </p:spPr>
        <p:txBody>
          <a:bodyPr>
            <a:normAutofit/>
          </a:bodyPr>
          <a:lstStyle/>
          <a:p>
            <a:pPr algn="l"/>
            <a:r>
              <a:rPr lang="en-US" sz="4800" b="1" dirty="0"/>
              <a:t>SQA Challenges</a:t>
            </a:r>
          </a:p>
        </p:txBody>
      </p:sp>
      <p:sp>
        <p:nvSpPr>
          <p:cNvPr id="3" name="Content Placeholder 2">
            <a:extLst>
              <a:ext uri="{FF2B5EF4-FFF2-40B4-BE49-F238E27FC236}">
                <a16:creationId xmlns:a16="http://schemas.microsoft.com/office/drawing/2014/main" id="{5F46EBEA-09CA-40B4-8F78-1F183EF15A6D}"/>
              </a:ext>
            </a:extLst>
          </p:cNvPr>
          <p:cNvSpPr>
            <a:spLocks noGrp="1"/>
          </p:cNvSpPr>
          <p:nvPr>
            <p:ph idx="1"/>
          </p:nvPr>
        </p:nvSpPr>
        <p:spPr>
          <a:xfrm>
            <a:off x="1555800" y="1400611"/>
            <a:ext cx="5563657" cy="5177790"/>
          </a:xfrm>
        </p:spPr>
        <p:txBody>
          <a:bodyPr>
            <a:noAutofit/>
          </a:bodyPr>
          <a:lstStyle/>
          <a:p>
            <a:pPr>
              <a:lnSpc>
                <a:spcPct val="90000"/>
              </a:lnSpc>
            </a:pPr>
            <a:r>
              <a:rPr lang="en-US" sz="2800" dirty="0"/>
              <a:t>Diversity of sites:</a:t>
            </a:r>
          </a:p>
          <a:p>
            <a:pPr lvl="1">
              <a:lnSpc>
                <a:spcPct val="90000"/>
              </a:lnSpc>
            </a:pPr>
            <a:r>
              <a:rPr lang="en-US" sz="2400" dirty="0"/>
              <a:t>Size</a:t>
            </a:r>
          </a:p>
          <a:p>
            <a:pPr lvl="1">
              <a:lnSpc>
                <a:spcPct val="90000"/>
              </a:lnSpc>
            </a:pPr>
            <a:r>
              <a:rPr lang="en-US" sz="2400" dirty="0"/>
              <a:t>Mission/focus</a:t>
            </a:r>
          </a:p>
          <a:p>
            <a:pPr lvl="1">
              <a:lnSpc>
                <a:spcPct val="90000"/>
              </a:lnSpc>
            </a:pPr>
            <a:r>
              <a:rPr lang="en-US" sz="2400" dirty="0"/>
              <a:t>Sponsor: EM, NNSA, OS</a:t>
            </a:r>
          </a:p>
          <a:p>
            <a:pPr lvl="1">
              <a:lnSpc>
                <a:spcPct val="90000"/>
              </a:lnSpc>
            </a:pPr>
            <a:endParaRPr lang="en-US" sz="2800" dirty="0"/>
          </a:p>
          <a:p>
            <a:pPr>
              <a:lnSpc>
                <a:spcPct val="90000"/>
              </a:lnSpc>
            </a:pPr>
            <a:r>
              <a:rPr lang="en-US" sz="2800" dirty="0"/>
              <a:t>DOE O 414.1D applicability to ALL software</a:t>
            </a:r>
          </a:p>
          <a:p>
            <a:pPr>
              <a:lnSpc>
                <a:spcPct val="90000"/>
              </a:lnSpc>
            </a:pPr>
            <a:endParaRPr lang="en-US" sz="2800" dirty="0"/>
          </a:p>
          <a:p>
            <a:pPr>
              <a:lnSpc>
                <a:spcPct val="90000"/>
              </a:lnSpc>
            </a:pPr>
            <a:r>
              <a:rPr lang="en-US" sz="2800" dirty="0"/>
              <a:t>DOE Toolbox Qualifications, Coordinating, and Sharing Software Vendor Assessments</a:t>
            </a:r>
          </a:p>
        </p:txBody>
      </p:sp>
    </p:spTree>
    <p:extLst>
      <p:ext uri="{BB962C8B-B14F-4D97-AF65-F5344CB8AC3E}">
        <p14:creationId xmlns:p14="http://schemas.microsoft.com/office/powerpoint/2010/main" val="129104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C3F2B1-1629-0545-A45C-CD446E4F129E}"/>
              </a:ext>
            </a:extLst>
          </p:cNvPr>
          <p:cNvSpPr>
            <a:spLocks noGrp="1"/>
          </p:cNvSpPr>
          <p:nvPr>
            <p:ph type="body" sz="quarter" idx="13"/>
          </p:nvPr>
        </p:nvSpPr>
        <p:spPr/>
        <p:txBody>
          <a:bodyPr/>
          <a:lstStyle/>
          <a:p>
            <a:r>
              <a:rPr lang="en-US" dirty="0"/>
              <a:t>Procurement Engineering Task Group</a:t>
            </a:r>
            <a:endParaRPr lang="en-US" sz="2200" b="0" dirty="0"/>
          </a:p>
        </p:txBody>
      </p:sp>
      <p:sp>
        <p:nvSpPr>
          <p:cNvPr id="3" name="Text Placeholder 2">
            <a:extLst>
              <a:ext uri="{FF2B5EF4-FFF2-40B4-BE49-F238E27FC236}">
                <a16:creationId xmlns:a16="http://schemas.microsoft.com/office/drawing/2014/main" id="{847BAFE0-577E-4848-809C-2B527599AB37}"/>
              </a:ext>
            </a:extLst>
          </p:cNvPr>
          <p:cNvSpPr>
            <a:spLocks noGrp="1"/>
          </p:cNvSpPr>
          <p:nvPr>
            <p:ph type="body" sz="quarter" idx="20"/>
          </p:nvPr>
        </p:nvSpPr>
        <p:spPr>
          <a:xfrm>
            <a:off x="2194142" y="689986"/>
            <a:ext cx="4352433" cy="1048200"/>
          </a:xfrm>
        </p:spPr>
        <p:txBody>
          <a:bodyPr/>
          <a:lstStyle/>
          <a:p>
            <a:r>
              <a:rPr lang="en-US" sz="1400" dirty="0"/>
              <a:t>April 2022</a:t>
            </a:r>
          </a:p>
          <a:p>
            <a:r>
              <a:rPr lang="en-US" dirty="0"/>
              <a:t>Spencer Daw</a:t>
            </a:r>
          </a:p>
          <a:p>
            <a:endParaRPr lang="en-US" dirty="0"/>
          </a:p>
        </p:txBody>
      </p:sp>
      <p:pic>
        <p:nvPicPr>
          <p:cNvPr id="4" name="Picture 3">
            <a:extLst>
              <a:ext uri="{FF2B5EF4-FFF2-40B4-BE49-F238E27FC236}">
                <a16:creationId xmlns:a16="http://schemas.microsoft.com/office/drawing/2014/main" id="{C5688E59-26BF-4268-AFFA-97F966DA0555}"/>
              </a:ext>
            </a:extLst>
          </p:cNvPr>
          <p:cNvPicPr>
            <a:picLocks noChangeAspect="1"/>
          </p:cNvPicPr>
          <p:nvPr/>
        </p:nvPicPr>
        <p:blipFill>
          <a:blip r:embed="rId2"/>
          <a:stretch>
            <a:fillRect/>
          </a:stretch>
        </p:blipFill>
        <p:spPr>
          <a:xfrm>
            <a:off x="749770" y="5912260"/>
            <a:ext cx="1786775" cy="511508"/>
          </a:xfrm>
          <a:prstGeom prst="rect">
            <a:avLst/>
          </a:prstGeom>
        </p:spPr>
      </p:pic>
    </p:spTree>
    <p:extLst>
      <p:ext uri="{BB962C8B-B14F-4D97-AF65-F5344CB8AC3E}">
        <p14:creationId xmlns:p14="http://schemas.microsoft.com/office/powerpoint/2010/main" val="1909487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AA122B-B870-43CC-A17C-2F36B762D4AB}"/>
              </a:ext>
            </a:extLst>
          </p:cNvPr>
          <p:cNvSpPr>
            <a:spLocks noGrp="1"/>
          </p:cNvSpPr>
          <p:nvPr>
            <p:ph type="sldNum" sz="quarter" idx="12"/>
          </p:nvPr>
        </p:nvSpPr>
        <p:spPr/>
        <p:txBody>
          <a:bodyPr/>
          <a:lstStyle/>
          <a:p>
            <a:fld id="{82B577FA-F7D9-2C48-919F-F962E3BF952F}" type="slidenum">
              <a:rPr lang="en-US" smtClean="0"/>
              <a:t>13</a:t>
            </a:fld>
            <a:endParaRPr lang="en-US"/>
          </a:p>
        </p:txBody>
      </p:sp>
      <p:sp>
        <p:nvSpPr>
          <p:cNvPr id="22" name="Title 1">
            <a:extLst>
              <a:ext uri="{FF2B5EF4-FFF2-40B4-BE49-F238E27FC236}">
                <a16:creationId xmlns:a16="http://schemas.microsoft.com/office/drawing/2014/main" id="{EA6AFF18-2AA1-4560-9AAA-5F981BD621D6}"/>
              </a:ext>
            </a:extLst>
          </p:cNvPr>
          <p:cNvSpPr>
            <a:spLocks noGrp="1"/>
          </p:cNvSpPr>
          <p:nvPr>
            <p:ph type="title"/>
          </p:nvPr>
        </p:nvSpPr>
        <p:spPr>
          <a:xfrm>
            <a:off x="1885156" y="892177"/>
            <a:ext cx="8421688" cy="1325563"/>
          </a:xfrm>
          <a:noFill/>
        </p:spPr>
        <p:txBody>
          <a:bodyPr/>
          <a:lstStyle/>
          <a:p>
            <a:r>
              <a:rPr lang="en-US" dirty="0"/>
              <a:t>Procurement Engineering Task Team</a:t>
            </a:r>
            <a:br>
              <a:rPr lang="en-US" dirty="0"/>
            </a:br>
            <a:r>
              <a:rPr lang="en-US" dirty="0"/>
              <a:t>Leadership</a:t>
            </a:r>
          </a:p>
        </p:txBody>
      </p:sp>
      <p:sp>
        <p:nvSpPr>
          <p:cNvPr id="23" name="Text Placeholder 2">
            <a:extLst>
              <a:ext uri="{FF2B5EF4-FFF2-40B4-BE49-F238E27FC236}">
                <a16:creationId xmlns:a16="http://schemas.microsoft.com/office/drawing/2014/main" id="{BB0892DA-B159-40B4-A216-EC7FC919EF81}"/>
              </a:ext>
            </a:extLst>
          </p:cNvPr>
          <p:cNvSpPr txBox="1">
            <a:spLocks/>
          </p:cNvSpPr>
          <p:nvPr/>
        </p:nvSpPr>
        <p:spPr>
          <a:xfrm>
            <a:off x="1355698" y="4109540"/>
            <a:ext cx="2317707" cy="343061"/>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Spencer Daw</a:t>
            </a:r>
          </a:p>
        </p:txBody>
      </p:sp>
      <p:sp>
        <p:nvSpPr>
          <p:cNvPr id="24" name="Text Placeholder 10">
            <a:extLst>
              <a:ext uri="{FF2B5EF4-FFF2-40B4-BE49-F238E27FC236}">
                <a16:creationId xmlns:a16="http://schemas.microsoft.com/office/drawing/2014/main" id="{5E8B0EF4-27CB-4BC4-9206-3E83FA55AE94}"/>
              </a:ext>
            </a:extLst>
          </p:cNvPr>
          <p:cNvSpPr txBox="1">
            <a:spLocks/>
          </p:cNvSpPr>
          <p:nvPr/>
        </p:nvSpPr>
        <p:spPr>
          <a:xfrm>
            <a:off x="1961356" y="4475490"/>
            <a:ext cx="991408" cy="3430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Chair</a:t>
            </a:r>
          </a:p>
        </p:txBody>
      </p:sp>
      <p:sp>
        <p:nvSpPr>
          <p:cNvPr id="25" name="Text Placeholder 7">
            <a:extLst>
              <a:ext uri="{FF2B5EF4-FFF2-40B4-BE49-F238E27FC236}">
                <a16:creationId xmlns:a16="http://schemas.microsoft.com/office/drawing/2014/main" id="{7579A7F2-7DBF-49A0-99D3-F845821172F3}"/>
              </a:ext>
            </a:extLst>
          </p:cNvPr>
          <p:cNvSpPr txBox="1">
            <a:spLocks/>
          </p:cNvSpPr>
          <p:nvPr/>
        </p:nvSpPr>
        <p:spPr>
          <a:xfrm>
            <a:off x="3590936" y="4107692"/>
            <a:ext cx="2330816" cy="3430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John Hendricks</a:t>
            </a:r>
          </a:p>
        </p:txBody>
      </p:sp>
      <p:sp>
        <p:nvSpPr>
          <p:cNvPr id="26" name="Text Placeholder 11">
            <a:extLst>
              <a:ext uri="{FF2B5EF4-FFF2-40B4-BE49-F238E27FC236}">
                <a16:creationId xmlns:a16="http://schemas.microsoft.com/office/drawing/2014/main" id="{891AD43D-235E-49A4-924F-A8D63865BF91}"/>
              </a:ext>
            </a:extLst>
          </p:cNvPr>
          <p:cNvSpPr txBox="1">
            <a:spLocks/>
          </p:cNvSpPr>
          <p:nvPr/>
        </p:nvSpPr>
        <p:spPr>
          <a:xfrm>
            <a:off x="3780364" y="4445677"/>
            <a:ext cx="1520323" cy="3430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Vice-Chair</a:t>
            </a:r>
          </a:p>
        </p:txBody>
      </p:sp>
      <p:sp>
        <p:nvSpPr>
          <p:cNvPr id="27" name="Text Placeholder 8">
            <a:extLst>
              <a:ext uri="{FF2B5EF4-FFF2-40B4-BE49-F238E27FC236}">
                <a16:creationId xmlns:a16="http://schemas.microsoft.com/office/drawing/2014/main" id="{D236FE61-2184-4FDB-A841-42759ED750E3}"/>
              </a:ext>
            </a:extLst>
          </p:cNvPr>
          <p:cNvSpPr txBox="1">
            <a:spLocks/>
          </p:cNvSpPr>
          <p:nvPr/>
        </p:nvSpPr>
        <p:spPr>
          <a:xfrm>
            <a:off x="5756815" y="4138021"/>
            <a:ext cx="2317707" cy="3430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Sandra Schindler</a:t>
            </a:r>
          </a:p>
        </p:txBody>
      </p:sp>
      <p:sp>
        <p:nvSpPr>
          <p:cNvPr id="28" name="Text Placeholder 12">
            <a:extLst>
              <a:ext uri="{FF2B5EF4-FFF2-40B4-BE49-F238E27FC236}">
                <a16:creationId xmlns:a16="http://schemas.microsoft.com/office/drawing/2014/main" id="{D2AD76F2-05E9-4F6F-B1B4-0D9D449825C6}"/>
              </a:ext>
            </a:extLst>
          </p:cNvPr>
          <p:cNvSpPr txBox="1">
            <a:spLocks/>
          </p:cNvSpPr>
          <p:nvPr/>
        </p:nvSpPr>
        <p:spPr>
          <a:xfrm>
            <a:off x="5880518" y="4518519"/>
            <a:ext cx="1845511" cy="3430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Secretary</a:t>
            </a:r>
            <a:endParaRPr lang="en-US" dirty="0"/>
          </a:p>
        </p:txBody>
      </p:sp>
      <p:sp>
        <p:nvSpPr>
          <p:cNvPr id="29" name="Date Placeholder 22">
            <a:extLst>
              <a:ext uri="{FF2B5EF4-FFF2-40B4-BE49-F238E27FC236}">
                <a16:creationId xmlns:a16="http://schemas.microsoft.com/office/drawing/2014/main" id="{4D22B06E-22E5-437A-8351-8C74B503D848}"/>
              </a:ext>
            </a:extLst>
          </p:cNvPr>
          <p:cNvSpPr>
            <a:spLocks noGrp="1"/>
          </p:cNvSpPr>
          <p:nvPr>
            <p:ph type="dt" sz="half" idx="10"/>
          </p:nvPr>
        </p:nvSpPr>
        <p:spPr>
          <a:xfrm>
            <a:off x="838200" y="6356350"/>
            <a:ext cx="2743200" cy="365125"/>
          </a:xfrm>
        </p:spPr>
        <p:txBody>
          <a:bodyPr/>
          <a:lstStyle/>
          <a:p>
            <a:fld id="{52E98F11-AFAD-4843-91D3-DF42430256A6}" type="datetime1">
              <a:rPr lang="en-US" smtClean="0"/>
              <a:t>4/25/2022</a:t>
            </a:fld>
            <a:endParaRPr lang="en-US" dirty="0"/>
          </a:p>
        </p:txBody>
      </p:sp>
      <p:sp>
        <p:nvSpPr>
          <p:cNvPr id="30" name="Footer Placeholder 23">
            <a:extLst>
              <a:ext uri="{FF2B5EF4-FFF2-40B4-BE49-F238E27FC236}">
                <a16:creationId xmlns:a16="http://schemas.microsoft.com/office/drawing/2014/main" id="{519CF238-6FAF-4B7C-A33B-7D8148839EF0}"/>
              </a:ext>
            </a:extLst>
          </p:cNvPr>
          <p:cNvSpPr txBox="1">
            <a:spLocks/>
          </p:cNvSpPr>
          <p:nvPr/>
        </p:nvSpPr>
        <p:spPr>
          <a:xfrm>
            <a:off x="3855743" y="6358977"/>
            <a:ext cx="4114800" cy="365125"/>
          </a:xfrm>
          <a:prstGeom prst="rect">
            <a:avLst/>
          </a:prstGeom>
        </p:spPr>
        <p:txBody>
          <a:bodyPr vert="horz" lIns="91440" tIns="45720" rIns="91440" bIns="155448" rtlCol="0" anchor="ctr"/>
          <a:lstStyle>
            <a:defPPr>
              <a:defRPr lang="en-US"/>
            </a:defPPr>
            <a:lvl1pPr marL="0" algn="ctr" defTabSz="914400" rtl="0" eaLnBrk="1" latinLnBrk="0" hangingPunct="1">
              <a:defRPr sz="1000" kern="1200">
                <a:solidFill>
                  <a:schemeClr val="accent6">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EFCOG Procurement Engineering</a:t>
            </a:r>
            <a:endParaRPr lang="en-US" dirty="0"/>
          </a:p>
        </p:txBody>
      </p:sp>
      <p:pic>
        <p:nvPicPr>
          <p:cNvPr id="32" name="Picture Placeholder 38">
            <a:extLst>
              <a:ext uri="{FF2B5EF4-FFF2-40B4-BE49-F238E27FC236}">
                <a16:creationId xmlns:a16="http://schemas.microsoft.com/office/drawing/2014/main" id="{F4EEE315-CCBA-4358-B679-ED432CA9821C}"/>
              </a:ext>
            </a:extLst>
          </p:cNvPr>
          <p:cNvPicPr>
            <a:picLocks noChangeAspect="1"/>
          </p:cNvPicPr>
          <p:nvPr/>
        </p:nvPicPr>
        <p:blipFill>
          <a:blip r:embed="rId2"/>
          <a:srcRect l="43" r="43"/>
          <a:stretch>
            <a:fillRect/>
          </a:stretch>
        </p:blipFill>
        <p:spPr>
          <a:xfrm>
            <a:off x="3803195" y="2172825"/>
            <a:ext cx="1845511" cy="1845511"/>
          </a:xfrm>
          <a:prstGeom prst="rect">
            <a:avLst/>
          </a:prstGeom>
        </p:spPr>
      </p:pic>
      <p:pic>
        <p:nvPicPr>
          <p:cNvPr id="33" name="Picture Placeholder 50">
            <a:extLst>
              <a:ext uri="{FF2B5EF4-FFF2-40B4-BE49-F238E27FC236}">
                <a16:creationId xmlns:a16="http://schemas.microsoft.com/office/drawing/2014/main" id="{0FC87550-BCB3-48E3-A20D-4F664D283373}"/>
              </a:ext>
            </a:extLst>
          </p:cNvPr>
          <p:cNvPicPr>
            <a:picLocks noChangeAspect="1"/>
          </p:cNvPicPr>
          <p:nvPr/>
        </p:nvPicPr>
        <p:blipFill>
          <a:blip r:embed="rId3"/>
          <a:srcRect/>
          <a:stretch>
            <a:fillRect/>
          </a:stretch>
        </p:blipFill>
        <p:spPr>
          <a:xfrm>
            <a:off x="5907380" y="2178517"/>
            <a:ext cx="1844675" cy="1815713"/>
          </a:xfrm>
          <a:prstGeom prst="rect">
            <a:avLst/>
          </a:prstGeom>
        </p:spPr>
      </p:pic>
      <p:pic>
        <p:nvPicPr>
          <p:cNvPr id="34" name="Picture Placeholder 6">
            <a:extLst>
              <a:ext uri="{FF2B5EF4-FFF2-40B4-BE49-F238E27FC236}">
                <a16:creationId xmlns:a16="http://schemas.microsoft.com/office/drawing/2014/main" id="{BDED5A87-F2CD-4875-86BF-2C6619EF9757}"/>
              </a:ext>
            </a:extLst>
          </p:cNvPr>
          <p:cNvPicPr>
            <a:picLocks noChangeAspect="1"/>
          </p:cNvPicPr>
          <p:nvPr/>
        </p:nvPicPr>
        <p:blipFill>
          <a:blip r:embed="rId4"/>
          <a:srcRect l="413" r="413"/>
          <a:stretch>
            <a:fillRect/>
          </a:stretch>
        </p:blipFill>
        <p:spPr>
          <a:xfrm>
            <a:off x="1775540" y="2156992"/>
            <a:ext cx="1845511" cy="1845511"/>
          </a:xfrm>
          <a:prstGeom prst="rect">
            <a:avLst/>
          </a:prstGeom>
        </p:spPr>
      </p:pic>
      <p:sp>
        <p:nvSpPr>
          <p:cNvPr id="35" name="TextBox 34">
            <a:extLst>
              <a:ext uri="{FF2B5EF4-FFF2-40B4-BE49-F238E27FC236}">
                <a16:creationId xmlns:a16="http://schemas.microsoft.com/office/drawing/2014/main" id="{02CE866F-E407-4173-9904-9E45DE1D5D1D}"/>
              </a:ext>
            </a:extLst>
          </p:cNvPr>
          <p:cNvSpPr txBox="1"/>
          <p:nvPr/>
        </p:nvSpPr>
        <p:spPr>
          <a:xfrm>
            <a:off x="2681997" y="4965700"/>
            <a:ext cx="6811706" cy="369332"/>
          </a:xfrm>
          <a:prstGeom prst="rect">
            <a:avLst/>
          </a:prstGeom>
          <a:noFill/>
        </p:spPr>
        <p:txBody>
          <a:bodyPr wrap="square" rtlCol="0">
            <a:spAutoFit/>
          </a:bodyPr>
          <a:lstStyle/>
          <a:p>
            <a:pPr algn="ctr"/>
            <a:r>
              <a:rPr lang="en-US" dirty="0">
                <a:hlinkClick r:id="rId5"/>
              </a:rPr>
              <a:t>EFCOG PE Web site</a:t>
            </a:r>
            <a:endParaRPr lang="en-US" dirty="0"/>
          </a:p>
        </p:txBody>
      </p:sp>
      <p:sp>
        <p:nvSpPr>
          <p:cNvPr id="54" name="Footer Placeholder 3">
            <a:extLst>
              <a:ext uri="{FF2B5EF4-FFF2-40B4-BE49-F238E27FC236}">
                <a16:creationId xmlns:a16="http://schemas.microsoft.com/office/drawing/2014/main" id="{5A2980FF-D68F-4940-9D85-5A5D70AD9B7A}"/>
              </a:ext>
            </a:extLst>
          </p:cNvPr>
          <p:cNvSpPr>
            <a:spLocks noGrp="1"/>
          </p:cNvSpPr>
          <p:nvPr>
            <p:ph type="ftr" sz="quarter" idx="11"/>
          </p:nvPr>
        </p:nvSpPr>
        <p:spPr>
          <a:xfrm>
            <a:off x="938150" y="6309979"/>
            <a:ext cx="5060066" cy="548022"/>
          </a:xfrm>
        </p:spPr>
        <p:txBody>
          <a:bodyPr/>
          <a:lstStyle/>
          <a:p>
            <a:endParaRPr lang="en-US" dirty="0"/>
          </a:p>
        </p:txBody>
      </p:sp>
      <p:pic>
        <p:nvPicPr>
          <p:cNvPr id="55" name="Picture 54">
            <a:extLst>
              <a:ext uri="{FF2B5EF4-FFF2-40B4-BE49-F238E27FC236}">
                <a16:creationId xmlns:a16="http://schemas.microsoft.com/office/drawing/2014/main" id="{F32ACCC1-D371-4E18-82AF-9A6683E011AA}"/>
              </a:ext>
            </a:extLst>
          </p:cNvPr>
          <p:cNvPicPr>
            <a:picLocks noChangeAspect="1"/>
          </p:cNvPicPr>
          <p:nvPr/>
        </p:nvPicPr>
        <p:blipFill>
          <a:blip r:embed="rId6"/>
          <a:stretch>
            <a:fillRect/>
          </a:stretch>
        </p:blipFill>
        <p:spPr>
          <a:xfrm>
            <a:off x="2024654" y="6309978"/>
            <a:ext cx="1786775" cy="511508"/>
          </a:xfrm>
          <a:prstGeom prst="rect">
            <a:avLst/>
          </a:prstGeom>
        </p:spPr>
      </p:pic>
    </p:spTree>
    <p:extLst>
      <p:ext uri="{BB962C8B-B14F-4D97-AF65-F5344CB8AC3E}">
        <p14:creationId xmlns:p14="http://schemas.microsoft.com/office/powerpoint/2010/main" val="1633085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6587-56CB-43D4-BC33-1115876C2AC2}"/>
              </a:ext>
            </a:extLst>
          </p:cNvPr>
          <p:cNvSpPr>
            <a:spLocks noGrp="1"/>
          </p:cNvSpPr>
          <p:nvPr>
            <p:ph type="title"/>
          </p:nvPr>
        </p:nvSpPr>
        <p:spPr/>
        <p:txBody>
          <a:bodyPr/>
          <a:lstStyle/>
          <a:p>
            <a:pPr algn="ctr"/>
            <a:r>
              <a:rPr lang="en-US" sz="6000" dirty="0"/>
              <a:t>CHARTER</a:t>
            </a:r>
          </a:p>
        </p:txBody>
      </p:sp>
      <p:sp>
        <p:nvSpPr>
          <p:cNvPr id="3" name="Content Placeholder 2">
            <a:extLst>
              <a:ext uri="{FF2B5EF4-FFF2-40B4-BE49-F238E27FC236}">
                <a16:creationId xmlns:a16="http://schemas.microsoft.com/office/drawing/2014/main" id="{94ED3858-EEB4-49A8-A436-011FD2917AE0}"/>
              </a:ext>
            </a:extLst>
          </p:cNvPr>
          <p:cNvSpPr>
            <a:spLocks noGrp="1"/>
          </p:cNvSpPr>
          <p:nvPr>
            <p:ph idx="1"/>
          </p:nvPr>
        </p:nvSpPr>
        <p:spPr>
          <a:xfrm>
            <a:off x="1484310" y="2147583"/>
            <a:ext cx="10018713" cy="3643618"/>
          </a:xfrm>
        </p:spPr>
        <p:txBody>
          <a:bodyPr>
            <a:normAutofit/>
          </a:bodyPr>
          <a:lstStyle/>
          <a:p>
            <a:pPr marL="0" indent="0">
              <a:buNone/>
            </a:pPr>
            <a:r>
              <a:rPr lang="en-US" sz="2800" dirty="0"/>
              <a:t>Task Group Purpose: </a:t>
            </a:r>
          </a:p>
          <a:p>
            <a:pPr marL="0" indent="0">
              <a:buNone/>
            </a:pPr>
            <a:r>
              <a:rPr lang="en-US" sz="2800" dirty="0"/>
              <a:t>The EFCOG Procurement Engineering Task Team is comprised of industry experts in engineering and procurement. This groups primary focus is to identify opportunities for improvement with regards to the procurement engineering processes, such as commercial grade dedication (CGD), and develop best practices and lessons learned based on those identified opportunities.</a:t>
            </a:r>
          </a:p>
          <a:p>
            <a:endParaRPr lang="en-US" dirty="0"/>
          </a:p>
        </p:txBody>
      </p:sp>
      <p:sp>
        <p:nvSpPr>
          <p:cNvPr id="4" name="Footer Placeholder 3">
            <a:extLst>
              <a:ext uri="{FF2B5EF4-FFF2-40B4-BE49-F238E27FC236}">
                <a16:creationId xmlns:a16="http://schemas.microsoft.com/office/drawing/2014/main" id="{7671479B-0DB4-43FF-9C75-E32BAAB86193}"/>
              </a:ext>
            </a:extLst>
          </p:cNvPr>
          <p:cNvSpPr>
            <a:spLocks noGrp="1"/>
          </p:cNvSpPr>
          <p:nvPr>
            <p:ph type="ftr" sz="quarter" idx="11"/>
          </p:nvPr>
        </p:nvSpPr>
        <p:spPr>
          <a:xfrm>
            <a:off x="938150" y="5967167"/>
            <a:ext cx="5060066" cy="890833"/>
          </a:xfrm>
        </p:spPr>
        <p:txBody>
          <a:bodyPr/>
          <a:lstStyle/>
          <a:p>
            <a:endParaRPr lang="en-US" dirty="0"/>
          </a:p>
        </p:txBody>
      </p:sp>
      <p:sp>
        <p:nvSpPr>
          <p:cNvPr id="5" name="Slide Number Placeholder 4">
            <a:extLst>
              <a:ext uri="{FF2B5EF4-FFF2-40B4-BE49-F238E27FC236}">
                <a16:creationId xmlns:a16="http://schemas.microsoft.com/office/drawing/2014/main" id="{73BC576B-3021-4DBA-8204-2AE5D528FA87}"/>
              </a:ext>
            </a:extLst>
          </p:cNvPr>
          <p:cNvSpPr>
            <a:spLocks noGrp="1"/>
          </p:cNvSpPr>
          <p:nvPr>
            <p:ph type="sldNum" sz="quarter" idx="12"/>
          </p:nvPr>
        </p:nvSpPr>
        <p:spPr/>
        <p:txBody>
          <a:bodyPr/>
          <a:lstStyle/>
          <a:p>
            <a:fld id="{82B577FA-F7D9-2C48-919F-F962E3BF952F}" type="slidenum">
              <a:rPr lang="en-US" smtClean="0"/>
              <a:t>14</a:t>
            </a:fld>
            <a:endParaRPr lang="en-US"/>
          </a:p>
        </p:txBody>
      </p:sp>
      <p:pic>
        <p:nvPicPr>
          <p:cNvPr id="8" name="Picture 7">
            <a:extLst>
              <a:ext uri="{FF2B5EF4-FFF2-40B4-BE49-F238E27FC236}">
                <a16:creationId xmlns:a16="http://schemas.microsoft.com/office/drawing/2014/main" id="{34D18791-61D2-4815-8F9A-5BD5C55D3188}"/>
              </a:ext>
            </a:extLst>
          </p:cNvPr>
          <p:cNvPicPr>
            <a:picLocks noChangeAspect="1"/>
          </p:cNvPicPr>
          <p:nvPr/>
        </p:nvPicPr>
        <p:blipFill>
          <a:blip r:embed="rId2"/>
          <a:stretch>
            <a:fillRect/>
          </a:stretch>
        </p:blipFill>
        <p:spPr>
          <a:xfrm>
            <a:off x="2644856" y="6156829"/>
            <a:ext cx="1786775" cy="511508"/>
          </a:xfrm>
          <a:prstGeom prst="rect">
            <a:avLst/>
          </a:prstGeom>
        </p:spPr>
      </p:pic>
    </p:spTree>
    <p:extLst>
      <p:ext uri="{BB962C8B-B14F-4D97-AF65-F5344CB8AC3E}">
        <p14:creationId xmlns:p14="http://schemas.microsoft.com/office/powerpoint/2010/main" val="2704648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6587-56CB-43D4-BC33-1115876C2AC2}"/>
              </a:ext>
            </a:extLst>
          </p:cNvPr>
          <p:cNvSpPr>
            <a:spLocks noGrp="1"/>
          </p:cNvSpPr>
          <p:nvPr>
            <p:ph type="title"/>
          </p:nvPr>
        </p:nvSpPr>
        <p:spPr>
          <a:xfrm>
            <a:off x="938150" y="189663"/>
            <a:ext cx="10415648" cy="783477"/>
          </a:xfrm>
        </p:spPr>
        <p:txBody>
          <a:bodyPr>
            <a:normAutofit fontScale="90000"/>
          </a:bodyPr>
          <a:lstStyle/>
          <a:p>
            <a:pPr algn="ctr"/>
            <a:r>
              <a:rPr lang="en-US" sz="6000" dirty="0"/>
              <a:t>Scope</a:t>
            </a:r>
          </a:p>
        </p:txBody>
      </p:sp>
      <p:sp>
        <p:nvSpPr>
          <p:cNvPr id="3" name="Content Placeholder 2">
            <a:extLst>
              <a:ext uri="{FF2B5EF4-FFF2-40B4-BE49-F238E27FC236}">
                <a16:creationId xmlns:a16="http://schemas.microsoft.com/office/drawing/2014/main" id="{94ED3858-EEB4-49A8-A436-011FD2917AE0}"/>
              </a:ext>
            </a:extLst>
          </p:cNvPr>
          <p:cNvSpPr>
            <a:spLocks noGrp="1"/>
          </p:cNvSpPr>
          <p:nvPr>
            <p:ph idx="1"/>
          </p:nvPr>
        </p:nvSpPr>
        <p:spPr>
          <a:xfrm>
            <a:off x="1516990" y="1009710"/>
            <a:ext cx="10415649" cy="5235562"/>
          </a:xfrm>
        </p:spPr>
        <p:txBody>
          <a:bodyPr>
            <a:normAutofit lnSpcReduction="10000"/>
          </a:bodyPr>
          <a:lstStyle/>
          <a:p>
            <a:pPr marL="0" indent="0">
              <a:buNone/>
            </a:pPr>
            <a:r>
              <a:rPr lang="en-US" sz="2000" dirty="0"/>
              <a:t>The scope of the Procurement Engineering Task Group is to facilitate seamless integration through engineering, quality, procurement and supply chain partners throughout the DOE complex. Areas of focus to accomplish this are:</a:t>
            </a:r>
          </a:p>
          <a:p>
            <a:pPr marL="0" indent="0">
              <a:buNone/>
            </a:pPr>
            <a:endParaRPr lang="en-US" sz="2000" dirty="0"/>
          </a:p>
          <a:p>
            <a:r>
              <a:rPr lang="en-US" sz="1800" dirty="0"/>
              <a:t>engineering specifying technical and quality requirements</a:t>
            </a:r>
          </a:p>
          <a:p>
            <a:r>
              <a:rPr lang="en-US" sz="1800" dirty="0"/>
              <a:t>procurement specification/commercial grade dedication development and approval approaches</a:t>
            </a:r>
          </a:p>
          <a:p>
            <a:r>
              <a:rPr lang="en-US" sz="1800" dirty="0"/>
              <a:t>acquisition planning</a:t>
            </a:r>
          </a:p>
          <a:p>
            <a:r>
              <a:rPr lang="en-US" sz="1800" dirty="0"/>
              <a:t>vendor selection</a:t>
            </a:r>
          </a:p>
          <a:p>
            <a:r>
              <a:rPr lang="en-US" sz="1800" dirty="0"/>
              <a:t>vendor oversight</a:t>
            </a:r>
          </a:p>
          <a:p>
            <a:r>
              <a:rPr lang="en-US" sz="1800" dirty="0"/>
              <a:t>product acceptance/delivery </a:t>
            </a:r>
          </a:p>
          <a:p>
            <a:r>
              <a:rPr lang="en-US" sz="1800" dirty="0"/>
              <a:t> obsolescence evaluations and mitigation approaches</a:t>
            </a:r>
          </a:p>
          <a:p>
            <a:r>
              <a:rPr lang="en-US" sz="1800" dirty="0"/>
              <a:t>supply chain analysis and improvement (e.g., vulnerabilities in supply chain performance and improvement actions (e.g., welding), foreign national company issues for weapons materials, techniques to better utilize commercial vendors for nuclear safety fabrications, etc.)</a:t>
            </a:r>
            <a:endParaRPr lang="en-US" sz="3200" dirty="0"/>
          </a:p>
          <a:p>
            <a:endParaRPr lang="en-US" dirty="0"/>
          </a:p>
        </p:txBody>
      </p:sp>
      <p:sp>
        <p:nvSpPr>
          <p:cNvPr id="4" name="Footer Placeholder 3">
            <a:extLst>
              <a:ext uri="{FF2B5EF4-FFF2-40B4-BE49-F238E27FC236}">
                <a16:creationId xmlns:a16="http://schemas.microsoft.com/office/drawing/2014/main" id="{7671479B-0DB4-43FF-9C75-E32BAAB86193}"/>
              </a:ext>
            </a:extLst>
          </p:cNvPr>
          <p:cNvSpPr>
            <a:spLocks noGrp="1"/>
          </p:cNvSpPr>
          <p:nvPr>
            <p:ph type="ftr" sz="quarter" idx="11"/>
          </p:nvPr>
        </p:nvSpPr>
        <p:spPr>
          <a:xfrm>
            <a:off x="938150" y="5967167"/>
            <a:ext cx="5060066" cy="890833"/>
          </a:xfrm>
        </p:spPr>
        <p:txBody>
          <a:bodyPr/>
          <a:lstStyle/>
          <a:p>
            <a:endParaRPr lang="en-US" dirty="0"/>
          </a:p>
        </p:txBody>
      </p:sp>
      <p:sp>
        <p:nvSpPr>
          <p:cNvPr id="5" name="Slide Number Placeholder 4">
            <a:extLst>
              <a:ext uri="{FF2B5EF4-FFF2-40B4-BE49-F238E27FC236}">
                <a16:creationId xmlns:a16="http://schemas.microsoft.com/office/drawing/2014/main" id="{73BC576B-3021-4DBA-8204-2AE5D528FA87}"/>
              </a:ext>
            </a:extLst>
          </p:cNvPr>
          <p:cNvSpPr>
            <a:spLocks noGrp="1"/>
          </p:cNvSpPr>
          <p:nvPr>
            <p:ph type="sldNum" sz="quarter" idx="12"/>
          </p:nvPr>
        </p:nvSpPr>
        <p:spPr/>
        <p:txBody>
          <a:bodyPr/>
          <a:lstStyle/>
          <a:p>
            <a:fld id="{82B577FA-F7D9-2C48-919F-F962E3BF952F}" type="slidenum">
              <a:rPr lang="en-US" smtClean="0"/>
              <a:t>15</a:t>
            </a:fld>
            <a:endParaRPr lang="en-US"/>
          </a:p>
        </p:txBody>
      </p:sp>
      <p:pic>
        <p:nvPicPr>
          <p:cNvPr id="8" name="Picture 7">
            <a:extLst>
              <a:ext uri="{FF2B5EF4-FFF2-40B4-BE49-F238E27FC236}">
                <a16:creationId xmlns:a16="http://schemas.microsoft.com/office/drawing/2014/main" id="{34D18791-61D2-4815-8F9A-5BD5C55D3188}"/>
              </a:ext>
            </a:extLst>
          </p:cNvPr>
          <p:cNvPicPr>
            <a:picLocks noChangeAspect="1"/>
          </p:cNvPicPr>
          <p:nvPr/>
        </p:nvPicPr>
        <p:blipFill>
          <a:blip r:embed="rId2"/>
          <a:stretch>
            <a:fillRect/>
          </a:stretch>
        </p:blipFill>
        <p:spPr>
          <a:xfrm>
            <a:off x="2644856" y="6156829"/>
            <a:ext cx="1786775" cy="511508"/>
          </a:xfrm>
          <a:prstGeom prst="rect">
            <a:avLst/>
          </a:prstGeom>
        </p:spPr>
      </p:pic>
    </p:spTree>
    <p:extLst>
      <p:ext uri="{BB962C8B-B14F-4D97-AF65-F5344CB8AC3E}">
        <p14:creationId xmlns:p14="http://schemas.microsoft.com/office/powerpoint/2010/main" val="13308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AE93F2-3CE1-4B70-BAA6-D347DDDE8EC6}"/>
              </a:ext>
            </a:extLst>
          </p:cNvPr>
          <p:cNvSpPr>
            <a:spLocks noGrp="1"/>
          </p:cNvSpPr>
          <p:nvPr>
            <p:ph type="ftr" sz="quarter" idx="11"/>
          </p:nvPr>
        </p:nvSpPr>
        <p:spPr>
          <a:xfrm>
            <a:off x="938150" y="6309979"/>
            <a:ext cx="5060066" cy="548022"/>
          </a:xfrm>
        </p:spPr>
        <p:txBody>
          <a:bodyPr/>
          <a:lstStyle/>
          <a:p>
            <a:endParaRPr lang="en-US" dirty="0"/>
          </a:p>
        </p:txBody>
      </p:sp>
      <p:sp>
        <p:nvSpPr>
          <p:cNvPr id="5" name="Slide Number Placeholder 4">
            <a:extLst>
              <a:ext uri="{FF2B5EF4-FFF2-40B4-BE49-F238E27FC236}">
                <a16:creationId xmlns:a16="http://schemas.microsoft.com/office/drawing/2014/main" id="{E8A0CCB1-7B1D-497A-852E-1D07631BE975}"/>
              </a:ext>
            </a:extLst>
          </p:cNvPr>
          <p:cNvSpPr>
            <a:spLocks noGrp="1"/>
          </p:cNvSpPr>
          <p:nvPr>
            <p:ph type="sldNum" sz="quarter" idx="12"/>
          </p:nvPr>
        </p:nvSpPr>
        <p:spPr/>
        <p:txBody>
          <a:bodyPr/>
          <a:lstStyle/>
          <a:p>
            <a:fld id="{82B577FA-F7D9-2C48-919F-F962E3BF952F}" type="slidenum">
              <a:rPr lang="en-US" smtClean="0"/>
              <a:t>16</a:t>
            </a:fld>
            <a:endParaRPr lang="en-US"/>
          </a:p>
        </p:txBody>
      </p:sp>
      <p:pic>
        <p:nvPicPr>
          <p:cNvPr id="6" name="Picture 5">
            <a:extLst>
              <a:ext uri="{FF2B5EF4-FFF2-40B4-BE49-F238E27FC236}">
                <a16:creationId xmlns:a16="http://schemas.microsoft.com/office/drawing/2014/main" id="{95F473C7-1018-46D0-B6B9-E561F7645261}"/>
              </a:ext>
            </a:extLst>
          </p:cNvPr>
          <p:cNvPicPr>
            <a:picLocks noChangeAspect="1"/>
          </p:cNvPicPr>
          <p:nvPr/>
        </p:nvPicPr>
        <p:blipFill>
          <a:blip r:embed="rId2"/>
          <a:stretch>
            <a:fillRect/>
          </a:stretch>
        </p:blipFill>
        <p:spPr>
          <a:xfrm>
            <a:off x="2024654" y="6309978"/>
            <a:ext cx="1786775" cy="511508"/>
          </a:xfrm>
          <a:prstGeom prst="rect">
            <a:avLst/>
          </a:prstGeom>
        </p:spPr>
      </p:pic>
      <p:sp>
        <p:nvSpPr>
          <p:cNvPr id="9" name="Title 1">
            <a:extLst>
              <a:ext uri="{FF2B5EF4-FFF2-40B4-BE49-F238E27FC236}">
                <a16:creationId xmlns:a16="http://schemas.microsoft.com/office/drawing/2014/main" id="{52BA2EE2-B924-4B8B-8213-E0C2FF26818B}"/>
              </a:ext>
            </a:extLst>
          </p:cNvPr>
          <p:cNvSpPr>
            <a:spLocks noGrp="1"/>
          </p:cNvSpPr>
          <p:nvPr>
            <p:ph type="title"/>
          </p:nvPr>
        </p:nvSpPr>
        <p:spPr>
          <a:xfrm>
            <a:off x="1143000" y="209795"/>
            <a:ext cx="10436469" cy="556966"/>
          </a:xfrm>
          <a:effectLst>
            <a:outerShdw blurRad="50800" dist="38100" dir="13500000" algn="br" rotWithShape="0">
              <a:prstClr val="black">
                <a:alpha val="40000"/>
              </a:prstClr>
            </a:outerShdw>
          </a:effectLst>
        </p:spPr>
        <p:txBody>
          <a:bodyPr>
            <a:normAutofit fontScale="90000"/>
          </a:bodyPr>
          <a:lstStyle/>
          <a:p>
            <a:pPr algn="ctr"/>
            <a:r>
              <a:rPr lang="en-US" sz="4000" dirty="0"/>
              <a:t>EFCOG SPRING MEETING PETG AGENDA</a:t>
            </a:r>
          </a:p>
        </p:txBody>
      </p:sp>
      <p:sp>
        <p:nvSpPr>
          <p:cNvPr id="13" name="Freeform: Shape 12">
            <a:extLst>
              <a:ext uri="{FF2B5EF4-FFF2-40B4-BE49-F238E27FC236}">
                <a16:creationId xmlns:a16="http://schemas.microsoft.com/office/drawing/2014/main" id="{00AEAD45-A810-4474-B72A-DBAEF92C8945}"/>
              </a:ext>
            </a:extLst>
          </p:cNvPr>
          <p:cNvSpPr/>
          <p:nvPr/>
        </p:nvSpPr>
        <p:spPr>
          <a:xfrm>
            <a:off x="2232304" y="1017680"/>
            <a:ext cx="7943542" cy="2668928"/>
          </a:xfrm>
          <a:custGeom>
            <a:avLst/>
            <a:gdLst>
              <a:gd name="connsiteX0" fmla="*/ 0 w 7340600"/>
              <a:gd name="connsiteY0" fmla="*/ 0 h 1606500"/>
              <a:gd name="connsiteX1" fmla="*/ 7340600 w 7340600"/>
              <a:gd name="connsiteY1" fmla="*/ 0 h 1606500"/>
              <a:gd name="connsiteX2" fmla="*/ 7340600 w 7340600"/>
              <a:gd name="connsiteY2" fmla="*/ 1606500 h 1606500"/>
              <a:gd name="connsiteX3" fmla="*/ 0 w 7340600"/>
              <a:gd name="connsiteY3" fmla="*/ 1606500 h 1606500"/>
              <a:gd name="connsiteX4" fmla="*/ 0 w 7340600"/>
              <a:gd name="connsiteY4" fmla="*/ 0 h 16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0600" h="1606500">
                <a:moveTo>
                  <a:pt x="0" y="0"/>
                </a:moveTo>
                <a:lnTo>
                  <a:pt x="7340600" y="0"/>
                </a:lnTo>
                <a:lnTo>
                  <a:pt x="7340600" y="1606500"/>
                </a:lnTo>
                <a:lnTo>
                  <a:pt x="0" y="1606500"/>
                </a:lnTo>
                <a:lnTo>
                  <a:pt x="0" y="0"/>
                </a:lnTo>
                <a:close/>
              </a:path>
            </a:pathLst>
          </a:custGeom>
          <a:solidFill>
            <a:schemeClr val="bg1">
              <a:lumMod val="5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9712" tIns="354076" rIns="569712" bIns="85344" numCol="1" spcCol="1270" anchor="t"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algn="l" defTabSz="533400">
              <a:lnSpc>
                <a:spcPct val="90000"/>
              </a:lnSpc>
              <a:spcBef>
                <a:spcPct val="0"/>
              </a:spcBef>
              <a:spcAft>
                <a:spcPct val="15000"/>
              </a:spcAft>
              <a:buChar char="•"/>
            </a:pPr>
            <a:r>
              <a:rPr lang="en-US" sz="1600" dirty="0">
                <a:solidFill>
                  <a:schemeClr val="bg1"/>
                </a:solidFill>
              </a:rPr>
              <a:t>Application of Requirements 4 and 7 to Procure Items from Suppliers w/o NQA-1 Programs</a:t>
            </a:r>
          </a:p>
          <a:p>
            <a:pPr marL="114300" lvl="1" indent="-114300" algn="l" defTabSz="533400">
              <a:lnSpc>
                <a:spcPct val="90000"/>
              </a:lnSpc>
              <a:spcBef>
                <a:spcPct val="0"/>
              </a:spcBef>
              <a:spcAft>
                <a:spcPct val="15000"/>
              </a:spcAft>
              <a:buChar char="•"/>
            </a:pPr>
            <a:r>
              <a:rPr lang="en-US" sz="1600" kern="1200" dirty="0">
                <a:solidFill>
                  <a:schemeClr val="bg1"/>
                </a:solidFill>
              </a:rPr>
              <a:t>Application of UL (ISO-17065) in the CGD Process</a:t>
            </a:r>
          </a:p>
          <a:p>
            <a:pPr marL="114300" lvl="1" indent="-114300" algn="l" defTabSz="533400">
              <a:lnSpc>
                <a:spcPct val="90000"/>
              </a:lnSpc>
              <a:spcBef>
                <a:spcPct val="0"/>
              </a:spcBef>
              <a:spcAft>
                <a:spcPct val="15000"/>
              </a:spcAft>
              <a:buChar char="•"/>
            </a:pPr>
            <a:r>
              <a:rPr lang="en-US" sz="1600" dirty="0">
                <a:solidFill>
                  <a:schemeClr val="bg1"/>
                </a:solidFill>
              </a:rPr>
              <a:t>Procurement Engineering Training Discussion</a:t>
            </a:r>
          </a:p>
          <a:p>
            <a:pPr marL="114300" lvl="1" indent="-114300" algn="l" defTabSz="533400">
              <a:lnSpc>
                <a:spcPct val="90000"/>
              </a:lnSpc>
              <a:spcBef>
                <a:spcPct val="0"/>
              </a:spcBef>
              <a:spcAft>
                <a:spcPct val="15000"/>
              </a:spcAft>
              <a:buChar char="•"/>
            </a:pPr>
            <a:r>
              <a:rPr lang="en-US" sz="1600" kern="1200" dirty="0">
                <a:solidFill>
                  <a:schemeClr val="bg1"/>
                </a:solidFill>
              </a:rPr>
              <a:t>Application of Testing and Calibration  Laboratories (ISO-17025) in the CGD Process</a:t>
            </a:r>
          </a:p>
          <a:p>
            <a:pPr marL="114300" lvl="1" indent="-114300" algn="l" defTabSz="533400">
              <a:lnSpc>
                <a:spcPct val="90000"/>
              </a:lnSpc>
              <a:spcBef>
                <a:spcPct val="0"/>
              </a:spcBef>
              <a:spcAft>
                <a:spcPct val="15000"/>
              </a:spcAft>
              <a:buChar char="•"/>
            </a:pPr>
            <a:r>
              <a:rPr lang="en-US" sz="1600" dirty="0">
                <a:solidFill>
                  <a:schemeClr val="bg1"/>
                </a:solidFill>
              </a:rPr>
              <a:t>Frequently Asked Questions (FAQ’s)</a:t>
            </a:r>
            <a:endParaRPr lang="en-US" sz="1600" kern="1200" dirty="0">
              <a:solidFill>
                <a:schemeClr val="bg1"/>
              </a:solidFill>
            </a:endParaRPr>
          </a:p>
        </p:txBody>
      </p:sp>
      <p:sp>
        <p:nvSpPr>
          <p:cNvPr id="14" name="Freeform: Shape 13">
            <a:extLst>
              <a:ext uri="{FF2B5EF4-FFF2-40B4-BE49-F238E27FC236}">
                <a16:creationId xmlns:a16="http://schemas.microsoft.com/office/drawing/2014/main" id="{DD39C936-B2C6-4048-BAA1-5C2FB88B1136}"/>
              </a:ext>
            </a:extLst>
          </p:cNvPr>
          <p:cNvSpPr/>
          <p:nvPr/>
        </p:nvSpPr>
        <p:spPr>
          <a:xfrm>
            <a:off x="3002716" y="766761"/>
            <a:ext cx="6277090" cy="501840"/>
          </a:xfrm>
          <a:custGeom>
            <a:avLst/>
            <a:gdLst>
              <a:gd name="connsiteX0" fmla="*/ 0 w 5138420"/>
              <a:gd name="connsiteY0" fmla="*/ 83642 h 501840"/>
              <a:gd name="connsiteX1" fmla="*/ 83642 w 5138420"/>
              <a:gd name="connsiteY1" fmla="*/ 0 h 501840"/>
              <a:gd name="connsiteX2" fmla="*/ 5054778 w 5138420"/>
              <a:gd name="connsiteY2" fmla="*/ 0 h 501840"/>
              <a:gd name="connsiteX3" fmla="*/ 5138420 w 5138420"/>
              <a:gd name="connsiteY3" fmla="*/ 83642 h 501840"/>
              <a:gd name="connsiteX4" fmla="*/ 5138420 w 5138420"/>
              <a:gd name="connsiteY4" fmla="*/ 418198 h 501840"/>
              <a:gd name="connsiteX5" fmla="*/ 5054778 w 5138420"/>
              <a:gd name="connsiteY5" fmla="*/ 501840 h 501840"/>
              <a:gd name="connsiteX6" fmla="*/ 83642 w 5138420"/>
              <a:gd name="connsiteY6" fmla="*/ 501840 h 501840"/>
              <a:gd name="connsiteX7" fmla="*/ 0 w 5138420"/>
              <a:gd name="connsiteY7" fmla="*/ 418198 h 501840"/>
              <a:gd name="connsiteX8" fmla="*/ 0 w 513842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8420" h="501840">
                <a:moveTo>
                  <a:pt x="0" y="83642"/>
                </a:moveTo>
                <a:cubicBezTo>
                  <a:pt x="0" y="37448"/>
                  <a:pt x="37448" y="0"/>
                  <a:pt x="83642" y="0"/>
                </a:cubicBezTo>
                <a:lnTo>
                  <a:pt x="5054778" y="0"/>
                </a:lnTo>
                <a:cubicBezTo>
                  <a:pt x="5100972" y="0"/>
                  <a:pt x="5138420" y="37448"/>
                  <a:pt x="5138420" y="83642"/>
                </a:cubicBezTo>
                <a:lnTo>
                  <a:pt x="5138420" y="418198"/>
                </a:lnTo>
                <a:cubicBezTo>
                  <a:pt x="5138420" y="464392"/>
                  <a:pt x="5100972" y="501840"/>
                  <a:pt x="505477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718" tIns="24498" rIns="218718" bIns="24498"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l" defTabSz="755650">
              <a:lnSpc>
                <a:spcPct val="90000"/>
              </a:lnSpc>
              <a:spcBef>
                <a:spcPct val="0"/>
              </a:spcBef>
              <a:spcAft>
                <a:spcPct val="35000"/>
              </a:spcAft>
              <a:buNone/>
            </a:pPr>
            <a:r>
              <a:rPr lang="en-US" sz="1700" kern="1200" dirty="0"/>
              <a:t>Day 1 – </a:t>
            </a:r>
            <a:r>
              <a:rPr lang="en-US" sz="1700" dirty="0"/>
              <a:t>Wednesday</a:t>
            </a:r>
            <a:r>
              <a:rPr lang="en-US" sz="1700" kern="1200" dirty="0"/>
              <a:t>, April 27</a:t>
            </a:r>
            <a:r>
              <a:rPr lang="en-US" sz="1700" kern="1200" baseline="30000" dirty="0"/>
              <a:t>t</a:t>
            </a:r>
            <a:r>
              <a:rPr lang="en-US" sz="1700" baseline="30000" dirty="0"/>
              <a:t>h</a:t>
            </a:r>
            <a:r>
              <a:rPr lang="en-US" sz="1700" kern="1200" dirty="0"/>
              <a:t> </a:t>
            </a:r>
          </a:p>
        </p:txBody>
      </p:sp>
      <p:sp>
        <p:nvSpPr>
          <p:cNvPr id="15" name="Freeform: Shape 14">
            <a:extLst>
              <a:ext uri="{FF2B5EF4-FFF2-40B4-BE49-F238E27FC236}">
                <a16:creationId xmlns:a16="http://schemas.microsoft.com/office/drawing/2014/main" id="{3926F4E0-9F6A-48C3-B380-3E9B81AE5E66}"/>
              </a:ext>
            </a:extLst>
          </p:cNvPr>
          <p:cNvSpPr/>
          <p:nvPr/>
        </p:nvSpPr>
        <p:spPr>
          <a:xfrm>
            <a:off x="2222078" y="3686610"/>
            <a:ext cx="7953768" cy="2623367"/>
          </a:xfrm>
          <a:custGeom>
            <a:avLst/>
            <a:gdLst>
              <a:gd name="connsiteX0" fmla="*/ 0 w 7340600"/>
              <a:gd name="connsiteY0" fmla="*/ 0 h 1606500"/>
              <a:gd name="connsiteX1" fmla="*/ 7340600 w 7340600"/>
              <a:gd name="connsiteY1" fmla="*/ 0 h 1606500"/>
              <a:gd name="connsiteX2" fmla="*/ 7340600 w 7340600"/>
              <a:gd name="connsiteY2" fmla="*/ 1606500 h 1606500"/>
              <a:gd name="connsiteX3" fmla="*/ 0 w 7340600"/>
              <a:gd name="connsiteY3" fmla="*/ 1606500 h 1606500"/>
              <a:gd name="connsiteX4" fmla="*/ 0 w 7340600"/>
              <a:gd name="connsiteY4" fmla="*/ 0 h 16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0600" h="1606500">
                <a:moveTo>
                  <a:pt x="0" y="0"/>
                </a:moveTo>
                <a:lnTo>
                  <a:pt x="7340600" y="0"/>
                </a:lnTo>
                <a:lnTo>
                  <a:pt x="7340600" y="1606500"/>
                </a:lnTo>
                <a:lnTo>
                  <a:pt x="0" y="1606500"/>
                </a:lnTo>
                <a:lnTo>
                  <a:pt x="0" y="0"/>
                </a:lnTo>
                <a:close/>
              </a:path>
            </a:pathLst>
          </a:custGeom>
          <a:solidFill>
            <a:schemeClr val="bg1">
              <a:lumMod val="5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9712" tIns="354076" rIns="569712" bIns="85344" numCol="1" spcCol="1270" anchor="t"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algn="l" defTabSz="533400">
              <a:lnSpc>
                <a:spcPct val="90000"/>
              </a:lnSpc>
              <a:spcBef>
                <a:spcPct val="0"/>
              </a:spcBef>
              <a:spcAft>
                <a:spcPct val="15000"/>
              </a:spcAft>
              <a:buChar char="•"/>
            </a:pPr>
            <a:r>
              <a:rPr lang="en-US" sz="1600" kern="1200" dirty="0">
                <a:solidFill>
                  <a:schemeClr val="bg1"/>
                </a:solidFill>
              </a:rPr>
              <a:t>Application of Embedded Digital Device Considerations in the CGD Process</a:t>
            </a:r>
          </a:p>
          <a:p>
            <a:pPr marL="114300" lvl="1" indent="-114300" algn="l" defTabSz="533400">
              <a:lnSpc>
                <a:spcPct val="90000"/>
              </a:lnSpc>
              <a:spcBef>
                <a:spcPct val="0"/>
              </a:spcBef>
              <a:spcAft>
                <a:spcPct val="15000"/>
              </a:spcAft>
              <a:buChar char="•"/>
            </a:pPr>
            <a:r>
              <a:rPr lang="en-US" sz="1600" dirty="0">
                <a:solidFill>
                  <a:schemeClr val="bg1"/>
                </a:solidFill>
              </a:rPr>
              <a:t>Group Discussion on Procurement Engineering Role (e.g., shortages, training, and plan forward)</a:t>
            </a:r>
          </a:p>
          <a:p>
            <a:pPr marL="114300" lvl="1" indent="-114300" algn="l" defTabSz="533400">
              <a:lnSpc>
                <a:spcPct val="90000"/>
              </a:lnSpc>
              <a:spcBef>
                <a:spcPct val="0"/>
              </a:spcBef>
              <a:spcAft>
                <a:spcPct val="15000"/>
              </a:spcAft>
              <a:buChar char="•"/>
            </a:pPr>
            <a:r>
              <a:rPr lang="en-US" sz="1600" kern="1200" dirty="0">
                <a:solidFill>
                  <a:schemeClr val="bg1"/>
                </a:solidFill>
              </a:rPr>
              <a:t>Review </a:t>
            </a:r>
            <a:r>
              <a:rPr lang="en-US" sz="1600" dirty="0">
                <a:solidFill>
                  <a:schemeClr val="bg1"/>
                </a:solidFill>
              </a:rPr>
              <a:t>Proposed White Paper on Alternate Like-for-Like Definition for use within the DOE</a:t>
            </a:r>
          </a:p>
          <a:p>
            <a:pPr marL="114300" lvl="1" indent="-114300" algn="l" defTabSz="533400">
              <a:lnSpc>
                <a:spcPct val="90000"/>
              </a:lnSpc>
              <a:spcBef>
                <a:spcPct val="0"/>
              </a:spcBef>
              <a:spcAft>
                <a:spcPct val="15000"/>
              </a:spcAft>
              <a:buChar char="•"/>
            </a:pPr>
            <a:r>
              <a:rPr lang="en-US" sz="1600" dirty="0">
                <a:solidFill>
                  <a:schemeClr val="bg1"/>
                </a:solidFill>
              </a:rPr>
              <a:t>Credible Failure Analysis Complex Benchmarking: How can this be performed?</a:t>
            </a:r>
          </a:p>
          <a:p>
            <a:pPr marL="114300" lvl="1" indent="-114300" algn="l" defTabSz="533400">
              <a:lnSpc>
                <a:spcPct val="90000"/>
              </a:lnSpc>
              <a:spcBef>
                <a:spcPct val="0"/>
              </a:spcBef>
              <a:spcAft>
                <a:spcPct val="15000"/>
              </a:spcAft>
              <a:buChar char="•"/>
            </a:pPr>
            <a:r>
              <a:rPr lang="en-US" sz="1600" kern="1200" dirty="0">
                <a:solidFill>
                  <a:schemeClr val="bg1"/>
                </a:solidFill>
              </a:rPr>
              <a:t>NQA-1</a:t>
            </a:r>
            <a:r>
              <a:rPr lang="en-US" sz="1600" dirty="0">
                <a:solidFill>
                  <a:schemeClr val="bg1"/>
                </a:solidFill>
              </a:rPr>
              <a:t> EPP Committee Update</a:t>
            </a:r>
          </a:p>
          <a:p>
            <a:pPr marL="114300" lvl="1" indent="-114300" algn="l" defTabSz="533400">
              <a:lnSpc>
                <a:spcPct val="90000"/>
              </a:lnSpc>
              <a:spcBef>
                <a:spcPct val="0"/>
              </a:spcBef>
              <a:spcAft>
                <a:spcPct val="15000"/>
              </a:spcAft>
              <a:buChar char="•"/>
            </a:pPr>
            <a:r>
              <a:rPr lang="en-US" sz="1600" dirty="0">
                <a:solidFill>
                  <a:schemeClr val="bg1"/>
                </a:solidFill>
              </a:rPr>
              <a:t>PE Task Review and Fall Meeting Preparation</a:t>
            </a:r>
          </a:p>
          <a:p>
            <a:pPr marL="114300" lvl="1" indent="-114300" algn="l" defTabSz="533400">
              <a:lnSpc>
                <a:spcPct val="90000"/>
              </a:lnSpc>
              <a:spcBef>
                <a:spcPct val="0"/>
              </a:spcBef>
              <a:spcAft>
                <a:spcPct val="15000"/>
              </a:spcAft>
              <a:buChar char="•"/>
            </a:pPr>
            <a:r>
              <a:rPr lang="en-US" sz="1600" kern="1200" dirty="0">
                <a:solidFill>
                  <a:schemeClr val="bg1"/>
                </a:solidFill>
              </a:rPr>
              <a:t>Plus / Delta on Sprin</a:t>
            </a:r>
            <a:r>
              <a:rPr lang="en-US" sz="1600" dirty="0">
                <a:solidFill>
                  <a:schemeClr val="bg1"/>
                </a:solidFill>
              </a:rPr>
              <a:t>g Meeting</a:t>
            </a:r>
            <a:endParaRPr lang="en-US" sz="1600" kern="1200" dirty="0">
              <a:solidFill>
                <a:schemeClr val="bg1"/>
              </a:solidFill>
            </a:endParaRPr>
          </a:p>
        </p:txBody>
      </p:sp>
      <p:sp>
        <p:nvSpPr>
          <p:cNvPr id="16" name="Freeform: Shape 15">
            <a:extLst>
              <a:ext uri="{FF2B5EF4-FFF2-40B4-BE49-F238E27FC236}">
                <a16:creationId xmlns:a16="http://schemas.microsoft.com/office/drawing/2014/main" id="{94755F73-76D6-4113-894B-08E7654ABC2E}"/>
              </a:ext>
            </a:extLst>
          </p:cNvPr>
          <p:cNvSpPr/>
          <p:nvPr/>
        </p:nvSpPr>
        <p:spPr>
          <a:xfrm>
            <a:off x="3002716" y="3184173"/>
            <a:ext cx="6443924" cy="753354"/>
          </a:xfrm>
          <a:custGeom>
            <a:avLst/>
            <a:gdLst>
              <a:gd name="connsiteX0" fmla="*/ 0 w 5138420"/>
              <a:gd name="connsiteY0" fmla="*/ 83642 h 501840"/>
              <a:gd name="connsiteX1" fmla="*/ 83642 w 5138420"/>
              <a:gd name="connsiteY1" fmla="*/ 0 h 501840"/>
              <a:gd name="connsiteX2" fmla="*/ 5054778 w 5138420"/>
              <a:gd name="connsiteY2" fmla="*/ 0 h 501840"/>
              <a:gd name="connsiteX3" fmla="*/ 5138420 w 5138420"/>
              <a:gd name="connsiteY3" fmla="*/ 83642 h 501840"/>
              <a:gd name="connsiteX4" fmla="*/ 5138420 w 5138420"/>
              <a:gd name="connsiteY4" fmla="*/ 418198 h 501840"/>
              <a:gd name="connsiteX5" fmla="*/ 5054778 w 5138420"/>
              <a:gd name="connsiteY5" fmla="*/ 501840 h 501840"/>
              <a:gd name="connsiteX6" fmla="*/ 83642 w 5138420"/>
              <a:gd name="connsiteY6" fmla="*/ 501840 h 501840"/>
              <a:gd name="connsiteX7" fmla="*/ 0 w 5138420"/>
              <a:gd name="connsiteY7" fmla="*/ 418198 h 501840"/>
              <a:gd name="connsiteX8" fmla="*/ 0 w 513842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8420" h="501840">
                <a:moveTo>
                  <a:pt x="0" y="83642"/>
                </a:moveTo>
                <a:cubicBezTo>
                  <a:pt x="0" y="37448"/>
                  <a:pt x="37448" y="0"/>
                  <a:pt x="83642" y="0"/>
                </a:cubicBezTo>
                <a:lnTo>
                  <a:pt x="5054778" y="0"/>
                </a:lnTo>
                <a:cubicBezTo>
                  <a:pt x="5100972" y="0"/>
                  <a:pt x="5138420" y="37448"/>
                  <a:pt x="5138420" y="83642"/>
                </a:cubicBezTo>
                <a:lnTo>
                  <a:pt x="5138420" y="418198"/>
                </a:lnTo>
                <a:cubicBezTo>
                  <a:pt x="5138420" y="464392"/>
                  <a:pt x="5100972" y="501840"/>
                  <a:pt x="505477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718" tIns="24498" rIns="218718" bIns="24498"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l" defTabSz="755650">
              <a:lnSpc>
                <a:spcPct val="90000"/>
              </a:lnSpc>
              <a:spcBef>
                <a:spcPct val="0"/>
              </a:spcBef>
              <a:spcAft>
                <a:spcPct val="35000"/>
              </a:spcAft>
              <a:buNone/>
            </a:pPr>
            <a:r>
              <a:rPr lang="en-US" sz="1600" kern="1200" dirty="0"/>
              <a:t>Day 2 – Thursday, April 28</a:t>
            </a:r>
            <a:r>
              <a:rPr lang="en-US" sz="1600" kern="1200" baseline="30000" dirty="0"/>
              <a:t>th</a:t>
            </a:r>
            <a:r>
              <a:rPr lang="en-US" sz="1600" kern="1200" dirty="0"/>
              <a:t> </a:t>
            </a:r>
          </a:p>
        </p:txBody>
      </p:sp>
    </p:spTree>
    <p:extLst>
      <p:ext uri="{BB962C8B-B14F-4D97-AF65-F5344CB8AC3E}">
        <p14:creationId xmlns:p14="http://schemas.microsoft.com/office/powerpoint/2010/main" val="20140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3701-5DFC-A845-ABEE-258D0E315132}"/>
              </a:ext>
            </a:extLst>
          </p:cNvPr>
          <p:cNvSpPr>
            <a:spLocks noGrp="1"/>
          </p:cNvSpPr>
          <p:nvPr>
            <p:ph type="title"/>
          </p:nvPr>
        </p:nvSpPr>
        <p:spPr>
          <a:xfrm>
            <a:off x="1143000" y="209795"/>
            <a:ext cx="10436469" cy="556966"/>
          </a:xfrm>
          <a:effectLst>
            <a:outerShdw blurRad="50800" dist="38100" dir="13500000" algn="br" rotWithShape="0">
              <a:prstClr val="black">
                <a:alpha val="40000"/>
              </a:prstClr>
            </a:outerShdw>
          </a:effectLst>
        </p:spPr>
        <p:txBody>
          <a:bodyPr>
            <a:normAutofit fontScale="90000"/>
          </a:bodyPr>
          <a:lstStyle/>
          <a:p>
            <a:pPr algn="ctr"/>
            <a:r>
              <a:rPr lang="en-US" sz="4000" dirty="0"/>
              <a:t>PETG Accomplishments</a:t>
            </a:r>
          </a:p>
        </p:txBody>
      </p:sp>
      <p:sp>
        <p:nvSpPr>
          <p:cNvPr id="3" name="Footer Placeholder 2">
            <a:extLst>
              <a:ext uri="{FF2B5EF4-FFF2-40B4-BE49-F238E27FC236}">
                <a16:creationId xmlns:a16="http://schemas.microsoft.com/office/drawing/2014/main" id="{87EE42FA-DD4B-4718-8539-98FDC8803C73}"/>
              </a:ext>
            </a:extLst>
          </p:cNvPr>
          <p:cNvSpPr>
            <a:spLocks noGrp="1"/>
          </p:cNvSpPr>
          <p:nvPr>
            <p:ph type="ftr" sz="quarter" idx="11"/>
          </p:nvPr>
        </p:nvSpPr>
        <p:spPr>
          <a:xfrm>
            <a:off x="938150" y="6206651"/>
            <a:ext cx="5060066" cy="651350"/>
          </a:xfrm>
        </p:spPr>
        <p:txBody>
          <a:bodyPr/>
          <a:lstStyle/>
          <a:p>
            <a:endParaRPr lang="en-US" dirty="0"/>
          </a:p>
        </p:txBody>
      </p:sp>
      <p:sp>
        <p:nvSpPr>
          <p:cNvPr id="4" name="Slide Number Placeholder 3">
            <a:extLst>
              <a:ext uri="{FF2B5EF4-FFF2-40B4-BE49-F238E27FC236}">
                <a16:creationId xmlns:a16="http://schemas.microsoft.com/office/drawing/2014/main" id="{55EB8F35-691A-4A64-B202-C7F4CB875B2B}"/>
              </a:ext>
            </a:extLst>
          </p:cNvPr>
          <p:cNvSpPr>
            <a:spLocks noGrp="1"/>
          </p:cNvSpPr>
          <p:nvPr>
            <p:ph type="sldNum" sz="quarter" idx="12"/>
          </p:nvPr>
        </p:nvSpPr>
        <p:spPr/>
        <p:txBody>
          <a:bodyPr/>
          <a:lstStyle/>
          <a:p>
            <a:fld id="{82B577FA-F7D9-2C48-919F-F962E3BF952F}" type="slidenum">
              <a:rPr lang="en-US" smtClean="0"/>
              <a:t>17</a:t>
            </a:fld>
            <a:endParaRPr lang="en-US"/>
          </a:p>
        </p:txBody>
      </p:sp>
      <p:pic>
        <p:nvPicPr>
          <p:cNvPr id="28" name="Picture 27">
            <a:extLst>
              <a:ext uri="{FF2B5EF4-FFF2-40B4-BE49-F238E27FC236}">
                <a16:creationId xmlns:a16="http://schemas.microsoft.com/office/drawing/2014/main" id="{C09217BD-61C3-4D2A-ACBC-A730810A9B11}"/>
              </a:ext>
            </a:extLst>
          </p:cNvPr>
          <p:cNvPicPr>
            <a:picLocks noChangeAspect="1"/>
          </p:cNvPicPr>
          <p:nvPr/>
        </p:nvPicPr>
        <p:blipFill>
          <a:blip r:embed="rId2"/>
          <a:stretch>
            <a:fillRect/>
          </a:stretch>
        </p:blipFill>
        <p:spPr>
          <a:xfrm>
            <a:off x="2024654" y="6309978"/>
            <a:ext cx="1786775" cy="511508"/>
          </a:xfrm>
          <a:prstGeom prst="rect">
            <a:avLst/>
          </a:prstGeom>
        </p:spPr>
      </p:pic>
      <p:sp>
        <p:nvSpPr>
          <p:cNvPr id="35" name="Content Placeholder 2">
            <a:extLst>
              <a:ext uri="{FF2B5EF4-FFF2-40B4-BE49-F238E27FC236}">
                <a16:creationId xmlns:a16="http://schemas.microsoft.com/office/drawing/2014/main" id="{2D1E20B3-DF8A-4846-BFA6-022EA6039111}"/>
              </a:ext>
            </a:extLst>
          </p:cNvPr>
          <p:cNvSpPr>
            <a:spLocks noGrp="1"/>
          </p:cNvSpPr>
          <p:nvPr>
            <p:ph idx="1"/>
          </p:nvPr>
        </p:nvSpPr>
        <p:spPr>
          <a:xfrm>
            <a:off x="938150" y="1028700"/>
            <a:ext cx="10731047" cy="5011616"/>
          </a:xfrm>
        </p:spPr>
        <p:txBody>
          <a:bodyPr anchor="ctr">
            <a:normAutofit fontScale="92500" lnSpcReduction="20000"/>
          </a:bodyPr>
          <a:lstStyle/>
          <a:p>
            <a:pPr>
              <a:lnSpc>
                <a:spcPct val="90000"/>
              </a:lnSpc>
            </a:pPr>
            <a:r>
              <a:rPr lang="en-US" b="1" dirty="0"/>
              <a:t>In Process Tasks:</a:t>
            </a:r>
            <a:endParaRPr lang="en-US" dirty="0"/>
          </a:p>
          <a:p>
            <a:pPr lvl="1"/>
            <a:r>
              <a:rPr lang="en-US" sz="2000" dirty="0"/>
              <a:t>PEQ-19-04: Frequently Asked Questions </a:t>
            </a:r>
            <a:r>
              <a:rPr lang="en-US" sz="2000" dirty="0">
                <a:solidFill>
                  <a:srgbClr val="8EC423"/>
                </a:solidFill>
              </a:rPr>
              <a:t>(8 FAQs created, 6 New)</a:t>
            </a:r>
          </a:p>
          <a:p>
            <a:pPr lvl="1">
              <a:lnSpc>
                <a:spcPct val="90000"/>
              </a:lnSpc>
            </a:pPr>
            <a:r>
              <a:rPr lang="en-US" sz="2000" dirty="0"/>
              <a:t>PEQ-19-05: Acceptance of item/services in accordance with Part I of NQA-1</a:t>
            </a:r>
          </a:p>
          <a:p>
            <a:pPr lvl="1">
              <a:lnSpc>
                <a:spcPct val="90000"/>
              </a:lnSpc>
            </a:pPr>
            <a:r>
              <a:rPr lang="en-US" sz="2000" dirty="0"/>
              <a:t>PEQ-21-04: Guidance on implementation of Method 4</a:t>
            </a:r>
          </a:p>
          <a:p>
            <a:pPr lvl="1">
              <a:lnSpc>
                <a:spcPct val="100000"/>
              </a:lnSpc>
            </a:pPr>
            <a:r>
              <a:rPr lang="en-US" sz="2000" dirty="0"/>
              <a:t>PEQ-21-08: Replacement Part Guidance</a:t>
            </a:r>
          </a:p>
          <a:p>
            <a:pPr lvl="1">
              <a:lnSpc>
                <a:spcPct val="100000"/>
              </a:lnSpc>
            </a:pPr>
            <a:r>
              <a:rPr lang="en-US" sz="2000" dirty="0"/>
              <a:t>PEQ-22-01: </a:t>
            </a:r>
            <a:r>
              <a:rPr lang="en-US" sz="2100" dirty="0"/>
              <a:t>Provide Guidance on use of Method 4 within the DOE </a:t>
            </a:r>
          </a:p>
          <a:p>
            <a:pPr lvl="1">
              <a:lnSpc>
                <a:spcPct val="100000"/>
              </a:lnSpc>
            </a:pPr>
            <a:r>
              <a:rPr lang="en-US" sz="2100" dirty="0"/>
              <a:t>PEQ-22-02: Application of Embedded Digital Device Considerations in the CGD Process</a:t>
            </a:r>
          </a:p>
          <a:p>
            <a:pPr lvl="1">
              <a:lnSpc>
                <a:spcPct val="100000"/>
              </a:lnSpc>
            </a:pPr>
            <a:endParaRPr lang="en-US" sz="2100" dirty="0"/>
          </a:p>
          <a:p>
            <a:pPr>
              <a:lnSpc>
                <a:spcPct val="90000"/>
              </a:lnSpc>
            </a:pPr>
            <a:r>
              <a:rPr lang="en-US" b="1" dirty="0"/>
              <a:t>Completed Tasks:</a:t>
            </a:r>
          </a:p>
          <a:p>
            <a:pPr lvl="1"/>
            <a:r>
              <a:rPr lang="en-US" sz="2000" dirty="0"/>
              <a:t>PEQ-21-07: Cyber Security Standard Procurement Flow Downs</a:t>
            </a:r>
          </a:p>
          <a:p>
            <a:pPr marL="457200" lvl="1" indent="0">
              <a:buNone/>
            </a:pPr>
            <a:endParaRPr lang="en-US" b="1" dirty="0"/>
          </a:p>
          <a:p>
            <a:pPr>
              <a:lnSpc>
                <a:spcPct val="90000"/>
              </a:lnSpc>
            </a:pPr>
            <a:r>
              <a:rPr lang="en-US" b="1" dirty="0"/>
              <a:t>Other Items:</a:t>
            </a:r>
          </a:p>
          <a:p>
            <a:pPr lvl="1">
              <a:lnSpc>
                <a:spcPct val="90000"/>
              </a:lnSpc>
            </a:pPr>
            <a:r>
              <a:rPr lang="en-US" sz="2000" dirty="0"/>
              <a:t>Website updated</a:t>
            </a:r>
          </a:p>
          <a:p>
            <a:pPr lvl="1">
              <a:lnSpc>
                <a:spcPct val="90000"/>
              </a:lnSpc>
            </a:pPr>
            <a:r>
              <a:rPr lang="en-US" sz="2000" dirty="0"/>
              <a:t>Organization Excellence Website now has a CGD Page</a:t>
            </a:r>
          </a:p>
        </p:txBody>
      </p:sp>
    </p:spTree>
    <p:extLst>
      <p:ext uri="{BB962C8B-B14F-4D97-AF65-F5344CB8AC3E}">
        <p14:creationId xmlns:p14="http://schemas.microsoft.com/office/powerpoint/2010/main" val="4071934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3701-5DFC-A845-ABEE-258D0E315132}"/>
              </a:ext>
            </a:extLst>
          </p:cNvPr>
          <p:cNvSpPr>
            <a:spLocks noGrp="1"/>
          </p:cNvSpPr>
          <p:nvPr>
            <p:ph type="title"/>
          </p:nvPr>
        </p:nvSpPr>
        <p:spPr>
          <a:xfrm>
            <a:off x="1143000" y="209795"/>
            <a:ext cx="10436469" cy="556966"/>
          </a:xfrm>
          <a:effectLst>
            <a:outerShdw blurRad="50800" dist="38100" dir="13500000" algn="br" rotWithShape="0">
              <a:prstClr val="black">
                <a:alpha val="40000"/>
              </a:prstClr>
            </a:outerShdw>
          </a:effectLst>
        </p:spPr>
        <p:txBody>
          <a:bodyPr>
            <a:normAutofit fontScale="90000"/>
          </a:bodyPr>
          <a:lstStyle/>
          <a:p>
            <a:pPr algn="ctr"/>
            <a:r>
              <a:rPr lang="en-US" sz="4000" dirty="0"/>
              <a:t>PETG Accomplishments and Goals</a:t>
            </a:r>
          </a:p>
        </p:txBody>
      </p:sp>
      <p:sp>
        <p:nvSpPr>
          <p:cNvPr id="3" name="Footer Placeholder 2">
            <a:extLst>
              <a:ext uri="{FF2B5EF4-FFF2-40B4-BE49-F238E27FC236}">
                <a16:creationId xmlns:a16="http://schemas.microsoft.com/office/drawing/2014/main" id="{87EE42FA-DD4B-4718-8539-98FDC8803C73}"/>
              </a:ext>
            </a:extLst>
          </p:cNvPr>
          <p:cNvSpPr>
            <a:spLocks noGrp="1"/>
          </p:cNvSpPr>
          <p:nvPr>
            <p:ph type="ftr" sz="quarter" idx="11"/>
          </p:nvPr>
        </p:nvSpPr>
        <p:spPr>
          <a:xfrm>
            <a:off x="938150" y="6206651"/>
            <a:ext cx="5060066" cy="651350"/>
          </a:xfrm>
        </p:spPr>
        <p:txBody>
          <a:bodyPr/>
          <a:lstStyle/>
          <a:p>
            <a:endParaRPr lang="en-US" dirty="0"/>
          </a:p>
        </p:txBody>
      </p:sp>
      <p:sp>
        <p:nvSpPr>
          <p:cNvPr id="4" name="Slide Number Placeholder 3">
            <a:extLst>
              <a:ext uri="{FF2B5EF4-FFF2-40B4-BE49-F238E27FC236}">
                <a16:creationId xmlns:a16="http://schemas.microsoft.com/office/drawing/2014/main" id="{55EB8F35-691A-4A64-B202-C7F4CB875B2B}"/>
              </a:ext>
            </a:extLst>
          </p:cNvPr>
          <p:cNvSpPr>
            <a:spLocks noGrp="1"/>
          </p:cNvSpPr>
          <p:nvPr>
            <p:ph type="sldNum" sz="quarter" idx="12"/>
          </p:nvPr>
        </p:nvSpPr>
        <p:spPr/>
        <p:txBody>
          <a:bodyPr/>
          <a:lstStyle/>
          <a:p>
            <a:fld id="{82B577FA-F7D9-2C48-919F-F962E3BF952F}" type="slidenum">
              <a:rPr lang="en-US" smtClean="0"/>
              <a:t>18</a:t>
            </a:fld>
            <a:endParaRPr lang="en-US"/>
          </a:p>
        </p:txBody>
      </p:sp>
      <p:pic>
        <p:nvPicPr>
          <p:cNvPr id="28" name="Picture 27">
            <a:extLst>
              <a:ext uri="{FF2B5EF4-FFF2-40B4-BE49-F238E27FC236}">
                <a16:creationId xmlns:a16="http://schemas.microsoft.com/office/drawing/2014/main" id="{C09217BD-61C3-4D2A-ACBC-A730810A9B11}"/>
              </a:ext>
            </a:extLst>
          </p:cNvPr>
          <p:cNvPicPr>
            <a:picLocks noChangeAspect="1"/>
          </p:cNvPicPr>
          <p:nvPr/>
        </p:nvPicPr>
        <p:blipFill>
          <a:blip r:embed="rId2"/>
          <a:stretch>
            <a:fillRect/>
          </a:stretch>
        </p:blipFill>
        <p:spPr>
          <a:xfrm>
            <a:off x="2024654" y="6309978"/>
            <a:ext cx="1786775" cy="511508"/>
          </a:xfrm>
          <a:prstGeom prst="rect">
            <a:avLst/>
          </a:prstGeom>
        </p:spPr>
      </p:pic>
      <p:sp>
        <p:nvSpPr>
          <p:cNvPr id="9" name="Content Placeholder 2">
            <a:extLst>
              <a:ext uri="{FF2B5EF4-FFF2-40B4-BE49-F238E27FC236}">
                <a16:creationId xmlns:a16="http://schemas.microsoft.com/office/drawing/2014/main" id="{92128397-5F0C-4A17-9A0C-BD2179FC0E79}"/>
              </a:ext>
            </a:extLst>
          </p:cNvPr>
          <p:cNvSpPr>
            <a:spLocks noGrp="1"/>
          </p:cNvSpPr>
          <p:nvPr>
            <p:ph idx="1"/>
          </p:nvPr>
        </p:nvSpPr>
        <p:spPr>
          <a:xfrm>
            <a:off x="589448" y="1222132"/>
            <a:ext cx="11069152" cy="4756638"/>
          </a:xfrm>
        </p:spPr>
        <p:txBody>
          <a:bodyPr>
            <a:noAutofit/>
          </a:bodyPr>
          <a:lstStyle/>
          <a:p>
            <a:pPr>
              <a:lnSpc>
                <a:spcPct val="90000"/>
              </a:lnSpc>
            </a:pPr>
            <a:r>
              <a:rPr lang="en-US" b="1" dirty="0"/>
              <a:t>Lessons Learned and Best Practices:</a:t>
            </a:r>
            <a:endParaRPr lang="en-US" dirty="0"/>
          </a:p>
          <a:p>
            <a:pPr lvl="1">
              <a:lnSpc>
                <a:spcPct val="90000"/>
              </a:lnSpc>
            </a:pPr>
            <a:r>
              <a:rPr lang="en-US" sz="2000" dirty="0"/>
              <a:t>Complete 3 additional “Lesson’s Learned” and “Best Practices” white papers </a:t>
            </a:r>
            <a:r>
              <a:rPr lang="en-US" sz="2000" dirty="0">
                <a:solidFill>
                  <a:srgbClr val="8EC423"/>
                </a:solidFill>
              </a:rPr>
              <a:t>(6 new)</a:t>
            </a:r>
          </a:p>
          <a:p>
            <a:pPr lvl="1">
              <a:lnSpc>
                <a:spcPct val="90000"/>
              </a:lnSpc>
              <a:spcAft>
                <a:spcPts val="1800"/>
              </a:spcAft>
            </a:pPr>
            <a:r>
              <a:rPr lang="en-US" sz="2000" dirty="0"/>
              <a:t>Continue to add FAQ’s and responses (minimum 3) </a:t>
            </a:r>
            <a:r>
              <a:rPr lang="en-US" sz="2000" dirty="0">
                <a:solidFill>
                  <a:srgbClr val="8EC423"/>
                </a:solidFill>
              </a:rPr>
              <a:t>(Completed 6 for 14 total)</a:t>
            </a:r>
          </a:p>
          <a:p>
            <a:pPr>
              <a:lnSpc>
                <a:spcPct val="90000"/>
              </a:lnSpc>
            </a:pPr>
            <a:r>
              <a:rPr lang="en-US" b="1" dirty="0"/>
              <a:t>Ongoing Tasks</a:t>
            </a:r>
            <a:r>
              <a:rPr lang="en-US" dirty="0"/>
              <a:t>:</a:t>
            </a:r>
          </a:p>
          <a:p>
            <a:pPr lvl="1">
              <a:lnSpc>
                <a:spcPct val="90000"/>
              </a:lnSpc>
            </a:pPr>
            <a:r>
              <a:rPr lang="en-US" dirty="0"/>
              <a:t>Continue work on ongoing PETG Tasks</a:t>
            </a:r>
          </a:p>
          <a:p>
            <a:pPr lvl="2">
              <a:lnSpc>
                <a:spcPct val="100000"/>
              </a:lnSpc>
            </a:pPr>
            <a:r>
              <a:rPr lang="en-US" sz="2000" dirty="0"/>
              <a:t>Replacement Part Guidance</a:t>
            </a:r>
          </a:p>
          <a:p>
            <a:pPr lvl="2">
              <a:lnSpc>
                <a:spcPct val="90000"/>
              </a:lnSpc>
              <a:spcAft>
                <a:spcPts val="1800"/>
              </a:spcAft>
            </a:pPr>
            <a:r>
              <a:rPr lang="en-US" sz="2000" dirty="0"/>
              <a:t>Item Acceptance via NQA-1 Part 1</a:t>
            </a:r>
          </a:p>
          <a:p>
            <a:pPr>
              <a:lnSpc>
                <a:spcPct val="90000"/>
              </a:lnSpc>
            </a:pPr>
            <a:r>
              <a:rPr lang="en-US" b="1" dirty="0"/>
              <a:t>Expand our Reach:</a:t>
            </a:r>
          </a:p>
          <a:p>
            <a:pPr lvl="1">
              <a:lnSpc>
                <a:spcPct val="90000"/>
              </a:lnSpc>
            </a:pPr>
            <a:r>
              <a:rPr lang="en-US" dirty="0"/>
              <a:t>Increase group participation by 25% </a:t>
            </a:r>
            <a:r>
              <a:rPr lang="en-US" dirty="0">
                <a:solidFill>
                  <a:srgbClr val="8EC423"/>
                </a:solidFill>
              </a:rPr>
              <a:t>(32 in April Meeting vs. 77 for Nov.)</a:t>
            </a:r>
          </a:p>
          <a:p>
            <a:pPr lvl="1">
              <a:lnSpc>
                <a:spcPct val="90000"/>
              </a:lnSpc>
            </a:pPr>
            <a:r>
              <a:rPr lang="en-US" dirty="0"/>
              <a:t>Ensure all sites are invited to participate </a:t>
            </a:r>
            <a:r>
              <a:rPr lang="en-US" dirty="0">
                <a:solidFill>
                  <a:srgbClr val="8EC423"/>
                </a:solidFill>
              </a:rPr>
              <a:t>(25 locations)</a:t>
            </a:r>
          </a:p>
        </p:txBody>
      </p:sp>
    </p:spTree>
    <p:extLst>
      <p:ext uri="{BB962C8B-B14F-4D97-AF65-F5344CB8AC3E}">
        <p14:creationId xmlns:p14="http://schemas.microsoft.com/office/powerpoint/2010/main" val="108105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3701-5DFC-A845-ABEE-258D0E315132}"/>
              </a:ext>
            </a:extLst>
          </p:cNvPr>
          <p:cNvSpPr>
            <a:spLocks noGrp="1"/>
          </p:cNvSpPr>
          <p:nvPr>
            <p:ph type="title"/>
          </p:nvPr>
        </p:nvSpPr>
        <p:spPr>
          <a:xfrm>
            <a:off x="1143000" y="209795"/>
            <a:ext cx="10436469" cy="556966"/>
          </a:xfrm>
          <a:effectLst>
            <a:outerShdw blurRad="50800" dist="38100" dir="13500000" algn="br" rotWithShape="0">
              <a:prstClr val="black">
                <a:alpha val="40000"/>
              </a:prstClr>
            </a:outerShdw>
          </a:effectLst>
        </p:spPr>
        <p:txBody>
          <a:bodyPr>
            <a:normAutofit fontScale="90000"/>
          </a:bodyPr>
          <a:lstStyle/>
          <a:p>
            <a:pPr algn="ctr"/>
            <a:r>
              <a:rPr lang="en-US" sz="4000" dirty="0"/>
              <a:t>Procurement Engineering Task Group</a:t>
            </a:r>
          </a:p>
        </p:txBody>
      </p:sp>
      <p:sp>
        <p:nvSpPr>
          <p:cNvPr id="3" name="Footer Placeholder 2">
            <a:extLst>
              <a:ext uri="{FF2B5EF4-FFF2-40B4-BE49-F238E27FC236}">
                <a16:creationId xmlns:a16="http://schemas.microsoft.com/office/drawing/2014/main" id="{87EE42FA-DD4B-4718-8539-98FDC8803C73}"/>
              </a:ext>
            </a:extLst>
          </p:cNvPr>
          <p:cNvSpPr>
            <a:spLocks noGrp="1"/>
          </p:cNvSpPr>
          <p:nvPr>
            <p:ph type="ftr" sz="quarter" idx="11"/>
          </p:nvPr>
        </p:nvSpPr>
        <p:spPr>
          <a:xfrm>
            <a:off x="938150" y="6206651"/>
            <a:ext cx="5060066" cy="651350"/>
          </a:xfrm>
        </p:spPr>
        <p:txBody>
          <a:bodyPr/>
          <a:lstStyle/>
          <a:p>
            <a:endParaRPr lang="en-US" dirty="0"/>
          </a:p>
        </p:txBody>
      </p:sp>
      <p:sp>
        <p:nvSpPr>
          <p:cNvPr id="4" name="Slide Number Placeholder 3">
            <a:extLst>
              <a:ext uri="{FF2B5EF4-FFF2-40B4-BE49-F238E27FC236}">
                <a16:creationId xmlns:a16="http://schemas.microsoft.com/office/drawing/2014/main" id="{55EB8F35-691A-4A64-B202-C7F4CB875B2B}"/>
              </a:ext>
            </a:extLst>
          </p:cNvPr>
          <p:cNvSpPr>
            <a:spLocks noGrp="1"/>
          </p:cNvSpPr>
          <p:nvPr>
            <p:ph type="sldNum" sz="quarter" idx="12"/>
          </p:nvPr>
        </p:nvSpPr>
        <p:spPr/>
        <p:txBody>
          <a:bodyPr/>
          <a:lstStyle/>
          <a:p>
            <a:fld id="{82B577FA-F7D9-2C48-919F-F962E3BF952F}" type="slidenum">
              <a:rPr lang="en-US" smtClean="0"/>
              <a:t>19</a:t>
            </a:fld>
            <a:endParaRPr lang="en-US"/>
          </a:p>
        </p:txBody>
      </p:sp>
      <p:pic>
        <p:nvPicPr>
          <p:cNvPr id="28" name="Picture 27">
            <a:extLst>
              <a:ext uri="{FF2B5EF4-FFF2-40B4-BE49-F238E27FC236}">
                <a16:creationId xmlns:a16="http://schemas.microsoft.com/office/drawing/2014/main" id="{C09217BD-61C3-4D2A-ACBC-A730810A9B11}"/>
              </a:ext>
            </a:extLst>
          </p:cNvPr>
          <p:cNvPicPr>
            <a:picLocks noChangeAspect="1"/>
          </p:cNvPicPr>
          <p:nvPr/>
        </p:nvPicPr>
        <p:blipFill>
          <a:blip r:embed="rId2"/>
          <a:stretch>
            <a:fillRect/>
          </a:stretch>
        </p:blipFill>
        <p:spPr>
          <a:xfrm>
            <a:off x="2024654" y="6309978"/>
            <a:ext cx="1786775" cy="511508"/>
          </a:xfrm>
          <a:prstGeom prst="rect">
            <a:avLst/>
          </a:prstGeom>
        </p:spPr>
      </p:pic>
      <p:sp>
        <p:nvSpPr>
          <p:cNvPr id="11" name="Title 1">
            <a:extLst>
              <a:ext uri="{FF2B5EF4-FFF2-40B4-BE49-F238E27FC236}">
                <a16:creationId xmlns:a16="http://schemas.microsoft.com/office/drawing/2014/main" id="{8D29432C-D1A1-4F5A-A520-2B750087A8CD}"/>
              </a:ext>
            </a:extLst>
          </p:cNvPr>
          <p:cNvSpPr txBox="1">
            <a:spLocks/>
          </p:cNvSpPr>
          <p:nvPr/>
        </p:nvSpPr>
        <p:spPr>
          <a:xfrm>
            <a:off x="1524572" y="1093502"/>
            <a:ext cx="5260680" cy="175259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a:lstStyle>
          <a:p>
            <a:r>
              <a:rPr lang="en-US" dirty="0"/>
              <a:t>Thank You!</a:t>
            </a:r>
          </a:p>
        </p:txBody>
      </p:sp>
      <p:sp>
        <p:nvSpPr>
          <p:cNvPr id="12" name="Content Placeholder 93">
            <a:extLst>
              <a:ext uri="{FF2B5EF4-FFF2-40B4-BE49-F238E27FC236}">
                <a16:creationId xmlns:a16="http://schemas.microsoft.com/office/drawing/2014/main" id="{27B488EF-D679-4051-A957-CDB4E9E252A1}"/>
              </a:ext>
            </a:extLst>
          </p:cNvPr>
          <p:cNvSpPr>
            <a:spLocks noGrp="1"/>
          </p:cNvSpPr>
          <p:nvPr>
            <p:ph sz="half" idx="1"/>
          </p:nvPr>
        </p:nvSpPr>
        <p:spPr>
          <a:xfrm>
            <a:off x="1563607" y="2686517"/>
            <a:ext cx="5260680" cy="1895272"/>
          </a:xfrm>
        </p:spPr>
        <p:txBody>
          <a:bodyPr vert="horz" lIns="91440" tIns="45720" rIns="91440" bIns="45720" rtlCol="0" anchor="ctr">
            <a:normAutofit/>
          </a:bodyPr>
          <a:lstStyle/>
          <a:p>
            <a:r>
              <a:rPr lang="en-US" sz="2000" dirty="0"/>
              <a:t>Time and Contribution</a:t>
            </a:r>
          </a:p>
          <a:p>
            <a:r>
              <a:rPr lang="en-US" sz="2000" dirty="0"/>
              <a:t>Innovation</a:t>
            </a:r>
          </a:p>
          <a:p>
            <a:r>
              <a:rPr lang="en-US" sz="2000" dirty="0"/>
              <a:t>Dedication</a:t>
            </a:r>
          </a:p>
          <a:p>
            <a:endParaRPr lang="en-US" sz="2000" dirty="0"/>
          </a:p>
        </p:txBody>
      </p:sp>
      <p:sp>
        <p:nvSpPr>
          <p:cNvPr id="13" name="TextBox 12">
            <a:extLst>
              <a:ext uri="{FF2B5EF4-FFF2-40B4-BE49-F238E27FC236}">
                <a16:creationId xmlns:a16="http://schemas.microsoft.com/office/drawing/2014/main" id="{000EC6AB-2162-4620-918A-69B6A3136F11}"/>
              </a:ext>
            </a:extLst>
          </p:cNvPr>
          <p:cNvSpPr txBox="1"/>
          <p:nvPr/>
        </p:nvSpPr>
        <p:spPr>
          <a:xfrm>
            <a:off x="1524571" y="4470963"/>
            <a:ext cx="9228421" cy="646331"/>
          </a:xfrm>
          <a:prstGeom prst="rect">
            <a:avLst/>
          </a:prstGeom>
          <a:noFill/>
        </p:spPr>
        <p:txBody>
          <a:bodyPr wrap="square" rtlCol="0">
            <a:spAutoFit/>
          </a:bodyPr>
          <a:lstStyle/>
          <a:p>
            <a:r>
              <a:rPr lang="en-US" b="1" dirty="0"/>
              <a:t>EFCOG Website: </a:t>
            </a:r>
          </a:p>
          <a:p>
            <a:r>
              <a:rPr lang="en-US" b="1" dirty="0"/>
              <a:t>https://efcog.org/procurement-engineering-task-group/</a:t>
            </a:r>
          </a:p>
        </p:txBody>
      </p:sp>
    </p:spTree>
    <p:extLst>
      <p:ext uri="{BB962C8B-B14F-4D97-AF65-F5344CB8AC3E}">
        <p14:creationId xmlns:p14="http://schemas.microsoft.com/office/powerpoint/2010/main" val="204804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13">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Title 3">
            <a:extLst>
              <a:ext uri="{FF2B5EF4-FFF2-40B4-BE49-F238E27FC236}">
                <a16:creationId xmlns:a16="http://schemas.microsoft.com/office/drawing/2014/main" id="{0439D253-5941-4942-A28F-E192AF61870D}"/>
              </a:ext>
            </a:extLst>
          </p:cNvPr>
          <p:cNvSpPr>
            <a:spLocks noGrp="1"/>
          </p:cNvSpPr>
          <p:nvPr>
            <p:ph type="ctrTitle"/>
          </p:nvPr>
        </p:nvSpPr>
        <p:spPr>
          <a:xfrm>
            <a:off x="4573201" y="1396180"/>
            <a:ext cx="7248685" cy="3842570"/>
          </a:xfrm>
        </p:spPr>
        <p:txBody>
          <a:bodyPr anchor="ctr">
            <a:normAutofit/>
          </a:bodyPr>
          <a:lstStyle/>
          <a:p>
            <a:pPr algn="ctr"/>
            <a:r>
              <a:rPr lang="en-US" b="1" dirty="0"/>
              <a:t>Supply Chain </a:t>
            </a:r>
            <a:br>
              <a:rPr lang="en-US" b="1" dirty="0"/>
            </a:br>
            <a:r>
              <a:rPr lang="en-US" b="1" dirty="0"/>
              <a:t>Quality</a:t>
            </a:r>
          </a:p>
        </p:txBody>
      </p:sp>
      <p:sp>
        <p:nvSpPr>
          <p:cNvPr id="5" name="Subtitle 4">
            <a:extLst>
              <a:ext uri="{FF2B5EF4-FFF2-40B4-BE49-F238E27FC236}">
                <a16:creationId xmlns:a16="http://schemas.microsoft.com/office/drawing/2014/main" id="{6A330130-E1EF-4CC1-AEBA-C76A2D25B20D}"/>
              </a:ext>
            </a:extLst>
          </p:cNvPr>
          <p:cNvSpPr>
            <a:spLocks noGrp="1"/>
          </p:cNvSpPr>
          <p:nvPr>
            <p:ph type="subTitle" idx="1"/>
          </p:nvPr>
        </p:nvSpPr>
        <p:spPr>
          <a:xfrm>
            <a:off x="37708" y="117656"/>
            <a:ext cx="4115961" cy="2239046"/>
          </a:xfrm>
        </p:spPr>
        <p:txBody>
          <a:bodyPr anchor="ctr">
            <a:normAutofit/>
          </a:bodyPr>
          <a:lstStyle/>
          <a:p>
            <a:pPr algn="l"/>
            <a:r>
              <a:rPr lang="en-US" sz="2000" dirty="0">
                <a:solidFill>
                  <a:srgbClr val="FFFFFF"/>
                </a:solidFill>
              </a:rPr>
              <a:t>Bill Wingfield (LANL), Chair</a:t>
            </a:r>
          </a:p>
          <a:p>
            <a:pPr algn="l"/>
            <a:r>
              <a:rPr lang="en-US" sz="2000" dirty="0">
                <a:solidFill>
                  <a:srgbClr val="FFFFFF"/>
                </a:solidFill>
              </a:rPr>
              <a:t>Joe Fulghum (SRS), Vice Chair</a:t>
            </a:r>
          </a:p>
          <a:p>
            <a:pPr algn="l"/>
            <a:r>
              <a:rPr lang="en-US" sz="2000" dirty="0">
                <a:solidFill>
                  <a:srgbClr val="FFFFFF"/>
                </a:solidFill>
              </a:rPr>
              <a:t>Kristin Bell (SNL), Secretary</a:t>
            </a:r>
          </a:p>
        </p:txBody>
      </p:sp>
      <p:pic>
        <p:nvPicPr>
          <p:cNvPr id="2" name="Picture 1">
            <a:extLst>
              <a:ext uri="{FF2B5EF4-FFF2-40B4-BE49-F238E27FC236}">
                <a16:creationId xmlns:a16="http://schemas.microsoft.com/office/drawing/2014/main" id="{848C129F-C2DB-445B-ACAD-D9FA92C35FF8}"/>
              </a:ext>
            </a:extLst>
          </p:cNvPr>
          <p:cNvPicPr>
            <a:picLocks noChangeAspect="1"/>
          </p:cNvPicPr>
          <p:nvPr/>
        </p:nvPicPr>
        <p:blipFill>
          <a:blip r:embed="rId3"/>
          <a:stretch>
            <a:fillRect/>
          </a:stretch>
        </p:blipFill>
        <p:spPr>
          <a:xfrm>
            <a:off x="-1" y="6354453"/>
            <a:ext cx="1645922" cy="503547"/>
          </a:xfrm>
          <a:prstGeom prst="rect">
            <a:avLst/>
          </a:prstGeom>
        </p:spPr>
      </p:pic>
    </p:spTree>
    <p:extLst>
      <p:ext uri="{BB962C8B-B14F-4D97-AF65-F5344CB8AC3E}">
        <p14:creationId xmlns:p14="http://schemas.microsoft.com/office/powerpoint/2010/main" val="700981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39D253-5941-4942-A28F-E192AF61870D}"/>
              </a:ext>
            </a:extLst>
          </p:cNvPr>
          <p:cNvSpPr>
            <a:spLocks noGrp="1"/>
          </p:cNvSpPr>
          <p:nvPr>
            <p:ph type="ctrTitle"/>
          </p:nvPr>
        </p:nvSpPr>
        <p:spPr>
          <a:xfrm>
            <a:off x="4114800" y="1240373"/>
            <a:ext cx="5436514" cy="2881928"/>
          </a:xfrm>
        </p:spPr>
        <p:txBody>
          <a:bodyPr anchor="ctr">
            <a:normAutofit/>
          </a:bodyPr>
          <a:lstStyle/>
          <a:p>
            <a:pPr algn="ctr"/>
            <a:r>
              <a:rPr lang="en-US" b="1" dirty="0"/>
              <a:t>Policy and Procedures</a:t>
            </a:r>
          </a:p>
        </p:txBody>
      </p:sp>
      <p:sp>
        <p:nvSpPr>
          <p:cNvPr id="5" name="Subtitle 4">
            <a:extLst>
              <a:ext uri="{FF2B5EF4-FFF2-40B4-BE49-F238E27FC236}">
                <a16:creationId xmlns:a16="http://schemas.microsoft.com/office/drawing/2014/main" id="{6A330130-E1EF-4CC1-AEBA-C76A2D25B20D}"/>
              </a:ext>
            </a:extLst>
          </p:cNvPr>
          <p:cNvSpPr>
            <a:spLocks noGrp="1"/>
          </p:cNvSpPr>
          <p:nvPr>
            <p:ph type="subTitle" idx="1"/>
          </p:nvPr>
        </p:nvSpPr>
        <p:spPr>
          <a:xfrm>
            <a:off x="1746548" y="945492"/>
            <a:ext cx="3086971" cy="1735845"/>
          </a:xfrm>
        </p:spPr>
        <p:txBody>
          <a:bodyPr anchor="ctr">
            <a:normAutofit/>
          </a:bodyPr>
          <a:lstStyle/>
          <a:p>
            <a:pPr algn="l"/>
            <a:r>
              <a:rPr lang="en-US" sz="2000" dirty="0"/>
              <a:t>Robin Dillman, Chair</a:t>
            </a:r>
          </a:p>
          <a:p>
            <a:pPr algn="l"/>
            <a:r>
              <a:rPr lang="en-US" sz="2000" dirty="0"/>
              <a:t>Jessica </a:t>
            </a:r>
            <a:r>
              <a:rPr lang="en-US" sz="2000" dirty="0" err="1"/>
              <a:t>Yockers</a:t>
            </a:r>
            <a:r>
              <a:rPr lang="en-US" sz="2000" dirty="0"/>
              <a:t>, Vice Chair</a:t>
            </a:r>
          </a:p>
          <a:p>
            <a:pPr algn="l"/>
            <a:r>
              <a:rPr lang="en-US" sz="2000" dirty="0"/>
              <a:t>John Verderber (WRPS), Secretary</a:t>
            </a:r>
          </a:p>
        </p:txBody>
      </p:sp>
      <p:pic>
        <p:nvPicPr>
          <p:cNvPr id="2" name="Picture 1">
            <a:extLst>
              <a:ext uri="{FF2B5EF4-FFF2-40B4-BE49-F238E27FC236}">
                <a16:creationId xmlns:a16="http://schemas.microsoft.com/office/drawing/2014/main" id="{D8C6FEF4-2197-49AB-B706-8694CA1AC3F1}"/>
              </a:ext>
            </a:extLst>
          </p:cNvPr>
          <p:cNvPicPr>
            <a:picLocks noChangeAspect="1"/>
          </p:cNvPicPr>
          <p:nvPr/>
        </p:nvPicPr>
        <p:blipFill>
          <a:blip r:embed="rId2"/>
          <a:stretch>
            <a:fillRect/>
          </a:stretch>
        </p:blipFill>
        <p:spPr>
          <a:xfrm>
            <a:off x="1524002" y="5718816"/>
            <a:ext cx="921545" cy="281934"/>
          </a:xfrm>
          <a:prstGeom prst="rect">
            <a:avLst/>
          </a:prstGeom>
        </p:spPr>
      </p:pic>
    </p:spTree>
    <p:extLst>
      <p:ext uri="{BB962C8B-B14F-4D97-AF65-F5344CB8AC3E}">
        <p14:creationId xmlns:p14="http://schemas.microsoft.com/office/powerpoint/2010/main" val="2396745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3D23-A375-45E1-AA67-0ED098E0FC27}"/>
              </a:ext>
            </a:extLst>
          </p:cNvPr>
          <p:cNvSpPr>
            <a:spLocks noGrp="1"/>
          </p:cNvSpPr>
          <p:nvPr>
            <p:ph type="title"/>
          </p:nvPr>
        </p:nvSpPr>
        <p:spPr/>
        <p:txBody>
          <a:bodyPr/>
          <a:lstStyle/>
          <a:p>
            <a:r>
              <a:rPr lang="en-US" dirty="0"/>
              <a:t>P&amp;P Charter</a:t>
            </a:r>
          </a:p>
        </p:txBody>
      </p:sp>
      <p:sp>
        <p:nvSpPr>
          <p:cNvPr id="3" name="Content Placeholder 2">
            <a:extLst>
              <a:ext uri="{FF2B5EF4-FFF2-40B4-BE49-F238E27FC236}">
                <a16:creationId xmlns:a16="http://schemas.microsoft.com/office/drawing/2014/main" id="{B723DE1F-CE97-4A4E-A41D-8B61CBE2045A}"/>
              </a:ext>
            </a:extLst>
          </p:cNvPr>
          <p:cNvSpPr>
            <a:spLocks noGrp="1"/>
          </p:cNvSpPr>
          <p:nvPr>
            <p:ph idx="1"/>
          </p:nvPr>
        </p:nvSpPr>
        <p:spPr>
          <a:xfrm>
            <a:off x="1644242" y="1981201"/>
            <a:ext cx="8590327" cy="3851667"/>
          </a:xfrm>
        </p:spPr>
        <p:txBody>
          <a:bodyPr>
            <a:noAutofit/>
          </a:bodyPr>
          <a:lstStyle/>
          <a:p>
            <a:r>
              <a:rPr lang="en-US" dirty="0"/>
              <a:t>identify and examine current issues and challenges facing the DOE complex—providing guidance and tools for programmatic corrections and improvement.</a:t>
            </a:r>
          </a:p>
          <a:p>
            <a:r>
              <a:rPr lang="en-US" dirty="0"/>
              <a:t>focuses on program-level quality topics such as quality culture development, trending and measurement of quality, and updates to complex-wide requirements. </a:t>
            </a:r>
          </a:p>
          <a:p>
            <a:r>
              <a:rPr lang="en-US" dirty="0"/>
              <a:t>deliver tools (e.g. crosswalks, templates), white papers, and best practices; collaborating with other QA task groups on applicable P&amp;P projects to better target specific needs and increase value added.</a:t>
            </a:r>
          </a:p>
        </p:txBody>
      </p:sp>
    </p:spTree>
    <p:extLst>
      <p:ext uri="{BB962C8B-B14F-4D97-AF65-F5344CB8AC3E}">
        <p14:creationId xmlns:p14="http://schemas.microsoft.com/office/powerpoint/2010/main" val="203924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D02D-EE44-404D-BDAC-4CCB26BD9420}"/>
              </a:ext>
            </a:extLst>
          </p:cNvPr>
          <p:cNvSpPr>
            <a:spLocks noGrp="1"/>
          </p:cNvSpPr>
          <p:nvPr>
            <p:ph type="title"/>
          </p:nvPr>
        </p:nvSpPr>
        <p:spPr>
          <a:xfrm>
            <a:off x="1635119" y="2319068"/>
            <a:ext cx="2936881" cy="1916723"/>
          </a:xfrm>
        </p:spPr>
        <p:txBody>
          <a:bodyPr>
            <a:normAutofit/>
          </a:bodyPr>
          <a:lstStyle/>
          <a:p>
            <a:r>
              <a:rPr lang="en-US" b="1" dirty="0"/>
              <a:t>P&amp;P Agenda Highlights</a:t>
            </a:r>
          </a:p>
        </p:txBody>
      </p:sp>
      <p:pic>
        <p:nvPicPr>
          <p:cNvPr id="28" name="Picture 27">
            <a:extLst>
              <a:ext uri="{FF2B5EF4-FFF2-40B4-BE49-F238E27FC236}">
                <a16:creationId xmlns:a16="http://schemas.microsoft.com/office/drawing/2014/main" id="{671B531C-46C7-4829-B881-8E6BBF817829}"/>
              </a:ext>
            </a:extLst>
          </p:cNvPr>
          <p:cNvPicPr>
            <a:picLocks noChangeAspect="1"/>
          </p:cNvPicPr>
          <p:nvPr/>
        </p:nvPicPr>
        <p:blipFill>
          <a:blip r:embed="rId2"/>
          <a:stretch>
            <a:fillRect/>
          </a:stretch>
        </p:blipFill>
        <p:spPr>
          <a:xfrm>
            <a:off x="1524002" y="5697608"/>
            <a:ext cx="916821" cy="303143"/>
          </a:xfrm>
          <a:prstGeom prst="rect">
            <a:avLst/>
          </a:prstGeom>
        </p:spPr>
      </p:pic>
      <p:grpSp>
        <p:nvGrpSpPr>
          <p:cNvPr id="32" name="Group 31">
            <a:extLst>
              <a:ext uri="{FF2B5EF4-FFF2-40B4-BE49-F238E27FC236}">
                <a16:creationId xmlns:a16="http://schemas.microsoft.com/office/drawing/2014/main" id="{C5287C4C-EB52-4AFF-9DEF-50BFB8EACF99}"/>
              </a:ext>
            </a:extLst>
          </p:cNvPr>
          <p:cNvGrpSpPr/>
          <p:nvPr/>
        </p:nvGrpSpPr>
        <p:grpSpPr>
          <a:xfrm>
            <a:off x="4991103" y="1254155"/>
            <a:ext cx="5788750" cy="4349690"/>
            <a:chOff x="4290016" y="2462106"/>
            <a:chExt cx="7110549" cy="2550159"/>
          </a:xfrm>
        </p:grpSpPr>
        <p:sp>
          <p:nvSpPr>
            <p:cNvPr id="52" name="Freeform: Shape 51">
              <a:extLst>
                <a:ext uri="{FF2B5EF4-FFF2-40B4-BE49-F238E27FC236}">
                  <a16:creationId xmlns:a16="http://schemas.microsoft.com/office/drawing/2014/main" id="{C8E0C922-A102-44B0-A489-14027070E571}"/>
                </a:ext>
              </a:extLst>
            </p:cNvPr>
            <p:cNvSpPr/>
            <p:nvPr/>
          </p:nvSpPr>
          <p:spPr>
            <a:xfrm>
              <a:off x="4290016" y="2813365"/>
              <a:ext cx="7110549" cy="2198900"/>
            </a:xfrm>
            <a:custGeom>
              <a:avLst/>
              <a:gdLst>
                <a:gd name="connsiteX0" fmla="*/ 0 w 6492875"/>
                <a:gd name="connsiteY0" fmla="*/ 0 h 815850"/>
                <a:gd name="connsiteX1" fmla="*/ 6492875 w 6492875"/>
                <a:gd name="connsiteY1" fmla="*/ 0 h 815850"/>
                <a:gd name="connsiteX2" fmla="*/ 6492875 w 6492875"/>
                <a:gd name="connsiteY2" fmla="*/ 815850 h 815850"/>
                <a:gd name="connsiteX3" fmla="*/ 0 w 6492875"/>
                <a:gd name="connsiteY3" fmla="*/ 815850 h 815850"/>
                <a:gd name="connsiteX4" fmla="*/ 0 w 6492875"/>
                <a:gd name="connsiteY4" fmla="*/ 0 h 81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2875" h="815850">
                  <a:moveTo>
                    <a:pt x="0" y="0"/>
                  </a:moveTo>
                  <a:lnTo>
                    <a:pt x="6492875" y="0"/>
                  </a:lnTo>
                  <a:lnTo>
                    <a:pt x="6492875" y="815850"/>
                  </a:lnTo>
                  <a:lnTo>
                    <a:pt x="0" y="815850"/>
                  </a:lnTo>
                  <a:lnTo>
                    <a:pt x="0" y="0"/>
                  </a:lnTo>
                  <a:close/>
                </a:path>
              </a:pathLst>
            </a:custGeom>
            <a:solidFill>
              <a:schemeClr val="bg2">
                <a:lumMod val="75000"/>
                <a:alpha val="90000"/>
              </a:schemeClr>
            </a:solidFill>
          </p:spPr>
          <p:style>
            <a:lnRef idx="2">
              <a:schemeClr val="accent2">
                <a:hueOff val="967206"/>
                <a:satOff val="-8619"/>
                <a:lumOff val="-179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7939" tIns="218694" rIns="274320" bIns="74676" numCol="1" spcCol="1270" anchor="t" anchorCtr="0">
              <a:noAutofit/>
            </a:bodyPr>
            <a:lstStyle/>
            <a:p>
              <a:pPr marL="85725" lvl="1" indent="-85725" defTabSz="466725">
                <a:lnSpc>
                  <a:spcPct val="90000"/>
                </a:lnSpc>
                <a:spcBef>
                  <a:spcPct val="0"/>
                </a:spcBef>
                <a:spcAft>
                  <a:spcPct val="15000"/>
                </a:spcAft>
                <a:buFontTx/>
                <a:buChar char="•"/>
              </a:pPr>
              <a:r>
                <a:rPr lang="en-US" sz="1600" dirty="0">
                  <a:latin typeface="Cambria" panose="02040503050406030204" pitchFamily="18" charset="0"/>
                  <a:ea typeface="Calibri" panose="020F0502020204030204" pitchFamily="34" charset="0"/>
                  <a:cs typeface="Times New Roman" panose="02020603050405020304" pitchFamily="18" charset="0"/>
                </a:rPr>
                <a:t>Welcome (10:00 am)</a:t>
              </a:r>
            </a:p>
            <a:p>
              <a:pPr marL="85725" lvl="1" indent="-85725" defTabSz="466725">
                <a:lnSpc>
                  <a:spcPct val="90000"/>
                </a:lnSpc>
                <a:spcBef>
                  <a:spcPct val="0"/>
                </a:spcBef>
                <a:spcAft>
                  <a:spcPct val="15000"/>
                </a:spcAft>
                <a:buFontTx/>
                <a:buChar char="•"/>
              </a:pPr>
              <a:r>
                <a:rPr lang="en-US" sz="1600" dirty="0">
                  <a:latin typeface="Cambria" panose="02040503050406030204" pitchFamily="18" charset="0"/>
                  <a:ea typeface="Calibri" panose="020F0502020204030204" pitchFamily="34" charset="0"/>
                  <a:cs typeface="Times New Roman" panose="02020603050405020304" pitchFamily="18" charset="0"/>
                </a:rPr>
                <a:t>Task Review: </a:t>
              </a:r>
              <a:r>
                <a:rPr lang="en-US" sz="1600" dirty="0"/>
                <a:t>White Paper Implementation Plan (10:30 am)</a:t>
              </a:r>
            </a:p>
            <a:p>
              <a:pPr marL="85725" lvl="1" indent="-85725" defTabSz="466725">
                <a:lnSpc>
                  <a:spcPct val="90000"/>
                </a:lnSpc>
                <a:spcBef>
                  <a:spcPct val="0"/>
                </a:spcBef>
                <a:spcAft>
                  <a:spcPct val="15000"/>
                </a:spcAft>
                <a:buChar char="•"/>
              </a:pPr>
              <a:r>
                <a:rPr lang="en-US" sz="1600" dirty="0"/>
                <a:t>Presentation: Intro to FAR 52.246-26 and DOE Applicability (11:00 am)</a:t>
              </a:r>
            </a:p>
            <a:p>
              <a:pPr marL="85725" lvl="1" indent="-85725" defTabSz="466725">
                <a:lnSpc>
                  <a:spcPct val="90000"/>
                </a:lnSpc>
                <a:spcBef>
                  <a:spcPct val="0"/>
                </a:spcBef>
                <a:spcAft>
                  <a:spcPct val="15000"/>
                </a:spcAft>
                <a:buFontTx/>
                <a:buChar char="•"/>
              </a:pPr>
              <a:r>
                <a:rPr lang="en-US" sz="1600" dirty="0"/>
                <a:t>Task Review: QA-P&amp;P-22-02 Guide for New QA EFCOG Members (12:00 pm)</a:t>
              </a:r>
            </a:p>
            <a:p>
              <a:pPr marL="85725" lvl="1" indent="-85725" defTabSz="466725">
                <a:lnSpc>
                  <a:spcPct val="90000"/>
                </a:lnSpc>
                <a:spcBef>
                  <a:spcPct val="0"/>
                </a:spcBef>
                <a:spcAft>
                  <a:spcPct val="15000"/>
                </a:spcAft>
                <a:buFontTx/>
                <a:buChar char="•"/>
              </a:pPr>
              <a:r>
                <a:rPr lang="en-US" sz="1600" dirty="0"/>
                <a:t>Break/Lunch (12:30 pm – 1:30 pm) </a:t>
              </a:r>
            </a:p>
            <a:p>
              <a:pPr marL="85725" lvl="1" indent="-85725" defTabSz="466725">
                <a:lnSpc>
                  <a:spcPct val="90000"/>
                </a:lnSpc>
                <a:spcBef>
                  <a:spcPct val="0"/>
                </a:spcBef>
                <a:spcAft>
                  <a:spcPct val="15000"/>
                </a:spcAft>
                <a:buChar char="•"/>
              </a:pPr>
              <a:r>
                <a:rPr lang="en-US" sz="1600" dirty="0"/>
                <a:t>Presentation: Benchmarking 36 CFR 1236.10 and 36 CFR 1236.12 (1:35 pm)</a:t>
              </a:r>
            </a:p>
            <a:p>
              <a:pPr marL="85725" lvl="1" indent="-85725" defTabSz="466725">
                <a:lnSpc>
                  <a:spcPct val="90000"/>
                </a:lnSpc>
                <a:spcBef>
                  <a:spcPct val="0"/>
                </a:spcBef>
                <a:spcAft>
                  <a:spcPct val="15000"/>
                </a:spcAft>
                <a:buChar char="•"/>
              </a:pPr>
              <a:r>
                <a:rPr lang="en-US" sz="1600" dirty="0"/>
                <a:t>Task Closeout Review: QA-P&amp;P-22-03 Best Practices for QA Metrics &amp; Methods (2:00 pm)</a:t>
              </a:r>
            </a:p>
            <a:p>
              <a:pPr marL="85725" lvl="1" indent="-85725" defTabSz="466725">
                <a:lnSpc>
                  <a:spcPct val="90000"/>
                </a:lnSpc>
                <a:spcBef>
                  <a:spcPct val="0"/>
                </a:spcBef>
                <a:spcAft>
                  <a:spcPct val="15000"/>
                </a:spcAft>
                <a:buFontTx/>
                <a:buChar char="•"/>
              </a:pPr>
              <a:r>
                <a:rPr lang="en-US" sz="1600" dirty="0"/>
                <a:t>Planning Session for FY23 (2:30 pm)</a:t>
              </a:r>
            </a:p>
            <a:p>
              <a:pPr marL="85725" lvl="1" indent="-85725" defTabSz="466725">
                <a:lnSpc>
                  <a:spcPct val="90000"/>
                </a:lnSpc>
                <a:spcBef>
                  <a:spcPct val="0"/>
                </a:spcBef>
                <a:spcAft>
                  <a:spcPct val="15000"/>
                </a:spcAft>
                <a:buFontTx/>
                <a:buChar char="•"/>
              </a:pPr>
              <a:r>
                <a:rPr lang="en-US" sz="1600" dirty="0"/>
                <a:t>Session Wrap-up (3:30 pm)</a:t>
              </a:r>
            </a:p>
          </p:txBody>
        </p:sp>
        <p:sp>
          <p:nvSpPr>
            <p:cNvPr id="53" name="Freeform: Shape 52">
              <a:extLst>
                <a:ext uri="{FF2B5EF4-FFF2-40B4-BE49-F238E27FC236}">
                  <a16:creationId xmlns:a16="http://schemas.microsoft.com/office/drawing/2014/main" id="{01653AFD-AB90-427A-AF00-08C10474F04B}"/>
                </a:ext>
              </a:extLst>
            </p:cNvPr>
            <p:cNvSpPr/>
            <p:nvPr/>
          </p:nvSpPr>
          <p:spPr>
            <a:xfrm>
              <a:off x="4898019" y="2462106"/>
              <a:ext cx="6054928" cy="413280"/>
            </a:xfrm>
            <a:custGeom>
              <a:avLst/>
              <a:gdLst>
                <a:gd name="connsiteX0" fmla="*/ 0 w 6080772"/>
                <a:gd name="connsiteY0" fmla="*/ 68881 h 413280"/>
                <a:gd name="connsiteX1" fmla="*/ 68881 w 6080772"/>
                <a:gd name="connsiteY1" fmla="*/ 0 h 413280"/>
                <a:gd name="connsiteX2" fmla="*/ 6011891 w 6080772"/>
                <a:gd name="connsiteY2" fmla="*/ 0 h 413280"/>
                <a:gd name="connsiteX3" fmla="*/ 6080772 w 6080772"/>
                <a:gd name="connsiteY3" fmla="*/ 68881 h 413280"/>
                <a:gd name="connsiteX4" fmla="*/ 6080772 w 6080772"/>
                <a:gd name="connsiteY4" fmla="*/ 344399 h 413280"/>
                <a:gd name="connsiteX5" fmla="*/ 6011891 w 6080772"/>
                <a:gd name="connsiteY5" fmla="*/ 413280 h 413280"/>
                <a:gd name="connsiteX6" fmla="*/ 68881 w 6080772"/>
                <a:gd name="connsiteY6" fmla="*/ 413280 h 413280"/>
                <a:gd name="connsiteX7" fmla="*/ 0 w 6080772"/>
                <a:gd name="connsiteY7" fmla="*/ 344399 h 413280"/>
                <a:gd name="connsiteX8" fmla="*/ 0 w 6080772"/>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0772" h="413280">
                  <a:moveTo>
                    <a:pt x="0" y="68881"/>
                  </a:moveTo>
                  <a:cubicBezTo>
                    <a:pt x="0" y="30839"/>
                    <a:pt x="30839" y="0"/>
                    <a:pt x="68881" y="0"/>
                  </a:cubicBezTo>
                  <a:lnTo>
                    <a:pt x="6011891" y="0"/>
                  </a:lnTo>
                  <a:cubicBezTo>
                    <a:pt x="6049933" y="0"/>
                    <a:pt x="6080772" y="30839"/>
                    <a:pt x="6080772" y="68881"/>
                  </a:cubicBezTo>
                  <a:lnTo>
                    <a:pt x="6080772" y="344399"/>
                  </a:lnTo>
                  <a:cubicBezTo>
                    <a:pt x="6080772" y="382441"/>
                    <a:pt x="6049933" y="413280"/>
                    <a:pt x="6011891" y="413280"/>
                  </a:cubicBezTo>
                  <a:lnTo>
                    <a:pt x="68881" y="413280"/>
                  </a:lnTo>
                  <a:cubicBezTo>
                    <a:pt x="30839" y="413280"/>
                    <a:pt x="0" y="382441"/>
                    <a:pt x="0" y="344399"/>
                  </a:cubicBezTo>
                  <a:lnTo>
                    <a:pt x="0" y="68881"/>
                  </a:lnTo>
                  <a:close/>
                </a:path>
              </a:pathLst>
            </a:custGeom>
            <a:solidFill>
              <a:schemeClr val="accent1">
                <a:lumMod val="75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hueOff val="193441"/>
                <a:satOff val="-1724"/>
                <a:lumOff val="-359"/>
                <a:alphaOff val="0"/>
              </a:schemeClr>
            </a:effectRef>
            <a:fontRef idx="minor">
              <a:schemeClr val="lt1"/>
            </a:fontRef>
          </p:style>
          <p:txBody>
            <a:bodyPr spcFirstLastPara="0" vert="horz" wrap="square" lIns="143975" tIns="15131" rIns="143975" bIns="15131" numCol="1" spcCol="1270" anchor="ctr" anchorCtr="0">
              <a:noAutofit/>
            </a:bodyPr>
            <a:lstStyle/>
            <a:p>
              <a:pPr defTabSz="533400">
                <a:lnSpc>
                  <a:spcPct val="90000"/>
                </a:lnSpc>
                <a:spcBef>
                  <a:spcPct val="0"/>
                </a:spcBef>
                <a:spcAft>
                  <a:spcPct val="35000"/>
                </a:spcAft>
              </a:pPr>
              <a:r>
                <a:rPr lang="en-US" sz="1600" dirty="0"/>
                <a:t>Wednesday, April 21st 10:30 am – 5:00 pm (EST)</a:t>
              </a:r>
            </a:p>
          </p:txBody>
        </p:sp>
      </p:grpSp>
    </p:spTree>
    <p:extLst>
      <p:ext uri="{BB962C8B-B14F-4D97-AF65-F5344CB8AC3E}">
        <p14:creationId xmlns:p14="http://schemas.microsoft.com/office/powerpoint/2010/main" val="411971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B8A5-2FBE-45F1-93FF-A7D0EFFDEB59}"/>
              </a:ext>
            </a:extLst>
          </p:cNvPr>
          <p:cNvSpPr>
            <a:spLocks noGrp="1"/>
          </p:cNvSpPr>
          <p:nvPr>
            <p:ph type="title"/>
          </p:nvPr>
        </p:nvSpPr>
        <p:spPr>
          <a:xfrm>
            <a:off x="1249420" y="492853"/>
            <a:ext cx="10018713" cy="1752599"/>
          </a:xfrm>
        </p:spPr>
        <p:txBody>
          <a:bodyPr>
            <a:normAutofit/>
          </a:bodyPr>
          <a:lstStyle/>
          <a:p>
            <a:r>
              <a:rPr lang="en-US" sz="4400" dirty="0"/>
              <a:t>Recently completed projects</a:t>
            </a:r>
          </a:p>
        </p:txBody>
      </p:sp>
      <p:sp>
        <p:nvSpPr>
          <p:cNvPr id="4" name="Content Placeholder 2">
            <a:extLst>
              <a:ext uri="{FF2B5EF4-FFF2-40B4-BE49-F238E27FC236}">
                <a16:creationId xmlns:a16="http://schemas.microsoft.com/office/drawing/2014/main" id="{EB7DB564-CE57-49B2-BAB2-23EA7D67684A}"/>
              </a:ext>
            </a:extLst>
          </p:cNvPr>
          <p:cNvSpPr txBox="1">
            <a:spLocks/>
          </p:cNvSpPr>
          <p:nvPr/>
        </p:nvSpPr>
        <p:spPr>
          <a:xfrm>
            <a:off x="2967492" y="2015734"/>
            <a:ext cx="6938509" cy="3851667"/>
          </a:xfrm>
          <a:prstGeom prst="rect">
            <a:avLst/>
          </a:prstGeom>
        </p:spPr>
        <p:txBody>
          <a:bodyPr>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a:lnSpc>
                <a:spcPct val="115000"/>
              </a:lnSpc>
              <a:spcBef>
                <a:spcPts val="0"/>
              </a:spcBef>
            </a:pPr>
            <a:r>
              <a:rPr lang="en-US" sz="3600" dirty="0"/>
              <a:t>QA-P&amp;P-22-03, Best Practices for QA Metrics and Methods</a:t>
            </a:r>
          </a:p>
          <a:p>
            <a:endParaRPr lang="en-US" sz="2400" dirty="0"/>
          </a:p>
        </p:txBody>
      </p:sp>
    </p:spTree>
    <p:extLst>
      <p:ext uri="{BB962C8B-B14F-4D97-AF65-F5344CB8AC3E}">
        <p14:creationId xmlns:p14="http://schemas.microsoft.com/office/powerpoint/2010/main" val="937540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AF0B9-107B-4550-B1F2-F9E3D9476003}"/>
              </a:ext>
            </a:extLst>
          </p:cNvPr>
          <p:cNvSpPr/>
          <p:nvPr/>
        </p:nvSpPr>
        <p:spPr>
          <a:xfrm>
            <a:off x="1676400" y="1600200"/>
            <a:ext cx="8610600" cy="4267200"/>
          </a:xfrm>
          <a:prstGeom prst="rect">
            <a:avLst/>
          </a:prstGeom>
          <a:solidFill>
            <a:srgbClr val="0070C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A2A8369E-08FD-4975-815F-02095E0C2187}"/>
              </a:ext>
            </a:extLst>
          </p:cNvPr>
          <p:cNvSpPr>
            <a:spLocks noGrp="1" noChangeArrowheads="1"/>
          </p:cNvSpPr>
          <p:nvPr>
            <p:ph type="title"/>
          </p:nvPr>
        </p:nvSpPr>
        <p:spPr>
          <a:xfrm>
            <a:off x="1828800" y="457200"/>
            <a:ext cx="8458200" cy="1054100"/>
          </a:xfrm>
        </p:spPr>
        <p:txBody>
          <a:bodyPr>
            <a:normAutofit fontScale="90000"/>
          </a:bodyPr>
          <a:lstStyle/>
          <a:p>
            <a:r>
              <a:rPr lang="en-US" altLang="en-US" b="1" dirty="0">
                <a:latin typeface="Times New Roman" panose="02020603050405020304" pitchFamily="18" charset="0"/>
                <a:cs typeface="Times New Roman" panose="02020603050405020304" pitchFamily="18" charset="0"/>
              </a:rPr>
              <a:t>QA – Policy &amp; Procedures FY22 Goals</a:t>
            </a:r>
          </a:p>
        </p:txBody>
      </p:sp>
      <p:pic>
        <p:nvPicPr>
          <p:cNvPr id="18436" name="Content Placeholder 2">
            <a:extLst>
              <a:ext uri="{FF2B5EF4-FFF2-40B4-BE49-F238E27FC236}">
                <a16:creationId xmlns:a16="http://schemas.microsoft.com/office/drawing/2014/main" id="{B996D2C8-E5A6-4E9A-AF67-F5E02039F8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1752601"/>
            <a:ext cx="8248649" cy="17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a:extLst>
              <a:ext uri="{FF2B5EF4-FFF2-40B4-BE49-F238E27FC236}">
                <a16:creationId xmlns:a16="http://schemas.microsoft.com/office/drawing/2014/main" id="{930AEC77-ABC1-4B0D-AA9E-FD64C1BBE411}"/>
              </a:ext>
            </a:extLst>
          </p:cNvPr>
          <p:cNvGraphicFramePr>
            <a:graphicFrameLocks noGrp="1"/>
          </p:cNvGraphicFramePr>
          <p:nvPr>
            <p:extLst>
              <p:ext uri="{D42A27DB-BD31-4B8C-83A1-F6EECF244321}">
                <p14:modId xmlns:p14="http://schemas.microsoft.com/office/powerpoint/2010/main" val="3839309671"/>
              </p:ext>
            </p:extLst>
          </p:nvPr>
        </p:nvGraphicFramePr>
        <p:xfrm>
          <a:off x="1914237" y="1929221"/>
          <a:ext cx="8215309" cy="3777361"/>
        </p:xfrm>
        <a:graphic>
          <a:graphicData uri="http://schemas.openxmlformats.org/drawingml/2006/table">
            <a:tbl>
              <a:tblPr firstRow="1" firstCol="1" bandRow="1">
                <a:tableStyleId>{5C22544A-7EE6-4342-B048-85BDC9FD1C3A}</a:tableStyleId>
              </a:tblPr>
              <a:tblGrid>
                <a:gridCol w="2556867">
                  <a:extLst>
                    <a:ext uri="{9D8B030D-6E8A-4147-A177-3AD203B41FA5}">
                      <a16:colId xmlns:a16="http://schemas.microsoft.com/office/drawing/2014/main" val="2883090191"/>
                    </a:ext>
                  </a:extLst>
                </a:gridCol>
                <a:gridCol w="2955340">
                  <a:extLst>
                    <a:ext uri="{9D8B030D-6E8A-4147-A177-3AD203B41FA5}">
                      <a16:colId xmlns:a16="http://schemas.microsoft.com/office/drawing/2014/main" val="902408772"/>
                    </a:ext>
                  </a:extLst>
                </a:gridCol>
                <a:gridCol w="2703102">
                  <a:extLst>
                    <a:ext uri="{9D8B030D-6E8A-4147-A177-3AD203B41FA5}">
                      <a16:colId xmlns:a16="http://schemas.microsoft.com/office/drawing/2014/main" val="488925508"/>
                    </a:ext>
                  </a:extLst>
                </a:gridCol>
              </a:tblGrid>
              <a:tr h="110171">
                <a:tc gridSpan="3">
                  <a:txBody>
                    <a:bodyPr/>
                    <a:lstStyle/>
                    <a:p>
                      <a:pPr marL="0" marR="0">
                        <a:lnSpc>
                          <a:spcPct val="115000"/>
                        </a:lnSpc>
                        <a:spcBef>
                          <a:spcPts val="0"/>
                        </a:spcBef>
                        <a:spcAft>
                          <a:spcPts val="0"/>
                        </a:spcAft>
                      </a:pPr>
                      <a:r>
                        <a:rPr lang="en-US" sz="900">
                          <a:effectLst/>
                        </a:rPr>
                        <a:t>4.0 Quality Assurance (QA) Subgroup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7511814"/>
                  </a:ext>
                </a:extLst>
              </a:tr>
              <a:tr h="100999">
                <a:tc gridSpan="3">
                  <a:txBody>
                    <a:bodyPr/>
                    <a:lstStyle/>
                    <a:p>
                      <a:pPr marL="0" marR="0">
                        <a:lnSpc>
                          <a:spcPct val="115000"/>
                        </a:lnSpc>
                        <a:spcBef>
                          <a:spcPts val="0"/>
                        </a:spcBef>
                        <a:spcAft>
                          <a:spcPts val="0"/>
                        </a:spcAft>
                      </a:pPr>
                      <a:r>
                        <a:rPr lang="en-US" sz="900">
                          <a:effectLst/>
                        </a:rPr>
                        <a:t>Policy and Procedures (P&amp;P) Task Team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4813935"/>
                  </a:ext>
                </a:extLst>
              </a:tr>
              <a:tr h="640655">
                <a:tc>
                  <a:txBody>
                    <a:bodyPr/>
                    <a:lstStyle/>
                    <a:p>
                      <a:pPr marL="0" marR="0">
                        <a:lnSpc>
                          <a:spcPct val="115000"/>
                        </a:lnSpc>
                        <a:spcBef>
                          <a:spcPts val="0"/>
                        </a:spcBef>
                        <a:spcAft>
                          <a:spcPts val="0"/>
                        </a:spcAft>
                      </a:pPr>
                      <a:r>
                        <a:rPr lang="en-US" sz="900">
                          <a:effectLst/>
                        </a:rPr>
                        <a:t>QA-P&amp;P-22-01</a:t>
                      </a:r>
                    </a:p>
                    <a:p>
                      <a:pPr marL="0" marR="0">
                        <a:lnSpc>
                          <a:spcPct val="115000"/>
                        </a:lnSpc>
                        <a:spcBef>
                          <a:spcPts val="0"/>
                        </a:spcBef>
                        <a:spcAft>
                          <a:spcPts val="0"/>
                        </a:spcAft>
                      </a:pPr>
                      <a:r>
                        <a:rPr lang="en-US" sz="900">
                          <a:effectLst/>
                        </a:rPr>
                        <a:t>Guide for EFCOG White Paper Development and Release</a:t>
                      </a:r>
                    </a:p>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a:txBody>
                    <a:bodyPr/>
                    <a:lstStyle/>
                    <a:p>
                      <a:pPr marL="0" marR="0">
                        <a:lnSpc>
                          <a:spcPct val="115000"/>
                        </a:lnSpc>
                        <a:spcBef>
                          <a:spcPts val="0"/>
                        </a:spcBef>
                        <a:spcAft>
                          <a:spcPts val="0"/>
                        </a:spcAft>
                      </a:pPr>
                      <a:r>
                        <a:rPr lang="en-US" sz="900">
                          <a:effectLst/>
                        </a:rPr>
                        <a:t>Create a guide for the various EFCOG groups for the development, approval, and release/posting process for White Papers. Currently no guidance exists on the topic and neither the process nor expectations are described, including points of contact, etc.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a:txBody>
                    <a:bodyPr/>
                    <a:lstStyle/>
                    <a:p>
                      <a:pPr marL="0" marR="0">
                        <a:lnSpc>
                          <a:spcPct val="115000"/>
                        </a:lnSpc>
                        <a:spcBef>
                          <a:spcPts val="0"/>
                        </a:spcBef>
                        <a:spcAft>
                          <a:spcPts val="0"/>
                        </a:spcAft>
                      </a:pPr>
                      <a:r>
                        <a:rPr lang="en-US" sz="900" dirty="0">
                          <a:effectLst/>
                        </a:rPr>
                        <a:t>Issue Guide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extLst>
                  <a:ext uri="{0D108BD9-81ED-4DB2-BD59-A6C34878D82A}">
                    <a16:rowId xmlns:a16="http://schemas.microsoft.com/office/drawing/2014/main" val="1467037021"/>
                  </a:ext>
                </a:extLst>
              </a:tr>
              <a:tr h="1525434">
                <a:tc>
                  <a:txBody>
                    <a:bodyPr/>
                    <a:lstStyle/>
                    <a:p>
                      <a:pPr marL="0" marR="0">
                        <a:lnSpc>
                          <a:spcPct val="115000"/>
                        </a:lnSpc>
                        <a:spcBef>
                          <a:spcPts val="0"/>
                        </a:spcBef>
                        <a:spcAft>
                          <a:spcPts val="0"/>
                        </a:spcAft>
                      </a:pPr>
                      <a:r>
                        <a:rPr lang="en-US" sz="900" dirty="0">
                          <a:effectLst/>
                        </a:rPr>
                        <a:t>QA-P&amp;P-22-02</a:t>
                      </a:r>
                    </a:p>
                    <a:p>
                      <a:pPr marL="0" marR="0">
                        <a:lnSpc>
                          <a:spcPct val="115000"/>
                        </a:lnSpc>
                        <a:spcBef>
                          <a:spcPts val="0"/>
                        </a:spcBef>
                        <a:spcAft>
                          <a:spcPts val="0"/>
                        </a:spcAft>
                      </a:pPr>
                      <a:r>
                        <a:rPr lang="en-US" sz="900" dirty="0">
                          <a:effectLst/>
                        </a:rPr>
                        <a:t>Guide/PowerPoint for new QA EFCOG members </a:t>
                      </a:r>
                    </a:p>
                    <a:p>
                      <a:pPr marL="0" marR="0">
                        <a:lnSpc>
                          <a:spcPct val="115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a:txBody>
                    <a:bodyPr/>
                    <a:lstStyle/>
                    <a:p>
                      <a:pPr marL="0" marR="0">
                        <a:lnSpc>
                          <a:spcPct val="115000"/>
                        </a:lnSpc>
                        <a:spcBef>
                          <a:spcPts val="0"/>
                        </a:spcBef>
                        <a:spcAft>
                          <a:spcPts val="300"/>
                        </a:spcAft>
                      </a:pPr>
                      <a:r>
                        <a:rPr lang="en-US" sz="900" dirty="0">
                          <a:effectLst/>
                        </a:rPr>
                        <a:t>Create a guide/PowerPoint for new (or potential) participants of the QA subgroup, introducing them to EFCOG in general and more specifically the QA subgroup. </a:t>
                      </a:r>
                    </a:p>
                    <a:p>
                      <a:pPr marL="0" marR="0">
                        <a:lnSpc>
                          <a:spcPct val="115000"/>
                        </a:lnSpc>
                        <a:spcBef>
                          <a:spcPts val="0"/>
                        </a:spcBef>
                        <a:spcAft>
                          <a:spcPts val="0"/>
                        </a:spcAft>
                      </a:pPr>
                      <a:r>
                        <a:rPr lang="en-US" sz="900" dirty="0">
                          <a:effectLst/>
                        </a:rPr>
                        <a:t>The guide will describe each QA task group and their topics and activities of focus, providing examples of previously delivered tasks. The goal is to give a sense of each group and help them decide which, if any, would be most beneficial. Additionally, the guide will describe the semi-annual meeting and let them know what to expect, the structure of the event, and opportunities for involvement.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a:txBody>
                    <a:bodyPr/>
                    <a:lstStyle/>
                    <a:p>
                      <a:pPr marL="0" marR="0">
                        <a:lnSpc>
                          <a:spcPct val="115000"/>
                        </a:lnSpc>
                        <a:spcBef>
                          <a:spcPts val="0"/>
                        </a:spcBef>
                        <a:spcAft>
                          <a:spcPts val="0"/>
                        </a:spcAft>
                      </a:pPr>
                      <a:r>
                        <a:rPr lang="en-US" sz="900" dirty="0">
                          <a:effectLst/>
                        </a:rPr>
                        <a:t>Issue Guide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extLst>
                  <a:ext uri="{0D108BD9-81ED-4DB2-BD59-A6C34878D82A}">
                    <a16:rowId xmlns:a16="http://schemas.microsoft.com/office/drawing/2014/main" val="1306012541"/>
                  </a:ext>
                </a:extLst>
              </a:tr>
              <a:tr h="1072379">
                <a:tc>
                  <a:txBody>
                    <a:bodyPr/>
                    <a:lstStyle/>
                    <a:p>
                      <a:pPr marL="0" marR="0">
                        <a:lnSpc>
                          <a:spcPct val="115000"/>
                        </a:lnSpc>
                        <a:spcBef>
                          <a:spcPts val="0"/>
                        </a:spcBef>
                        <a:spcAft>
                          <a:spcPts val="0"/>
                        </a:spcAft>
                      </a:pPr>
                      <a:r>
                        <a:rPr lang="en-US" sz="900" dirty="0">
                          <a:effectLst/>
                        </a:rPr>
                        <a:t>QA-P&amp;P-22-03 </a:t>
                      </a:r>
                    </a:p>
                    <a:p>
                      <a:pPr marL="0" marR="0">
                        <a:lnSpc>
                          <a:spcPct val="115000"/>
                        </a:lnSpc>
                        <a:spcBef>
                          <a:spcPts val="0"/>
                        </a:spcBef>
                        <a:spcAft>
                          <a:spcPts val="0"/>
                        </a:spcAft>
                      </a:pPr>
                      <a:r>
                        <a:rPr lang="en-US" sz="900" dirty="0">
                          <a:effectLst/>
                        </a:rPr>
                        <a:t>Best Practices for QA Metrics and Methods</a:t>
                      </a:r>
                    </a:p>
                    <a:p>
                      <a:pPr marL="0" marR="0">
                        <a:lnSpc>
                          <a:spcPct val="115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a:txBody>
                    <a:bodyPr/>
                    <a:lstStyle/>
                    <a:p>
                      <a:pPr marL="0" marR="0">
                        <a:lnSpc>
                          <a:spcPct val="115000"/>
                        </a:lnSpc>
                        <a:spcBef>
                          <a:spcPts val="0"/>
                        </a:spcBef>
                        <a:spcAft>
                          <a:spcPts val="0"/>
                        </a:spcAft>
                      </a:pPr>
                      <a:r>
                        <a:rPr lang="en-US" sz="900">
                          <a:effectLst/>
                        </a:rPr>
                        <a:t>Determine set of effective QA metrics and methods (e.g., data collection) applicable to the various facilities across the DOE complex, e.g., laboratory vs. nuclear. Focus will be on developing metrics and providing guidance on their collection, use/trending, and applicability (specific to facility type). Will additionally attempt to determine leading indicators which are particularly lacking at most sites.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a:txBody>
                    <a:bodyPr/>
                    <a:lstStyle/>
                    <a:p>
                      <a:pPr marL="0" marR="0">
                        <a:lnSpc>
                          <a:spcPct val="115000"/>
                        </a:lnSpc>
                        <a:spcBef>
                          <a:spcPts val="0"/>
                        </a:spcBef>
                        <a:spcAft>
                          <a:spcPts val="0"/>
                        </a:spcAft>
                      </a:pPr>
                      <a:r>
                        <a:rPr lang="en-US" sz="900" dirty="0">
                          <a:effectLst/>
                        </a:rPr>
                        <a:t>Complete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extLst>
                  <a:ext uri="{0D108BD9-81ED-4DB2-BD59-A6C34878D82A}">
                    <a16:rowId xmlns:a16="http://schemas.microsoft.com/office/drawing/2014/main" val="225090672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balloon, vector graphics&#10;&#10;Description automatically generated">
            <a:extLst>
              <a:ext uri="{FF2B5EF4-FFF2-40B4-BE49-F238E27FC236}">
                <a16:creationId xmlns:a16="http://schemas.microsoft.com/office/drawing/2014/main" id="{DFC20E7C-053C-4F93-8CD9-BA8D419DA43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451" r="27235"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41" name="Group 4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4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219E9DA-BF17-43C0-A5AD-A4979390F5E3}"/>
              </a:ext>
            </a:extLst>
          </p:cNvPr>
          <p:cNvSpPr>
            <a:spLocks noGrp="1"/>
          </p:cNvSpPr>
          <p:nvPr>
            <p:ph type="title"/>
          </p:nvPr>
        </p:nvSpPr>
        <p:spPr>
          <a:xfrm>
            <a:off x="164966" y="411517"/>
            <a:ext cx="6626594" cy="1169633"/>
          </a:xfrm>
        </p:spPr>
        <p:txBody>
          <a:bodyPr>
            <a:normAutofit/>
          </a:bodyPr>
          <a:lstStyle/>
          <a:p>
            <a:pPr algn="l"/>
            <a:r>
              <a:rPr lang="en-US" b="1" dirty="0"/>
              <a:t>Supply Chain Quality Agenda </a:t>
            </a:r>
            <a:endParaRPr lang="en-US" dirty="0"/>
          </a:p>
        </p:txBody>
      </p:sp>
      <p:sp>
        <p:nvSpPr>
          <p:cNvPr id="13" name="Content Placeholder 2">
            <a:extLst>
              <a:ext uri="{FF2B5EF4-FFF2-40B4-BE49-F238E27FC236}">
                <a16:creationId xmlns:a16="http://schemas.microsoft.com/office/drawing/2014/main" id="{04C87EEC-A01C-45C5-A45B-1AE0305BDD28}"/>
              </a:ext>
            </a:extLst>
          </p:cNvPr>
          <p:cNvSpPr txBox="1">
            <a:spLocks/>
          </p:cNvSpPr>
          <p:nvPr/>
        </p:nvSpPr>
        <p:spPr>
          <a:xfrm>
            <a:off x="502976" y="1685463"/>
            <a:ext cx="6288583" cy="5068224"/>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nSpc>
                <a:spcPct val="90000"/>
              </a:lnSpc>
              <a:spcAft>
                <a:spcPts val="1200"/>
              </a:spcAft>
              <a:buFont typeface="Arial"/>
              <a:buNone/>
            </a:pPr>
            <a:r>
              <a:rPr lang="en-US" sz="2400" b="1" u="sng" dirty="0"/>
              <a:t>Wed a.m.</a:t>
            </a:r>
          </a:p>
          <a:p>
            <a:pPr marL="342900" indent="-342900">
              <a:lnSpc>
                <a:spcPct val="150000"/>
              </a:lnSpc>
              <a:buClr>
                <a:srgbClr val="C00000"/>
              </a:buClr>
              <a:buFont typeface="Arial" panose="020B0604020202020204" pitchFamily="34" charset="0"/>
              <a:buChar char="•"/>
            </a:pPr>
            <a:r>
              <a:rPr lang="en-US" sz="2200" dirty="0"/>
              <a:t>Safety Share – Michael Houston –ORNL </a:t>
            </a:r>
          </a:p>
          <a:p>
            <a:pPr marL="342900" indent="-342900">
              <a:lnSpc>
                <a:spcPct val="150000"/>
              </a:lnSpc>
              <a:buClr>
                <a:srgbClr val="C00000"/>
              </a:buClr>
              <a:buFont typeface="Arial" panose="020B0604020202020204" pitchFamily="34" charset="0"/>
              <a:buChar char="•"/>
            </a:pPr>
            <a:endParaRPr lang="en-US" sz="2200" dirty="0"/>
          </a:p>
          <a:p>
            <a:pPr marL="342900" indent="-342900">
              <a:lnSpc>
                <a:spcPct val="150000"/>
              </a:lnSpc>
              <a:buClr>
                <a:srgbClr val="C00000"/>
              </a:buClr>
              <a:buFont typeface="Arial" panose="020B0604020202020204" pitchFamily="34" charset="0"/>
              <a:buChar char="•"/>
            </a:pPr>
            <a:r>
              <a:rPr lang="en-US" sz="2200" dirty="0"/>
              <a:t>MSL Overview and Training – Kristin Bell –SNL, Dave Hebert &amp; Dave Hicks KCNSC</a:t>
            </a:r>
          </a:p>
          <a:p>
            <a:pPr marL="342900" indent="-342900">
              <a:lnSpc>
                <a:spcPct val="150000"/>
              </a:lnSpc>
              <a:buClr>
                <a:srgbClr val="C00000"/>
              </a:buClr>
              <a:buFont typeface="Arial" panose="020B0604020202020204" pitchFamily="34" charset="0"/>
              <a:buChar char="•"/>
            </a:pPr>
            <a:endParaRPr lang="en-US" sz="2200" dirty="0"/>
          </a:p>
          <a:p>
            <a:pPr marL="342900" indent="-342900">
              <a:lnSpc>
                <a:spcPct val="150000"/>
              </a:lnSpc>
              <a:buClr>
                <a:srgbClr val="C00000"/>
              </a:buClr>
              <a:buFont typeface="Arial" panose="020B0604020202020204" pitchFamily="34" charset="0"/>
              <a:buChar char="•"/>
            </a:pPr>
            <a:r>
              <a:rPr lang="en-US" sz="2200" dirty="0"/>
              <a:t>Future MSL Development – Dave Hebert – KCNSC</a:t>
            </a:r>
          </a:p>
          <a:p>
            <a:pPr marL="342900" indent="-342900">
              <a:lnSpc>
                <a:spcPct val="90000"/>
              </a:lnSpc>
              <a:buClr>
                <a:srgbClr val="C00000"/>
              </a:buClr>
              <a:buFont typeface="Arial" panose="020B0604020202020204" pitchFamily="34" charset="0"/>
              <a:buChar char="•"/>
            </a:pPr>
            <a:endParaRPr lang="en-US" sz="2200" dirty="0"/>
          </a:p>
          <a:p>
            <a:pPr marL="342900" indent="-342900">
              <a:lnSpc>
                <a:spcPct val="90000"/>
              </a:lnSpc>
              <a:buClr>
                <a:srgbClr val="C00000"/>
              </a:buClr>
              <a:buFont typeface="Arial" panose="020B0604020202020204" pitchFamily="34" charset="0"/>
              <a:buChar char="•"/>
            </a:pPr>
            <a:endParaRPr lang="en-US" sz="2200" dirty="0"/>
          </a:p>
          <a:p>
            <a:pPr marL="342900" indent="-342900">
              <a:lnSpc>
                <a:spcPct val="90000"/>
              </a:lnSpc>
              <a:buClr>
                <a:srgbClr val="C00000"/>
              </a:buClr>
              <a:buFont typeface="Arial" panose="020B0604020202020204" pitchFamily="34" charset="0"/>
              <a:buChar char="•"/>
            </a:pPr>
            <a:endParaRPr lang="en-US" sz="2200" dirty="0"/>
          </a:p>
          <a:p>
            <a:pPr>
              <a:lnSpc>
                <a:spcPct val="90000"/>
              </a:lnSpc>
            </a:pPr>
            <a:endParaRPr lang="en-US" sz="1600" dirty="0"/>
          </a:p>
        </p:txBody>
      </p:sp>
    </p:spTree>
    <p:extLst>
      <p:ext uri="{BB962C8B-B14F-4D97-AF65-F5344CB8AC3E}">
        <p14:creationId xmlns:p14="http://schemas.microsoft.com/office/powerpoint/2010/main" val="3155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649700" y="0"/>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0"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2116425" y="0"/>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2"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457487" y="2587625"/>
            <a:ext cx="2693987"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4" name="Freeform: Shape 23">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2692400"/>
            <a:ext cx="2713324"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sp>
      <p:sp>
        <p:nvSpPr>
          <p:cNvPr id="26" name="Freeform: Shape 25">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3151474"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sp>
      <p:sp>
        <p:nvSpPr>
          <p:cNvPr id="28" name="Freeform: Shape 27">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7063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sp>
      <p:sp>
        <p:nvSpPr>
          <p:cNvPr id="4" name="Rectangle 3">
            <a:extLst>
              <a:ext uri="{FF2B5EF4-FFF2-40B4-BE49-F238E27FC236}">
                <a16:creationId xmlns:a16="http://schemas.microsoft.com/office/drawing/2014/main" id="{999C5272-7648-447F-87FD-0C7543C4FD50}"/>
              </a:ext>
            </a:extLst>
          </p:cNvPr>
          <p:cNvSpPr/>
          <p:nvPr/>
        </p:nvSpPr>
        <p:spPr>
          <a:xfrm>
            <a:off x="1981200" y="1143000"/>
            <a:ext cx="6934200" cy="784830"/>
          </a:xfrm>
          <a:prstGeom prst="rect">
            <a:avLst/>
          </a:prstGeom>
        </p:spPr>
        <p:txBody>
          <a:bodyPr wrap="square">
            <a:spAutoFit/>
          </a:bodyPr>
          <a:lstStyle/>
          <a:p>
            <a:pPr marL="628650" lvl="1" indent="-171450">
              <a:spcAft>
                <a:spcPts val="600"/>
              </a:spcAft>
              <a:buFont typeface="Arial" panose="020B0604020202020204" pitchFamily="34" charset="0"/>
              <a:buChar char="•"/>
            </a:pPr>
            <a:endParaRPr lang="en-US" sz="1200"/>
          </a:p>
          <a:p>
            <a:pPr>
              <a:spcAft>
                <a:spcPts val="600"/>
              </a:spcAft>
            </a:pPr>
            <a:endParaRPr lang="en-US" sz="2800"/>
          </a:p>
        </p:txBody>
      </p:sp>
      <p:pic>
        <p:nvPicPr>
          <p:cNvPr id="5" name="Picture 4" descr="Logo, company name&#10;&#10;Description automatically generated">
            <a:extLst>
              <a:ext uri="{FF2B5EF4-FFF2-40B4-BE49-F238E27FC236}">
                <a16:creationId xmlns:a16="http://schemas.microsoft.com/office/drawing/2014/main" id="{C6F70547-002A-4333-8098-21D9CCB379EC}"/>
              </a:ext>
            </a:extLst>
          </p:cNvPr>
          <p:cNvPicPr>
            <a:picLocks noChangeAspect="1"/>
          </p:cNvPicPr>
          <p:nvPr/>
        </p:nvPicPr>
        <p:blipFill>
          <a:blip r:embed="rId4"/>
          <a:stretch>
            <a:fillRect/>
          </a:stretch>
        </p:blipFill>
        <p:spPr>
          <a:xfrm>
            <a:off x="1" y="6542284"/>
            <a:ext cx="1031966" cy="315716"/>
          </a:xfrm>
          <a:prstGeom prst="rect">
            <a:avLst/>
          </a:prstGeom>
        </p:spPr>
      </p:pic>
      <p:sp>
        <p:nvSpPr>
          <p:cNvPr id="10" name="Title 9">
            <a:extLst>
              <a:ext uri="{FF2B5EF4-FFF2-40B4-BE49-F238E27FC236}">
                <a16:creationId xmlns:a16="http://schemas.microsoft.com/office/drawing/2014/main" id="{0A23B66B-B3C1-49E2-86DB-169A769FD9F9}"/>
              </a:ext>
            </a:extLst>
          </p:cNvPr>
          <p:cNvSpPr>
            <a:spLocks noGrp="1"/>
          </p:cNvSpPr>
          <p:nvPr>
            <p:ph type="title"/>
          </p:nvPr>
        </p:nvSpPr>
        <p:spPr>
          <a:xfrm>
            <a:off x="1732886" y="268926"/>
            <a:ext cx="10018713" cy="1122251"/>
          </a:xfrm>
        </p:spPr>
        <p:txBody>
          <a:bodyPr/>
          <a:lstStyle/>
          <a:p>
            <a:r>
              <a:rPr lang="en-US" b="1" dirty="0"/>
              <a:t>Supply Chain Quality Agenda </a:t>
            </a:r>
            <a:endParaRPr lang="en-US" dirty="0"/>
          </a:p>
        </p:txBody>
      </p:sp>
      <p:sp>
        <p:nvSpPr>
          <p:cNvPr id="15" name="Content Placeholder 7">
            <a:extLst>
              <a:ext uri="{FF2B5EF4-FFF2-40B4-BE49-F238E27FC236}">
                <a16:creationId xmlns:a16="http://schemas.microsoft.com/office/drawing/2014/main" id="{A7988B68-42F0-4F8E-B743-0B4AC4BE7464}"/>
              </a:ext>
            </a:extLst>
          </p:cNvPr>
          <p:cNvSpPr>
            <a:spLocks noGrp="1"/>
          </p:cNvSpPr>
          <p:nvPr>
            <p:ph idx="1"/>
          </p:nvPr>
        </p:nvSpPr>
        <p:spPr>
          <a:xfrm>
            <a:off x="3399788" y="1342408"/>
            <a:ext cx="8334725" cy="5351000"/>
          </a:xfrm>
        </p:spPr>
        <p:txBody>
          <a:bodyPr anchor="t">
            <a:noAutofit/>
          </a:bodyPr>
          <a:lstStyle/>
          <a:p>
            <a:pPr marL="0" indent="0">
              <a:lnSpc>
                <a:spcPct val="90000"/>
              </a:lnSpc>
              <a:buNone/>
            </a:pPr>
            <a:r>
              <a:rPr lang="en-US" b="1" u="sng" dirty="0"/>
              <a:t>Wednesday p.m.</a:t>
            </a:r>
            <a:endParaRPr lang="en-US" dirty="0"/>
          </a:p>
          <a:p>
            <a:pPr marL="285750" indent="-285750">
              <a:lnSpc>
                <a:spcPct val="90000"/>
              </a:lnSpc>
              <a:buFont typeface="Arial" panose="020B0604020202020204" pitchFamily="34" charset="0"/>
              <a:buChar char="•"/>
            </a:pPr>
            <a:r>
              <a:rPr lang="en-US" sz="2000" dirty="0"/>
              <a:t>Optimizing MS Excel for Audit Checklists – Amber Romero - SNL</a:t>
            </a:r>
          </a:p>
          <a:p>
            <a:pPr marL="285750" indent="-285750">
              <a:lnSpc>
                <a:spcPct val="90000"/>
              </a:lnSpc>
              <a:buFont typeface="Arial" panose="020B0604020202020204" pitchFamily="34" charset="0"/>
              <a:buChar char="•"/>
            </a:pPr>
            <a:endParaRPr lang="en-US" sz="2000" dirty="0"/>
          </a:p>
          <a:p>
            <a:pPr marL="285750" indent="-285750">
              <a:lnSpc>
                <a:spcPct val="90000"/>
              </a:lnSpc>
              <a:buFont typeface="Arial" panose="020B0604020202020204" pitchFamily="34" charset="0"/>
              <a:buChar char="•"/>
            </a:pPr>
            <a:r>
              <a:rPr lang="en-US" sz="2000" dirty="0"/>
              <a:t>Supply Chain Disruptions – Shannon Milligan – SNL</a:t>
            </a:r>
          </a:p>
          <a:p>
            <a:pPr marL="285750" indent="-285750">
              <a:lnSpc>
                <a:spcPct val="90000"/>
              </a:lnSpc>
              <a:buFont typeface="Arial" panose="020B0604020202020204" pitchFamily="34" charset="0"/>
              <a:buChar char="•"/>
            </a:pPr>
            <a:endParaRPr lang="en-US" sz="2000" dirty="0"/>
          </a:p>
          <a:p>
            <a:pPr marL="285750" indent="-285750">
              <a:lnSpc>
                <a:spcPct val="90000"/>
              </a:lnSpc>
              <a:buFont typeface="Arial" panose="020B0604020202020204" pitchFamily="34" charset="0"/>
              <a:buChar char="•"/>
            </a:pPr>
            <a:r>
              <a:rPr lang="en-US" sz="2000" dirty="0"/>
              <a:t>Supply Chain Risk Management (SCRM) Techniques – Amber Romero - SNL</a:t>
            </a:r>
          </a:p>
          <a:p>
            <a:pPr marL="285750" indent="-285750">
              <a:lnSpc>
                <a:spcPct val="90000"/>
              </a:lnSpc>
              <a:buFont typeface="Arial" panose="020B0604020202020204" pitchFamily="34" charset="0"/>
              <a:buChar char="•"/>
            </a:pPr>
            <a:endParaRPr lang="en-US" sz="2000" dirty="0"/>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ea typeface="Calibri" panose="020F0502020204030204" pitchFamily="34" charset="0"/>
                <a:cs typeface="Times New Roman" panose="02020603050405020304" pitchFamily="18" charset="0"/>
              </a:rPr>
              <a:t>Data Analytics &amp; Machine Learning (</a:t>
            </a:r>
            <a:r>
              <a:rPr lang="en-US" sz="2000" dirty="0" err="1">
                <a:effectLst/>
                <a:ea typeface="Calibri" panose="020F0502020204030204" pitchFamily="34" charset="0"/>
                <a:cs typeface="Times New Roman" panose="02020603050405020304" pitchFamily="18" charset="0"/>
              </a:rPr>
              <a:t>DAMaL</a:t>
            </a:r>
            <a:r>
              <a:rPr lang="en-US" sz="2000" dirty="0">
                <a:effectLst/>
                <a:ea typeface="Calibri" panose="020F0502020204030204" pitchFamily="34" charset="0"/>
                <a:cs typeface="Times New Roman" panose="02020603050405020304" pitchFamily="18" charset="0"/>
              </a:rPr>
              <a:t>) Tools Demonstration – Felix Gonzales - DOE-HQ AU23</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a typeface="Calibri" panose="020F0502020204030204" pitchFamily="34" charset="0"/>
                <a:cs typeface="Times New Roman" panose="02020603050405020304" pitchFamily="18" charset="0"/>
              </a:rPr>
              <a:t>Q&amp;A Forum Discussion – Jason Mayse – WIPP</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0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ea typeface="Calibri" panose="020F0502020204030204" pitchFamily="34" charset="0"/>
                <a:cs typeface="Times New Roman" panose="02020603050405020304" pitchFamily="18" charset="0"/>
              </a:rPr>
              <a:t>Master Supplier List (MSL) Voice of Customer (VOC) Summary Results – Jack Robbins &amp; Rachael Leu - KCNSC</a:t>
            </a:r>
          </a:p>
          <a:p>
            <a:pPr>
              <a:lnSpc>
                <a:spcPct val="90000"/>
              </a:lnSpc>
            </a:pPr>
            <a:endParaRPr lang="en-US" dirty="0"/>
          </a:p>
        </p:txBody>
      </p:sp>
    </p:spTree>
    <p:extLst>
      <p:ext uri="{BB962C8B-B14F-4D97-AF65-F5344CB8AC3E}">
        <p14:creationId xmlns:p14="http://schemas.microsoft.com/office/powerpoint/2010/main" val="13162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652B8AE-9AB1-4649-B2AB-6BDB15D1331B}"/>
              </a:ext>
            </a:extLst>
          </p:cNvPr>
          <p:cNvSpPr>
            <a:spLocks noGrp="1"/>
          </p:cNvSpPr>
          <p:nvPr>
            <p:ph idx="1"/>
          </p:nvPr>
        </p:nvSpPr>
        <p:spPr>
          <a:xfrm>
            <a:off x="1484310" y="2028285"/>
            <a:ext cx="5431605" cy="3541827"/>
          </a:xfrm>
        </p:spPr>
        <p:txBody>
          <a:bodyPr>
            <a:normAutofit fontScale="77500" lnSpcReduction="20000"/>
          </a:bodyPr>
          <a:lstStyle/>
          <a:p>
            <a:pPr marL="0" indent="0">
              <a:buNone/>
            </a:pPr>
            <a:r>
              <a:rPr lang="en-US" b="1" u="sng" dirty="0"/>
              <a:t>Thursday  a.m.</a:t>
            </a:r>
          </a:p>
          <a:p>
            <a:pPr lvl="1">
              <a:buFont typeface="Arial" panose="020B0604020202020204" pitchFamily="34" charset="0"/>
              <a:buChar char="•"/>
            </a:pPr>
            <a:endParaRPr lang="en-US" sz="2200" dirty="0"/>
          </a:p>
          <a:p>
            <a:pPr lvl="1">
              <a:buFont typeface="Arial" panose="020B0604020202020204" pitchFamily="34" charset="0"/>
              <a:buChar char="•"/>
            </a:pPr>
            <a:r>
              <a:rPr lang="en-US" sz="2600" dirty="0"/>
              <a:t>Safety / Safety Share – Joe Fulghum (SRS)</a:t>
            </a:r>
          </a:p>
          <a:p>
            <a:pPr lvl="1">
              <a:buFont typeface="Arial" panose="020B0604020202020204" pitchFamily="34" charset="0"/>
              <a:buChar char="•"/>
            </a:pPr>
            <a:endParaRPr lang="en-US" sz="2600" dirty="0"/>
          </a:p>
          <a:p>
            <a:pPr lvl="1">
              <a:buFont typeface="Arial" panose="020B0604020202020204" pitchFamily="34" charset="0"/>
              <a:buChar char="•"/>
            </a:pPr>
            <a:r>
              <a:rPr lang="en-US" sz="2600" dirty="0"/>
              <a:t>S/CI Prevention – Gabby Holcomb - DOE-HQ</a:t>
            </a:r>
          </a:p>
          <a:p>
            <a:pPr lvl="1">
              <a:buFont typeface="Arial" panose="020B0604020202020204" pitchFamily="34" charset="0"/>
              <a:buChar char="•"/>
            </a:pPr>
            <a:endParaRPr lang="en-US" sz="2600" dirty="0"/>
          </a:p>
          <a:p>
            <a:pPr lvl="1">
              <a:buFont typeface="Arial" panose="020B0604020202020204" pitchFamily="34" charset="0"/>
              <a:buChar char="•"/>
            </a:pPr>
            <a:r>
              <a:rPr lang="en-US" sz="2600" dirty="0"/>
              <a:t>Minimizing Introduction of Counterfeit Items in DOE Supply Chain – Louie Gomez – DOE-OIG</a:t>
            </a:r>
          </a:p>
        </p:txBody>
      </p:sp>
      <p:sp>
        <p:nvSpPr>
          <p:cNvPr id="4" name="Rectangle 3">
            <a:extLst>
              <a:ext uri="{FF2B5EF4-FFF2-40B4-BE49-F238E27FC236}">
                <a16:creationId xmlns:a16="http://schemas.microsoft.com/office/drawing/2014/main" id="{999C5272-7648-447F-87FD-0C7543C4FD50}"/>
              </a:ext>
            </a:extLst>
          </p:cNvPr>
          <p:cNvSpPr/>
          <p:nvPr/>
        </p:nvSpPr>
        <p:spPr>
          <a:xfrm>
            <a:off x="1981200" y="1143000"/>
            <a:ext cx="6934200" cy="784830"/>
          </a:xfrm>
          <a:prstGeom prst="rect">
            <a:avLst/>
          </a:prstGeom>
        </p:spPr>
        <p:txBody>
          <a:bodyPr wrap="square">
            <a:spAutoFit/>
          </a:bodyPr>
          <a:lstStyle/>
          <a:p>
            <a:pPr marL="628650" lvl="1" indent="-171450">
              <a:spcAft>
                <a:spcPts val="600"/>
              </a:spcAft>
              <a:buFont typeface="Arial" panose="020B0604020202020204" pitchFamily="34" charset="0"/>
              <a:buChar char="•"/>
            </a:pPr>
            <a:endParaRPr lang="en-US" sz="1200"/>
          </a:p>
          <a:p>
            <a:pPr>
              <a:spcAft>
                <a:spcPts val="600"/>
              </a:spcAft>
            </a:pPr>
            <a:endParaRPr lang="en-US" sz="2800"/>
          </a:p>
        </p:txBody>
      </p:sp>
      <p:pic>
        <p:nvPicPr>
          <p:cNvPr id="5" name="Picture 4">
            <a:extLst>
              <a:ext uri="{FF2B5EF4-FFF2-40B4-BE49-F238E27FC236}">
                <a16:creationId xmlns:a16="http://schemas.microsoft.com/office/drawing/2014/main" id="{84A7310B-1DE1-480C-9B7C-0FCE4A336538}"/>
              </a:ext>
            </a:extLst>
          </p:cNvPr>
          <p:cNvPicPr>
            <a:picLocks noChangeAspect="1"/>
          </p:cNvPicPr>
          <p:nvPr/>
        </p:nvPicPr>
        <p:blipFill>
          <a:blip r:embed="rId4"/>
          <a:stretch>
            <a:fillRect/>
          </a:stretch>
        </p:blipFill>
        <p:spPr>
          <a:xfrm>
            <a:off x="1" y="6418396"/>
            <a:ext cx="1436914" cy="439604"/>
          </a:xfrm>
          <a:prstGeom prst="rect">
            <a:avLst/>
          </a:prstGeom>
        </p:spPr>
      </p:pic>
      <p:pic>
        <p:nvPicPr>
          <p:cNvPr id="16" name="Picture 15" descr="A picture containing indoor, table, birthday, toy&#10;&#10;Description automatically generated">
            <a:extLst>
              <a:ext uri="{FF2B5EF4-FFF2-40B4-BE49-F238E27FC236}">
                <a16:creationId xmlns:a16="http://schemas.microsoft.com/office/drawing/2014/main" id="{84C612B3-907B-4E28-A049-323827D059D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15916" y="2607207"/>
            <a:ext cx="4664381" cy="3644895"/>
          </a:xfrm>
          <a:prstGeom prst="rect">
            <a:avLst/>
          </a:prstGeom>
        </p:spPr>
      </p:pic>
      <p:sp>
        <p:nvSpPr>
          <p:cNvPr id="32" name="Title 6">
            <a:extLst>
              <a:ext uri="{FF2B5EF4-FFF2-40B4-BE49-F238E27FC236}">
                <a16:creationId xmlns:a16="http://schemas.microsoft.com/office/drawing/2014/main" id="{B999D1BA-8040-42AF-ABB4-299C26134F41}"/>
              </a:ext>
            </a:extLst>
          </p:cNvPr>
          <p:cNvSpPr txBox="1">
            <a:spLocks/>
          </p:cNvSpPr>
          <p:nvPr/>
        </p:nvSpPr>
        <p:spPr>
          <a:xfrm>
            <a:off x="1484311" y="605898"/>
            <a:ext cx="10018713" cy="11853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Supply Chain Quality Agenda </a:t>
            </a:r>
            <a:endParaRPr lang="en-US" dirty="0"/>
          </a:p>
        </p:txBody>
      </p:sp>
    </p:spTree>
    <p:extLst>
      <p:ext uri="{BB962C8B-B14F-4D97-AF65-F5344CB8AC3E}">
        <p14:creationId xmlns:p14="http://schemas.microsoft.com/office/powerpoint/2010/main" val="353796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A47CF6F-27C2-43F3-AF69-E3D576363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39EB00CB-5B69-438D-944F-2E0382BA0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6D931D9D-4C35-4CDF-BFF0-03DD03881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26D9B8E3-CFAB-4428-9D62-576BF978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019DFF8-C5AB-45D0-8A70-627BFEF9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E548346E-CCE3-4C53-B753-ABF3C098B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C19E6868-EA25-4961-B0E5-EF4F9DD2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4FEB7930-F0D6-4044-8BA9-D730103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indoor, table, wall, toy&#10;&#10;Description automatically generated">
            <a:extLst>
              <a:ext uri="{FF2B5EF4-FFF2-40B4-BE49-F238E27FC236}">
                <a16:creationId xmlns:a16="http://schemas.microsoft.com/office/drawing/2014/main" id="{4DCDB991-0DCA-4794-BFE8-3948483760B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779" r="20055" b="9091"/>
          <a:stretch/>
        </p:blipFill>
        <p:spPr>
          <a:xfrm>
            <a:off x="20" y="10"/>
            <a:ext cx="5448280" cy="6857990"/>
          </a:xfrm>
          <a:prstGeom prst="rect">
            <a:avLst/>
          </a:prstGeom>
        </p:spPr>
      </p:pic>
      <p:grpSp>
        <p:nvGrpSpPr>
          <p:cNvPr id="18" name="Group 17">
            <a:extLst>
              <a:ext uri="{FF2B5EF4-FFF2-40B4-BE49-F238E27FC236}">
                <a16:creationId xmlns:a16="http://schemas.microsoft.com/office/drawing/2014/main" id="{3D37B8A0-A486-4042-834D-0C08DD3B43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19" name="Rectangle 19">
              <a:extLst>
                <a:ext uri="{FF2B5EF4-FFF2-40B4-BE49-F238E27FC236}">
                  <a16:creationId xmlns:a16="http://schemas.microsoft.com/office/drawing/2014/main" id="{D467C104-5C3F-411A-B2C4-EBFD4228D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20">
              <a:extLst>
                <a:ext uri="{FF2B5EF4-FFF2-40B4-BE49-F238E27FC236}">
                  <a16:creationId xmlns:a16="http://schemas.microsoft.com/office/drawing/2014/main" id="{6B04D505-A84F-4973-9090-0F1ACF7ABD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945CE9A4-4A26-4B57-A688-E6D3A8498A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3" name="Freeform 6">
              <a:extLst>
                <a:ext uri="{FF2B5EF4-FFF2-40B4-BE49-F238E27FC236}">
                  <a16:creationId xmlns:a16="http://schemas.microsoft.com/office/drawing/2014/main" id="{1FA9CDC9-B659-42F5-9DA2-70B1A3945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4" name="Freeform 7">
              <a:extLst>
                <a:ext uri="{FF2B5EF4-FFF2-40B4-BE49-F238E27FC236}">
                  <a16:creationId xmlns:a16="http://schemas.microsoft.com/office/drawing/2014/main" id="{C007AF8D-D1A5-4CAC-AE7B-D2A3E72B8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5" name="Freeform 9">
              <a:extLst>
                <a:ext uri="{FF2B5EF4-FFF2-40B4-BE49-F238E27FC236}">
                  <a16:creationId xmlns:a16="http://schemas.microsoft.com/office/drawing/2014/main" id="{096A8434-7327-4C0E-BAAF-F4D86BBDFA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3" name="Freeform 10">
              <a:extLst>
                <a:ext uri="{FF2B5EF4-FFF2-40B4-BE49-F238E27FC236}">
                  <a16:creationId xmlns:a16="http://schemas.microsoft.com/office/drawing/2014/main" id="{602C7E10-50F7-489D-8249-9ECB0B45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7" name="Freeform 11">
              <a:extLst>
                <a:ext uri="{FF2B5EF4-FFF2-40B4-BE49-F238E27FC236}">
                  <a16:creationId xmlns:a16="http://schemas.microsoft.com/office/drawing/2014/main" id="{950DCCEA-5572-4095-A960-C569CF692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4" name="Freeform 12">
              <a:extLst>
                <a:ext uri="{FF2B5EF4-FFF2-40B4-BE49-F238E27FC236}">
                  <a16:creationId xmlns:a16="http://schemas.microsoft.com/office/drawing/2014/main" id="{5CDFA5C2-7CC1-4739-B874-1ABBCDECF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3" name="Title 2">
            <a:extLst>
              <a:ext uri="{FF2B5EF4-FFF2-40B4-BE49-F238E27FC236}">
                <a16:creationId xmlns:a16="http://schemas.microsoft.com/office/drawing/2014/main" id="{54215AEC-1001-4D2A-B9A0-CEB6A6567FE8}"/>
              </a:ext>
            </a:extLst>
          </p:cNvPr>
          <p:cNvSpPr>
            <a:spLocks noGrp="1"/>
          </p:cNvSpPr>
          <p:nvPr>
            <p:ph type="title"/>
          </p:nvPr>
        </p:nvSpPr>
        <p:spPr>
          <a:xfrm>
            <a:off x="4707394" y="1812358"/>
            <a:ext cx="7284309" cy="1755322"/>
          </a:xfrm>
        </p:spPr>
        <p:txBody>
          <a:bodyPr vert="horz" lIns="91440" tIns="45720" rIns="91440" bIns="45720" rtlCol="0" anchor="b">
            <a:normAutofit/>
          </a:bodyPr>
          <a:lstStyle/>
          <a:p>
            <a:r>
              <a:rPr lang="en-US" sz="6000" b="1" dirty="0">
                <a:latin typeface="Arial Black" panose="020B0A04020102020204" pitchFamily="34" charset="0"/>
              </a:rPr>
              <a:t>Questions??</a:t>
            </a:r>
            <a:endParaRPr lang="en-US" sz="6000" dirty="0"/>
          </a:p>
        </p:txBody>
      </p:sp>
      <p:pic>
        <p:nvPicPr>
          <p:cNvPr id="26" name="Picture 25">
            <a:extLst>
              <a:ext uri="{FF2B5EF4-FFF2-40B4-BE49-F238E27FC236}">
                <a16:creationId xmlns:a16="http://schemas.microsoft.com/office/drawing/2014/main" id="{8CBE9429-E61D-4494-AFCB-17185CC36E11}"/>
              </a:ext>
            </a:extLst>
          </p:cNvPr>
          <p:cNvPicPr/>
          <p:nvPr/>
        </p:nvPicPr>
        <p:blipFill>
          <a:blip r:embed="rId5"/>
          <a:stretch>
            <a:fillRect/>
          </a:stretch>
        </p:blipFill>
        <p:spPr>
          <a:xfrm>
            <a:off x="11312434" y="6348549"/>
            <a:ext cx="879546" cy="509450"/>
          </a:xfrm>
          <a:prstGeom prst="rect">
            <a:avLst/>
          </a:prstGeom>
        </p:spPr>
      </p:pic>
      <p:pic>
        <p:nvPicPr>
          <p:cNvPr id="4" name="Picture 3">
            <a:extLst>
              <a:ext uri="{FF2B5EF4-FFF2-40B4-BE49-F238E27FC236}">
                <a16:creationId xmlns:a16="http://schemas.microsoft.com/office/drawing/2014/main" id="{88C3BF0D-A478-40DA-99F4-B454C8A81BA6}"/>
              </a:ext>
            </a:extLst>
          </p:cNvPr>
          <p:cNvPicPr>
            <a:picLocks noChangeAspect="1"/>
          </p:cNvPicPr>
          <p:nvPr/>
        </p:nvPicPr>
        <p:blipFill>
          <a:blip r:embed="rId6"/>
          <a:stretch>
            <a:fillRect/>
          </a:stretch>
        </p:blipFill>
        <p:spPr>
          <a:xfrm>
            <a:off x="-7994" y="6551649"/>
            <a:ext cx="1063625" cy="325401"/>
          </a:xfrm>
          <a:prstGeom prst="rect">
            <a:avLst/>
          </a:prstGeom>
        </p:spPr>
      </p:pic>
    </p:spTree>
    <p:extLst>
      <p:ext uri="{BB962C8B-B14F-4D97-AF65-F5344CB8AC3E}">
        <p14:creationId xmlns:p14="http://schemas.microsoft.com/office/powerpoint/2010/main" val="281055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39D253-5941-4942-A28F-E192AF61870D}"/>
              </a:ext>
            </a:extLst>
          </p:cNvPr>
          <p:cNvSpPr>
            <a:spLocks noGrp="1"/>
          </p:cNvSpPr>
          <p:nvPr>
            <p:ph type="ctrTitle"/>
          </p:nvPr>
        </p:nvSpPr>
        <p:spPr>
          <a:xfrm>
            <a:off x="4838368" y="1486668"/>
            <a:ext cx="6975331" cy="3842570"/>
          </a:xfrm>
        </p:spPr>
        <p:txBody>
          <a:bodyPr anchor="ctr">
            <a:normAutofit/>
          </a:bodyPr>
          <a:lstStyle/>
          <a:p>
            <a:pPr algn="ctr"/>
            <a:r>
              <a:rPr lang="en-US" b="1" dirty="0"/>
              <a:t>Software Quality Assurance</a:t>
            </a:r>
          </a:p>
        </p:txBody>
      </p:sp>
      <p:sp>
        <p:nvSpPr>
          <p:cNvPr id="5" name="Subtitle 4">
            <a:extLst>
              <a:ext uri="{FF2B5EF4-FFF2-40B4-BE49-F238E27FC236}">
                <a16:creationId xmlns:a16="http://schemas.microsoft.com/office/drawing/2014/main" id="{6A330130-E1EF-4CC1-AEBA-C76A2D25B20D}"/>
              </a:ext>
            </a:extLst>
          </p:cNvPr>
          <p:cNvSpPr>
            <a:spLocks noGrp="1"/>
          </p:cNvSpPr>
          <p:nvPr>
            <p:ph type="subTitle" idx="1"/>
          </p:nvPr>
        </p:nvSpPr>
        <p:spPr>
          <a:xfrm>
            <a:off x="2315852" y="346460"/>
            <a:ext cx="3780148" cy="1960699"/>
          </a:xfrm>
        </p:spPr>
        <p:txBody>
          <a:bodyPr anchor="ctr">
            <a:normAutofit/>
          </a:bodyPr>
          <a:lstStyle/>
          <a:p>
            <a:pPr algn="l"/>
            <a:r>
              <a:rPr lang="en-US" sz="2000" b="1" dirty="0"/>
              <a:t>Vacant</a:t>
            </a:r>
            <a:r>
              <a:rPr lang="en-US" sz="2000" dirty="0"/>
              <a:t>, Chair</a:t>
            </a:r>
          </a:p>
          <a:p>
            <a:pPr algn="l"/>
            <a:r>
              <a:rPr lang="en-US" sz="2000" dirty="0"/>
              <a:t>Teri Vincent (CNS/Y-12 &amp; </a:t>
            </a:r>
            <a:r>
              <a:rPr lang="en-US" sz="2000" dirty="0" err="1"/>
              <a:t>Pantex</a:t>
            </a:r>
            <a:r>
              <a:rPr lang="en-US" sz="2000" dirty="0"/>
              <a:t>), Vice Chair</a:t>
            </a:r>
          </a:p>
          <a:p>
            <a:pPr algn="l"/>
            <a:r>
              <a:rPr lang="en-US" sz="2000" dirty="0"/>
              <a:t>Carol Olijar (ANL), Secretary</a:t>
            </a:r>
          </a:p>
        </p:txBody>
      </p:sp>
      <p:pic>
        <p:nvPicPr>
          <p:cNvPr id="2" name="Picture 1">
            <a:extLst>
              <a:ext uri="{FF2B5EF4-FFF2-40B4-BE49-F238E27FC236}">
                <a16:creationId xmlns:a16="http://schemas.microsoft.com/office/drawing/2014/main" id="{FD9F684B-9572-4AA6-8969-9EEBDAD0F8B3}"/>
              </a:ext>
            </a:extLst>
          </p:cNvPr>
          <p:cNvPicPr>
            <a:picLocks noChangeAspect="1"/>
          </p:cNvPicPr>
          <p:nvPr/>
        </p:nvPicPr>
        <p:blipFill>
          <a:blip r:embed="rId2"/>
          <a:stretch>
            <a:fillRect/>
          </a:stretch>
        </p:blipFill>
        <p:spPr>
          <a:xfrm>
            <a:off x="-2" y="6440397"/>
            <a:ext cx="1365000" cy="417603"/>
          </a:xfrm>
          <a:prstGeom prst="rect">
            <a:avLst/>
          </a:prstGeom>
        </p:spPr>
      </p:pic>
    </p:spTree>
    <p:extLst>
      <p:ext uri="{BB962C8B-B14F-4D97-AF65-F5344CB8AC3E}">
        <p14:creationId xmlns:p14="http://schemas.microsoft.com/office/powerpoint/2010/main" val="100864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D02D-EE44-404D-BDAC-4CCB26BD9420}"/>
              </a:ext>
            </a:extLst>
          </p:cNvPr>
          <p:cNvSpPr>
            <a:spLocks noGrp="1"/>
          </p:cNvSpPr>
          <p:nvPr>
            <p:ph type="title"/>
          </p:nvPr>
        </p:nvSpPr>
        <p:spPr>
          <a:xfrm>
            <a:off x="1252071" y="2234315"/>
            <a:ext cx="2639962" cy="2555631"/>
          </a:xfrm>
        </p:spPr>
        <p:txBody>
          <a:bodyPr>
            <a:normAutofit/>
          </a:bodyPr>
          <a:lstStyle/>
          <a:p>
            <a:r>
              <a:rPr lang="en-US" b="1" dirty="0"/>
              <a:t>SQA Agenda Highlights</a:t>
            </a:r>
          </a:p>
        </p:txBody>
      </p:sp>
      <p:pic>
        <p:nvPicPr>
          <p:cNvPr id="28" name="Picture 27">
            <a:extLst>
              <a:ext uri="{FF2B5EF4-FFF2-40B4-BE49-F238E27FC236}">
                <a16:creationId xmlns:a16="http://schemas.microsoft.com/office/drawing/2014/main" id="{671B531C-46C7-4829-B881-8E6BBF817829}"/>
              </a:ext>
            </a:extLst>
          </p:cNvPr>
          <p:cNvPicPr>
            <a:picLocks noChangeAspect="1"/>
          </p:cNvPicPr>
          <p:nvPr/>
        </p:nvPicPr>
        <p:blipFill>
          <a:blip r:embed="rId2"/>
          <a:stretch>
            <a:fillRect/>
          </a:stretch>
        </p:blipFill>
        <p:spPr>
          <a:xfrm>
            <a:off x="1" y="6453809"/>
            <a:ext cx="1222428" cy="404190"/>
          </a:xfrm>
          <a:prstGeom prst="rect">
            <a:avLst/>
          </a:prstGeom>
        </p:spPr>
      </p:pic>
      <p:grpSp>
        <p:nvGrpSpPr>
          <p:cNvPr id="32" name="Group 31">
            <a:extLst>
              <a:ext uri="{FF2B5EF4-FFF2-40B4-BE49-F238E27FC236}">
                <a16:creationId xmlns:a16="http://schemas.microsoft.com/office/drawing/2014/main" id="{C5287C4C-EB52-4AFF-9DEF-50BFB8EACF99}"/>
              </a:ext>
            </a:extLst>
          </p:cNvPr>
          <p:cNvGrpSpPr/>
          <p:nvPr/>
        </p:nvGrpSpPr>
        <p:grpSpPr>
          <a:xfrm>
            <a:off x="5159229" y="1724591"/>
            <a:ext cx="6654035" cy="3854088"/>
            <a:chOff x="4850217" y="962723"/>
            <a:chExt cx="6654035" cy="1883784"/>
          </a:xfrm>
        </p:grpSpPr>
        <p:sp>
          <p:nvSpPr>
            <p:cNvPr id="52" name="Freeform: Shape 51">
              <a:extLst>
                <a:ext uri="{FF2B5EF4-FFF2-40B4-BE49-F238E27FC236}">
                  <a16:creationId xmlns:a16="http://schemas.microsoft.com/office/drawing/2014/main" id="{C8E0C922-A102-44B0-A489-14027070E571}"/>
                </a:ext>
              </a:extLst>
            </p:cNvPr>
            <p:cNvSpPr/>
            <p:nvPr/>
          </p:nvSpPr>
          <p:spPr>
            <a:xfrm>
              <a:off x="4850217" y="1301471"/>
              <a:ext cx="6654035" cy="1545036"/>
            </a:xfrm>
            <a:custGeom>
              <a:avLst/>
              <a:gdLst>
                <a:gd name="connsiteX0" fmla="*/ 0 w 6492875"/>
                <a:gd name="connsiteY0" fmla="*/ 0 h 815850"/>
                <a:gd name="connsiteX1" fmla="*/ 6492875 w 6492875"/>
                <a:gd name="connsiteY1" fmla="*/ 0 h 815850"/>
                <a:gd name="connsiteX2" fmla="*/ 6492875 w 6492875"/>
                <a:gd name="connsiteY2" fmla="*/ 815850 h 815850"/>
                <a:gd name="connsiteX3" fmla="*/ 0 w 6492875"/>
                <a:gd name="connsiteY3" fmla="*/ 815850 h 815850"/>
                <a:gd name="connsiteX4" fmla="*/ 0 w 6492875"/>
                <a:gd name="connsiteY4" fmla="*/ 0 h 81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2875" h="815850">
                  <a:moveTo>
                    <a:pt x="0" y="0"/>
                  </a:moveTo>
                  <a:lnTo>
                    <a:pt x="6492875" y="0"/>
                  </a:lnTo>
                  <a:lnTo>
                    <a:pt x="6492875" y="815850"/>
                  </a:lnTo>
                  <a:lnTo>
                    <a:pt x="0" y="815850"/>
                  </a:lnTo>
                  <a:lnTo>
                    <a:pt x="0" y="0"/>
                  </a:lnTo>
                  <a:close/>
                </a:path>
              </a:pathLst>
            </a:custGeom>
            <a:solidFill>
              <a:schemeClr val="bg2">
                <a:lumMod val="75000"/>
                <a:alpha val="90000"/>
              </a:schemeClr>
            </a:solidFill>
          </p:spPr>
          <p:style>
            <a:lnRef idx="2">
              <a:schemeClr val="accent2">
                <a:hueOff val="967206"/>
                <a:satOff val="-8619"/>
                <a:lumOff val="-179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3919" tIns="291592" rIns="365760" bIns="99568" numCol="1" spcCol="1270" anchor="t" anchorCtr="0">
              <a:noAutofit/>
            </a:bodyPr>
            <a:lstStyle/>
            <a:p>
              <a:pPr marL="114300" lvl="1" indent="-114300" defTabSz="622300">
                <a:lnSpc>
                  <a:spcPct val="90000"/>
                </a:lnSpc>
                <a:spcBef>
                  <a:spcPct val="0"/>
                </a:spcBef>
                <a:spcAft>
                  <a:spcPct val="15000"/>
                </a:spcAft>
                <a:buFontTx/>
                <a:buChar char="•"/>
              </a:pPr>
              <a:r>
                <a:rPr lang="en-US" dirty="0">
                  <a:effectLst/>
                  <a:latin typeface="Cambria" panose="02040503050406030204" pitchFamily="18" charset="0"/>
                  <a:ea typeface="Calibri" panose="020F0502020204030204" pitchFamily="34" charset="0"/>
                  <a:cs typeface="Times New Roman" panose="02020603050405020304" pitchFamily="18" charset="0"/>
                </a:rPr>
                <a:t>Discussion of  Tuesdays Group Sessions (10:45 am)</a:t>
              </a:r>
            </a:p>
            <a:p>
              <a:pPr marL="114300" lvl="1" indent="-114300" defTabSz="622300">
                <a:lnSpc>
                  <a:spcPct val="90000"/>
                </a:lnSpc>
                <a:spcBef>
                  <a:spcPct val="0"/>
                </a:spcBef>
                <a:spcAft>
                  <a:spcPct val="15000"/>
                </a:spcAft>
                <a:buFontTx/>
                <a:buChar char="•"/>
              </a:pPr>
              <a:r>
                <a:rPr lang="en-US" dirty="0">
                  <a:latin typeface="Cambria" panose="02040503050406030204" pitchFamily="18" charset="0"/>
                  <a:cs typeface="Times New Roman" panose="02020603050405020304" pitchFamily="18" charset="0"/>
                </a:rPr>
                <a:t>Cyber Security Standards &amp; Overlap of SQA and Cyber Group Discussion (11:15 am)</a:t>
              </a:r>
            </a:p>
            <a:p>
              <a:pPr marL="114300" lvl="1" indent="-114300" defTabSz="622300">
                <a:lnSpc>
                  <a:spcPct val="90000"/>
                </a:lnSpc>
                <a:spcBef>
                  <a:spcPct val="0"/>
                </a:spcBef>
                <a:spcAft>
                  <a:spcPct val="15000"/>
                </a:spcAft>
                <a:buFontTx/>
                <a:buChar char="•"/>
              </a:pPr>
              <a:r>
                <a:rPr lang="en-US" dirty="0">
                  <a:latin typeface="Cambria" panose="02040503050406030204" pitchFamily="18" charset="0"/>
                  <a:cs typeface="Times New Roman" panose="02020603050405020304" pitchFamily="18" charset="0"/>
                </a:rPr>
                <a:t>Tool for spreadsheets demonstration and </a:t>
              </a:r>
              <a:r>
                <a:rPr lang="en-US" dirty="0" err="1">
                  <a:latin typeface="Cambria" panose="02040503050406030204" pitchFamily="18" charset="0"/>
                  <a:cs typeface="Times New Roman" panose="02020603050405020304" pitchFamily="18" charset="0"/>
                </a:rPr>
                <a:t>Matlab</a:t>
              </a:r>
              <a:r>
                <a:rPr lang="en-US" dirty="0">
                  <a:latin typeface="Cambria" panose="02040503050406030204" pitchFamily="18" charset="0"/>
                  <a:cs typeface="Times New Roman" panose="02020603050405020304" pitchFamily="18" charset="0"/>
                </a:rPr>
                <a:t> software (12:30 pm)</a:t>
              </a:r>
            </a:p>
            <a:p>
              <a:pPr marL="114300" lvl="1" indent="-114300" defTabSz="622300">
                <a:lnSpc>
                  <a:spcPct val="90000"/>
                </a:lnSpc>
                <a:spcBef>
                  <a:spcPct val="0"/>
                </a:spcBef>
                <a:spcAft>
                  <a:spcPct val="15000"/>
                </a:spcAft>
                <a:buFontTx/>
                <a:buChar char="•"/>
              </a:pPr>
              <a:r>
                <a:rPr lang="en-US" dirty="0">
                  <a:latin typeface="Cambria" panose="02040503050406030204" pitchFamily="18" charset="0"/>
                  <a:cs typeface="Times New Roman" panose="02020603050405020304" pitchFamily="18" charset="0"/>
                </a:rPr>
                <a:t>SharePoint &amp; SQA discussion (1:50 pm)</a:t>
              </a:r>
            </a:p>
            <a:p>
              <a:pPr marL="114300" lvl="1" indent="-114300" defTabSz="622300">
                <a:lnSpc>
                  <a:spcPct val="90000"/>
                </a:lnSpc>
                <a:spcBef>
                  <a:spcPct val="0"/>
                </a:spcBef>
                <a:spcAft>
                  <a:spcPct val="15000"/>
                </a:spcAft>
                <a:buFontTx/>
                <a:buChar char="•"/>
              </a:pPr>
              <a:r>
                <a:rPr lang="en-US" dirty="0">
                  <a:latin typeface="Cambria" panose="02040503050406030204" pitchFamily="18" charset="0"/>
                  <a:cs typeface="Times New Roman" panose="02020603050405020304" pitchFamily="18" charset="0"/>
                </a:rPr>
                <a:t>Follow-up Discussion – Phase 1 Enterprise-Wide Assessment of SQA Process Implementation (2:30 pm)</a:t>
              </a:r>
            </a:p>
            <a:p>
              <a:pPr marL="114300" lvl="1" indent="-114300" defTabSz="622300">
                <a:lnSpc>
                  <a:spcPct val="90000"/>
                </a:lnSpc>
                <a:spcBef>
                  <a:spcPct val="0"/>
                </a:spcBef>
                <a:spcAft>
                  <a:spcPct val="15000"/>
                </a:spcAft>
                <a:buFontTx/>
                <a:buChar char="•"/>
              </a:pPr>
              <a:r>
                <a:rPr lang="en-US" dirty="0">
                  <a:latin typeface="Cambria" panose="02040503050406030204" pitchFamily="18" charset="0"/>
                  <a:cs typeface="Times New Roman" panose="02020603050405020304" pitchFamily="18" charset="0"/>
                </a:rPr>
                <a:t>Agile SQA (3:10)</a:t>
              </a:r>
            </a:p>
            <a:p>
              <a:pPr marL="114300" lvl="1" indent="-114300" defTabSz="622300">
                <a:lnSpc>
                  <a:spcPct val="90000"/>
                </a:lnSpc>
                <a:spcBef>
                  <a:spcPct val="0"/>
                </a:spcBef>
                <a:spcAft>
                  <a:spcPct val="15000"/>
                </a:spcAft>
                <a:buFontTx/>
                <a:buChar char="•"/>
              </a:pPr>
              <a:r>
                <a:rPr lang="en-US" dirty="0">
                  <a:latin typeface="Cambria" panose="02040503050406030204" pitchFamily="18" charset="0"/>
                  <a:cs typeface="Times New Roman" panose="02020603050405020304" pitchFamily="18" charset="0"/>
                </a:rPr>
                <a:t>Toolbox Alternatives White Paper Discussion (4:00 pm)</a:t>
              </a:r>
              <a:endParaRPr lang="en-US" dirty="0"/>
            </a:p>
          </p:txBody>
        </p:sp>
        <p:sp>
          <p:nvSpPr>
            <p:cNvPr id="53" name="Freeform: Shape 52">
              <a:extLst>
                <a:ext uri="{FF2B5EF4-FFF2-40B4-BE49-F238E27FC236}">
                  <a16:creationId xmlns:a16="http://schemas.microsoft.com/office/drawing/2014/main" id="{01653AFD-AB90-427A-AF00-08C10474F04B}"/>
                </a:ext>
              </a:extLst>
            </p:cNvPr>
            <p:cNvSpPr/>
            <p:nvPr/>
          </p:nvSpPr>
          <p:spPr>
            <a:xfrm>
              <a:off x="5230033" y="962723"/>
              <a:ext cx="6054928" cy="413280"/>
            </a:xfrm>
            <a:custGeom>
              <a:avLst/>
              <a:gdLst>
                <a:gd name="connsiteX0" fmla="*/ 0 w 6080772"/>
                <a:gd name="connsiteY0" fmla="*/ 68881 h 413280"/>
                <a:gd name="connsiteX1" fmla="*/ 68881 w 6080772"/>
                <a:gd name="connsiteY1" fmla="*/ 0 h 413280"/>
                <a:gd name="connsiteX2" fmla="*/ 6011891 w 6080772"/>
                <a:gd name="connsiteY2" fmla="*/ 0 h 413280"/>
                <a:gd name="connsiteX3" fmla="*/ 6080772 w 6080772"/>
                <a:gd name="connsiteY3" fmla="*/ 68881 h 413280"/>
                <a:gd name="connsiteX4" fmla="*/ 6080772 w 6080772"/>
                <a:gd name="connsiteY4" fmla="*/ 344399 h 413280"/>
                <a:gd name="connsiteX5" fmla="*/ 6011891 w 6080772"/>
                <a:gd name="connsiteY5" fmla="*/ 413280 h 413280"/>
                <a:gd name="connsiteX6" fmla="*/ 68881 w 6080772"/>
                <a:gd name="connsiteY6" fmla="*/ 413280 h 413280"/>
                <a:gd name="connsiteX7" fmla="*/ 0 w 6080772"/>
                <a:gd name="connsiteY7" fmla="*/ 344399 h 413280"/>
                <a:gd name="connsiteX8" fmla="*/ 0 w 6080772"/>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0772" h="413280">
                  <a:moveTo>
                    <a:pt x="0" y="68881"/>
                  </a:moveTo>
                  <a:cubicBezTo>
                    <a:pt x="0" y="30839"/>
                    <a:pt x="30839" y="0"/>
                    <a:pt x="68881" y="0"/>
                  </a:cubicBezTo>
                  <a:lnTo>
                    <a:pt x="6011891" y="0"/>
                  </a:lnTo>
                  <a:cubicBezTo>
                    <a:pt x="6049933" y="0"/>
                    <a:pt x="6080772" y="30839"/>
                    <a:pt x="6080772" y="68881"/>
                  </a:cubicBezTo>
                  <a:lnTo>
                    <a:pt x="6080772" y="344399"/>
                  </a:lnTo>
                  <a:cubicBezTo>
                    <a:pt x="6080772" y="382441"/>
                    <a:pt x="6049933" y="413280"/>
                    <a:pt x="6011891" y="413280"/>
                  </a:cubicBezTo>
                  <a:lnTo>
                    <a:pt x="68881" y="413280"/>
                  </a:lnTo>
                  <a:cubicBezTo>
                    <a:pt x="30839" y="413280"/>
                    <a:pt x="0" y="382441"/>
                    <a:pt x="0" y="344399"/>
                  </a:cubicBezTo>
                  <a:lnTo>
                    <a:pt x="0" y="68881"/>
                  </a:lnTo>
                  <a:close/>
                </a:path>
              </a:pathLst>
            </a:custGeom>
            <a:solidFill>
              <a:schemeClr val="accent1">
                <a:lumMod val="75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hueOff val="193441"/>
                <a:satOff val="-1724"/>
                <a:lumOff val="-359"/>
                <a:alphaOff val="0"/>
              </a:schemeClr>
            </a:effectRef>
            <a:fontRef idx="minor">
              <a:schemeClr val="lt1"/>
            </a:fontRef>
          </p:style>
          <p:txBody>
            <a:bodyPr spcFirstLastPara="0" vert="horz" wrap="square" lIns="191966" tIns="20175" rIns="191966" bIns="20175" numCol="1" spcCol="1270" anchor="ctr" anchorCtr="0">
              <a:noAutofit/>
            </a:bodyPr>
            <a:lstStyle/>
            <a:p>
              <a:pPr marL="0" lvl="0" indent="0" algn="l" defTabSz="711200">
                <a:lnSpc>
                  <a:spcPct val="90000"/>
                </a:lnSpc>
                <a:spcBef>
                  <a:spcPct val="0"/>
                </a:spcBef>
                <a:spcAft>
                  <a:spcPct val="35000"/>
                </a:spcAft>
                <a:buNone/>
              </a:pPr>
              <a:r>
                <a:rPr lang="en-US" sz="1600" kern="1200" dirty="0"/>
                <a:t>Wednesday, </a:t>
              </a:r>
              <a:r>
                <a:rPr lang="en-US" sz="1600" dirty="0"/>
                <a:t>April 27</a:t>
              </a:r>
              <a:r>
                <a:rPr lang="en-US" sz="1600" kern="1200" dirty="0"/>
                <a:t>, 10:30 am – 5:00 pm (EST)</a:t>
              </a:r>
            </a:p>
          </p:txBody>
        </p:sp>
      </p:grpSp>
    </p:spTree>
    <p:extLst>
      <p:ext uri="{BB962C8B-B14F-4D97-AF65-F5344CB8AC3E}">
        <p14:creationId xmlns:p14="http://schemas.microsoft.com/office/powerpoint/2010/main" val="112271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10;&#10;Description automatically generated">
            <a:extLst>
              <a:ext uri="{FF2B5EF4-FFF2-40B4-BE49-F238E27FC236}">
                <a16:creationId xmlns:a16="http://schemas.microsoft.com/office/drawing/2014/main" id="{1C8C985E-AF3B-4A42-886B-0B619E5BEC1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237" t="9091" r="8107" b="-3"/>
          <a:stretch/>
        </p:blipFill>
        <p:spPr>
          <a:xfrm>
            <a:off x="20" y="10"/>
            <a:ext cx="4726526" cy="6857990"/>
          </a:xfrm>
          <a:prstGeom prst="rect">
            <a:avLst/>
          </a:prstGeom>
        </p:spPr>
      </p:pic>
      <p:sp>
        <p:nvSpPr>
          <p:cNvPr id="2" name="Title 1">
            <a:extLst>
              <a:ext uri="{FF2B5EF4-FFF2-40B4-BE49-F238E27FC236}">
                <a16:creationId xmlns:a16="http://schemas.microsoft.com/office/drawing/2014/main" id="{FA59DA7F-B1BB-467A-923A-49927B92735F}"/>
              </a:ext>
            </a:extLst>
          </p:cNvPr>
          <p:cNvSpPr>
            <a:spLocks noGrp="1"/>
          </p:cNvSpPr>
          <p:nvPr>
            <p:ph type="title"/>
          </p:nvPr>
        </p:nvSpPr>
        <p:spPr>
          <a:xfrm>
            <a:off x="4013263" y="316942"/>
            <a:ext cx="7659156" cy="1413933"/>
          </a:xfrm>
        </p:spPr>
        <p:txBody>
          <a:bodyPr>
            <a:noAutofit/>
          </a:bodyPr>
          <a:lstStyle/>
          <a:p>
            <a:r>
              <a:rPr lang="en-US" sz="4800" dirty="0"/>
              <a:t>FY21/22 Published White Papers</a:t>
            </a:r>
          </a:p>
        </p:txBody>
      </p:sp>
      <p:sp>
        <p:nvSpPr>
          <p:cNvPr id="3" name="Content Placeholder 2">
            <a:extLst>
              <a:ext uri="{FF2B5EF4-FFF2-40B4-BE49-F238E27FC236}">
                <a16:creationId xmlns:a16="http://schemas.microsoft.com/office/drawing/2014/main" id="{BC0E1089-5775-438E-A280-C2E0D7D9025D}"/>
              </a:ext>
            </a:extLst>
          </p:cNvPr>
          <p:cNvSpPr>
            <a:spLocks noGrp="1"/>
          </p:cNvSpPr>
          <p:nvPr>
            <p:ph idx="1"/>
          </p:nvPr>
        </p:nvSpPr>
        <p:spPr>
          <a:xfrm>
            <a:off x="3895725" y="1730880"/>
            <a:ext cx="7659156" cy="3793067"/>
          </a:xfrm>
        </p:spPr>
        <p:txBody>
          <a:bodyPr>
            <a:normAutofit fontScale="92500" lnSpcReduction="10000"/>
          </a:bodyPr>
          <a:lstStyle/>
          <a:p>
            <a:r>
              <a:rPr lang="en-US" b="1" dirty="0"/>
              <a:t>Better Application of DOE O 414 to “All” Software</a:t>
            </a:r>
            <a:endParaRPr lang="en-US" dirty="0"/>
          </a:p>
          <a:p>
            <a:pPr lvl="1"/>
            <a:r>
              <a:rPr lang="en-US" dirty="0"/>
              <a:t> WP-2021-SAF-QA-SQA-001</a:t>
            </a:r>
          </a:p>
          <a:p>
            <a:r>
              <a:rPr lang="en-US" b="1" dirty="0"/>
              <a:t>Alternatives to the Safety Software Central Registry Toolbox (will be published after the Spring Meeting)</a:t>
            </a:r>
          </a:p>
          <a:p>
            <a:pPr lvl="1"/>
            <a:r>
              <a:rPr lang="en-US" dirty="0"/>
              <a:t>WP-2022-SAF-QA-SQA-001</a:t>
            </a:r>
          </a:p>
          <a:p>
            <a:r>
              <a:rPr lang="en-US" b="1" dirty="0"/>
              <a:t>Software Standards and Orders Matrix-Quality Assurance</a:t>
            </a:r>
          </a:p>
          <a:p>
            <a:pPr lvl="1"/>
            <a:r>
              <a:rPr lang="en-US" dirty="0"/>
              <a:t>On-going</a:t>
            </a:r>
          </a:p>
          <a:p>
            <a:r>
              <a:rPr lang="en-US" b="1" dirty="0"/>
              <a:t>Otherwise Acquired Software</a:t>
            </a:r>
            <a:endParaRPr lang="en-US" dirty="0"/>
          </a:p>
          <a:p>
            <a:pPr lvl="1"/>
            <a:r>
              <a:rPr lang="en-US" dirty="0"/>
              <a:t>On-going</a:t>
            </a:r>
          </a:p>
        </p:txBody>
      </p:sp>
    </p:spTree>
    <p:extLst>
      <p:ext uri="{BB962C8B-B14F-4D97-AF65-F5344CB8AC3E}">
        <p14:creationId xmlns:p14="http://schemas.microsoft.com/office/powerpoint/2010/main" val="3558886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3" ma:contentTypeDescription="Create a new document." ma:contentTypeScope="" ma:versionID="7498096adf70b2ff743a08ad6617e717">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4d3d1a04c4d207925585b3ad0f91c335"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F4C1E0-B6BA-4726-981D-08028D11DB95}"/>
</file>

<file path=customXml/itemProps2.xml><?xml version="1.0" encoding="utf-8"?>
<ds:datastoreItem xmlns:ds="http://schemas.openxmlformats.org/officeDocument/2006/customXml" ds:itemID="{C61D7FA6-C09C-4EB5-9FB8-D4AD40FAE29B}"/>
</file>

<file path=customXml/itemProps3.xml><?xml version="1.0" encoding="utf-8"?>
<ds:datastoreItem xmlns:ds="http://schemas.openxmlformats.org/officeDocument/2006/customXml" ds:itemID="{9CCEE9E2-880B-4493-A169-7BF43085769B}"/>
</file>

<file path=docProps/app.xml><?xml version="1.0" encoding="utf-8"?>
<Properties xmlns="http://schemas.openxmlformats.org/officeDocument/2006/extended-properties" xmlns:vt="http://schemas.openxmlformats.org/officeDocument/2006/docPropsVTypes">
  <TotalTime>1418</TotalTime>
  <Words>1610</Words>
  <Application>Microsoft Office PowerPoint</Application>
  <PresentationFormat>Widescreen</PresentationFormat>
  <Paragraphs>211</Paragraphs>
  <Slides>24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 Black</vt:lpstr>
      <vt:lpstr>Arial Narrow</vt:lpstr>
      <vt:lpstr>Calibri</vt:lpstr>
      <vt:lpstr>Cambria</vt:lpstr>
      <vt:lpstr>Corbel</vt:lpstr>
      <vt:lpstr>Courier New</vt:lpstr>
      <vt:lpstr>Times New Roman</vt:lpstr>
      <vt:lpstr>Wingdings</vt:lpstr>
      <vt:lpstr>Parallax</vt:lpstr>
      <vt:lpstr>QA Agenda </vt:lpstr>
      <vt:lpstr>Supply Chain  Quality</vt:lpstr>
      <vt:lpstr>Supply Chain Quality Agenda </vt:lpstr>
      <vt:lpstr>Supply Chain Quality Agenda </vt:lpstr>
      <vt:lpstr>PowerPoint Presentation</vt:lpstr>
      <vt:lpstr>Questions??</vt:lpstr>
      <vt:lpstr>Software Quality Assurance</vt:lpstr>
      <vt:lpstr>SQA Agenda Highlights</vt:lpstr>
      <vt:lpstr>FY21/22 Published White Papers</vt:lpstr>
      <vt:lpstr>Current SQA Sub-tasks</vt:lpstr>
      <vt:lpstr>SQA Challenges</vt:lpstr>
      <vt:lpstr>PowerPoint Presentation</vt:lpstr>
      <vt:lpstr>Procurement Engineering Task Team Leadership</vt:lpstr>
      <vt:lpstr>CHARTER</vt:lpstr>
      <vt:lpstr>Scope</vt:lpstr>
      <vt:lpstr>EFCOG SPRING MEETING PETG AGENDA</vt:lpstr>
      <vt:lpstr>PETG Accomplishments</vt:lpstr>
      <vt:lpstr>PETG Accomplishments and Goals</vt:lpstr>
      <vt:lpstr>Procurement Engineering Task Group</vt:lpstr>
      <vt:lpstr>Policy and Procedures</vt:lpstr>
      <vt:lpstr>P&amp;P Charter</vt:lpstr>
      <vt:lpstr>P&amp;P Agenda Highlights</vt:lpstr>
      <vt:lpstr>Recently completed projects</vt:lpstr>
      <vt:lpstr>QA – Policy &amp; Procedures FY22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Pope, Vicki L.</dc:creator>
  <cp:lastModifiedBy>Omar Cardona-Quiles</cp:lastModifiedBy>
  <cp:revision>12</cp:revision>
  <dcterms:created xsi:type="dcterms:W3CDTF">2020-11-09T19:46:52Z</dcterms:created>
  <dcterms:modified xsi:type="dcterms:W3CDTF">2022-04-25T14:58:27Z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0x01010070F25756FC81AF488F6C711D74014336</vt:lpwstr>
  </property>
</Properties>
</file>